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257" r:id="rId3"/>
    <p:sldId id="430" r:id="rId4"/>
    <p:sldId id="316" r:id="rId5"/>
    <p:sldId id="396" r:id="rId6"/>
    <p:sldId id="433" r:id="rId7"/>
    <p:sldId id="431" r:id="rId8"/>
    <p:sldId id="428" r:id="rId9"/>
    <p:sldId id="432" r:id="rId10"/>
    <p:sldId id="423" r:id="rId11"/>
    <p:sldId id="424" r:id="rId1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/>
    <p:restoredTop sz="94444"/>
  </p:normalViewPr>
  <p:slideViewPr>
    <p:cSldViewPr>
      <p:cViewPr>
        <p:scale>
          <a:sx n="118" d="100"/>
          <a:sy n="118" d="100"/>
        </p:scale>
        <p:origin x="376" y="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288"/>
    </p:cViewPr>
  </p:sorter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kumimoji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4905E270-E2D4-244B-90A9-676D74C86C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kumimoji="0" lang="en-US">
                <a:latin typeface="Times New Roman" pitchFamily="18" charset="0"/>
                <a:ea typeface="+mn-ea"/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59244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kumimoji="0"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E04F12BE-F34E-1248-940B-8EC27E93B9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kumimoji="0" lang="en-US">
                <a:latin typeface="Times New Roman" pitchFamily="18" charset="0"/>
                <a:ea typeface="+mn-ea"/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97292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Rich Kennedy, Research In Motion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cs typeface="ＭＳ Ｐゴシック" charset="-128"/>
              </a:rPr>
              <a:t>Page </a:t>
            </a:r>
            <a:fld id="{9B4F10BE-8640-3647-A390-79D9D5117F41}" type="slidenum">
              <a:rPr lang="en-US" altLang="ja-JP">
                <a:cs typeface="ＭＳ Ｐゴシック" charset="-128"/>
              </a:rPr>
              <a:pPr>
                <a:defRPr/>
              </a:pPr>
              <a:t>1</a:t>
            </a:fld>
            <a:endParaRPr lang="en-US" altLang="ja-JP">
              <a:cs typeface="ＭＳ Ｐゴシック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18627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doc.: IEEE 802.19-09/xxxxr0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April 2009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Rich Kennedy, Research In Motion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cs typeface="ＭＳ Ｐゴシック" charset="-128"/>
              </a:rPr>
              <a:t>Page </a:t>
            </a:r>
            <a:fld id="{24E42ACE-54C0-684C-BB9D-E50577322B6F}" type="slidenum">
              <a:rPr lang="en-US" altLang="ja-JP">
                <a:cs typeface="ＭＳ Ｐゴシック" charset="-128"/>
              </a:rPr>
              <a:pPr>
                <a:defRPr/>
              </a:pPr>
              <a:t>2</a:t>
            </a:fld>
            <a:endParaRPr lang="en-US" altLang="ja-JP">
              <a:cs typeface="ＭＳ Ｐゴシック" charset="-128"/>
            </a:endParaRPr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kumimoji="0" lang="ja-JP" altLang="en-US" dirty="0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02143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7327" y="95706"/>
            <a:ext cx="2194411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65" charset="0"/>
                <a:cs typeface="ＭＳ Ｐゴシック" pitchFamily="-65" charset="-128"/>
              </a:rPr>
              <a:t>doc.: IEEE 802.11-09/xxxxr0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2948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65" charset="0"/>
                <a:cs typeface="ＭＳ Ｐゴシック" pitchFamily="-65" charset="-128"/>
              </a:rPr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709493" y="8985250"/>
            <a:ext cx="1572245" cy="184666"/>
          </a:xfrm>
          <a:noFill/>
        </p:spPr>
        <p:txBody>
          <a:bodyPr/>
          <a:lstStyle/>
          <a:p>
            <a:pPr lvl="4"/>
            <a:r>
              <a:rPr lang="en-US" altLang="ja-JP">
                <a:latin typeface="Times New Roman" pitchFamily="-65" charset="0"/>
                <a:cs typeface="ＭＳ Ｐゴシック" pitchFamily="-65" charset="-128"/>
              </a:rPr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836" y="8985250"/>
            <a:ext cx="414552" cy="184666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65" charset="0"/>
                <a:cs typeface="ＭＳ Ｐゴシック" pitchFamily="-65" charset="-128"/>
              </a:rPr>
              <a:t>Page </a:t>
            </a:r>
            <a:fld id="{4F3CD8BA-0884-4840-B956-EE9BA92DD1F2}" type="slidenum">
              <a:rPr lang="en-US" altLang="ja-JP">
                <a:latin typeface="Times New Roman" pitchFamily="-65" charset="0"/>
                <a:cs typeface="ＭＳ Ｐゴシック" pitchFamily="-65" charset="-128"/>
              </a:rPr>
              <a:pPr/>
              <a:t>3</a:t>
            </a:fld>
            <a:endParaRPr lang="en-US" altLang="ja-JP">
              <a:latin typeface="Times New Roman" pitchFamily="-65" charset="0"/>
              <a:cs typeface="ＭＳ Ｐゴシック" pitchFamily="-65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96913"/>
            <a:ext cx="4638675" cy="3479800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793" y="4407617"/>
            <a:ext cx="5548614" cy="4176552"/>
          </a:xfrm>
          <a:noFill/>
          <a:ln/>
        </p:spPr>
        <p:txBody>
          <a:bodyPr/>
          <a:lstStyle/>
          <a:p>
            <a:endParaRPr kumimoji="0" lang="en-GB">
              <a:latin typeface="Times New Roman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750316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7327" y="95706"/>
            <a:ext cx="2194411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doc.: IEEE 802.11-09/xxxxr0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2948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709493" y="8985250"/>
            <a:ext cx="1572245" cy="184666"/>
          </a:xfrm>
          <a:noFill/>
        </p:spPr>
        <p:txBody>
          <a:bodyPr/>
          <a:lstStyle/>
          <a:p>
            <a:pPr lvl="4"/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836" y="8985250"/>
            <a:ext cx="414552" cy="184666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Page </a:t>
            </a:r>
            <a:fld id="{87BF803F-B4E9-DF4C-AC7F-01BAADF0F0A5}" type="slidenum">
              <a:rPr lang="en-US" altLang="ja-JP">
                <a:latin typeface="Times New Roman" pitchFamily="-84" charset="0"/>
                <a:cs typeface="ＭＳ Ｐゴシック" pitchFamily="-84" charset="-128"/>
              </a:rPr>
              <a:pPr/>
              <a:t>7</a:t>
            </a:fld>
            <a:endParaRPr lang="en-US" altLang="ja-JP">
              <a:latin typeface="Times New Roman" pitchFamily="-84" charset="0"/>
              <a:cs typeface="ＭＳ Ｐゴシック" pitchFamily="-84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96913"/>
            <a:ext cx="4638675" cy="3479800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793" y="4407617"/>
            <a:ext cx="5548614" cy="4176552"/>
          </a:xfrm>
          <a:noFill/>
          <a:ln/>
        </p:spPr>
        <p:txBody>
          <a:bodyPr/>
          <a:lstStyle/>
          <a:p>
            <a:endParaRPr kumimoji="0" lang="en-GB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698636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5603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dirty="0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49156" name="ヘッダー プレースホルダ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doc.: IEEE 802.19-09/xxxxr0</a:t>
            </a:r>
          </a:p>
        </p:txBody>
      </p:sp>
      <p:sp>
        <p:nvSpPr>
          <p:cNvPr id="49157" name="日付プレースホルダ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April 2009</a:t>
            </a:r>
          </a:p>
        </p:txBody>
      </p:sp>
      <p:sp>
        <p:nvSpPr>
          <p:cNvPr id="49158" name="フッター プレースホルダ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Rich Kennedy, Research In Motion</a:t>
            </a:r>
          </a:p>
        </p:txBody>
      </p:sp>
      <p:sp>
        <p:nvSpPr>
          <p:cNvPr id="49159" name="スライド番号プレースホルダ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Page </a:t>
            </a:r>
            <a:fld id="{DCE342CC-A869-8243-8F84-6087C7487882}" type="slidenum"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pPr>
                <a:defRPr/>
              </a:pPr>
              <a:t>8</a:t>
            </a:fld>
            <a:endParaRPr lang="en-US" altLang="ja-JP" smtClean="0">
              <a:latin typeface="Times New Roman" pitchFamily="-65" charset="0"/>
              <a:cs typeface="ＭＳ Ｐゴシック" pitchFamily="-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4031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JAN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ADBB542-38F7-9C45-BCDD-DCC7B823100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JAN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F55546F9-920E-3A4A-94F7-0B73B8ABAD3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JAN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29C8B3A-FD94-074C-8D14-7F9744A2E3C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JAN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A5EA9570-58F0-F54E-929D-9A3B14FC28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JAN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88B0B6F-BD44-A24E-8797-F8320AF415C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JAN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D3E472F8-D8AA-154D-9715-5D93D3475F7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JAN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C231E51B-BD78-D348-92FB-5D900C1310C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JAN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6334B10A-C981-7D40-9A54-AFAF1785AB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JAN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C56A1BDB-D0D8-8C4A-A719-54CC2599CA4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JAN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207FB9F-40D0-3448-9501-793B3918C3A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JAN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54B80AC-CDD4-5C41-8ADF-1E99C8CDF9D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Click to edit Master text styles</a:t>
            </a:r>
          </a:p>
          <a:p>
            <a:pPr lvl="1"/>
            <a:r>
              <a:rPr lang="en-US" altLang="ja-JP" dirty="0"/>
              <a:t>Second level</a:t>
            </a:r>
          </a:p>
          <a:p>
            <a:pPr lvl="2"/>
            <a:r>
              <a:rPr lang="en-US" altLang="ja-JP" dirty="0"/>
              <a:t>Third level</a:t>
            </a:r>
          </a:p>
          <a:p>
            <a:pPr lvl="3"/>
            <a:r>
              <a:rPr lang="en-US" altLang="ja-JP" dirty="0"/>
              <a:t>Fourth level</a:t>
            </a:r>
          </a:p>
          <a:p>
            <a:pPr lvl="4"/>
            <a:r>
              <a:rPr lang="en-US" altLang="ja-JP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kumimoji="0"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 smtClean="0"/>
              <a:t>JAN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kumimoji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kumimoji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Slide </a:t>
            </a:r>
            <a:fld id="{09855669-8358-5E44-8EA6-32B31101D08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562600" y="304800"/>
            <a:ext cx="3352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dirty="0"/>
              <a:t>doc.: IEEE </a:t>
            </a:r>
            <a:r>
              <a:rPr kumimoji="0" lang="en-US" altLang="ja-JP" sz="1800" b="1" dirty="0" smtClean="0"/>
              <a:t>802.11-16/0179r0</a:t>
            </a:r>
            <a:endParaRPr kumimoji="1" lang="en-US" altLang="ja-JP" sz="1200" b="1" kern="1200" dirty="0" smtClean="0">
              <a:solidFill>
                <a:schemeClr val="tx1"/>
              </a:solidFill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kumimoji="0" lang="en-US">
                <a:latin typeface="Times New Roman" pitchFamily="18" charset="0"/>
                <a:ea typeface="+mn-ea"/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 dirty="0"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no@koden-ti.com" TargetMode="External"/><Relationship Id="rId4" Type="http://schemas.openxmlformats.org/officeDocument/2006/relationships/hyperlink" Target="mailto:hiroshi@manosan.org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802.11/dcn/13/11-13-1186-38-00ai-tgai-motion-deck.pptx" TargetMode="External"/><Relationship Id="rId3" Type="http://schemas.openxmlformats.org/officeDocument/2006/relationships/hyperlink" Target="https://mentor.ieee.org/802.11/dcn/15/11-15-1196-31-00ai-tgai-comments-from-1st-sb.xlsx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grouper.ieee.org/groups/802/11/SponsorBallots.html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IEEE 802.11TGai</a:t>
            </a:r>
            <a:b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Closing Report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 smtClean="0">
                <a:ea typeface="ＭＳ Ｐゴシック" pitchFamily="-84" charset="-128"/>
                <a:cs typeface="ＭＳ Ｐゴシック" pitchFamily="-84" charset="-128"/>
              </a:rPr>
              <a:t>Date:</a:t>
            </a:r>
            <a:r>
              <a:rPr lang="en-US" altLang="ja-JP" sz="2000" b="0" dirty="0" smtClean="0">
                <a:ea typeface="ＭＳ Ｐゴシック" pitchFamily="-84" charset="-128"/>
                <a:cs typeface="ＭＳ Ｐゴシック" pitchFamily="-84" charset="-128"/>
              </a:rPr>
              <a:t> 2016-1-21</a:t>
            </a:r>
          </a:p>
        </p:txBody>
      </p:sp>
      <p:sp>
        <p:nvSpPr>
          <p:cNvPr id="15367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kumimoji="0" lang="en-US" altLang="ja-JP" sz="2000" b="1"/>
              <a:t>Authors:</a:t>
            </a:r>
            <a:endParaRPr kumimoji="0" lang="en-US" altLang="ja-JP" sz="2000"/>
          </a:p>
        </p:txBody>
      </p:sp>
      <p:graphicFrame>
        <p:nvGraphicFramePr>
          <p:cNvPr id="9" name="Group 80"/>
          <p:cNvGraphicFramePr>
            <a:graphicFrameLocks noGrp="1"/>
          </p:cNvGraphicFramePr>
          <p:nvPr/>
        </p:nvGraphicFramePr>
        <p:xfrm>
          <a:off x="533400" y="3429000"/>
          <a:ext cx="8085859" cy="968693"/>
        </p:xfrm>
        <a:graphic>
          <a:graphicData uri="http://schemas.openxmlformats.org/drawingml/2006/table">
            <a:tbl>
              <a:tblPr/>
              <a:tblGrid>
                <a:gridCol w="1616075"/>
                <a:gridCol w="1000125"/>
                <a:gridCol w="2306637"/>
                <a:gridCol w="1392959"/>
                <a:gridCol w="1770063"/>
              </a:tblGrid>
              <a:tr h="328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Name</a:t>
                      </a:r>
                      <a:endParaRPr kumimoji="1" lang="ja-JP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Company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Address</a:t>
                      </a:r>
                      <a:endParaRPr kumimoji="1" 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Phone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email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Hiroshi MANO</a:t>
                      </a:r>
                      <a:endParaRPr kumimoji="1" lang="ja-JP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</a:rPr>
                        <a:t>Koden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</a:rPr>
                        <a:t> Techno Info K.K.</a:t>
                      </a:r>
                      <a:endParaRPr kumimoji="1" 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  <a:cs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ja-JP" sz="1400" dirty="0" smtClean="0"/>
                        <a:t>Fuji </a:t>
                      </a:r>
                      <a:r>
                        <a:rPr lang="en-US" altLang="ja-JP" sz="1400" dirty="0" err="1" smtClean="0"/>
                        <a:t>Blg</a:t>
                      </a:r>
                      <a:r>
                        <a:rPr lang="en-US" altLang="ja-JP" sz="1400" dirty="0" smtClean="0"/>
                        <a:t> 28 2F, 2-7-26 Kita-Aoyama, Minato-</a:t>
                      </a:r>
                      <a:r>
                        <a:rPr lang="en-US" altLang="ja-JP" sz="1400" dirty="0" err="1" smtClean="0"/>
                        <a:t>ku</a:t>
                      </a:r>
                      <a:r>
                        <a:rPr lang="en-US" altLang="ja-JP" sz="1400" dirty="0" smtClean="0"/>
                        <a:t>, Tokyo, 107-0061, Japan 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  <a:cs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ja-JP" sz="1400" dirty="0" smtClean="0"/>
                        <a:t>+81-3-6890-0594 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  <a:cs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  <a:hlinkClick r:id="rId3"/>
                        </a:rPr>
                        <a:t>mano@koden-ti.com</a:t>
                      </a:r>
                      <a:endParaRPr kumimoji="1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Times New Roman" pitchFamily="-65" charset="0"/>
                        <a:cs typeface="Times New Roman" pitchFamily="-65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  <a:hlinkClick r:id="rId4"/>
                        </a:rPr>
                        <a:t>hiroshi@manosan.org</a:t>
                      </a:r>
                      <a:endParaRPr kumimoji="1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Times New Roman" pitchFamily="-65" charset="0"/>
                        <a:cs typeface="Times New Roman" pitchFamily="-65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日付プレースホルダ 9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1776" cy="276999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JAN 2016</a:t>
            </a:r>
            <a:endParaRPr lang="en-US" dirty="0"/>
          </a:p>
        </p:txBody>
      </p:sp>
      <p:sp>
        <p:nvSpPr>
          <p:cNvPr id="11" name="スライド番号プレースホル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1</a:t>
            </a:fld>
            <a:endParaRPr lang="en-US" altLang="ja-JP"/>
          </a:p>
        </p:txBody>
      </p:sp>
      <p:sp>
        <p:nvSpPr>
          <p:cNvPr id="12" name="フッター プレースホル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Reference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 smtClean="0"/>
              <a:t>TGai</a:t>
            </a:r>
            <a:r>
              <a:rPr lang="en-US" altLang="ja-JP" dirty="0" smtClean="0"/>
              <a:t>-Motion-deck </a:t>
            </a:r>
            <a:r>
              <a:rPr lang="en-US" altLang="ja-JP" dirty="0"/>
              <a:t>(11-13-1186/38)</a:t>
            </a:r>
          </a:p>
          <a:p>
            <a:pPr lvl="1"/>
            <a:r>
              <a:rPr lang="en-US" altLang="ja-JP" dirty="0">
                <a:hlinkClick r:id="rId2"/>
              </a:rPr>
              <a:t>https://mentor.ieee.org/802.11/dcn/13/11-13-1186-38-00ai-tgai-motion-deck.pptx</a:t>
            </a:r>
            <a:endParaRPr lang="en-US" altLang="ja-JP" dirty="0"/>
          </a:p>
          <a:p>
            <a:r>
              <a:rPr lang="en-US" altLang="ja-JP" dirty="0"/>
              <a:t>Comments from 1</a:t>
            </a:r>
            <a:r>
              <a:rPr lang="en-US" altLang="ja-JP" baseline="30000" dirty="0"/>
              <a:t>st</a:t>
            </a:r>
            <a:r>
              <a:rPr lang="en-US" altLang="ja-JP" dirty="0"/>
              <a:t> SB (11-15-1196/31)</a:t>
            </a:r>
          </a:p>
          <a:p>
            <a:pPr lvl="1"/>
            <a:r>
              <a:rPr lang="en-US" altLang="ja-JP" dirty="0">
                <a:hlinkClick r:id="rId3"/>
              </a:rPr>
              <a:t>https://</a:t>
            </a:r>
            <a:r>
              <a:rPr lang="en-US" altLang="ja-JP" dirty="0" smtClean="0">
                <a:hlinkClick r:id="rId3"/>
              </a:rPr>
              <a:t>mentor.ieee.org/802.11/dcn/15/11-15-1196-31-00ai-tgai-comments-from-1st-sb.xlsx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lvl="1"/>
            <a:endParaRPr lang="en-US" altLang="ja-JP" dirty="0" smtClean="0"/>
          </a:p>
          <a:p>
            <a:pPr lvl="1"/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2016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10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40891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Thanks to all who participated!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2016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11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46811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000">
                <a:ea typeface="ＭＳ Ｐゴシック" pitchFamily="-84" charset="-128"/>
                <a:cs typeface="ＭＳ Ｐゴシック" pitchFamily="-84" charset="-128"/>
              </a:rPr>
              <a:t>Abstract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This presentation is the closing report for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the Atlanta meeting 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of the IEEE 802.11 </a:t>
            </a:r>
            <a:r>
              <a:rPr lang="en-US" altLang="ja-JP" dirty="0" err="1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.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2016</a:t>
            </a:r>
            <a:endParaRPr lang="en-US" dirty="0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1066800"/>
          </a:xfrm>
        </p:spPr>
        <p:txBody>
          <a:bodyPr lIns="91440" tIns="45720" rIns="91440" bIns="45720"/>
          <a:lstStyle/>
          <a:p>
            <a:r>
              <a:rPr lang="en-US" altLang="ja-JP" sz="2900" dirty="0">
                <a:ea typeface="ＭＳ Ｐゴシック" pitchFamily="-65" charset="-128"/>
                <a:cs typeface="ＭＳ Ｐゴシック" pitchFamily="-65" charset="-128"/>
              </a:rPr>
              <a:t>IEEE 802.11 FILS </a:t>
            </a:r>
            <a:r>
              <a:rPr lang="en-US" altLang="ja-JP" sz="2900" dirty="0" err="1">
                <a:ea typeface="ＭＳ Ｐゴシック" pitchFamily="-65" charset="-128"/>
                <a:cs typeface="ＭＳ Ｐゴシック" pitchFamily="-65" charset="-128"/>
              </a:rPr>
              <a:t>TGai</a:t>
            </a:r>
            <a:r>
              <a:rPr lang="en-US" altLang="ja-JP" sz="2900" dirty="0">
                <a:ea typeface="ＭＳ Ｐゴシック" pitchFamily="-65" charset="-128"/>
                <a:cs typeface="ＭＳ Ｐゴシック" pitchFamily="-65" charset="-128"/>
              </a:rPr>
              <a:t> –</a:t>
            </a:r>
            <a:r>
              <a:rPr lang="en-US" altLang="ja-JP" sz="2900" dirty="0" smtClean="0">
                <a:ea typeface="ＭＳ Ｐゴシック" pitchFamily="-65" charset="-128"/>
                <a:cs typeface="ＭＳ Ｐゴシック" pitchFamily="-65" charset="-128"/>
              </a:rPr>
              <a:t> </a:t>
            </a:r>
            <a:r>
              <a:rPr lang="en-US" altLang="ja-JP" sz="2800" dirty="0" smtClean="0">
                <a:ea typeface="ＭＳ Ｐゴシック" pitchFamily="-65" charset="-128"/>
                <a:cs typeface="ＭＳ Ｐゴシック" pitchFamily="-65" charset="-128"/>
              </a:rPr>
              <a:t>Jan </a:t>
            </a:r>
            <a:r>
              <a:rPr lang="en-US" altLang="ja-JP" sz="2900" dirty="0" smtClean="0">
                <a:ea typeface="ＭＳ Ｐゴシック" pitchFamily="-65" charset="-128"/>
                <a:cs typeface="ＭＳ Ｐゴシック" pitchFamily="-65" charset="-128"/>
              </a:rPr>
              <a:t>2016 </a:t>
            </a:r>
            <a:r>
              <a:rPr lang="en-US" altLang="ja-JP" sz="2800" dirty="0" smtClean="0">
                <a:ea typeface="ＭＳ Ｐゴシック" pitchFamily="-84" charset="-128"/>
                <a:cs typeface="ＭＳ Ｐゴシック" pitchFamily="-84" charset="-128"/>
              </a:rPr>
              <a:t>Atlanta</a:t>
            </a:r>
            <a:endParaRPr lang="en-US" altLang="ja-JP" sz="2900" dirty="0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686800" cy="5181600"/>
          </a:xfrm>
        </p:spPr>
        <p:txBody>
          <a:bodyPr lIns="91440" tIns="45720" rIns="91440" bIns="45720"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Goals for the  Meeting:</a:t>
            </a:r>
          </a:p>
          <a:p>
            <a:pPr lvl="1"/>
            <a:r>
              <a:rPr lang="en-US" altLang="ja-JP" sz="2800" dirty="0"/>
              <a:t>Approve minutes of past meeting and teleconference</a:t>
            </a:r>
          </a:p>
          <a:p>
            <a:pPr lvl="1"/>
            <a:r>
              <a:rPr lang="en-US" altLang="ja-JP" sz="2800" dirty="0"/>
              <a:t>Comment resolution of 1</a:t>
            </a:r>
            <a:r>
              <a:rPr lang="en-US" altLang="ja-JP" sz="2800" baseline="30000" dirty="0"/>
              <a:t>st</a:t>
            </a:r>
            <a:r>
              <a:rPr lang="en-US" altLang="ja-JP" sz="2800" dirty="0"/>
              <a:t>  sponsor LB</a:t>
            </a:r>
          </a:p>
          <a:p>
            <a:pPr lvl="1"/>
            <a:r>
              <a:rPr lang="en-US" altLang="ja-JP" sz="2800" dirty="0"/>
              <a:t>Approve to forward the </a:t>
            </a:r>
            <a:r>
              <a:rPr lang="en-US" altLang="ja-JP" sz="2800" dirty="0" err="1"/>
              <a:t>Recirc</a:t>
            </a:r>
            <a:r>
              <a:rPr lang="en-US" altLang="ja-JP" sz="2800" dirty="0"/>
              <a:t> sponsor LB</a:t>
            </a:r>
          </a:p>
          <a:p>
            <a:pPr lvl="1"/>
            <a:r>
              <a:rPr lang="en-US" altLang="ja-JP" sz="2800" dirty="0"/>
              <a:t>Approve Timeline</a:t>
            </a:r>
          </a:p>
          <a:p>
            <a:pPr lvl="1"/>
            <a:r>
              <a:rPr lang="en-US" altLang="ja-JP" sz="2800" dirty="0"/>
              <a:t>Approve Teleconference schedule</a:t>
            </a:r>
          </a:p>
          <a:p>
            <a:pPr lvl="1"/>
            <a:r>
              <a:rPr lang="en-US" altLang="ja-JP" sz="2800" dirty="0"/>
              <a:t>Approve Plan for  Mar</a:t>
            </a:r>
          </a:p>
          <a:p>
            <a:pPr marL="457200" lvl="1" indent="0">
              <a:buNone/>
            </a:pPr>
            <a:endParaRPr lang="en-US" altLang="ja-JP" sz="2600" dirty="0" smtClean="0"/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</p:spPr>
        <p:txBody>
          <a:bodyPr/>
          <a:lstStyle/>
          <a:p>
            <a:r>
              <a:rPr lang="en-US" altLang="ja-JP" smtClean="0">
                <a:latin typeface="Times New Roman" pitchFamily="-65" charset="0"/>
              </a:rPr>
              <a:t>Jan 2016</a:t>
            </a:r>
            <a:endParaRPr lang="en-US" altLang="ja-JP">
              <a:latin typeface="Times New Roman" pitchFamily="-65" charset="0"/>
            </a:endParaRPr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65" charset="0"/>
              </a:rPr>
              <a:t>Slide </a:t>
            </a:r>
            <a:fld id="{BBACC01B-45E7-4047-AA31-BB21121241F2}" type="slidenum">
              <a:rPr lang="en-US" altLang="ja-JP">
                <a:latin typeface="Times New Roman" pitchFamily="-65" charset="0"/>
              </a:rPr>
              <a:pPr/>
              <a:t>3</a:t>
            </a:fld>
            <a:endParaRPr lang="en-US" altLang="ja-JP">
              <a:latin typeface="Times New Roman" pitchFamily="-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22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Accomplishments  TGai  1/2</a:t>
            </a:r>
            <a:endParaRPr lang="en-US" altLang="ja-JP" dirty="0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343400"/>
          </a:xfrm>
        </p:spPr>
        <p:txBody>
          <a:bodyPr/>
          <a:lstStyle/>
          <a:p>
            <a:r>
              <a:rPr lang="en-US" altLang="ja-JP" dirty="0" smtClean="0"/>
              <a:t>9 regular slots</a:t>
            </a:r>
          </a:p>
          <a:p>
            <a:r>
              <a:rPr lang="en-GB" altLang="ja-JP" dirty="0">
                <a:ea typeface="ＭＳ Ｐゴシック" pitchFamily="-84" charset="-128"/>
                <a:cs typeface="ＭＳ Ｐゴシック" pitchFamily="-84" charset="-128"/>
              </a:rPr>
              <a:t>Approve </a:t>
            </a:r>
            <a:r>
              <a:rPr lang="en-US" altLang="ja-JP" dirty="0" err="1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 Meeting Minutes for the IEEE 802.11 Dallas  meeting</a:t>
            </a:r>
            <a:r>
              <a:rPr lang="en-GB" altLang="ja-JP" dirty="0">
                <a:ea typeface="ＭＳ Ｐゴシック" pitchFamily="-84" charset="-128"/>
                <a:cs typeface="ＭＳ Ｐゴシック" pitchFamily="-84" charset="-128"/>
              </a:rPr>
              <a:t>:</a:t>
            </a:r>
          </a:p>
          <a:p>
            <a:pPr lvl="1"/>
            <a:r>
              <a:rPr lang="en-GB" altLang="ja-JP" dirty="0">
                <a:ea typeface="ＭＳ Ｐゴシック" pitchFamily="-84" charset="-128"/>
                <a:cs typeface="ＭＳ Ｐゴシック" pitchFamily="-84" charset="-128"/>
              </a:rPr>
              <a:t>15-1482/r1</a:t>
            </a:r>
          </a:p>
          <a:p>
            <a:pPr lvl="1"/>
            <a:r>
              <a:rPr lang="en-GB" altLang="ja-JP" dirty="0">
                <a:ea typeface="ＭＳ Ｐゴシック" pitchFamily="-84" charset="-128"/>
                <a:cs typeface="ＭＳ Ｐゴシック" pitchFamily="-84" charset="-128"/>
              </a:rPr>
              <a:t>https://</a:t>
            </a:r>
            <a:r>
              <a:rPr lang="en-GB" altLang="ja-JP" dirty="0" err="1" smtClean="0">
                <a:ea typeface="ＭＳ Ｐゴシック" pitchFamily="-84" charset="-128"/>
                <a:cs typeface="ＭＳ Ｐゴシック" pitchFamily="-84" charset="-128"/>
              </a:rPr>
              <a:t>mentor.ieee.org</a:t>
            </a:r>
            <a:r>
              <a:rPr lang="en-GB" altLang="ja-JP" dirty="0" smtClean="0">
                <a:ea typeface="ＭＳ Ｐゴシック" pitchFamily="-84" charset="-128"/>
                <a:cs typeface="ＭＳ Ｐゴシック" pitchFamily="-84" charset="-128"/>
              </a:rPr>
              <a:t>/802.11/</a:t>
            </a:r>
            <a:r>
              <a:rPr lang="en-GB" altLang="ja-JP" dirty="0" err="1" smtClean="0">
                <a:ea typeface="ＭＳ Ｐゴシック" pitchFamily="-84" charset="-128"/>
                <a:cs typeface="ＭＳ Ｐゴシック" pitchFamily="-84" charset="-128"/>
              </a:rPr>
              <a:t>dcn</a:t>
            </a:r>
            <a:r>
              <a:rPr lang="en-GB" altLang="ja-JP" dirty="0" smtClean="0">
                <a:ea typeface="ＭＳ Ｐゴシック" pitchFamily="-84" charset="-128"/>
                <a:cs typeface="ＭＳ Ｐゴシック" pitchFamily="-84" charset="-128"/>
              </a:rPr>
              <a:t>/15/11-15-1482-01-00ai-november-2015-dallas-session-minutes.doc</a:t>
            </a:r>
            <a:endParaRPr lang="en-US" altLang="ja-JP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Approve </a:t>
            </a:r>
            <a:r>
              <a:rPr lang="en-US" altLang="ja-JP" dirty="0" err="1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 teleconference meeting minutes of   Dallas to Atlanta meeting.</a:t>
            </a:r>
          </a:p>
          <a:p>
            <a:pPr lvl="1"/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15-1483/r5</a:t>
            </a:r>
          </a:p>
          <a:p>
            <a:pPr lvl="1"/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https://</a:t>
            </a:r>
            <a:r>
              <a:rPr lang="en-US" altLang="ja-JP" dirty="0" err="1">
                <a:ea typeface="ＭＳ Ｐゴシック" pitchFamily="-84" charset="-128"/>
                <a:cs typeface="ＭＳ Ｐゴシック" pitchFamily="-84" charset="-128"/>
              </a:rPr>
              <a:t>mentor.ieee.org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/802.11/</a:t>
            </a:r>
            <a:r>
              <a:rPr lang="en-US" altLang="ja-JP" dirty="0" err="1">
                <a:ea typeface="ＭＳ Ｐゴシック" pitchFamily="-84" charset="-128"/>
                <a:cs typeface="ＭＳ Ｐゴシック" pitchFamily="-84" charset="-128"/>
              </a:rPr>
              <a:t>dcn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/15/11-15-1483-05-00ai-november-january-teleconference-minutes.doc</a:t>
            </a:r>
          </a:p>
          <a:p>
            <a:endParaRPr lang="en-US" altLang="ja-JP" dirty="0" smtClean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 2016</a:t>
            </a:r>
            <a:endParaRPr lang="en-US" dirty="0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/>
              <a:t>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ja-JP" smtClean="0"/>
              <a:t>Accomplishments 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 2/2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1000" y="1523999"/>
            <a:ext cx="8458200" cy="4951413"/>
          </a:xfrm>
        </p:spPr>
        <p:txBody>
          <a:bodyPr/>
          <a:lstStyle/>
          <a:p>
            <a:r>
              <a:rPr lang="en-US" altLang="ja-JP" dirty="0" smtClean="0"/>
              <a:t>D6.3 was opened in WG members area.</a:t>
            </a:r>
          </a:p>
          <a:p>
            <a:r>
              <a:rPr lang="en-US" altLang="ja-JP" dirty="0" smtClean="0"/>
              <a:t>Received 760 comments by1st SB</a:t>
            </a:r>
          </a:p>
          <a:p>
            <a:pPr lvl="1"/>
            <a:r>
              <a:rPr lang="en-US" altLang="ja-JP" dirty="0" smtClean="0"/>
              <a:t>Resolved all of received comment</a:t>
            </a:r>
          </a:p>
          <a:p>
            <a:r>
              <a:rPr lang="en-US" altLang="ja-JP" dirty="0" smtClean="0"/>
              <a:t>Approved comment </a:t>
            </a:r>
            <a:r>
              <a:rPr lang="en-US" altLang="ja-JP" dirty="0"/>
              <a:t>resolutions for all of the comments received from initial </a:t>
            </a:r>
            <a:r>
              <a:rPr lang="en-US" altLang="ja-JP" dirty="0" err="1"/>
              <a:t>Sponosor</a:t>
            </a:r>
            <a:r>
              <a:rPr lang="en-US" altLang="ja-JP" dirty="0"/>
              <a:t> Ballot on P802.11ai D6.0 as contained in document </a:t>
            </a:r>
            <a:r>
              <a:rPr lang="ja-JP" altLang="en-US" dirty="0"/>
              <a:t>　</a:t>
            </a:r>
            <a:r>
              <a:rPr lang="en-US" altLang="ja-JP" dirty="0"/>
              <a:t>11-15/1196r31</a:t>
            </a:r>
            <a:r>
              <a:rPr lang="en-US" altLang="ja-JP" dirty="0" smtClean="0"/>
              <a:t>.</a:t>
            </a:r>
          </a:p>
          <a:p>
            <a:r>
              <a:rPr lang="en-US" altLang="ja-JP" dirty="0" smtClean="0"/>
              <a:t>Approved go to </a:t>
            </a:r>
            <a:r>
              <a:rPr kumimoji="1" lang="en-US" altLang="ja-JP" dirty="0" smtClean="0"/>
              <a:t>a </a:t>
            </a:r>
            <a:r>
              <a:rPr kumimoji="1" lang="en-US" altLang="ja-JP" dirty="0"/>
              <a:t>15 day Sponsor Recirculation Ballot </a:t>
            </a:r>
            <a:endParaRPr lang="en-US" altLang="ja-JP" dirty="0" smtClean="0"/>
          </a:p>
          <a:p>
            <a:r>
              <a:rPr lang="en-US" altLang="ja-JP" dirty="0" smtClean="0"/>
              <a:t>Approved Plan for Mar and May 2016</a:t>
            </a:r>
          </a:p>
          <a:p>
            <a:r>
              <a:rPr lang="en-US" altLang="ja-JP" dirty="0" smtClean="0"/>
              <a:t>Approved Time line</a:t>
            </a:r>
          </a:p>
          <a:p>
            <a:r>
              <a:rPr lang="en-US" altLang="ja-JP" dirty="0" smtClean="0"/>
              <a:t>Approved Teleconference schedule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 2016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/>
              <a:t>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Motion to </a:t>
            </a:r>
            <a:r>
              <a:rPr kumimoji="1" lang="en-US" altLang="ja-JP" dirty="0" err="1" smtClean="0"/>
              <a:t>Recirc</a:t>
            </a:r>
            <a:r>
              <a:rPr kumimoji="1" lang="en-US" altLang="ja-JP" dirty="0" smtClean="0"/>
              <a:t> SB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3400" y="1447799"/>
            <a:ext cx="7924800" cy="5027613"/>
          </a:xfrm>
        </p:spPr>
        <p:txBody>
          <a:bodyPr/>
          <a:lstStyle/>
          <a:p>
            <a:r>
              <a:rPr kumimoji="1" lang="en-US" altLang="ja-JP" dirty="0"/>
              <a:t>Having approved comment resolutions for all of the comments received from </a:t>
            </a:r>
            <a:r>
              <a:rPr kumimoji="1" lang="en-US" altLang="ja-JP" dirty="0" smtClean="0"/>
              <a:t>initial </a:t>
            </a:r>
            <a:r>
              <a:rPr kumimoji="1" lang="en-US" altLang="ja-JP" dirty="0" err="1" smtClean="0"/>
              <a:t>Sponosor</a:t>
            </a:r>
            <a:r>
              <a:rPr kumimoji="1" lang="en-US" altLang="ja-JP" dirty="0" smtClean="0"/>
              <a:t> Ballot on </a:t>
            </a:r>
            <a:r>
              <a:rPr kumimoji="1" lang="en-US" altLang="ja-JP" dirty="0"/>
              <a:t>P802.11ai D6.0 as contained in document </a:t>
            </a:r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11-15/1196r31</a:t>
            </a:r>
            <a:r>
              <a:rPr kumimoji="1" lang="en-US" altLang="ja-JP" dirty="0"/>
              <a:t>.	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Instruct </a:t>
            </a:r>
            <a:r>
              <a:rPr kumimoji="1" lang="en-US" altLang="ja-JP" dirty="0"/>
              <a:t>the editor to prepare Draft D7.0 incorporating these resolutions and,			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 </a:t>
            </a:r>
            <a:r>
              <a:rPr kumimoji="1" lang="en-US" altLang="ja-JP" dirty="0"/>
              <a:t>Approve a 15 day Sponsor Recirculation Ballot asking the question </a:t>
            </a:r>
            <a:r>
              <a:rPr kumimoji="1" lang="en-US" altLang="ja-JP" dirty="0" smtClean="0"/>
              <a:t>“</a:t>
            </a:r>
            <a:r>
              <a:rPr kumimoji="1" lang="en-US" altLang="ja-JP" dirty="0"/>
              <a:t>Should P802.11ai D7.0  be forwarded to </a:t>
            </a:r>
            <a:r>
              <a:rPr kumimoji="1" lang="en-US" altLang="ja-JP" dirty="0" err="1"/>
              <a:t>RevCom</a:t>
            </a:r>
            <a:r>
              <a:rPr kumimoji="1" lang="en-US" altLang="ja-JP" dirty="0"/>
              <a:t>?” </a:t>
            </a:r>
            <a:endParaRPr kumimoji="1" lang="en-US" altLang="ja-JP" dirty="0" smtClean="0"/>
          </a:p>
          <a:p>
            <a:r>
              <a:rPr kumimoji="1" lang="en-US" altLang="ja-JP" dirty="0" smtClean="0"/>
              <a:t>Moved</a:t>
            </a:r>
            <a:r>
              <a:rPr kumimoji="1" lang="en-US" altLang="ja-JP" dirty="0"/>
              <a:t>: </a:t>
            </a:r>
            <a:r>
              <a:rPr kumimoji="1" lang="en-US" altLang="ja-JP" dirty="0" smtClean="0"/>
              <a:t>Lee Armstrong  </a:t>
            </a:r>
          </a:p>
          <a:p>
            <a:r>
              <a:rPr kumimoji="1" lang="en-US" altLang="ja-JP" dirty="0" smtClean="0"/>
              <a:t>Seconded</a:t>
            </a:r>
            <a:r>
              <a:rPr kumimoji="1" lang="en-US" altLang="ja-JP" dirty="0"/>
              <a:t>: </a:t>
            </a:r>
            <a:r>
              <a:rPr kumimoji="1" lang="en-US" altLang="ja-JP" dirty="0" err="1" smtClean="0"/>
              <a:t>Jouni</a:t>
            </a:r>
            <a:r>
              <a:rPr kumimoji="1" lang="en-US" altLang="ja-JP" dirty="0" smtClean="0"/>
              <a:t> </a:t>
            </a:r>
            <a:r>
              <a:rPr kumimoji="1" lang="en-US" altLang="ja-JP" dirty="0" err="1" smtClean="0"/>
              <a:t>Malinen</a:t>
            </a:r>
            <a:endParaRPr kumimoji="1" lang="en-US" altLang="ja-JP" dirty="0" smtClean="0"/>
          </a:p>
          <a:p>
            <a:r>
              <a:rPr kumimoji="1" lang="en-US" altLang="ja-JP" dirty="0" smtClean="0"/>
              <a:t> Result</a:t>
            </a:r>
            <a:r>
              <a:rPr kumimoji="1" lang="en-US" altLang="ja-JP" dirty="0"/>
              <a:t>: </a:t>
            </a:r>
            <a:r>
              <a:rPr kumimoji="1" lang="en-US" altLang="ja-JP" dirty="0" smtClean="0"/>
              <a:t>y-n-a:8/0/2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2016</a:t>
            </a:r>
            <a:endParaRPr 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24434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 lIns="91440" tIns="45720" rIns="91440" bIns="45720"/>
          <a:lstStyle/>
          <a:p>
            <a:r>
              <a:rPr lang="en-US" altLang="ja-JP" sz="2900" dirty="0" smtClean="0">
                <a:ea typeface="ＭＳ Ｐゴシック" pitchFamily="-84" charset="-128"/>
                <a:cs typeface="ＭＳ Ｐゴシック" pitchFamily="-84" charset="-128"/>
              </a:rPr>
              <a:t>Plan for Mar &amp; May</a:t>
            </a:r>
            <a:endParaRPr lang="en-US" altLang="ja-JP" sz="290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724400"/>
          </a:xfrm>
        </p:spPr>
        <p:txBody>
          <a:bodyPr lIns="91440" tIns="45720" rIns="91440" bIns="45720"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March</a:t>
            </a:r>
          </a:p>
          <a:p>
            <a:pPr lvl="1"/>
            <a:r>
              <a:rPr kumimoji="1" lang="en-US" altLang="ja-JP" sz="2400" dirty="0" err="1" smtClean="0"/>
              <a:t>TGai</a:t>
            </a:r>
            <a:r>
              <a:rPr kumimoji="1" lang="en-US" altLang="ja-JP" sz="2400" dirty="0" smtClean="0"/>
              <a:t> CRC 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will </a:t>
            </a:r>
            <a:r>
              <a:rPr kumimoji="1" lang="en-US" altLang="ja-JP" sz="2400" dirty="0">
                <a:solidFill>
                  <a:srgbClr val="FF0000"/>
                </a:solidFill>
              </a:rPr>
              <a:t>not conduct </a:t>
            </a:r>
            <a:r>
              <a:rPr kumimoji="1" lang="en-US" altLang="ja-JP" sz="2400" dirty="0"/>
              <a:t>any business during the </a:t>
            </a:r>
            <a:r>
              <a:rPr kumimoji="1" lang="en-US" altLang="ja-JP" sz="2400" dirty="0">
                <a:solidFill>
                  <a:srgbClr val="FF0000"/>
                </a:solidFill>
              </a:rPr>
              <a:t>March</a:t>
            </a:r>
            <a:r>
              <a:rPr kumimoji="1" lang="en-US" altLang="ja-JP" sz="2400" dirty="0"/>
              <a:t> </a:t>
            </a:r>
            <a:r>
              <a:rPr kumimoji="1" lang="en-US" altLang="ja-JP" sz="2400" dirty="0" smtClean="0"/>
              <a:t>plenary.</a:t>
            </a:r>
            <a:endParaRPr lang="en-US" altLang="ja-JP" sz="2400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Goals for the  May Meeting:</a:t>
            </a:r>
          </a:p>
          <a:p>
            <a:pPr lvl="1"/>
            <a:r>
              <a:rPr lang="en-US" altLang="ja-JP" sz="2800" dirty="0" smtClean="0"/>
              <a:t>Approve minutes of past meeting and teleconference</a:t>
            </a:r>
          </a:p>
          <a:p>
            <a:pPr lvl="1"/>
            <a:r>
              <a:rPr lang="en-US" altLang="ja-JP" sz="2800" dirty="0" smtClean="0"/>
              <a:t>Comment resolution of </a:t>
            </a:r>
            <a:r>
              <a:rPr lang="en-US" altLang="ja-JP" sz="2800" dirty="0" err="1"/>
              <a:t>Recirc</a:t>
            </a:r>
            <a:r>
              <a:rPr lang="en-US" altLang="ja-JP" sz="2800" dirty="0"/>
              <a:t> sponsor LB</a:t>
            </a:r>
            <a:endParaRPr lang="en-US" altLang="ja-JP" sz="2800" dirty="0" smtClean="0"/>
          </a:p>
          <a:p>
            <a:pPr lvl="1"/>
            <a:r>
              <a:rPr lang="en-US" altLang="ja-JP" sz="2800" dirty="0" smtClean="0"/>
              <a:t>Approve Timeline</a:t>
            </a:r>
          </a:p>
          <a:p>
            <a:pPr lvl="1"/>
            <a:r>
              <a:rPr lang="en-US" altLang="ja-JP" sz="2800" dirty="0" smtClean="0"/>
              <a:t>Approve Teleconference schedule</a:t>
            </a:r>
          </a:p>
          <a:p>
            <a:pPr lvl="1"/>
            <a:r>
              <a:rPr lang="en-US" altLang="ja-JP" sz="2800" dirty="0" smtClean="0"/>
              <a:t>Approve Plan for  </a:t>
            </a:r>
            <a:r>
              <a:rPr lang="en-US" altLang="ja-JP" sz="2800" dirty="0" smtClean="0"/>
              <a:t>July</a:t>
            </a:r>
            <a:endParaRPr lang="en-US" altLang="ja-JP" sz="2600" dirty="0" smtClean="0"/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076" cy="276999"/>
          </a:xfrm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Jan 2016</a:t>
            </a:r>
            <a:endParaRPr lang="en-US" altLang="ja-JP" dirty="0">
              <a:latin typeface="Times New Roman" pitchFamily="-84" charset="0"/>
            </a:endParaRPr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</a:rPr>
              <a:t>Slide </a:t>
            </a:r>
            <a:fld id="{8D83B171-138C-9B40-B65D-0769730DEDCE}" type="slidenum">
              <a:rPr lang="en-US" altLang="ja-JP">
                <a:latin typeface="Times New Roman" pitchFamily="-84" charset="0"/>
              </a:rPr>
              <a:pPr/>
              <a:t>7</a:t>
            </a:fld>
            <a:endParaRPr lang="en-US" altLang="ja-JP">
              <a:latin typeface="Times New Roman" pitchFamily="-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27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Time line of </a:t>
            </a:r>
            <a:r>
              <a:rPr lang="en-US" altLang="ja-JP" dirty="0" err="1" smtClean="0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(</a:t>
            </a:r>
            <a:r>
              <a:rPr lang="en-US" altLang="ja-JP" dirty="0" smtClean="0">
                <a:solidFill>
                  <a:srgbClr val="FF0000"/>
                </a:solidFill>
                <a:ea typeface="ＭＳ Ｐゴシック" pitchFamily="-84" charset="-128"/>
                <a:cs typeface="ＭＳ Ｐゴシック" pitchFamily="-84" charset="-128"/>
              </a:rPr>
              <a:t>No Change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)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0" y="1246414"/>
            <a:ext cx="10210800" cy="4724400"/>
          </a:xfrm>
        </p:spPr>
        <p:txBody>
          <a:bodyPr/>
          <a:lstStyle/>
          <a:p>
            <a:endParaRPr lang="en-US" altLang="ja-JP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lvl="1">
              <a:buFontTx/>
              <a:buNone/>
            </a:pPr>
            <a:r>
              <a:rPr lang="en-US" altLang="ja-JP" dirty="0" smtClean="0"/>
              <a:t>PAR Approved, Modified, or Extended 		2010-12-08</a:t>
            </a:r>
          </a:p>
          <a:p>
            <a:pPr lvl="1"/>
            <a:r>
              <a:rPr lang="en-US" altLang="ja-JP" dirty="0" smtClean="0"/>
              <a:t>WG Letter Ballots Initial / </a:t>
            </a:r>
            <a:r>
              <a:rPr lang="en-US" altLang="ja-JP" dirty="0" err="1" smtClean="0"/>
              <a:t>Recirc</a:t>
            </a:r>
            <a:r>
              <a:rPr lang="en-US" altLang="ja-JP" dirty="0" smtClean="0"/>
              <a:t>		Mar14/Sep14/Jan15/</a:t>
            </a:r>
            <a:br>
              <a:rPr lang="en-US" altLang="ja-JP" dirty="0" smtClean="0"/>
            </a:br>
            <a:r>
              <a:rPr lang="en-US" altLang="ja-JP" dirty="0" smtClean="0"/>
              <a:t>						Mar15/Jul15/Aug15</a:t>
            </a:r>
          </a:p>
          <a:p>
            <a:pPr lvl="1"/>
            <a:r>
              <a:rPr lang="en-US" altLang="ja-JP" dirty="0" smtClean="0"/>
              <a:t>MEC Done				Nov14		</a:t>
            </a:r>
          </a:p>
          <a:p>
            <a:pPr lvl="1"/>
            <a:r>
              <a:rPr lang="en-US" altLang="ja-JP" dirty="0" smtClean="0"/>
              <a:t>Form Sponsor Ballot Pool / Reform	            	Mar15</a:t>
            </a:r>
          </a:p>
          <a:p>
            <a:pPr lvl="1"/>
            <a:r>
              <a:rPr lang="en-US" altLang="ja-JP" dirty="0" smtClean="0"/>
              <a:t>IEEE-SA Sponsor Ballots Initial / </a:t>
            </a:r>
            <a:r>
              <a:rPr lang="en-US" altLang="ja-JP" dirty="0" err="1" smtClean="0"/>
              <a:t>Recirc</a:t>
            </a:r>
            <a:r>
              <a:rPr lang="en-US" altLang="ja-JP" dirty="0" smtClean="0"/>
              <a:t>         Sep 15/Mar 16/Jul 16/Sep 16	</a:t>
            </a:r>
          </a:p>
          <a:p>
            <a:pPr lvl="1"/>
            <a:r>
              <a:rPr lang="en-US" altLang="ja-JP" dirty="0" smtClean="0"/>
              <a:t>Final 802.11 WG Approval	                             Aug 16</a:t>
            </a:r>
          </a:p>
          <a:p>
            <a:pPr lvl="1"/>
            <a:r>
              <a:rPr lang="en-US" altLang="ja-JP" dirty="0" smtClean="0"/>
              <a:t>final or Conditional 802 EC Approval           	July 16</a:t>
            </a:r>
          </a:p>
          <a:p>
            <a:pPr lvl="1"/>
            <a:r>
              <a:rPr lang="en-US" altLang="ja-JP" dirty="0" err="1" smtClean="0"/>
              <a:t>RevCom</a:t>
            </a:r>
            <a:r>
              <a:rPr lang="en-US" altLang="ja-JP" dirty="0" smtClean="0"/>
              <a:t> &amp; Standards Board Final or</a:t>
            </a:r>
            <a:br>
              <a:rPr lang="en-US" altLang="ja-JP" dirty="0" smtClean="0"/>
            </a:br>
            <a:r>
              <a:rPr lang="en-US" altLang="ja-JP" dirty="0" smtClean="0"/>
              <a:t> Continuous Process Approval 		Sep 16</a:t>
            </a:r>
          </a:p>
          <a:p>
            <a:pPr lvl="1"/>
            <a:r>
              <a:rPr lang="en-US" altLang="ja-JP" dirty="0" smtClean="0"/>
              <a:t>ANSI Approved				N/A</a:t>
            </a:r>
            <a:endParaRPr lang="en-US" altLang="ja-JP" dirty="0" smtClean="0">
              <a:hlinkClick r:id="rId3"/>
            </a:endParaRPr>
          </a:p>
        </p:txBody>
      </p:sp>
      <p:sp>
        <p:nvSpPr>
          <p:cNvPr id="4813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076" cy="276999"/>
          </a:xfrm>
        </p:spPr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</a:rPr>
              <a:t>JAN 2016</a:t>
            </a:r>
            <a:endParaRPr lang="en-US" altLang="ja-JP" dirty="0">
              <a:latin typeface="Times New Roman" pitchFamily="-65" charset="0"/>
            </a:endParaRPr>
          </a:p>
        </p:txBody>
      </p:sp>
      <p:sp>
        <p:nvSpPr>
          <p:cNvPr id="4813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</a:rPr>
              <a:t>Slide </a:t>
            </a:r>
            <a:fld id="{D8ED85B9-6057-E848-AA14-8586BCE1CDB6}" type="slidenum">
              <a:rPr lang="en-US" altLang="ja-JP" smtClean="0">
                <a:latin typeface="Times New Roman" pitchFamily="-65" charset="0"/>
              </a:rPr>
              <a:pPr>
                <a:defRPr/>
              </a:pPr>
              <a:t>8</a:t>
            </a:fld>
            <a:endParaRPr lang="en-US" altLang="ja-JP" smtClean="0">
              <a:latin typeface="Times New Roman" pitchFamily="-65" charset="0"/>
            </a:endParaRP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79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Teleconference Schedule </a:t>
            </a:r>
            <a:endParaRPr lang="ja-JP" altLang="en-US" dirty="0" smtClean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44035" name="コンテンツ プレースホルダ 2"/>
          <p:cNvSpPr>
            <a:spLocks noGrp="1"/>
          </p:cNvSpPr>
          <p:nvPr>
            <p:ph idx="1"/>
          </p:nvPr>
        </p:nvSpPr>
        <p:spPr>
          <a:xfrm>
            <a:off x="419100" y="1066800"/>
            <a:ext cx="8420100" cy="2362200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GB" altLang="ja-JP" dirty="0" smtClean="0"/>
              <a:t>Motion: </a:t>
            </a:r>
            <a:endParaRPr lang="ja-JP" altLang="en-US" dirty="0" smtClean="0"/>
          </a:p>
          <a:p>
            <a:pPr lvl="1">
              <a:defRPr/>
            </a:pPr>
            <a:r>
              <a:rPr lang="en-GB" altLang="ja-JP" dirty="0" smtClean="0"/>
              <a:t>Approve the following schedule of weekly teleconferences between </a:t>
            </a:r>
            <a:r>
              <a:rPr lang="en-US" altLang="ja-JP" dirty="0"/>
              <a:t> </a:t>
            </a:r>
            <a:r>
              <a:rPr lang="en-US" altLang="ja-JP" dirty="0" smtClean="0"/>
              <a:t>Feb 9 to  May 31. </a:t>
            </a:r>
          </a:p>
          <a:p>
            <a:pPr lvl="1">
              <a:defRPr/>
            </a:pPr>
            <a:r>
              <a:rPr lang="en-US" altLang="ja-JP" dirty="0" smtClean="0"/>
              <a:t>Tuesdays 10:00 ET</a:t>
            </a:r>
            <a:endParaRPr lang="ja-JP" altLang="en-US" dirty="0" smtClean="0"/>
          </a:p>
          <a:p>
            <a:pPr lvl="1">
              <a:defRPr/>
            </a:pPr>
            <a:r>
              <a:rPr lang="en-US" altLang="ja-JP" dirty="0" smtClean="0"/>
              <a:t>Duration 1.5 Hour</a:t>
            </a:r>
          </a:p>
          <a:p>
            <a:pPr lvl="1">
              <a:defRPr/>
            </a:pPr>
            <a:r>
              <a:rPr lang="en-US" altLang="ja-JP" dirty="0" smtClean="0"/>
              <a:t>Using WEB-EX that will be provided by Task Group Chair</a:t>
            </a:r>
          </a:p>
          <a:p>
            <a:pPr marL="457200" lvl="1" indent="0">
              <a:buNone/>
              <a:defRPr/>
            </a:pPr>
            <a:r>
              <a:rPr lang="en-US" altLang="ja-JP" dirty="0" err="1" smtClean="0"/>
              <a:t>Moved:Lee</a:t>
            </a:r>
            <a:r>
              <a:rPr lang="en-US" altLang="ja-JP" dirty="0" smtClean="0"/>
              <a:t> Armstrong</a:t>
            </a:r>
          </a:p>
          <a:p>
            <a:pPr marL="457200" lvl="1" indent="0">
              <a:buNone/>
              <a:defRPr/>
            </a:pPr>
            <a:r>
              <a:rPr lang="en-US" altLang="ja-JP" dirty="0" err="1" smtClean="0"/>
              <a:t>Second:Jouni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Malinen</a:t>
            </a:r>
            <a:endParaRPr lang="en-US" altLang="ja-JP" dirty="0" smtClean="0"/>
          </a:p>
          <a:p>
            <a:pPr>
              <a:defRPr/>
            </a:pP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Approved  by unanimous consent</a:t>
            </a:r>
          </a:p>
          <a:p>
            <a:pPr>
              <a:buNone/>
              <a:defRPr/>
            </a:pPr>
            <a:endParaRPr lang="en-US" altLang="ja-JP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>
              <a:defRPr/>
            </a:pPr>
            <a:endParaRPr lang="en-GB" altLang="ja-JP" dirty="0" smtClean="0"/>
          </a:p>
          <a:p>
            <a:pPr>
              <a:defRPr/>
            </a:pPr>
            <a:endParaRPr lang="en-GB" altLang="ja-JP" dirty="0" smtClean="0"/>
          </a:p>
          <a:p>
            <a:pPr>
              <a:defRPr/>
            </a:pPr>
            <a:endParaRPr lang="ja-JP" altLang="en-US" dirty="0" smtClean="0"/>
          </a:p>
          <a:p>
            <a:pPr>
              <a:buFontTx/>
              <a:buNone/>
              <a:defRPr/>
            </a:pPr>
            <a:endParaRPr lang="ja-JP" altLang="en-US" dirty="0" smtClean="0"/>
          </a:p>
          <a:p>
            <a:pPr>
              <a:buFontTx/>
              <a:buNone/>
              <a:defRPr/>
            </a:pPr>
            <a:endParaRPr lang="en-GB" altLang="ja-JP" dirty="0" smtClean="0"/>
          </a:p>
        </p:txBody>
      </p:sp>
      <p:sp>
        <p:nvSpPr>
          <p:cNvPr id="59396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076" cy="276999"/>
          </a:xfrm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Jan 2016</a:t>
            </a:r>
            <a:endParaRPr lang="en-US" altLang="ja-JP" dirty="0" smtClean="0">
              <a:latin typeface="Times New Roman" pitchFamily="-84" charset="0"/>
            </a:endParaRPr>
          </a:p>
        </p:txBody>
      </p:sp>
      <p:sp>
        <p:nvSpPr>
          <p:cNvPr id="59398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Slide </a:t>
            </a:r>
            <a:fld id="{FE68A093-32F7-6643-97B0-2E666CBD850E}" type="slidenum">
              <a:rPr lang="en-US" altLang="ja-JP" smtClean="0">
                <a:latin typeface="Times New Roman" pitchFamily="-84" charset="0"/>
              </a:rPr>
              <a:pPr/>
              <a:t>9</a:t>
            </a:fld>
            <a:endParaRPr lang="en-US" altLang="ja-JP" smtClean="0">
              <a:latin typeface="Times New Roman" pitchFamily="-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47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25317</TotalTime>
  <Words>473</Words>
  <Application>Microsoft Macintosh PowerPoint</Application>
  <PresentationFormat>画面に合わせる (4:3)</PresentationFormat>
  <Paragraphs>138</Paragraphs>
  <Slides>11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5" baseType="lpstr">
      <vt:lpstr>ＭＳ Ｐゴシック</vt:lpstr>
      <vt:lpstr>ＭＳ 明朝</vt:lpstr>
      <vt:lpstr>Times New Roman</vt:lpstr>
      <vt:lpstr>802-11-Submission</vt:lpstr>
      <vt:lpstr>IEEE 802.11TGai Closing Report</vt:lpstr>
      <vt:lpstr>Abstract</vt:lpstr>
      <vt:lpstr>IEEE 802.11 FILS TGai – Jan 2016 Atlanta</vt:lpstr>
      <vt:lpstr>Accomplishments  TGai  1/2</vt:lpstr>
      <vt:lpstr>Accomplishments  TGai  2/2</vt:lpstr>
      <vt:lpstr>Motion to Recirc SB</vt:lpstr>
      <vt:lpstr>Plan for Mar &amp; May</vt:lpstr>
      <vt:lpstr>Time line of TGai (No Change)</vt:lpstr>
      <vt:lpstr>Teleconference Schedule </vt:lpstr>
      <vt:lpstr>Reference</vt:lpstr>
      <vt:lpstr>Thanks to all who participated!</vt:lpstr>
    </vt:vector>
  </TitlesOfParts>
  <Manager/>
  <Company>Root Inc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 2013 Closing Report</dc:title>
  <dc:subject/>
  <dc:creator>Hiroshi Mano</dc:creator>
  <cp:keywords/>
  <dc:description/>
  <cp:lastModifiedBy>h.mano@every-sense.com</cp:lastModifiedBy>
  <cp:revision>561</cp:revision>
  <cp:lastPrinted>1998-02-10T13:28:06Z</cp:lastPrinted>
  <dcterms:created xsi:type="dcterms:W3CDTF">2015-03-12T17:19:52Z</dcterms:created>
  <dcterms:modified xsi:type="dcterms:W3CDTF">2016-01-21T16:30:11Z</dcterms:modified>
  <cp:category/>
</cp:coreProperties>
</file>