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69" r:id="rId2"/>
    <p:sldId id="321" r:id="rId3"/>
    <p:sldId id="319" r:id="rId4"/>
    <p:sldId id="322" r:id="rId5"/>
    <p:sldId id="324" r:id="rId6"/>
    <p:sldId id="325" r:id="rId7"/>
    <p:sldId id="326" r:id="rId8"/>
    <p:sldId id="327" r:id="rId9"/>
    <p:sldId id="328" r:id="rId10"/>
    <p:sldId id="329" r:id="rId11"/>
    <p:sldId id="331" r:id="rId12"/>
    <p:sldId id="332" r:id="rId13"/>
    <p:sldId id="330" r:id="rId14"/>
    <p:sldId id="333" r:id="rId15"/>
    <p:sldId id="334" r:id="rId16"/>
    <p:sldId id="335" r:id="rId17"/>
    <p:sldId id="336" r:id="rId18"/>
    <p:sldId id="337" r:id="rId19"/>
    <p:sldId id="338" r:id="rId20"/>
    <p:sldId id="339" r:id="rId21"/>
    <p:sldId id="340" r:id="rId22"/>
    <p:sldId id="341" r:id="rId23"/>
    <p:sldId id="342" r:id="rId24"/>
    <p:sldId id="343" r:id="rId25"/>
    <p:sldId id="344" r:id="rId26"/>
    <p:sldId id="320" r:id="rId27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67" autoAdjust="0"/>
    <p:restoredTop sz="84983" autoAdjust="0"/>
  </p:normalViewPr>
  <p:slideViewPr>
    <p:cSldViewPr>
      <p:cViewPr varScale="1">
        <p:scale>
          <a:sx n="123" d="100"/>
          <a:sy n="123" d="100"/>
        </p:scale>
        <p:origin x="165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442" y="-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62340" y="9012916"/>
            <a:ext cx="2099934" cy="184666"/>
          </a:xfrm>
          <a:noFill/>
        </p:spPr>
        <p:txBody>
          <a:bodyPr/>
          <a:lstStyle>
            <a:lvl1pPr marL="345369" indent="-345369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0492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0984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147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1967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2459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Santosh Pandey, Cisco</a:t>
            </a:r>
            <a:endParaRPr lang="en-GB" dirty="0" smtClean="0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8101" y="9012916"/>
            <a:ext cx="415177" cy="184666"/>
          </a:xfrm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8675" cy="3479800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12819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IEEEIEEE 802.11-15/1061r0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Kare Agardh, Sony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4404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8081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904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778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92213" y="703263"/>
            <a:ext cx="4638675" cy="3479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>
          <a:xfrm>
            <a:off x="4246310" y="9012916"/>
            <a:ext cx="2115964" cy="184666"/>
          </a:xfrm>
        </p:spPr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>
          <a:xfrm>
            <a:off x="3368101" y="9012916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92213" y="703263"/>
            <a:ext cx="4638675" cy="3479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>
          <a:xfrm>
            <a:off x="4246310" y="9012916"/>
            <a:ext cx="2115964" cy="184666"/>
          </a:xfrm>
        </p:spPr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>
          <a:xfrm>
            <a:off x="3368101" y="9012916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92213" y="703263"/>
            <a:ext cx="4638675" cy="3479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>
          <a:xfrm>
            <a:off x="4246310" y="9012916"/>
            <a:ext cx="2115964" cy="184666"/>
          </a:xfrm>
        </p:spPr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>
          <a:xfrm>
            <a:off x="3368101" y="9012916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92213" y="703263"/>
            <a:ext cx="4638675" cy="3479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>
          <a:xfrm>
            <a:off x="4246310" y="9012916"/>
            <a:ext cx="2115964" cy="184666"/>
          </a:xfrm>
        </p:spPr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>
          <a:xfrm>
            <a:off x="3368101" y="9012916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802.11-15-0902-00-0ngp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Chenchen LIU, Huawei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8946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IEEEIEEE 802.11-15/1061r0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Kare Agardh, Sony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7858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IEEEIEEE 802.11-15/1061r0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Kare Agardh, Sony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709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460295" y="6475413"/>
            <a:ext cx="108363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Jan   2016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802.11-16/0137r0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08862" y="6475413"/>
            <a:ext cx="16350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NGP Use Case Template</a:t>
            </a:r>
            <a:endParaRPr lang="en-US" dirty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398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2016-01-19</a:t>
            </a:r>
            <a:endParaRPr lang="en-GB" sz="2000" b="0" dirty="0" smtClean="0"/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649157"/>
              </p:ext>
            </p:extLst>
          </p:nvPr>
        </p:nvGraphicFramePr>
        <p:xfrm>
          <a:off x="509588" y="2674938"/>
          <a:ext cx="7986712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" name="Document" r:id="rId4" imgW="8258040" imgH="2549006" progId="Word.Document.8">
                  <p:embed/>
                </p:oleObj>
              </mc:Choice>
              <mc:Fallback>
                <p:oleObj name="Document" r:id="rId4" imgW="8258040" imgH="2549006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674938"/>
                        <a:ext cx="7986712" cy="245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Santosh Pandey, Cisco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339752" y="5157192"/>
            <a:ext cx="34774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Revision </a:t>
            </a:r>
            <a:r>
              <a:rPr lang="en-US" dirty="0" smtClean="0"/>
              <a:t>0: Merging 11-15-0388r2 and 11-16-0019r0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504" y="692696"/>
            <a:ext cx="8856984" cy="1066800"/>
          </a:xfrm>
        </p:spPr>
        <p:txBody>
          <a:bodyPr/>
          <a:lstStyle/>
          <a:p>
            <a:r>
              <a:rPr lang="en-US" altLang="zh-CN" dirty="0" smtClean="0"/>
              <a:t>4. Positioning for Spectrum Management(Cont’d)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Key Performance and Attributes:</a:t>
            </a:r>
          </a:p>
          <a:p>
            <a:pPr lvl="1"/>
            <a:r>
              <a:rPr lang="en-US" altLang="zh-CN" b="1" i="1" dirty="0" smtClean="0"/>
              <a:t>Horizontal accuracy:</a:t>
            </a:r>
            <a:r>
              <a:rPr lang="en-US" altLang="zh-CN" dirty="0" smtClean="0"/>
              <a:t> &lt;0.5 m@90%, vertical  accuracy: same floor@99%</a:t>
            </a:r>
          </a:p>
          <a:p>
            <a:pPr lvl="1"/>
            <a:r>
              <a:rPr lang="en-US" altLang="zh-CN" b="1" i="1" dirty="0" smtClean="0"/>
              <a:t>Latency:</a:t>
            </a:r>
            <a:r>
              <a:rPr lang="en-US" altLang="zh-CN" dirty="0" smtClean="0"/>
              <a:t> &lt;500ms </a:t>
            </a:r>
          </a:p>
          <a:p>
            <a:pPr lvl="1"/>
            <a:r>
              <a:rPr lang="en-US" altLang="zh-CN" b="1" i="1" dirty="0" smtClean="0"/>
              <a:t>Refresh Rate:</a:t>
            </a:r>
            <a:r>
              <a:rPr lang="en-US" altLang="zh-CN" dirty="0" smtClean="0"/>
              <a:t> &gt; 1 location/sec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Chenchen LIU, Huawei</a:t>
            </a:r>
            <a:endParaRPr lang="en-GB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470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5</a:t>
            </a:r>
            <a:r>
              <a:rPr lang="en-US" altLang="ja-JP" noProof="0" dirty="0" smtClean="0"/>
              <a:t>. Positioning </a:t>
            </a:r>
            <a:r>
              <a:rPr lang="en-US" altLang="ja-JP" dirty="0" smtClean="0"/>
              <a:t>for Medical </a:t>
            </a:r>
            <a:r>
              <a:rPr lang="en-US" altLang="ja-JP" noProof="0" dirty="0" smtClean="0"/>
              <a:t>Applications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kumimoji="1" lang="en-US" altLang="ja-JP" dirty="0" smtClean="0"/>
              <a:t>User: </a:t>
            </a:r>
            <a:r>
              <a:rPr kumimoji="1" lang="en-US" altLang="ja-JP" b="0" dirty="0" smtClean="0"/>
              <a:t>Patient under medical surveillance in a hospital or care home.</a:t>
            </a:r>
          </a:p>
          <a:p>
            <a:pPr algn="just"/>
            <a:r>
              <a:rPr kumimoji="1" lang="en-US" altLang="ja-JP" dirty="0" smtClean="0"/>
              <a:t>Environment</a:t>
            </a:r>
            <a:r>
              <a:rPr kumimoji="1" lang="en-US" altLang="ja-JP" dirty="0"/>
              <a:t>: </a:t>
            </a:r>
            <a:r>
              <a:rPr kumimoji="1" lang="en-US" altLang="ja-JP" b="0" dirty="0" smtClean="0"/>
              <a:t>Building </a:t>
            </a:r>
            <a:r>
              <a:rPr kumimoji="1" lang="en-US" altLang="ja-JP" b="0" dirty="0"/>
              <a:t>with 802.11 coverage. The expected AP environment is</a:t>
            </a:r>
          </a:p>
          <a:p>
            <a:pPr lvl="1" algn="just"/>
            <a:r>
              <a:rPr kumimoji="1" lang="en-US" altLang="ja-JP" dirty="0"/>
              <a:t>1 AP per &lt; </a:t>
            </a:r>
            <a:r>
              <a:rPr kumimoji="1" lang="en-US" altLang="ja-JP" dirty="0" smtClean="0"/>
              <a:t>25 </a:t>
            </a:r>
            <a:r>
              <a:rPr kumimoji="1" lang="en-US" altLang="ja-JP" dirty="0"/>
              <a:t>users or &lt; </a:t>
            </a:r>
            <a:r>
              <a:rPr kumimoji="1" lang="en-US" altLang="ja-JP" dirty="0" smtClean="0"/>
              <a:t>100m² </a:t>
            </a:r>
            <a:r>
              <a:rPr kumimoji="1" lang="en-US" altLang="ja-JP" dirty="0"/>
              <a:t>/ </a:t>
            </a:r>
            <a:r>
              <a:rPr kumimoji="1" lang="en-US" altLang="ja-JP" dirty="0" smtClean="0"/>
              <a:t>1000 </a:t>
            </a:r>
            <a:r>
              <a:rPr kumimoji="1" lang="en-US" altLang="ja-JP" dirty="0"/>
              <a:t>sq. ft.</a:t>
            </a:r>
          </a:p>
          <a:p>
            <a:pPr lvl="1" algn="just"/>
            <a:r>
              <a:rPr kumimoji="1" lang="en-US" altLang="ja-JP" dirty="0"/>
              <a:t>APs support </a:t>
            </a:r>
            <a:r>
              <a:rPr kumimoji="1" lang="en-US" altLang="ja-JP" dirty="0" smtClean="0"/>
              <a:t>.11ac</a:t>
            </a:r>
            <a:r>
              <a:rPr kumimoji="1" lang="en-US" altLang="ja-JP" dirty="0"/>
              <a:t>, .11ax, and </a:t>
            </a:r>
            <a:r>
              <a:rPr kumimoji="1" lang="en-US" altLang="ja-JP" dirty="0" smtClean="0"/>
              <a:t>.11az</a:t>
            </a:r>
            <a:endParaRPr kumimoji="1" lang="en-US" altLang="ja-JP" dirty="0"/>
          </a:p>
          <a:p>
            <a:pPr algn="just"/>
            <a:r>
              <a:rPr kumimoji="1" lang="en-US" altLang="ja-JP" dirty="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/>
              <a:t>Patient is connected to a portable medical </a:t>
            </a:r>
            <a:r>
              <a:rPr kumimoji="1" lang="en-US" altLang="ja-JP" dirty="0" smtClean="0"/>
              <a:t>device with WLAN interface </a:t>
            </a:r>
            <a:r>
              <a:rPr kumimoji="1" lang="en-US" altLang="ja-JP" dirty="0"/>
              <a:t>(e.g. heart rate monitor)</a:t>
            </a:r>
            <a:r>
              <a:rPr kumimoji="1" lang="en-US" altLang="ja-JP" dirty="0" smtClean="0"/>
              <a:t> which continuously monitors medical parameters.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When the patient moves around, his/her position is tracked and recorded.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If monitored medical parameters get severe, a nurse or a doctor is informed including the patient’s position for first aid assistance. 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The medical parameters can be linked with an activity profile which is retrieved from the tracked data.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If the patient leaves a certain area, a nurse gets informed (fencing feature).</a:t>
            </a:r>
          </a:p>
          <a:p>
            <a:pPr marL="357188" indent="-357188"/>
            <a:r>
              <a:rPr kumimoji="1" lang="en-US" altLang="ja-JP" dirty="0"/>
              <a:t>Positioning requirements:</a:t>
            </a:r>
          </a:p>
          <a:p>
            <a:pPr lvl="1"/>
            <a:r>
              <a:rPr kumimoji="1" lang="en-US" altLang="ja-JP" dirty="0" smtClean="0"/>
              <a:t>Horizontal </a:t>
            </a:r>
            <a:r>
              <a:rPr kumimoji="1" lang="en-US" altLang="ja-JP" dirty="0"/>
              <a:t>accuracy: &lt; 1m @ 90</a:t>
            </a:r>
            <a:r>
              <a:rPr kumimoji="1" lang="en-US" altLang="ja-JP" dirty="0" smtClean="0"/>
              <a:t>%</a:t>
            </a:r>
          </a:p>
          <a:p>
            <a:pPr lvl="1"/>
            <a:r>
              <a:rPr kumimoji="1" lang="en-US" altLang="ja-JP" dirty="0"/>
              <a:t>Vertical accuracy: same </a:t>
            </a:r>
            <a:r>
              <a:rPr kumimoji="1" lang="en-US" altLang="ja-JP" dirty="0" smtClean="0"/>
              <a:t>floor @ 99.9%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Latency: &lt; </a:t>
            </a:r>
            <a:r>
              <a:rPr kumimoji="1" lang="en-US" altLang="ja-JP" dirty="0" smtClean="0"/>
              <a:t>200ms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Refresh rate: </a:t>
            </a:r>
            <a:r>
              <a:rPr kumimoji="1" lang="en-US" altLang="ja-JP" dirty="0" smtClean="0"/>
              <a:t>1 locations/s</a:t>
            </a:r>
          </a:p>
          <a:p>
            <a:pPr lvl="1"/>
            <a:r>
              <a:rPr kumimoji="1" lang="en-US" altLang="ja-JP" dirty="0"/>
              <a:t>Expected number of simultaneous users: &lt; </a:t>
            </a:r>
            <a:r>
              <a:rPr kumimoji="1" lang="en-US" altLang="ja-JP" dirty="0" smtClean="0"/>
              <a:t>40 </a:t>
            </a:r>
            <a:r>
              <a:rPr kumimoji="1" lang="en-US" altLang="ja-JP" dirty="0"/>
              <a:t>(within AP coverage area)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Impact on Network Bandwidth: low, the impact should be independent on the number of users</a:t>
            </a:r>
            <a:endParaRPr kumimoji="1" lang="en-US" altLang="ja-JP" noProof="0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smtClean="0"/>
              <a:t>Kare Agardh,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76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6</a:t>
            </a:r>
            <a:r>
              <a:rPr lang="en-US" altLang="ja-JP" noProof="0" dirty="0" smtClean="0"/>
              <a:t>. Indoor Geotagging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kumimoji="1" lang="en-US" altLang="ja-JP" dirty="0" smtClean="0"/>
              <a:t>User: </a:t>
            </a:r>
            <a:r>
              <a:rPr kumimoji="1" lang="en-US" altLang="ja-JP" b="0" dirty="0" smtClean="0"/>
              <a:t>Person with digital camera, smart phone, tablet, or smart eyeglasses</a:t>
            </a:r>
          </a:p>
          <a:p>
            <a:pPr algn="just"/>
            <a:r>
              <a:rPr kumimoji="1" lang="en-US" altLang="ja-JP" dirty="0" smtClean="0"/>
              <a:t>Environment</a:t>
            </a:r>
            <a:r>
              <a:rPr kumimoji="1" lang="en-US" altLang="ja-JP" dirty="0"/>
              <a:t>: </a:t>
            </a:r>
            <a:r>
              <a:rPr kumimoji="1" lang="en-US" altLang="ja-JP" b="0" dirty="0" smtClean="0"/>
              <a:t>Building </a:t>
            </a:r>
            <a:r>
              <a:rPr kumimoji="1" lang="en-US" altLang="ja-JP" b="0" dirty="0"/>
              <a:t>(e.g. museum, exhibits, </a:t>
            </a:r>
            <a:r>
              <a:rPr kumimoji="1" lang="en-US" altLang="ja-JP" b="0" dirty="0" smtClean="0"/>
              <a:t>fair, restaurant) with </a:t>
            </a:r>
            <a:r>
              <a:rPr kumimoji="1" lang="en-US" altLang="ja-JP" b="0" dirty="0"/>
              <a:t>802.11 coverage</a:t>
            </a:r>
            <a:r>
              <a:rPr kumimoji="1" lang="en-US" altLang="ja-JP" b="0" dirty="0" smtClean="0"/>
              <a:t>. The </a:t>
            </a:r>
            <a:r>
              <a:rPr kumimoji="1" lang="en-US" altLang="ja-JP" b="0" dirty="0"/>
              <a:t>expected AP environment is</a:t>
            </a:r>
          </a:p>
          <a:p>
            <a:pPr lvl="1" algn="just"/>
            <a:r>
              <a:rPr kumimoji="1" lang="en-US" altLang="ja-JP" dirty="0"/>
              <a:t>1 AP per &lt; 25 users or &lt; 100m² / 1000 sq. ft</a:t>
            </a:r>
            <a:r>
              <a:rPr kumimoji="1" lang="en-US" altLang="ja-JP" dirty="0" smtClean="0"/>
              <a:t>. (large buildings)</a:t>
            </a:r>
          </a:p>
          <a:p>
            <a:pPr lvl="1" algn="just"/>
            <a:r>
              <a:rPr kumimoji="1" lang="en-US" altLang="ja-JP" dirty="0" smtClean="0"/>
              <a:t>1 AP per floor, optional</a:t>
            </a:r>
            <a:r>
              <a:rPr kumimoji="1" lang="en-US" altLang="ja-JP" dirty="0"/>
              <a:t>: multiple APs from neighboring </a:t>
            </a:r>
            <a:r>
              <a:rPr kumimoji="1" lang="en-US" altLang="ja-JP" dirty="0" smtClean="0"/>
              <a:t>apartments (small buildings)</a:t>
            </a:r>
            <a:endParaRPr kumimoji="1" lang="en-US" altLang="ja-JP" dirty="0"/>
          </a:p>
          <a:p>
            <a:pPr lvl="1" algn="just"/>
            <a:r>
              <a:rPr kumimoji="1" lang="en-US" altLang="ja-JP" dirty="0"/>
              <a:t>APs support </a:t>
            </a:r>
            <a:r>
              <a:rPr kumimoji="1" lang="en-US" altLang="ja-JP" dirty="0" smtClean="0"/>
              <a:t>.11ac</a:t>
            </a:r>
            <a:r>
              <a:rPr kumimoji="1" lang="en-US" altLang="ja-JP" dirty="0"/>
              <a:t>, .11ax, and </a:t>
            </a:r>
            <a:r>
              <a:rPr kumimoji="1" lang="en-US" altLang="ja-JP" dirty="0" smtClean="0"/>
              <a:t>.11az</a:t>
            </a:r>
            <a:endParaRPr kumimoji="1" lang="en-US" altLang="ja-JP" dirty="0"/>
          </a:p>
          <a:p>
            <a:pPr algn="just"/>
            <a:r>
              <a:rPr kumimoji="1" lang="en-US" altLang="ja-JP" dirty="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Person takes a picture with a digital camera.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Digital camera estimates its position using .11az and tags the picture with its geolocation (like GPS geotagging for outdoor applications)</a:t>
            </a:r>
          </a:p>
          <a:p>
            <a:pPr marL="357188" indent="-357188"/>
            <a:r>
              <a:rPr kumimoji="1" lang="en-US" altLang="ja-JP" dirty="0"/>
              <a:t>Positioning requirements:</a:t>
            </a:r>
          </a:p>
          <a:p>
            <a:pPr lvl="1"/>
            <a:r>
              <a:rPr kumimoji="1" lang="en-US" altLang="ja-JP" dirty="0" smtClean="0"/>
              <a:t>Horizontal </a:t>
            </a:r>
            <a:r>
              <a:rPr kumimoji="1" lang="en-US" altLang="ja-JP" dirty="0"/>
              <a:t>accuracy: </a:t>
            </a:r>
            <a:r>
              <a:rPr kumimoji="1" lang="en-US" altLang="ja-JP" dirty="0" smtClean="0"/>
              <a:t>&lt; 1m </a:t>
            </a:r>
            <a:r>
              <a:rPr kumimoji="1" lang="en-US" altLang="ja-JP" dirty="0"/>
              <a:t>@ </a:t>
            </a:r>
            <a:r>
              <a:rPr kumimoji="1" lang="en-US" altLang="ja-JP" dirty="0" smtClean="0"/>
              <a:t>90%</a:t>
            </a:r>
          </a:p>
          <a:p>
            <a:pPr lvl="1"/>
            <a:r>
              <a:rPr kumimoji="1" lang="en-US" altLang="ja-JP" dirty="0"/>
              <a:t>Vertical accuracy: </a:t>
            </a:r>
            <a:r>
              <a:rPr kumimoji="1" lang="en-US" altLang="ja-JP" dirty="0" smtClean="0"/>
              <a:t>&lt; 1m @ 90%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Latency: &lt; </a:t>
            </a:r>
            <a:r>
              <a:rPr kumimoji="1" lang="en-US" altLang="ja-JP" dirty="0" smtClean="0"/>
              <a:t>400ms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Refresh rate: </a:t>
            </a:r>
            <a:r>
              <a:rPr kumimoji="1" lang="en-US" altLang="ja-JP" dirty="0" smtClean="0"/>
              <a:t>&lt; 1 locations/s</a:t>
            </a:r>
          </a:p>
          <a:p>
            <a:pPr lvl="1"/>
            <a:r>
              <a:rPr kumimoji="1" lang="en-US" altLang="ja-JP" dirty="0"/>
              <a:t>Expected number of simultaneous users: &lt; </a:t>
            </a:r>
            <a:r>
              <a:rPr kumimoji="1" lang="en-US" altLang="ja-JP" dirty="0" smtClean="0"/>
              <a:t>10 </a:t>
            </a:r>
            <a:br>
              <a:rPr kumimoji="1" lang="en-US" altLang="ja-JP" dirty="0" smtClean="0"/>
            </a:br>
            <a:r>
              <a:rPr kumimoji="1" lang="en-US" altLang="ja-JP" dirty="0" smtClean="0"/>
              <a:t>(</a:t>
            </a:r>
            <a:r>
              <a:rPr kumimoji="1" lang="en-US" altLang="ja-JP" dirty="0"/>
              <a:t>within AP coverage area)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Impact on Network Bandwidth: low</a:t>
            </a:r>
            <a:endParaRPr kumimoji="1" lang="en-US" altLang="ja-JP" noProof="0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smtClean="0"/>
              <a:t>Kare Agardh, Sony</a:t>
            </a:r>
            <a:endParaRPr lang="en-US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2" r="8590"/>
          <a:stretch/>
        </p:blipFill>
        <p:spPr bwMode="auto">
          <a:xfrm>
            <a:off x="6061545" y="4572000"/>
            <a:ext cx="2472855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228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7. Positioning for Video Cameras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kumimoji="1" lang="en-US" altLang="ja-JP" dirty="0" smtClean="0"/>
              <a:t>User: </a:t>
            </a:r>
            <a:r>
              <a:rPr kumimoji="1" lang="en-US" altLang="ja-JP" b="0" dirty="0" smtClean="0"/>
              <a:t>Enterprise (e.g. shop) installing video surveillance cameras with WLAN connection capability</a:t>
            </a:r>
          </a:p>
          <a:p>
            <a:pPr lvl="1" algn="just"/>
            <a:r>
              <a:rPr kumimoji="1" lang="en-US" altLang="ja-JP" dirty="0" smtClean="0"/>
              <a:t>WLAN is used for video transmission, camera control, and positioning of the camera</a:t>
            </a:r>
            <a:endParaRPr kumimoji="1" lang="en-US" altLang="ja-JP" b="0" dirty="0" smtClean="0"/>
          </a:p>
          <a:p>
            <a:pPr algn="just"/>
            <a:r>
              <a:rPr kumimoji="1" lang="en-US" altLang="ja-JP" dirty="0" smtClean="0"/>
              <a:t>Environment</a:t>
            </a:r>
            <a:r>
              <a:rPr kumimoji="1" lang="en-US" altLang="ja-JP" dirty="0"/>
              <a:t>: </a:t>
            </a:r>
            <a:endParaRPr kumimoji="1" lang="en-US" altLang="ja-JP" dirty="0" smtClean="0"/>
          </a:p>
          <a:p>
            <a:pPr lvl="1" algn="just"/>
            <a:r>
              <a:rPr kumimoji="1" lang="en-US" altLang="ja-JP" b="0" dirty="0" smtClean="0"/>
              <a:t>Building with </a:t>
            </a:r>
            <a:r>
              <a:rPr kumimoji="1" lang="en-US" altLang="ja-JP" b="0" dirty="0"/>
              <a:t>802.11 </a:t>
            </a:r>
            <a:r>
              <a:rPr kumimoji="1" lang="en-US" altLang="ja-JP" b="0" dirty="0" smtClean="0"/>
              <a:t>infrastructure. The </a:t>
            </a:r>
            <a:r>
              <a:rPr kumimoji="1" lang="en-US" altLang="ja-JP" b="0" dirty="0"/>
              <a:t>expected AP environment is</a:t>
            </a:r>
          </a:p>
          <a:p>
            <a:pPr lvl="2" algn="just"/>
            <a:r>
              <a:rPr kumimoji="1" lang="en-US" altLang="ja-JP" dirty="0"/>
              <a:t>1 AP per &lt; </a:t>
            </a:r>
            <a:r>
              <a:rPr kumimoji="1" lang="en-US" altLang="ja-JP" dirty="0" smtClean="0"/>
              <a:t>10 cameras </a:t>
            </a:r>
            <a:r>
              <a:rPr kumimoji="1" lang="en-US" altLang="ja-JP" dirty="0"/>
              <a:t>or &lt; </a:t>
            </a:r>
            <a:r>
              <a:rPr kumimoji="1" lang="en-US" altLang="ja-JP" dirty="0" smtClean="0"/>
              <a:t>100m² </a:t>
            </a:r>
            <a:r>
              <a:rPr kumimoji="1" lang="en-US" altLang="ja-JP" dirty="0"/>
              <a:t>/ </a:t>
            </a:r>
            <a:r>
              <a:rPr kumimoji="1" lang="en-US" altLang="ja-JP" dirty="0" smtClean="0"/>
              <a:t>1000 </a:t>
            </a:r>
            <a:r>
              <a:rPr kumimoji="1" lang="en-US" altLang="ja-JP" dirty="0"/>
              <a:t>sq. ft</a:t>
            </a:r>
            <a:r>
              <a:rPr kumimoji="1" lang="en-US" altLang="ja-JP" dirty="0" smtClean="0"/>
              <a:t>.</a:t>
            </a:r>
          </a:p>
          <a:p>
            <a:pPr lvl="1" algn="just"/>
            <a:r>
              <a:rPr kumimoji="1" lang="en-US" altLang="ja-JP" dirty="0" smtClean="0"/>
              <a:t>In some environments P2P is applied</a:t>
            </a:r>
          </a:p>
          <a:p>
            <a:pPr lvl="1" algn="just"/>
            <a:r>
              <a:rPr kumimoji="1" lang="en-US" altLang="ja-JP" dirty="0" smtClean="0"/>
              <a:t>APs and STAs </a:t>
            </a:r>
            <a:r>
              <a:rPr kumimoji="1" lang="en-US" altLang="ja-JP" dirty="0"/>
              <a:t>support </a:t>
            </a:r>
            <a:r>
              <a:rPr kumimoji="1" lang="en-US" altLang="ja-JP" dirty="0" smtClean="0"/>
              <a:t> .</a:t>
            </a:r>
            <a:r>
              <a:rPr kumimoji="1" lang="en-US" altLang="ja-JP" dirty="0"/>
              <a:t>11ac</a:t>
            </a:r>
            <a:r>
              <a:rPr kumimoji="1" lang="en-US" altLang="ja-JP" dirty="0" smtClean="0"/>
              <a:t>, .11ax and .11az</a:t>
            </a:r>
            <a:endParaRPr kumimoji="1" lang="en-US" altLang="ja-JP" dirty="0"/>
          </a:p>
          <a:p>
            <a:pPr algn="just"/>
            <a:r>
              <a:rPr kumimoji="1" lang="en-US" altLang="ja-JP" dirty="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A technician installs the surveillance cameras at arbitrary positions.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After the setup is done, each camera is triggered to determine its position.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The absolute (infrastructure) or relative (P2P) position is fed back to the control room, where the position of all cameras is denoted on a map of the building. 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The camera position is crucial for a continuous tracking of moving persons (picture handover between cameras).</a:t>
            </a:r>
          </a:p>
          <a:p>
            <a:pPr marL="357188" indent="-357188"/>
            <a:r>
              <a:rPr kumimoji="1" lang="en-US" altLang="ja-JP" dirty="0" smtClean="0"/>
              <a:t>Positioning requirements</a:t>
            </a:r>
            <a:r>
              <a:rPr kumimoji="1" lang="en-US" altLang="ja-JP" dirty="0"/>
              <a:t>:</a:t>
            </a:r>
            <a:endParaRPr kumimoji="1" lang="en-US" altLang="ja-JP" dirty="0" smtClean="0"/>
          </a:p>
          <a:p>
            <a:pPr marL="757238" lvl="1" indent="-357188"/>
            <a:r>
              <a:rPr kumimoji="1" lang="en-US" altLang="ja-JP" dirty="0" smtClean="0"/>
              <a:t>Horizontal / Vertical accuracy:  both &lt; 1m @ 90% (infrastructure)</a:t>
            </a:r>
          </a:p>
          <a:p>
            <a:pPr marL="757238" lvl="1" indent="-357188"/>
            <a:r>
              <a:rPr kumimoji="1" lang="en-US" altLang="ja-JP" dirty="0" smtClean="0"/>
              <a:t>Distance / Angular accuracy: &lt; 1m @ 90%   /   &lt; 2° @ 90% (P2P)</a:t>
            </a:r>
          </a:p>
          <a:p>
            <a:pPr marL="757238" lvl="1" indent="-357188"/>
            <a:r>
              <a:rPr kumimoji="1" lang="en-US" altLang="ja-JP" dirty="0" smtClean="0"/>
              <a:t>Latency: &lt; 1s</a:t>
            </a:r>
          </a:p>
          <a:p>
            <a:pPr marL="757238" lvl="1" indent="-357188"/>
            <a:r>
              <a:rPr kumimoji="1" lang="en-US" altLang="ja-JP" dirty="0"/>
              <a:t>Refresh rate: &lt; </a:t>
            </a:r>
            <a:r>
              <a:rPr kumimoji="1" lang="en-US" altLang="ja-JP" dirty="0" smtClean="0"/>
              <a:t>1 locations/day</a:t>
            </a:r>
            <a:endParaRPr kumimoji="1" lang="en-US" altLang="ja-JP" dirty="0"/>
          </a:p>
          <a:p>
            <a:pPr marL="757238" lvl="1" indent="-357188"/>
            <a:r>
              <a:rPr kumimoji="1" lang="en-US" altLang="ja-JP" dirty="0"/>
              <a:t>Impact on Network Bandwidth: as low as possible, video </a:t>
            </a:r>
            <a:r>
              <a:rPr kumimoji="1" lang="en-US" altLang="ja-JP" dirty="0" smtClean="0"/>
              <a:t>dominates</a:t>
            </a:r>
            <a:endParaRPr kumimoji="1"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smtClean="0"/>
              <a:t>Kare Agardh, Sony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71" t="18592" r="24762" b="18302"/>
          <a:stretch/>
        </p:blipFill>
        <p:spPr bwMode="auto">
          <a:xfrm>
            <a:off x="7293837" y="5066968"/>
            <a:ext cx="1562838" cy="1181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752" y="2372179"/>
            <a:ext cx="2209923" cy="13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866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 UAV Use Case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44824"/>
            <a:ext cx="8062664" cy="440012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User: </a:t>
            </a:r>
            <a:r>
              <a:rPr lang="en-US" b="0" dirty="0" smtClean="0"/>
              <a:t>A person controlling a commercial/consumer-level drone, with the controller in his/her hands.</a:t>
            </a:r>
          </a:p>
          <a:p>
            <a:r>
              <a:rPr lang="en-US" dirty="0" smtClean="0"/>
              <a:t>Environment: </a:t>
            </a:r>
            <a:r>
              <a:rPr lang="en-US" b="0" dirty="0" smtClean="0"/>
              <a:t>Indoor and outdoor environment where a commercial- or consumer-level drone is permitted to fly. There is no requirement for APs in the area, but both the drone and the controller need to equip with Wi-Fi.</a:t>
            </a:r>
          </a:p>
          <a:p>
            <a:r>
              <a:rPr lang="en-US" dirty="0" smtClean="0"/>
              <a:t>Use case:</a:t>
            </a:r>
          </a:p>
          <a:p>
            <a:pPr lvl="1"/>
            <a:r>
              <a:rPr lang="en-US" dirty="0" smtClean="0"/>
              <a:t>The user controls his/her drone with a controller using Wi-Fi.</a:t>
            </a:r>
          </a:p>
          <a:p>
            <a:pPr lvl="1"/>
            <a:r>
              <a:rPr lang="en-US" dirty="0" smtClean="0"/>
              <a:t>The user defines an area (e.g. by defining the distance between the drone and the controller) that the drone should fly within;</a:t>
            </a:r>
          </a:p>
          <a:p>
            <a:pPr lvl="1"/>
            <a:r>
              <a:rPr lang="en-US" dirty="0" smtClean="0"/>
              <a:t>The user controls the drone to move 30 degree to the left/right, with the same radius. </a:t>
            </a:r>
          </a:p>
          <a:p>
            <a:pPr lvl="1"/>
            <a:r>
              <a:rPr lang="en-US" dirty="0" smtClean="0"/>
              <a:t>The user controls the drone to circle around him/her with the same radius (</a:t>
            </a:r>
            <a:r>
              <a:rPr lang="en-US" b="1" dirty="0" smtClean="0"/>
              <a:t>Orbit Mode</a:t>
            </a:r>
            <a:r>
              <a:rPr lang="en-US" dirty="0" smtClean="0"/>
              <a:t> - think of the user as a skier, biker or a surfer);</a:t>
            </a:r>
          </a:p>
          <a:p>
            <a:pPr lvl="1"/>
            <a:r>
              <a:rPr lang="en-US" dirty="0" smtClean="0"/>
              <a:t>The user controls the drone to fly along a straight line, towards him/her (zoom in) or away from him/her (zoom out).</a:t>
            </a:r>
          </a:p>
          <a:p>
            <a:pPr lvl="1"/>
            <a:r>
              <a:rPr lang="en-US" altLang="zh-CN" dirty="0" smtClean="0"/>
              <a:t>The user controls the drone to follow him/her at certain distance (</a:t>
            </a:r>
            <a:r>
              <a:rPr lang="en-US" altLang="zh-CN" b="1" dirty="0" smtClean="0"/>
              <a:t>Follow Mode</a:t>
            </a:r>
            <a:r>
              <a:rPr lang="en-US" altLang="zh-CN" dirty="0" smtClean="0"/>
              <a:t>)</a:t>
            </a:r>
            <a:endParaRPr lang="en-US" dirty="0" smtClean="0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6444208" y="6498048"/>
            <a:ext cx="200946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Allan Zhu/</a:t>
            </a:r>
            <a:r>
              <a:rPr kumimoji="0" lang="en-GB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Huawei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Technologies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14</a:t>
            </a:fld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49489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 UAV Use Case Description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81200"/>
            <a:ext cx="8062664" cy="4400128"/>
          </a:xfrm>
        </p:spPr>
        <p:txBody>
          <a:bodyPr>
            <a:normAutofit/>
          </a:bodyPr>
          <a:lstStyle/>
          <a:p>
            <a:r>
              <a:rPr lang="en-US" sz="1800" dirty="0" smtClean="0"/>
              <a:t>Horizontal accuracy: &lt;0.5 m@90%, </a:t>
            </a:r>
          </a:p>
          <a:p>
            <a:r>
              <a:rPr lang="en-US" sz="1800" dirty="0" smtClean="0"/>
              <a:t>Vertical  accuracy: &lt;0.5m @90%</a:t>
            </a:r>
          </a:p>
          <a:p>
            <a:r>
              <a:rPr lang="en-US" sz="1800" u="sng" dirty="0" smtClean="0"/>
              <a:t>Angular accuracy: bearing error &lt; TBD@90%</a:t>
            </a:r>
          </a:p>
          <a:p>
            <a:r>
              <a:rPr lang="en-US" sz="1800" dirty="0" smtClean="0"/>
              <a:t>Latency: &lt;10ms</a:t>
            </a:r>
          </a:p>
          <a:p>
            <a:pPr lvl="1"/>
            <a:r>
              <a:rPr lang="en-US" sz="1600" dirty="0" smtClean="0"/>
              <a:t>The 3DRobotics Solo can reach top speed of 25m/s. An interval of 10ms translates to 0.25m</a:t>
            </a:r>
          </a:p>
          <a:p>
            <a:pPr lvl="1"/>
            <a:r>
              <a:rPr lang="en-US" sz="1600" dirty="0" smtClean="0"/>
              <a:t>The DJI Inspire 1 can reach top speed of 22m/s. An interval of 10ms translates to 0.22m.</a:t>
            </a:r>
          </a:p>
          <a:p>
            <a:r>
              <a:rPr lang="en-US" sz="1800" dirty="0" smtClean="0"/>
              <a:t>Refresh Rate: &lt;10ms</a:t>
            </a:r>
          </a:p>
          <a:p>
            <a:pPr lvl="1"/>
            <a:r>
              <a:rPr lang="en-US" sz="1600" dirty="0" smtClean="0"/>
              <a:t>This depends on the drone flying speed. For precise control, this can be made smaller.</a:t>
            </a:r>
          </a:p>
          <a:p>
            <a:r>
              <a:rPr lang="en-US" sz="1800" dirty="0" smtClean="0"/>
              <a:t>Number of Simultaneous Users</a:t>
            </a:r>
          </a:p>
          <a:p>
            <a:pPr lvl="1"/>
            <a:r>
              <a:rPr lang="en-US" sz="1600" dirty="0"/>
              <a:t>1</a:t>
            </a:r>
            <a:endParaRPr lang="en-US" sz="1600" dirty="0" smtClean="0"/>
          </a:p>
          <a:p>
            <a:r>
              <a:rPr lang="en-US" sz="1800" dirty="0" smtClean="0"/>
              <a:t>Impact on the Wireless Network</a:t>
            </a:r>
          </a:p>
          <a:p>
            <a:pPr lvl="1"/>
            <a:r>
              <a:rPr lang="en-US" sz="1600" dirty="0" smtClean="0"/>
              <a:t>No impact – The drone and the controller form their own network.</a:t>
            </a:r>
          </a:p>
          <a:p>
            <a:endParaRPr lang="en-US" sz="1800" dirty="0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6444208" y="6498048"/>
            <a:ext cx="200946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Allan Zhu/</a:t>
            </a:r>
            <a:r>
              <a:rPr kumimoji="0" lang="en-GB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Huawei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Technologies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15</a:t>
            </a:fld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9083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sz="2400" dirty="0" smtClean="0"/>
              <a:t>9. Location services of underground mining</a:t>
            </a:r>
            <a:endParaRPr 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268760"/>
            <a:ext cx="8064896" cy="3672408"/>
          </a:xfrm>
        </p:spPr>
        <p:txBody>
          <a:bodyPr>
            <a:normAutofit fontScale="92500" lnSpcReduction="20000"/>
          </a:bodyPr>
          <a:lstStyle/>
          <a:p>
            <a:r>
              <a:rPr lang="en-US" sz="1600" dirty="0" smtClean="0"/>
              <a:t>User: </a:t>
            </a:r>
          </a:p>
          <a:p>
            <a:pPr lvl="1"/>
            <a:r>
              <a:rPr lang="en-US" sz="1500" b="0" dirty="0" smtClean="0"/>
              <a:t>The mining administrator tracks the personnel and valuable assets underground.</a:t>
            </a:r>
          </a:p>
          <a:p>
            <a:pPr lvl="1"/>
            <a:r>
              <a:rPr lang="en-US" sz="1500" b="0" dirty="0" smtClean="0"/>
              <a:t>The miners locate other personnel or equipment in the pits. </a:t>
            </a:r>
          </a:p>
          <a:p>
            <a:pPr lvl="1"/>
            <a:r>
              <a:rPr lang="en-US" sz="1500" b="0" dirty="0" smtClean="0"/>
              <a:t>Automated vehicles are navigated to the specified position.</a:t>
            </a:r>
          </a:p>
          <a:p>
            <a:pPr lvl="1"/>
            <a:r>
              <a:rPr lang="en-US" sz="1500" dirty="0" smtClean="0"/>
              <a:t>Mining machines use accurate under ground position information to make decision, for example, </a:t>
            </a:r>
            <a:r>
              <a:rPr lang="en-US" altLang="zh-CN" sz="1500" kern="1200" dirty="0" smtClean="0">
                <a:latin typeface="Times New Roman" pitchFamily="18" charset="0"/>
              </a:rPr>
              <a:t>heading positioning of bucket-wheel excavator machines.</a:t>
            </a:r>
            <a:r>
              <a:rPr lang="en-US" sz="1500" dirty="0" smtClean="0"/>
              <a:t> </a:t>
            </a:r>
            <a:endParaRPr lang="en-US" sz="1500" b="0" dirty="0" smtClean="0"/>
          </a:p>
          <a:p>
            <a:r>
              <a:rPr lang="en-US" sz="1600" dirty="0" smtClean="0"/>
              <a:t>Environment: </a:t>
            </a:r>
            <a:r>
              <a:rPr lang="en-US" sz="1400" b="0" dirty="0" smtClean="0"/>
              <a:t>Underground mines use </a:t>
            </a:r>
            <a:r>
              <a:rPr lang="en-US" sz="1400" b="0" dirty="0" err="1" smtClean="0"/>
              <a:t>WiFi</a:t>
            </a:r>
            <a:r>
              <a:rPr lang="en-US" sz="1400" b="0" dirty="0" smtClean="0"/>
              <a:t> networks for data transmission and personnel, vehicle and asset tracking. </a:t>
            </a:r>
          </a:p>
          <a:p>
            <a:pPr lvl="1"/>
            <a:r>
              <a:rPr lang="en-US" sz="1500" b="0" dirty="0" smtClean="0"/>
              <a:t>1 AP could cover 100~200 meters range</a:t>
            </a:r>
          </a:p>
          <a:p>
            <a:pPr lvl="1"/>
            <a:r>
              <a:rPr lang="en-US" sz="1500" b="0" dirty="0" smtClean="0"/>
              <a:t>APs support 11n, ac, ax, ay, </a:t>
            </a:r>
            <a:r>
              <a:rPr lang="en-US" sz="1500" b="0" dirty="0" err="1" smtClean="0"/>
              <a:t>az</a:t>
            </a:r>
            <a:endParaRPr lang="en-US" sz="1500" b="0" dirty="0" smtClean="0"/>
          </a:p>
          <a:p>
            <a:pPr lvl="1"/>
            <a:r>
              <a:rPr lang="en-US" sz="1500" b="0" dirty="0" smtClean="0"/>
              <a:t>1 AP could support &lt;50 STAs</a:t>
            </a:r>
          </a:p>
          <a:p>
            <a:r>
              <a:rPr lang="en-US" sz="1600" dirty="0" smtClean="0"/>
              <a:t>Use case:</a:t>
            </a:r>
          </a:p>
          <a:p>
            <a:pPr lvl="1"/>
            <a:r>
              <a:rPr lang="en-US" sz="1500" dirty="0" smtClean="0"/>
              <a:t>Mining administrator is alarmed that an underground machine is working abnormally.</a:t>
            </a:r>
          </a:p>
          <a:p>
            <a:pPr lvl="1"/>
            <a:r>
              <a:rPr lang="en-US" sz="1500" dirty="0" smtClean="0"/>
              <a:t>Administrator locates the specific machine on the central control station</a:t>
            </a:r>
          </a:p>
          <a:p>
            <a:pPr lvl="1"/>
            <a:r>
              <a:rPr lang="en-US" sz="1500" dirty="0" smtClean="0"/>
              <a:t>Administrator locates the engineer who is close to the machine and let him go to check.</a:t>
            </a:r>
          </a:p>
          <a:p>
            <a:pPr lvl="1"/>
            <a:r>
              <a:rPr lang="en-US" sz="1500" dirty="0" smtClean="0"/>
              <a:t>The engineer locates the machine on the display of his handset and is guided to the position.</a:t>
            </a:r>
          </a:p>
          <a:p>
            <a:pPr lvl="1"/>
            <a:r>
              <a:rPr lang="en-US" sz="1500" dirty="0" smtClean="0"/>
              <a:t>P2P cooperative positioning should be enabled to facilitate accurate positioning.</a:t>
            </a:r>
          </a:p>
          <a:p>
            <a:pPr lvl="1"/>
            <a:endParaRPr lang="en-US" sz="1200" dirty="0" smtClean="0"/>
          </a:p>
          <a:p>
            <a:pPr lvl="1"/>
            <a:endParaRPr lang="en-US" sz="12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Xun Yang, Huawei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914380"/>
            <a:ext cx="3111917" cy="1943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图片 8" descr="maxwell-recruitment-underground-minin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4048" y="4941168"/>
            <a:ext cx="3415444" cy="191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86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9</a:t>
            </a:r>
            <a:r>
              <a:rPr lang="en-US" sz="2800" dirty="0"/>
              <a:t>. Location services of underground </a:t>
            </a:r>
            <a:r>
              <a:rPr lang="en-US" sz="2800" dirty="0" smtClean="0"/>
              <a:t>mining (</a:t>
            </a:r>
            <a:r>
              <a:rPr lang="en-US" sz="2800" dirty="0" err="1" smtClean="0"/>
              <a:t>cont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06680" cy="4114800"/>
          </a:xfrm>
        </p:spPr>
        <p:txBody>
          <a:bodyPr/>
          <a:lstStyle/>
          <a:p>
            <a:r>
              <a:rPr lang="en-US" sz="2000" b="0" dirty="0" smtClean="0"/>
              <a:t>Linear accuracy along  a narrow tunnel</a:t>
            </a:r>
          </a:p>
          <a:p>
            <a:pPr lvl="1"/>
            <a:r>
              <a:rPr lang="en-US" sz="1600" dirty="0" smtClean="0"/>
              <a:t>For personnel: &lt;1m@90%</a:t>
            </a:r>
          </a:p>
          <a:p>
            <a:pPr lvl="1"/>
            <a:r>
              <a:rPr lang="en-US" sz="1600" b="0" dirty="0" smtClean="0"/>
              <a:t>For digging/drilling heads: TBD</a:t>
            </a:r>
          </a:p>
          <a:p>
            <a:r>
              <a:rPr lang="en-US" sz="2000" b="0" dirty="0" smtClean="0"/>
              <a:t>Horizontal accuracy with respect to local reference system (larger tunnels): </a:t>
            </a:r>
          </a:p>
          <a:p>
            <a:pPr lvl="1"/>
            <a:r>
              <a:rPr lang="en-US" sz="1600" b="0" dirty="0" smtClean="0"/>
              <a:t>For personnel: &lt;1 m@90%, </a:t>
            </a:r>
          </a:p>
          <a:p>
            <a:pPr lvl="1"/>
            <a:r>
              <a:rPr lang="en-US" sz="1600" dirty="0" smtClean="0"/>
              <a:t>For digging/drilling heads: TBD</a:t>
            </a:r>
            <a:endParaRPr lang="en-US" sz="1600" b="0" dirty="0" smtClean="0"/>
          </a:p>
          <a:p>
            <a:r>
              <a:rPr lang="en-US" sz="2000" b="0" dirty="0" smtClean="0"/>
              <a:t>Vertical  </a:t>
            </a:r>
            <a:r>
              <a:rPr lang="en-US" sz="2000" b="0" dirty="0"/>
              <a:t>accuracy</a:t>
            </a:r>
            <a:r>
              <a:rPr lang="en-US" sz="2000" b="0" dirty="0" smtClean="0"/>
              <a:t>: correct layer@99% in the pits</a:t>
            </a:r>
            <a:endParaRPr lang="en-US" sz="2000" b="0" dirty="0"/>
          </a:p>
          <a:p>
            <a:r>
              <a:rPr lang="en-US" sz="2000" b="0" dirty="0"/>
              <a:t>Latency: </a:t>
            </a:r>
            <a:r>
              <a:rPr lang="en-US" sz="2000" b="0" dirty="0" smtClean="0"/>
              <a:t>&lt;500ms </a:t>
            </a:r>
            <a:endParaRPr lang="en-US" sz="2000" b="0" dirty="0"/>
          </a:p>
          <a:p>
            <a:r>
              <a:rPr lang="en-US" sz="2000" b="0" dirty="0"/>
              <a:t>Refresh Rate: &gt; </a:t>
            </a:r>
            <a:r>
              <a:rPr lang="en-US" sz="2000" b="0" dirty="0" smtClean="0"/>
              <a:t>2-5 location/sec</a:t>
            </a:r>
            <a:endParaRPr lang="en-US" sz="2000" b="0" dirty="0"/>
          </a:p>
          <a:p>
            <a:r>
              <a:rPr lang="en-US" sz="2000" b="0" dirty="0"/>
              <a:t>Number of simultaneous users: </a:t>
            </a:r>
            <a:r>
              <a:rPr lang="en-US" sz="2000" b="0" dirty="0" smtClean="0"/>
              <a:t>&lt; 30 per AP</a:t>
            </a:r>
            <a:endParaRPr lang="en-US" sz="2000" b="0" dirty="0"/>
          </a:p>
          <a:p>
            <a:r>
              <a:rPr lang="en-US" sz="2000" b="0" dirty="0"/>
              <a:t>Impact on Network Bandwidth: &lt; 3 additional frames </a:t>
            </a:r>
            <a:r>
              <a:rPr lang="en-US" sz="2000" b="0" dirty="0" smtClean="0"/>
              <a:t>per device/location</a:t>
            </a:r>
            <a:endParaRPr lang="en-US" sz="2000" b="0" dirty="0"/>
          </a:p>
          <a:p>
            <a:pPr lvl="1"/>
            <a:endParaRPr lang="en-US" sz="16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0"/>
          </p:nvPr>
        </p:nvSpPr>
        <p:spPr>
          <a:xfrm>
            <a:off x="7372386" y="6475413"/>
            <a:ext cx="1171539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Xun</a:t>
            </a:r>
            <a:r>
              <a:rPr lang="en-GB" dirty="0" smtClean="0"/>
              <a:t> Yang, </a:t>
            </a:r>
            <a:r>
              <a:rPr lang="en-GB" dirty="0" err="1" smtClean="0"/>
              <a:t>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50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10. Pipe/Vault Robot Positioning</a:t>
            </a:r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err="1" smtClean="0"/>
              <a:t>Xun</a:t>
            </a:r>
            <a:r>
              <a:rPr lang="en-GB" dirty="0" smtClean="0"/>
              <a:t> Yang, </a:t>
            </a:r>
            <a:r>
              <a:rPr lang="en-GB" dirty="0" err="1" smtClean="0"/>
              <a:t>Huawei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kumimoji="1" lang="en-US" altLang="ja-JP" dirty="0" smtClean="0"/>
              <a:t>User: </a:t>
            </a:r>
            <a:r>
              <a:rPr kumimoji="1" lang="en-US" altLang="ja-JP" b="0" dirty="0" smtClean="0"/>
              <a:t>companies which maintain the pipes</a:t>
            </a:r>
          </a:p>
          <a:p>
            <a:pPr algn="just"/>
            <a:r>
              <a:rPr kumimoji="1" lang="en-US" altLang="ja-JP" dirty="0" smtClean="0"/>
              <a:t>Environment</a:t>
            </a:r>
            <a:r>
              <a:rPr kumimoji="1" lang="en-US" altLang="ja-JP" dirty="0"/>
              <a:t>: </a:t>
            </a:r>
            <a:r>
              <a:rPr kumimoji="1" lang="en-US" altLang="ja-JP" b="0" dirty="0" smtClean="0"/>
              <a:t>Pipe/vault is equipped with </a:t>
            </a:r>
            <a:r>
              <a:rPr kumimoji="1" lang="en-US" altLang="ja-JP" b="0" dirty="0" err="1" smtClean="0"/>
              <a:t>WiFi</a:t>
            </a:r>
            <a:r>
              <a:rPr kumimoji="1" lang="en-US" altLang="ja-JP" b="0" dirty="0" smtClean="0"/>
              <a:t> enabled sensors or APs. Pipe robots work in the pipes. </a:t>
            </a:r>
            <a:endParaRPr kumimoji="1" lang="en-US" altLang="ja-JP" b="0" dirty="0"/>
          </a:p>
          <a:p>
            <a:pPr lvl="1" algn="just"/>
            <a:r>
              <a:rPr kumimoji="1" lang="en-US" altLang="ja-JP" dirty="0"/>
              <a:t>1 AP </a:t>
            </a:r>
            <a:r>
              <a:rPr kumimoji="1" lang="en-US" altLang="ja-JP" dirty="0" smtClean="0"/>
              <a:t>per </a:t>
            </a:r>
            <a:r>
              <a:rPr kumimoji="1" lang="en-US" altLang="ja-JP" dirty="0"/>
              <a:t>&lt; </a:t>
            </a:r>
            <a:r>
              <a:rPr kumimoji="1" lang="en-US" altLang="ja-JP" dirty="0" smtClean="0"/>
              <a:t>10 users</a:t>
            </a:r>
            <a:endParaRPr kumimoji="1" lang="en-US" altLang="ja-JP" dirty="0"/>
          </a:p>
          <a:p>
            <a:pPr algn="just"/>
            <a:r>
              <a:rPr kumimoji="1" lang="en-US" altLang="ja-JP" dirty="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Pipe /vault robots go through the pipe to detect leakage or breakage. It may carry cameras and sensors to record the status of pipes and the environmental conditions.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When the robot detects a leakage or breakage point, it needs to locate the position and report the location to the AP directly or through </a:t>
            </a:r>
            <a:r>
              <a:rPr kumimoji="1" lang="en-US" altLang="ja-JP" dirty="0" err="1" smtClean="0"/>
              <a:t>wifi</a:t>
            </a:r>
            <a:r>
              <a:rPr kumimoji="1" lang="en-US" altLang="ja-JP" dirty="0" smtClean="0"/>
              <a:t> enabled sensors.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The robots may need to exchange location information to facilitate positioning when APs or sensors are out of range.</a:t>
            </a:r>
          </a:p>
          <a:p>
            <a:pPr marL="357188" indent="-357188"/>
            <a:r>
              <a:rPr kumimoji="1" lang="en-US" altLang="ja-JP" dirty="0" smtClean="0"/>
              <a:t>Positioning </a:t>
            </a:r>
            <a:r>
              <a:rPr kumimoji="1" lang="en-US" altLang="ja-JP" dirty="0"/>
              <a:t>requirements:</a:t>
            </a:r>
          </a:p>
          <a:p>
            <a:pPr lvl="1"/>
            <a:r>
              <a:rPr kumimoji="1" lang="en-US" altLang="ja-JP" dirty="0" smtClean="0"/>
              <a:t>Linear accuracy (metal and buried pipes): &lt; 0.1m @ 90%</a:t>
            </a:r>
          </a:p>
          <a:p>
            <a:pPr lvl="1"/>
            <a:r>
              <a:rPr kumimoji="1" lang="en-US" altLang="ja-JP" dirty="0" smtClean="0"/>
              <a:t>Latency</a:t>
            </a:r>
            <a:r>
              <a:rPr kumimoji="1" lang="en-US" altLang="ja-JP" dirty="0"/>
              <a:t>: &lt; </a:t>
            </a:r>
            <a:r>
              <a:rPr kumimoji="1" lang="en-US" altLang="ja-JP" dirty="0" smtClean="0"/>
              <a:t>500ms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Refresh rate: </a:t>
            </a:r>
            <a:r>
              <a:rPr kumimoji="1" lang="en-US" altLang="ja-JP" dirty="0" smtClean="0"/>
              <a:t>&gt; 1 location/sec</a:t>
            </a:r>
          </a:p>
          <a:p>
            <a:pPr lvl="1"/>
            <a:r>
              <a:rPr kumimoji="1" lang="en-US" altLang="ja-JP" dirty="0"/>
              <a:t>Expected number of simultaneous users: &lt; </a:t>
            </a:r>
            <a:r>
              <a:rPr kumimoji="1" lang="en-US" altLang="ja-JP" dirty="0" smtClean="0"/>
              <a:t>10 </a:t>
            </a:r>
            <a:r>
              <a:rPr kumimoji="1" lang="en-US" altLang="ja-JP" dirty="0"/>
              <a:t>(within AP coverage area)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Impact on Network Bandwidth: very low</a:t>
            </a:r>
            <a:endParaRPr kumimoji="1" lang="en-US" altLang="ja-JP" noProof="0" dirty="0" smtClean="0"/>
          </a:p>
        </p:txBody>
      </p:sp>
    </p:spTree>
    <p:extLst>
      <p:ext uri="{BB962C8B-B14F-4D97-AF65-F5344CB8AC3E}">
        <p14:creationId xmlns:p14="http://schemas.microsoft.com/office/powerpoint/2010/main" val="230128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</a:t>
            </a:r>
            <a:r>
              <a:rPr lang="en-US" dirty="0" smtClean="0">
                <a:solidFill>
                  <a:schemeClr val="tx1"/>
                </a:solidFill>
              </a:rPr>
              <a:t>. Nano </a:t>
            </a:r>
            <a:r>
              <a:rPr lang="en-US" dirty="0" smtClean="0"/>
              <a:t>Location in 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User: </a:t>
            </a:r>
            <a:r>
              <a:rPr lang="en-US" b="0" dirty="0" smtClean="0"/>
              <a:t>Person with a smartphone which has the store app installed </a:t>
            </a:r>
          </a:p>
          <a:p>
            <a:r>
              <a:rPr lang="en-US" dirty="0" smtClean="0"/>
              <a:t>Environment: </a:t>
            </a:r>
            <a:r>
              <a:rPr lang="en-US" b="0" dirty="0" smtClean="0"/>
              <a:t>A store has APs for 802.11ad/ay coverage. The store has an AP on every isle</a:t>
            </a:r>
          </a:p>
          <a:p>
            <a:r>
              <a:rPr lang="en-US" dirty="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user is going around in the store with their phone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Phone location indicates whether the user is moving, or whether he stopped in front of some product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AP determines that the user is facing a specific product, and can offer promotional ad for competition (e.g. Pepsi instead of Coca-Cola machine)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Locate specific item (e.g. specific size/model in clothes department)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Power consumption profile: foreground for positioning determination, background for positioning services discovery.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Operating mode: AP2STA	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Usage duration: 1 hour (10 minutes of foreground  activity).</a:t>
            </a:r>
          </a:p>
          <a:p>
            <a:r>
              <a:rPr lang="en-US" dirty="0" smtClean="0"/>
              <a:t>Expected:</a:t>
            </a:r>
          </a:p>
          <a:p>
            <a:pPr lvl="1"/>
            <a:r>
              <a:rPr lang="en-US" dirty="0" smtClean="0"/>
              <a:t>Horizontal + vertical accuracy: &lt;1 cm@90%</a:t>
            </a:r>
          </a:p>
          <a:p>
            <a:pPr lvl="1"/>
            <a:r>
              <a:rPr lang="en-US" dirty="0" smtClean="0"/>
              <a:t>Pointing angles (AZ, EL &amp; Roll) accuracy: &lt;10deg</a:t>
            </a:r>
          </a:p>
          <a:p>
            <a:pPr lvl="1"/>
            <a:r>
              <a:rPr lang="en-US" dirty="0" smtClean="0"/>
              <a:t>Latency: &lt;10ms, for motion estimation, &lt;100ms for static estimation </a:t>
            </a:r>
          </a:p>
          <a:p>
            <a:pPr lvl="1"/>
            <a:r>
              <a:rPr lang="en-US" dirty="0" smtClean="0"/>
              <a:t>Refresh Rate: 10-100Hz (same as GPS)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376939" y="6475413"/>
            <a:ext cx="1166986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Qualcomm &amp; </a:t>
            </a: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64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This document is a proposed template to describe use cases, and some location requirements per use case, for Next Generation Positioning</a:t>
            </a:r>
          </a:p>
          <a:p>
            <a:r>
              <a:rPr lang="en-US" dirty="0" smtClean="0"/>
              <a:t>In this initial version, only one sample use case is included. Additional use cases are expected to be added in future versions of this document</a:t>
            </a:r>
          </a:p>
          <a:p>
            <a:endParaRPr lang="en-US" dirty="0"/>
          </a:p>
          <a:p>
            <a:r>
              <a:rPr lang="en-US" dirty="0" smtClean="0"/>
              <a:t>Location requirements are included with each use case to drive focus for the study group</a:t>
            </a:r>
            <a:endParaRPr lang="en-US" strike="sngStrike" dirty="0" smtClean="0"/>
          </a:p>
          <a:p>
            <a:r>
              <a:rPr lang="en-US" dirty="0" smtClean="0"/>
              <a:t>The goal is to come up with a superset of everything potentially needed and then narrow down the field from there 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Santosh Pandey, Cisco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1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r>
              <a:rPr lang="en-US" dirty="0" smtClean="0"/>
              <a:t>. Augmented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User: </a:t>
            </a:r>
            <a:r>
              <a:rPr lang="en-US" b="0" dirty="0" smtClean="0"/>
              <a:t>High-end wearable devices</a:t>
            </a:r>
          </a:p>
          <a:p>
            <a:r>
              <a:rPr lang="en-US" dirty="0" smtClean="0"/>
              <a:t>Environment: </a:t>
            </a:r>
            <a:r>
              <a:rPr lang="en-US" b="0" dirty="0" smtClean="0"/>
              <a:t>User wearing glasses with augmented reality features </a:t>
            </a:r>
          </a:p>
          <a:p>
            <a:r>
              <a:rPr lang="en-US" dirty="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user is wandering around, wearing glass with augmented reality features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Exact location of the glasses is used for exact augmentation at each eye, per location</a:t>
            </a:r>
            <a:r>
              <a:rPr lang="en-US" dirty="0"/>
              <a:t>.</a:t>
            </a:r>
            <a:r>
              <a:rPr lang="en-US" dirty="0" smtClean="0"/>
              <a:t> </a:t>
            </a:r>
            <a:r>
              <a:rPr lang="en-US" dirty="0"/>
              <a:t>E</a:t>
            </a:r>
            <a:r>
              <a:rPr lang="en-US" dirty="0" smtClean="0"/>
              <a:t>ach door which is looked at, is supplemented with an image showing behind the door scene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Power consumption profile: foreground for positioning determination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Operating mode: AP2STA</a:t>
            </a:r>
            <a:r>
              <a:rPr lang="en-US" dirty="0" smtClean="0">
                <a:solidFill>
                  <a:srgbClr val="0000FF"/>
                </a:solidFill>
              </a:rPr>
              <a:t>	</a:t>
            </a:r>
          </a:p>
          <a:p>
            <a:r>
              <a:rPr lang="en-US" dirty="0" smtClean="0"/>
              <a:t>Expected:</a:t>
            </a:r>
          </a:p>
          <a:p>
            <a:pPr lvl="1"/>
            <a:r>
              <a:rPr lang="en-US" dirty="0" smtClean="0"/>
              <a:t>Horizontal + vertical accuracy: &lt;1 cm@90%</a:t>
            </a:r>
          </a:p>
          <a:p>
            <a:pPr lvl="1"/>
            <a:r>
              <a:rPr lang="en-US" dirty="0"/>
              <a:t>Pointing angles (AZ, EL &amp; Roll) accuracy: &lt;2deg</a:t>
            </a:r>
          </a:p>
          <a:p>
            <a:pPr lvl="1"/>
            <a:r>
              <a:rPr lang="en-US" dirty="0" smtClean="0"/>
              <a:t>Latency: &lt;10ms: augmentation data is required to be tagged with the exact location</a:t>
            </a:r>
          </a:p>
          <a:p>
            <a:pPr lvl="1"/>
            <a:r>
              <a:rPr lang="en-US" dirty="0" smtClean="0"/>
              <a:t>Refresh Rate: 0.5Hz-100Hz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376939" y="6475413"/>
            <a:ext cx="1166986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Qualcomm &amp; </a:t>
            </a: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03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92696"/>
            <a:ext cx="8854752" cy="1066800"/>
          </a:xfrm>
        </p:spPr>
        <p:txBody>
          <a:bodyPr/>
          <a:lstStyle/>
          <a:p>
            <a:r>
              <a:rPr lang="en-US" dirty="0" smtClean="0"/>
              <a:t>13</a:t>
            </a:r>
            <a:r>
              <a:rPr lang="en-US" dirty="0"/>
              <a:t>. Determine dynamic (conference) room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/>
          </a:bodyPr>
          <a:lstStyle/>
          <a:p>
            <a:r>
              <a:rPr lang="en-US" sz="2000" dirty="0"/>
              <a:t>User: </a:t>
            </a:r>
            <a:r>
              <a:rPr lang="en-US" sz="2000" b="0" dirty="0"/>
              <a:t>Presenters in a conference room</a:t>
            </a:r>
          </a:p>
          <a:p>
            <a:r>
              <a:rPr lang="en-US" sz="2000" dirty="0"/>
              <a:t>Environment: </a:t>
            </a:r>
            <a:r>
              <a:rPr lang="en-US" sz="2000" b="0" dirty="0"/>
              <a:t>Conference room</a:t>
            </a:r>
          </a:p>
          <a:p>
            <a:r>
              <a:rPr lang="en-US" sz="2000" dirty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Determine and track the physical setup of the Laptops  and Displays in the room, and make it available to the users in the room.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Use the setup to move windows or other display elements between different laptops display and the room displays</a:t>
            </a:r>
          </a:p>
          <a:p>
            <a:r>
              <a:rPr lang="en-US" sz="2000" dirty="0"/>
              <a:t>Expected:</a:t>
            </a:r>
          </a:p>
          <a:p>
            <a:pPr lvl="1"/>
            <a:r>
              <a:rPr lang="en-US" sz="1800" dirty="0"/>
              <a:t>Horizontal + vertical accuracy: &lt;20 cm@90%</a:t>
            </a:r>
          </a:p>
          <a:p>
            <a:pPr lvl="1"/>
            <a:r>
              <a:rPr lang="en-US" sz="1800" dirty="0"/>
              <a:t>Pointing angles (AZ, EL &amp; Roll) accuracy: &lt; 20deg</a:t>
            </a:r>
          </a:p>
          <a:p>
            <a:pPr lvl="1"/>
            <a:r>
              <a:rPr lang="en-US" sz="1800" dirty="0"/>
              <a:t>Latency: &lt;0.5s: </a:t>
            </a:r>
            <a:endParaRPr lang="he-IL" sz="1800" dirty="0"/>
          </a:p>
          <a:p>
            <a:pPr lvl="1"/>
            <a:r>
              <a:rPr lang="en-US" sz="1800" dirty="0"/>
              <a:t>Refresh Rate: &lt;2Hz </a:t>
            </a:r>
          </a:p>
          <a:p>
            <a:pPr lvl="1"/>
            <a:r>
              <a:rPr lang="en-US" sz="1800" dirty="0"/>
              <a:t>Number of users – up to 30 users, ≥3 APs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376939" y="6475413"/>
            <a:ext cx="1166986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Qualcomm &amp; </a:t>
            </a: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57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14</a:t>
            </a:r>
            <a:r>
              <a:rPr lang="en-US" dirty="0" smtClean="0"/>
              <a:t>. </a:t>
            </a:r>
            <a:r>
              <a:rPr lang="en-US" dirty="0"/>
              <a:t>Proximity Detection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/>
          </a:bodyPr>
          <a:lstStyle/>
          <a:p>
            <a:r>
              <a:rPr lang="en-US" sz="2000" dirty="0"/>
              <a:t>User: </a:t>
            </a:r>
            <a:r>
              <a:rPr lang="en-US" sz="2000" b="0" dirty="0"/>
              <a:t>Any 60GHz device</a:t>
            </a:r>
          </a:p>
          <a:p>
            <a:r>
              <a:rPr lang="en-US" sz="2000" dirty="0"/>
              <a:t>Environment: </a:t>
            </a:r>
            <a:r>
              <a:rPr lang="en-US" sz="2000" b="0" dirty="0"/>
              <a:t>Any environment</a:t>
            </a:r>
          </a:p>
          <a:p>
            <a:r>
              <a:rPr lang="en-US" sz="2000" dirty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The user connects the device to the other device.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Distance between devices is measured.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If the distance is less than a predefined distance (10cm -100cm) special medium access rules may be applied</a:t>
            </a:r>
          </a:p>
          <a:p>
            <a:pPr marL="1257300" lvl="2" indent="-457200"/>
            <a:r>
              <a:rPr lang="en-US" sz="1600" dirty="0"/>
              <a:t>For example – relaxed CCA requirements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Operating mode: STA2STA or AP2STA</a:t>
            </a:r>
            <a:endParaRPr lang="en-US" sz="1800" dirty="0">
              <a:solidFill>
                <a:srgbClr val="0000FF"/>
              </a:solidFill>
            </a:endParaRPr>
          </a:p>
          <a:p>
            <a:r>
              <a:rPr lang="en-US" sz="2000" dirty="0"/>
              <a:t>Expected:</a:t>
            </a:r>
          </a:p>
          <a:p>
            <a:pPr lvl="1"/>
            <a:r>
              <a:rPr lang="en-US" sz="1800" dirty="0"/>
              <a:t>Ranging accuracy: &lt;5 cm@90%</a:t>
            </a:r>
          </a:p>
          <a:p>
            <a:pPr lvl="1"/>
            <a:r>
              <a:rPr lang="en-US" sz="1800" dirty="0"/>
              <a:t>Pointing angles (AZ, EL &amp; Roll) accuracy: &lt;</a:t>
            </a:r>
            <a:r>
              <a:rPr lang="en-US" sz="1800" dirty="0" smtClean="0"/>
              <a:t>15deg (optional)</a:t>
            </a:r>
            <a:endParaRPr lang="en-US" sz="1800" dirty="0"/>
          </a:p>
          <a:p>
            <a:pPr lvl="1"/>
            <a:r>
              <a:rPr lang="en-US" sz="1800" dirty="0"/>
              <a:t>Latency: &lt;200ms: </a:t>
            </a:r>
          </a:p>
          <a:p>
            <a:pPr lvl="1"/>
            <a:r>
              <a:rPr lang="en-US" sz="1800" dirty="0"/>
              <a:t>Refresh Rate: &lt;2Hz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376939" y="6475413"/>
            <a:ext cx="1166986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Qualcomm &amp; </a:t>
            </a: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20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1500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15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dirty="0">
                <a:solidFill>
                  <a:schemeClr val="tx1"/>
                </a:solidFill>
              </a:rPr>
              <a:t>Determining Relative Location to Dock(s)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7860357" cy="475252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000" dirty="0"/>
              <a:t>User: </a:t>
            </a:r>
            <a:r>
              <a:rPr lang="en-US" sz="2000" b="0" dirty="0"/>
              <a:t>Person with a Laptop/Tablet looking for docking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Environment: </a:t>
            </a:r>
            <a:r>
              <a:rPr lang="en-US" sz="2000" b="0" dirty="0"/>
              <a:t>Enterprise cubicle environment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Use case: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r>
              <a:rPr lang="en-US" sz="1800" dirty="0"/>
              <a:t>The user is walking in an enterprise environment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r>
              <a:rPr lang="en-US" sz="1800" dirty="0"/>
              <a:t>User is presented with a list of docks, with the direction to each dock, and </a:t>
            </a:r>
            <a:r>
              <a:rPr lang="en-US" sz="1800" dirty="0" smtClean="0"/>
              <a:t>the distance</a:t>
            </a:r>
            <a:r>
              <a:rPr lang="en-US" sz="1800" dirty="0"/>
              <a:t>.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r>
              <a:rPr lang="en-US" sz="1800" dirty="0"/>
              <a:t>Only docks within effective docking range are presented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r>
              <a:rPr lang="en-US" sz="1800" dirty="0"/>
              <a:t>If the user takes the laptop and walks away, the docking disconnects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Expected: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Horizontal + vertical accuracy: &lt;30 cm@90%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Pointing angles (AZ, EL &amp; Roll) accuracy: &lt;20deg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Latency: &lt;100ms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Refresh Rate: 1-10Hz 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Mobility – up to 1meter/sec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Number of simultaneous users – up to 12 users to 7 docking stations.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376939" y="6475413"/>
            <a:ext cx="1166986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Qualcomm &amp; </a:t>
            </a: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54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</a:t>
            </a:r>
            <a:r>
              <a:rPr lang="en-US" dirty="0" smtClean="0"/>
              <a:t>. Wearable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User: </a:t>
            </a:r>
            <a:r>
              <a:rPr lang="en-US" b="0" dirty="0"/>
              <a:t>User </a:t>
            </a:r>
            <a:r>
              <a:rPr lang="en-US" b="0" dirty="0" smtClean="0"/>
              <a:t>during sport activity</a:t>
            </a:r>
          </a:p>
          <a:p>
            <a:r>
              <a:rPr lang="en-US" dirty="0" smtClean="0"/>
              <a:t>Environment: </a:t>
            </a:r>
            <a:r>
              <a:rPr lang="en-US" b="0" dirty="0" smtClean="0"/>
              <a:t>Wearable sensors on the person, connected to the mobile phone </a:t>
            </a:r>
          </a:p>
          <a:p>
            <a:r>
              <a:rPr lang="en-US" dirty="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dirty="0" smtClean="0"/>
              <a:t>Monitor movement-trajectory with location-tagging to avoid injury  and improve performance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dirty="0" smtClean="0"/>
              <a:t>Monitor additional physical data such as heart-rate and electrical activity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dirty="0" smtClean="0"/>
              <a:t>Power </a:t>
            </a:r>
            <a:r>
              <a:rPr lang="en-US" sz="2100" dirty="0"/>
              <a:t>consumption profile: foreground for positioning determination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dirty="0"/>
              <a:t>Operating mode: </a:t>
            </a:r>
            <a:r>
              <a:rPr lang="en-US" sz="2100" dirty="0" smtClean="0"/>
              <a:t>AP2STA</a:t>
            </a:r>
            <a:r>
              <a:rPr lang="en-US" sz="2100" dirty="0"/>
              <a:t>	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dirty="0"/>
              <a:t>Usage duration: 1-24 hour, low duty cycle </a:t>
            </a:r>
            <a:r>
              <a:rPr lang="en-US" sz="2100" dirty="0" smtClean="0"/>
              <a:t>activity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dirty="0" smtClean="0"/>
              <a:t>Up to 8 attached devices</a:t>
            </a:r>
          </a:p>
          <a:p>
            <a:r>
              <a:rPr lang="en-US" dirty="0" smtClean="0"/>
              <a:t>Expected:</a:t>
            </a:r>
          </a:p>
          <a:p>
            <a:pPr lvl="1"/>
            <a:r>
              <a:rPr lang="en-US" dirty="0" smtClean="0"/>
              <a:t>Horizontal + vertical accuracy: &lt;1 cm@90%</a:t>
            </a:r>
          </a:p>
          <a:p>
            <a:pPr lvl="1"/>
            <a:r>
              <a:rPr lang="en-US" dirty="0"/>
              <a:t>Pointing angles (AZ, EL &amp; Roll) accuracy: </a:t>
            </a:r>
            <a:r>
              <a:rPr lang="en-US" dirty="0" smtClean="0"/>
              <a:t>&lt;</a:t>
            </a:r>
            <a:r>
              <a:rPr lang="en-US" dirty="0"/>
              <a:t>5</a:t>
            </a:r>
            <a:r>
              <a:rPr lang="en-US" dirty="0" smtClean="0"/>
              <a:t>deg</a:t>
            </a:r>
            <a:endParaRPr lang="en-US" dirty="0"/>
          </a:p>
          <a:p>
            <a:pPr lvl="1"/>
            <a:r>
              <a:rPr lang="en-US" dirty="0" smtClean="0"/>
              <a:t>Latency: &lt;10ms: sensory data is required to be tagged with the exact location</a:t>
            </a:r>
          </a:p>
          <a:p>
            <a:pPr lvl="1"/>
            <a:r>
              <a:rPr lang="en-US" dirty="0" smtClean="0"/>
              <a:t>Refresh Rate: 0.5Hz-100Hz</a:t>
            </a:r>
          </a:p>
          <a:p>
            <a:r>
              <a:rPr lang="en-US" dirty="0" smtClean="0"/>
              <a:t>Note:</a:t>
            </a:r>
          </a:p>
          <a:p>
            <a:pPr lvl="1"/>
            <a:r>
              <a:rPr lang="en-US"/>
              <a:t>Configuration of usage duration, refresh rate and battery are application specific and linked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376939" y="6475413"/>
            <a:ext cx="1166986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Qualcomm &amp; </a:t>
            </a: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86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17</a:t>
            </a:r>
            <a:r>
              <a:rPr lang="en-US" dirty="0" smtClean="0"/>
              <a:t>. Control consoles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User: </a:t>
            </a:r>
            <a:r>
              <a:rPr lang="en-US" b="0" dirty="0" smtClean="0"/>
              <a:t>User controls TV, or a gaming console by using his phone, using location instead of gestures</a:t>
            </a:r>
          </a:p>
          <a:p>
            <a:r>
              <a:rPr lang="en-US" dirty="0" smtClean="0"/>
              <a:t>Environment: </a:t>
            </a:r>
            <a:r>
              <a:rPr lang="en-US" b="0" dirty="0" smtClean="0"/>
              <a:t>Living room   </a:t>
            </a:r>
          </a:p>
          <a:p>
            <a:r>
              <a:rPr lang="en-US" dirty="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Using the mobile phone to control the TV menus, w/o using its screen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Using the mobile phone as control for gaming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Exact location of the phone is used for game control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dirty="0"/>
              <a:t>Operating mode: </a:t>
            </a:r>
            <a:r>
              <a:rPr lang="en-US" sz="2100" dirty="0" smtClean="0"/>
              <a:t>AP2STA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dirty="0" smtClean="0"/>
              <a:t>Optional operating mode: STA2STA	</a:t>
            </a:r>
          </a:p>
          <a:p>
            <a:r>
              <a:rPr lang="en-US" dirty="0" smtClean="0"/>
              <a:t>Expected:</a:t>
            </a:r>
          </a:p>
          <a:p>
            <a:pPr lvl="1"/>
            <a:r>
              <a:rPr lang="en-US" dirty="0" smtClean="0"/>
              <a:t>Horizontal + vertical accuracy: &lt;1 cm@90%</a:t>
            </a:r>
          </a:p>
          <a:p>
            <a:pPr lvl="1"/>
            <a:r>
              <a:rPr lang="en-US" dirty="0"/>
              <a:t>Pointing angles (AZ, EL &amp; Roll) accuracy: </a:t>
            </a:r>
            <a:r>
              <a:rPr lang="en-US" dirty="0" smtClean="0"/>
              <a:t>&lt;2deg</a:t>
            </a:r>
            <a:endParaRPr lang="en-US" dirty="0"/>
          </a:p>
          <a:p>
            <a:pPr lvl="1"/>
            <a:r>
              <a:rPr lang="en-US" dirty="0" smtClean="0"/>
              <a:t>Latency: &lt;100ms: </a:t>
            </a:r>
          </a:p>
          <a:p>
            <a:pPr lvl="1"/>
            <a:r>
              <a:rPr lang="en-US" dirty="0" smtClean="0"/>
              <a:t>Refresh Rate: 10Hz-100Hz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376939" y="6475413"/>
            <a:ext cx="1166986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Qualcomm &amp; </a:t>
            </a: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20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11-07-2988-04-0000-liaison-from-wi-fi-alliance-to-802-11-regarding-wfa-vht-study-group-consolidation-of-usage-models.ppt</a:t>
            </a:r>
          </a:p>
          <a:p>
            <a:r>
              <a:rPr lang="en-US" dirty="0" smtClean="0"/>
              <a:t>11-14-1464-02-0wng-ng-positioning-overview-and-chalanges.pptx</a:t>
            </a:r>
          </a:p>
          <a:p>
            <a:endParaRPr lang="en-US" dirty="0"/>
          </a:p>
          <a:p>
            <a:r>
              <a:rPr lang="en-US" dirty="0" smtClean="0"/>
              <a:t>Use case 2 and 3: 11-15-561r2</a:t>
            </a:r>
          </a:p>
          <a:p>
            <a:r>
              <a:rPr lang="en-US" dirty="0" smtClean="0"/>
              <a:t>Use case 4: 11-15-902r0</a:t>
            </a:r>
          </a:p>
          <a:p>
            <a:r>
              <a:rPr lang="en-US" dirty="0" smtClean="0"/>
              <a:t>Use case 5,6,7: 11-15-1061r0</a:t>
            </a:r>
          </a:p>
          <a:p>
            <a:r>
              <a:rPr lang="en-US" dirty="0" smtClean="0"/>
              <a:t>Use case 8: 11-15-907r4 </a:t>
            </a:r>
          </a:p>
          <a:p>
            <a:r>
              <a:rPr lang="en-US" dirty="0" smtClean="0"/>
              <a:t>Use case 9, 10: </a:t>
            </a:r>
            <a:r>
              <a:rPr lang="en-US" dirty="0" smtClean="0"/>
              <a:t>11-15-1159r2</a:t>
            </a:r>
            <a:endParaRPr lang="en-US" dirty="0"/>
          </a:p>
          <a:p>
            <a:r>
              <a:rPr lang="en-US" dirty="0"/>
              <a:t>Use case </a:t>
            </a:r>
            <a:r>
              <a:rPr lang="en-US" dirty="0" smtClean="0"/>
              <a:t>11-17: 11-16-0019r0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Santosh Pandey, Cisco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72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066800"/>
          </a:xfrm>
        </p:spPr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5040560"/>
          </a:xfrm>
        </p:spPr>
        <p:txBody>
          <a:bodyPr>
            <a:normAutofit fontScale="85000" lnSpcReduction="20000"/>
          </a:bodyPr>
          <a:lstStyle/>
          <a:p>
            <a:pPr marL="342900" lvl="1" indent="-342900">
              <a:buFontTx/>
              <a:buChar char="•"/>
            </a:pPr>
            <a:r>
              <a:rPr lang="en-US" altLang="en-US" sz="1700" b="1" dirty="0" smtClean="0"/>
              <a:t>User – </a:t>
            </a:r>
            <a:r>
              <a:rPr lang="en-US" altLang="en-US" sz="1700" dirty="0" smtClean="0"/>
              <a:t>The end </a:t>
            </a:r>
            <a:r>
              <a:rPr lang="en-US" altLang="en-US" sz="1700" dirty="0"/>
              <a:t>entity (human) who </a:t>
            </a:r>
            <a:r>
              <a:rPr lang="en-US" altLang="en-US" sz="1700" dirty="0" smtClean="0"/>
              <a:t>would use this technology </a:t>
            </a:r>
            <a:endParaRPr lang="en-US" altLang="en-US" sz="1700" b="1" dirty="0" smtClean="0"/>
          </a:p>
          <a:p>
            <a:pPr marL="342900" lvl="1" indent="-342900">
              <a:buFontTx/>
              <a:buChar char="•"/>
            </a:pPr>
            <a:r>
              <a:rPr lang="en-US" altLang="en-US" sz="1700" b="1" dirty="0" smtClean="0"/>
              <a:t>Use </a:t>
            </a:r>
            <a:r>
              <a:rPr lang="en-US" altLang="en-US" sz="1700" b="1" dirty="0"/>
              <a:t>case</a:t>
            </a:r>
            <a:r>
              <a:rPr lang="en-US" altLang="en-US" sz="1700" dirty="0"/>
              <a:t> – A use case is task oriented. It describes the specific  step by step actions performed by a user or device. One use case example is a user starting and stopping a video stream. </a:t>
            </a:r>
            <a:endParaRPr lang="en-US" altLang="en-US" sz="1700" dirty="0" smtClean="0"/>
          </a:p>
          <a:p>
            <a:pPr marL="342900" lvl="1" indent="-342900">
              <a:buFontTx/>
              <a:buChar char="•"/>
            </a:pPr>
            <a:r>
              <a:rPr lang="en-US" altLang="en-US" sz="1700" b="1" dirty="0"/>
              <a:t>Environment – </a:t>
            </a:r>
            <a:r>
              <a:rPr lang="en-US" altLang="en-US" sz="1700" dirty="0"/>
              <a:t>The type of place in which a network is deployed, such as home, outdoor, hot spot, enterprise, metropolitan area, etc</a:t>
            </a:r>
            <a:r>
              <a:rPr lang="en-US" altLang="en-US" sz="1700" dirty="0" smtClean="0"/>
              <a:t>.</a:t>
            </a:r>
          </a:p>
          <a:p>
            <a:pPr marL="685800" lvl="2" indent="-342900"/>
            <a:r>
              <a:rPr lang="en-US" altLang="en-US" sz="1500" dirty="0" smtClean="0"/>
              <a:t>Frequency bands of interest (</a:t>
            </a:r>
            <a:r>
              <a:rPr lang="en-US" altLang="en-US" sz="1500" dirty="0" err="1" smtClean="0"/>
              <a:t>FBoI</a:t>
            </a:r>
            <a:r>
              <a:rPr lang="en-US" altLang="en-US" sz="1500" dirty="0" smtClean="0"/>
              <a:t>): The 802.11 operating frequency bands relevant to this use case. </a:t>
            </a:r>
            <a:r>
              <a:rPr lang="en-US" altLang="en-US" sz="1500" dirty="0" err="1" smtClean="0"/>
              <a:t>Eg</a:t>
            </a:r>
            <a:r>
              <a:rPr lang="en-US" altLang="en-US" sz="1500" dirty="0" smtClean="0"/>
              <a:t>. for a shopping mall’s enterprise wireless it will be 2.4GHz and 5GHz</a:t>
            </a:r>
          </a:p>
          <a:p>
            <a:pPr marL="685800" lvl="2" indent="-342900"/>
            <a:r>
              <a:rPr lang="en-US" altLang="en-US" sz="1500" dirty="0" smtClean="0"/>
              <a:t>AP density: Density of AP deployment, e.g. APs deployed every 4000 </a:t>
            </a:r>
            <a:r>
              <a:rPr lang="en-US" altLang="en-US" sz="1500" dirty="0" err="1" smtClean="0"/>
              <a:t>sq.ft</a:t>
            </a:r>
            <a:r>
              <a:rPr lang="en-US" altLang="en-US" sz="1500" dirty="0" smtClean="0"/>
              <a:t>.</a:t>
            </a:r>
          </a:p>
          <a:p>
            <a:pPr marL="685800" lvl="2" indent="-342900"/>
            <a:r>
              <a:rPr lang="en-US" altLang="en-US" sz="1500" dirty="0" smtClean="0"/>
              <a:t>AP height: Height, above the floor, at which the APs are deployed, e.g. for shopping mall APs deployed approximately 15-25 </a:t>
            </a:r>
            <a:r>
              <a:rPr lang="en-US" altLang="en-US" sz="1500" dirty="0" err="1" smtClean="0"/>
              <a:t>ft</a:t>
            </a:r>
            <a:r>
              <a:rPr lang="en-US" altLang="en-US" sz="1500" dirty="0" smtClean="0"/>
              <a:t> above the floor</a:t>
            </a:r>
          </a:p>
          <a:p>
            <a:pPr marL="0" indent="-400050"/>
            <a:r>
              <a:rPr lang="en-US" altLang="en-US" sz="1700" dirty="0" smtClean="0"/>
              <a:t>Key Location Requirement- </a:t>
            </a:r>
          </a:p>
          <a:p>
            <a:pPr marL="742950" lvl="2" indent="-400050"/>
            <a:r>
              <a:rPr lang="en-US" altLang="en-US" sz="1500" b="0" dirty="0" smtClean="0"/>
              <a:t>Expected Horizontal Accuracy: XY accuracy expected for the use case to succeed, &lt;1m@90% is a requirement is that the </a:t>
            </a:r>
            <a:r>
              <a:rPr lang="en-US" altLang="en-US" sz="1500" dirty="0"/>
              <a:t>computed location </a:t>
            </a:r>
            <a:r>
              <a:rPr lang="en-US" altLang="en-US" sz="1500" b="0" dirty="0" smtClean="0"/>
              <a:t>be within 1m horizontally of the actual location 90% of the time</a:t>
            </a:r>
          </a:p>
          <a:p>
            <a:pPr marL="742950" lvl="2" indent="-400050"/>
            <a:r>
              <a:rPr lang="en-US" altLang="en-US" sz="1500" dirty="0"/>
              <a:t>Expected </a:t>
            </a:r>
            <a:r>
              <a:rPr lang="en-US" altLang="en-US" sz="1500" dirty="0" smtClean="0"/>
              <a:t>Vertical Accuracy</a:t>
            </a:r>
            <a:r>
              <a:rPr lang="en-US" altLang="en-US" sz="1500" dirty="0"/>
              <a:t>: </a:t>
            </a:r>
            <a:r>
              <a:rPr lang="en-US" altLang="en-US" sz="1500" dirty="0" smtClean="0"/>
              <a:t>Z accuracy </a:t>
            </a:r>
            <a:r>
              <a:rPr lang="en-US" altLang="en-US" sz="1500" dirty="0"/>
              <a:t>expected for the use case to succeed, </a:t>
            </a:r>
            <a:r>
              <a:rPr lang="en-US" altLang="en-US" sz="1500" dirty="0" smtClean="0"/>
              <a:t>“same floor@99%” is a requirement </a:t>
            </a:r>
            <a:r>
              <a:rPr lang="en-US" altLang="en-US" sz="1500" dirty="0"/>
              <a:t>is that the computed location be </a:t>
            </a:r>
            <a:r>
              <a:rPr lang="en-US" altLang="en-US" sz="1500" dirty="0" smtClean="0"/>
              <a:t>on the same floor as the </a:t>
            </a:r>
            <a:r>
              <a:rPr lang="en-US" altLang="en-US" sz="1500" dirty="0"/>
              <a:t>actual location </a:t>
            </a:r>
            <a:r>
              <a:rPr lang="en-US" altLang="en-US" sz="1500" dirty="0" smtClean="0"/>
              <a:t>99% </a:t>
            </a:r>
            <a:r>
              <a:rPr lang="en-US" altLang="en-US" sz="1500" dirty="0"/>
              <a:t>of the </a:t>
            </a:r>
            <a:r>
              <a:rPr lang="en-US" altLang="en-US" sz="1500" dirty="0" smtClean="0"/>
              <a:t>time. “0.5m@90%” </a:t>
            </a:r>
            <a:r>
              <a:rPr lang="en-US" altLang="en-US" sz="1500" dirty="0"/>
              <a:t>is a requirement is that the computed location be </a:t>
            </a:r>
            <a:r>
              <a:rPr lang="en-US" altLang="en-US" sz="1500" dirty="0" smtClean="0"/>
              <a:t>within 0.5m vertically of the </a:t>
            </a:r>
            <a:r>
              <a:rPr lang="en-US" altLang="en-US" sz="1500" dirty="0"/>
              <a:t>actual location </a:t>
            </a:r>
            <a:r>
              <a:rPr lang="en-US" altLang="en-US" sz="1500" dirty="0" smtClean="0"/>
              <a:t>90% </a:t>
            </a:r>
            <a:r>
              <a:rPr lang="en-US" altLang="en-US" sz="1500" dirty="0"/>
              <a:t>of the time</a:t>
            </a:r>
          </a:p>
          <a:p>
            <a:pPr marL="742950" lvl="2" indent="-400050"/>
            <a:r>
              <a:rPr lang="en-US" altLang="en-US" sz="1500" dirty="0" smtClean="0"/>
              <a:t>Expected Latency: Expected time taken to complete a single atomic location process. The location process begins with initiating a location request, then computing location, and ends with returning the computed location. E.g. 10 </a:t>
            </a:r>
            <a:r>
              <a:rPr lang="en-US" altLang="en-US" sz="1500" dirty="0" err="1" smtClean="0"/>
              <a:t>ms</a:t>
            </a:r>
            <a:r>
              <a:rPr lang="en-US" altLang="en-US" sz="1500" dirty="0" smtClean="0"/>
              <a:t> latency would indicate that it takes 10 </a:t>
            </a:r>
            <a:r>
              <a:rPr lang="en-US" altLang="en-US" sz="1500" dirty="0" err="1" smtClean="0"/>
              <a:t>ms</a:t>
            </a:r>
            <a:r>
              <a:rPr lang="en-US" altLang="en-US" sz="1500" dirty="0" smtClean="0"/>
              <a:t> after the request is transmitted to gather measurements, compute a location, and transfer any parameters such that the requester has a location within 10 </a:t>
            </a:r>
            <a:r>
              <a:rPr lang="en-US" altLang="en-US" sz="1500" dirty="0" err="1" smtClean="0"/>
              <a:t>ms.</a:t>
            </a:r>
            <a:endParaRPr lang="en-US" altLang="en-US" sz="1500" dirty="0" smtClean="0"/>
          </a:p>
          <a:p>
            <a:pPr marL="742950" lvl="2" indent="-400050"/>
            <a:r>
              <a:rPr lang="en-US" altLang="en-US" sz="1500" dirty="0" smtClean="0"/>
              <a:t>Expected Refresh Rate: This defines how frequently is the computation expected when client moving. E.g. a refresh rate of 10 locations per second would indicate that location needs to be refreshed 10 times in a second</a:t>
            </a:r>
          </a:p>
          <a:p>
            <a:pPr marL="742950" lvl="2" indent="-400050"/>
            <a:r>
              <a:rPr lang="en-US" altLang="en-US" sz="1500" dirty="0" smtClean="0"/>
              <a:t>Expected number of simultaneous users</a:t>
            </a:r>
            <a:endParaRPr lang="en-US" altLang="en-US" sz="1500" dirty="0"/>
          </a:p>
          <a:p>
            <a:pPr marL="342900" lvl="1" indent="-342900">
              <a:buFontTx/>
              <a:buChar char="•"/>
            </a:pPr>
            <a:endParaRPr lang="en-US" altLang="en-US" sz="17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Santosh Pandey, Cisco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55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Micro location in 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User: </a:t>
            </a:r>
            <a:r>
              <a:rPr lang="en-US" b="0" dirty="0" smtClean="0"/>
              <a:t>Person with a smartphone which has the store app installed </a:t>
            </a:r>
          </a:p>
          <a:p>
            <a:r>
              <a:rPr lang="en-US" dirty="0" smtClean="0"/>
              <a:t>Environment: </a:t>
            </a:r>
            <a:r>
              <a:rPr lang="en-US" b="0" dirty="0" smtClean="0"/>
              <a:t>A store has APs for 802.11 coverage. The store may have APs at the store entrance. The expected AP density is about 1 AP per 4000 sq. ft. with APs supporting HT, VHT and NGP</a:t>
            </a:r>
          </a:p>
          <a:p>
            <a:r>
              <a:rPr lang="en-US" dirty="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user enters the store with their phone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As soon as user enters, the phone notifies the user about the store promotions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user can query details about a product on the app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app and smartphone can then help the user navigate to the particular shelf containing the product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user stands in queue and as they reaches the checkout counter, their loyalty number  is brought up on the system </a:t>
            </a:r>
          </a:p>
          <a:p>
            <a:r>
              <a:rPr lang="en-US" dirty="0" smtClean="0"/>
              <a:t>Expected:</a:t>
            </a:r>
          </a:p>
          <a:p>
            <a:pPr lvl="1"/>
            <a:r>
              <a:rPr lang="en-US" dirty="0" smtClean="0"/>
              <a:t>Horizontal accuracy: &lt;0.5 m@90%, vertical  accuracy: same floor@99%</a:t>
            </a:r>
          </a:p>
          <a:p>
            <a:pPr lvl="1"/>
            <a:r>
              <a:rPr lang="en-US" dirty="0" smtClean="0"/>
              <a:t>Latency: &lt;500ms </a:t>
            </a:r>
          </a:p>
          <a:p>
            <a:pPr lvl="1"/>
            <a:r>
              <a:rPr lang="en-US" dirty="0" smtClean="0"/>
              <a:t>Refresh Rate: &gt; 1 location/sec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Santosh Pandey, Cisco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54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756"/>
          <a:stretch/>
        </p:blipFill>
        <p:spPr>
          <a:xfrm>
            <a:off x="6226368" y="1851543"/>
            <a:ext cx="2917632" cy="2263257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2</a:t>
            </a:r>
            <a:r>
              <a:rPr lang="en-US" altLang="ja-JP" noProof="0" dirty="0" smtClean="0"/>
              <a:t>. Positioning for Home Audio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kumimoji="1" lang="en-US" altLang="ja-JP" noProof="0" dirty="0" smtClean="0"/>
              <a:t>Background: </a:t>
            </a:r>
            <a:r>
              <a:rPr kumimoji="1" lang="en-US" altLang="ja-JP" b="0" noProof="0" dirty="0" smtClean="0"/>
              <a:t>Advanced audio formats with immersive sound experience require exact position estimates of listener and speakers</a:t>
            </a:r>
          </a:p>
          <a:p>
            <a:pPr algn="just"/>
            <a:r>
              <a:rPr kumimoji="1" lang="en-US" altLang="ja-JP" noProof="0" dirty="0" smtClean="0"/>
              <a:t>User: </a:t>
            </a:r>
            <a:r>
              <a:rPr kumimoji="1" lang="en-US" altLang="ja-JP" b="0" noProof="0" dirty="0" smtClean="0"/>
              <a:t>Person with </a:t>
            </a:r>
            <a:r>
              <a:rPr kumimoji="1" lang="en-US" altLang="ja-JP" b="0" dirty="0" smtClean="0"/>
              <a:t>WLAN based home audio system</a:t>
            </a:r>
          </a:p>
          <a:p>
            <a:pPr lvl="1" algn="just"/>
            <a:r>
              <a:rPr kumimoji="1" lang="en-US" altLang="ja-JP" dirty="0" smtClean="0"/>
              <a:t>WLAN is employed for both sound transfer and positioning</a:t>
            </a:r>
            <a:endParaRPr kumimoji="1" lang="en-US" altLang="ja-JP" b="0" dirty="0" smtClean="0"/>
          </a:p>
          <a:p>
            <a:r>
              <a:rPr kumimoji="1" lang="en-US" altLang="ja-JP" noProof="0" dirty="0" smtClean="0"/>
              <a:t>Environment: </a:t>
            </a:r>
            <a:r>
              <a:rPr kumimoji="1" lang="en-US" altLang="ja-JP" b="0" noProof="0" dirty="0" smtClean="0"/>
              <a:t>Smart home with 802.11 coverage. </a:t>
            </a:r>
          </a:p>
          <a:p>
            <a:pPr lvl="1"/>
            <a:r>
              <a:rPr kumimoji="1" lang="en-US" altLang="ja-JP" noProof="0" dirty="0" smtClean="0"/>
              <a:t>1 AP per floor supporting .11n, .11ac, and NGP</a:t>
            </a:r>
          </a:p>
          <a:p>
            <a:pPr lvl="1" algn="just"/>
            <a:r>
              <a:rPr kumimoji="1" lang="en-US" altLang="ja-JP" noProof="0" dirty="0" smtClean="0"/>
              <a:t>1 AP in close vicinity supporting .11ad, .11ay, and NGP</a:t>
            </a:r>
          </a:p>
          <a:p>
            <a:pPr lvl="1" algn="just"/>
            <a:r>
              <a:rPr kumimoji="1" lang="en-US" altLang="ja-JP" dirty="0" smtClean="0"/>
              <a:t>Optional: multiple APs from neighboring apartments</a:t>
            </a:r>
          </a:p>
          <a:p>
            <a:pPr marL="457200" indent="-457200" algn="just">
              <a:buFont typeface="+mj-lt"/>
              <a:buAutoNum type="alphaUcPeriod"/>
            </a:pPr>
            <a:r>
              <a:rPr kumimoji="1" lang="en-US" altLang="ja-JP" dirty="0" smtClean="0"/>
              <a:t>Use case “speaker system calibration”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 smtClean="0"/>
              <a:t>The user installs his home audio system including various WLAN speakers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 smtClean="0"/>
              <a:t>The speaker placement and position is automatically determined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 smtClean="0"/>
              <a:t>The home audio system adjusts the speaker settings for best sound experience</a:t>
            </a:r>
          </a:p>
          <a:p>
            <a:pPr marL="457200" indent="-457200" algn="just">
              <a:buFont typeface="+mj-lt"/>
              <a:buAutoNum type="alphaUcPeriod"/>
            </a:pPr>
            <a:r>
              <a:rPr kumimoji="1" lang="en-US" altLang="ja-JP" dirty="0"/>
              <a:t>Use case </a:t>
            </a:r>
            <a:r>
              <a:rPr kumimoji="1" lang="en-US" altLang="ja-JP" dirty="0" smtClean="0"/>
              <a:t>“follow-me </a:t>
            </a:r>
            <a:r>
              <a:rPr kumimoji="1" lang="en-US" altLang="ja-JP" dirty="0"/>
              <a:t>sound”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/>
              <a:t>The user has a wearable WLAN device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/>
              <a:t>The device’s position is continuously monitored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/>
              <a:t>The home audio system adjusts the speaker settings according to the user’s position </a:t>
            </a:r>
            <a:r>
              <a:rPr kumimoji="1" lang="en-US" altLang="ja-JP" dirty="0" smtClean="0"/>
              <a:t>and movement for immersive sound experience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 smtClean="0"/>
              <a:t>In a simple case, the sound may only follow in neighboring rooms</a:t>
            </a:r>
            <a:endParaRPr kumimoji="1"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731068" cy="18256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369315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2</a:t>
            </a:r>
            <a:r>
              <a:rPr lang="en-US" altLang="ja-JP" noProof="0" dirty="0" smtClean="0"/>
              <a:t>. Positioning for Home Audio (cont.)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Autofit/>
          </a:bodyPr>
          <a:lstStyle/>
          <a:p>
            <a:pPr algn="just"/>
            <a:r>
              <a:rPr kumimoji="1" lang="en-US" altLang="ja-JP" dirty="0" smtClean="0"/>
              <a:t>Positioning requirements</a:t>
            </a:r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lvl="2" algn="just"/>
            <a:endParaRPr kumimoji="1" lang="en-US" altLang="ja-JP" noProof="0" dirty="0" smtClean="0"/>
          </a:p>
          <a:p>
            <a:pPr lvl="1" algn="just"/>
            <a:endParaRPr kumimoji="1" lang="en-US" altLang="ja-JP" sz="1800" noProof="0" dirty="0" smtClean="0"/>
          </a:p>
          <a:p>
            <a:pPr lvl="1" algn="just"/>
            <a:r>
              <a:rPr kumimoji="1" lang="en-US" altLang="ja-JP" sz="1600" noProof="0" dirty="0" smtClean="0"/>
              <a:t>The user may accept further APs for high fidelity</a:t>
            </a:r>
          </a:p>
          <a:p>
            <a:pPr marL="457200" lvl="1" indent="0" algn="just">
              <a:buNone/>
            </a:pPr>
            <a:r>
              <a:rPr kumimoji="1" lang="en-US" altLang="ja-JP" sz="1600" b="0" baseline="30000" dirty="0" smtClean="0"/>
              <a:t>1</a:t>
            </a:r>
            <a:r>
              <a:rPr kumimoji="1" lang="en-US" altLang="ja-JP" sz="1600" b="0" dirty="0" smtClean="0"/>
              <a:t>) orientation between wearable device and ear must be known </a:t>
            </a:r>
            <a:r>
              <a:rPr kumimoji="1" lang="en-US" altLang="ja-JP" sz="1600" b="0" dirty="0"/>
              <a:t>(e.g. smart </a:t>
            </a:r>
            <a:r>
              <a:rPr kumimoji="1" lang="en-US" altLang="ja-JP" sz="1600" b="0" dirty="0" smtClean="0"/>
              <a:t>eyeglasses)</a:t>
            </a:r>
            <a:endParaRPr kumimoji="1" lang="en-US" altLang="ja-JP" sz="2800" noProof="0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731068" cy="18256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648077"/>
              </p:ext>
            </p:extLst>
          </p:nvPr>
        </p:nvGraphicFramePr>
        <p:xfrm>
          <a:off x="1123950" y="2153920"/>
          <a:ext cx="6896100" cy="3684357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1638300"/>
                <a:gridCol w="2590800"/>
                <a:gridCol w="2667000"/>
              </a:tblGrid>
              <a:tr h="318855"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/>
                        <a:t>Use</a:t>
                      </a:r>
                      <a:r>
                        <a:rPr lang="en-US" sz="1500" baseline="0" dirty="0" smtClean="0"/>
                        <a:t> case</a:t>
                      </a:r>
                      <a:endParaRPr 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”speaker system calibration”</a:t>
                      </a:r>
                      <a:endParaRPr 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“follow-me</a:t>
                      </a:r>
                      <a:r>
                        <a:rPr lang="en-US" sz="1500" baseline="0" dirty="0" smtClean="0"/>
                        <a:t> sound”</a:t>
                      </a:r>
                      <a:endParaRPr lang="en-US" sz="1500" dirty="0"/>
                    </a:p>
                  </a:txBody>
                  <a:tcPr anchor="ctr"/>
                </a:tc>
              </a:tr>
              <a:tr h="318855">
                <a:tc rowSpan="3">
                  <a:txBody>
                    <a:bodyPr/>
                    <a:lstStyle/>
                    <a:p>
                      <a:pPr algn="l"/>
                      <a:r>
                        <a:rPr lang="en-US" sz="1500" dirty="0" smtClean="0"/>
                        <a:t>Horizontal</a:t>
                      </a:r>
                      <a:r>
                        <a:rPr lang="en-US" sz="1500" baseline="0" dirty="0" smtClean="0"/>
                        <a:t> accuracy</a:t>
                      </a:r>
                      <a:endParaRPr lang="en-US" sz="15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F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&lt; 10cm @</a:t>
                      </a:r>
                      <a:r>
                        <a:rPr lang="en-US" sz="1500" baseline="0" dirty="0" smtClean="0"/>
                        <a:t> 90%</a:t>
                      </a:r>
                      <a:endParaRPr lang="en-US" sz="15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same room @ 99%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(simple)</a:t>
                      </a:r>
                    </a:p>
                  </a:txBody>
                  <a:tcPr anchor="ctr">
                    <a:solidFill>
                      <a:srgbClr val="E8E8F6"/>
                    </a:solidFill>
                  </a:tcPr>
                </a:tc>
              </a:tr>
              <a:tr h="3188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&lt; 50cm @ 90% (typ.)</a:t>
                      </a:r>
                      <a:endParaRPr lang="en-US" sz="1500" dirty="0"/>
                    </a:p>
                  </a:txBody>
                  <a:tcPr anchor="ctr">
                    <a:solidFill>
                      <a:srgbClr val="E8E8F6"/>
                    </a:solidFill>
                  </a:tcPr>
                </a:tc>
              </a:tr>
              <a:tr h="3188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&lt;</a:t>
                      </a:r>
                      <a:r>
                        <a:rPr lang="en-US" sz="1500" baseline="0" dirty="0" smtClean="0"/>
                        <a:t> 10cm @ 90% (high fidelity) </a:t>
                      </a:r>
                      <a:r>
                        <a:rPr lang="en-US" sz="1500" baseline="30000" dirty="0" smtClean="0"/>
                        <a:t>1</a:t>
                      </a:r>
                      <a:endParaRPr lang="en-US" sz="15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F6"/>
                    </a:solidFill>
                  </a:tcPr>
                </a:tc>
              </a:tr>
              <a:tr h="318855">
                <a:tc rowSpan="3">
                  <a:txBody>
                    <a:bodyPr/>
                    <a:lstStyle/>
                    <a:p>
                      <a:pPr algn="l"/>
                      <a:r>
                        <a:rPr lang="en-US" sz="1500" dirty="0" smtClean="0"/>
                        <a:t>Vertical accuracy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not required</a:t>
                      </a:r>
                      <a:endParaRPr lang="en-US" sz="1500" baseline="0" dirty="0" smtClean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same</a:t>
                      </a:r>
                      <a:r>
                        <a:rPr lang="en-US" sz="1500" baseline="0" dirty="0" smtClean="0"/>
                        <a:t> floor @ 99% (simple)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188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aseline="0" dirty="0" smtClean="0"/>
                        <a:t>&lt; 50cm @ 90% (typ.) </a:t>
                      </a:r>
                      <a:r>
                        <a:rPr lang="en-US" sz="1500" baseline="30000" dirty="0" smtClean="0"/>
                        <a:t>1</a:t>
                      </a:r>
                      <a:endParaRPr lang="en-US" sz="1500" baseline="0" dirty="0" smtClean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67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&lt;</a:t>
                      </a:r>
                      <a:r>
                        <a:rPr lang="en-US" sz="1500" baseline="0" dirty="0" smtClean="0"/>
                        <a:t> 10cm @ 90% (high fidelity)</a:t>
                      </a:r>
                      <a:endParaRPr lang="en-US" sz="1500" dirty="0" smtClean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&lt; 10cm @ 90% (high</a:t>
                      </a:r>
                      <a:r>
                        <a:rPr lang="en-US" sz="1500" baseline="0" dirty="0" smtClean="0"/>
                        <a:t> fidelity) </a:t>
                      </a:r>
                      <a:r>
                        <a:rPr lang="en-US" sz="1500" baseline="30000" dirty="0" smtClean="0"/>
                        <a:t>1</a:t>
                      </a:r>
                      <a:endParaRPr lang="en-US" sz="15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18855"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/>
                        <a:t>Latency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&lt; 10ms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&lt; 10ms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609"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/>
                        <a:t>Refresh rate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&lt; 0.1 locations/s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&gt; 2 … &gt; 10 locations/s </a:t>
                      </a:r>
                    </a:p>
                    <a:p>
                      <a:pPr algn="ctr"/>
                      <a:r>
                        <a:rPr lang="en-US" sz="1500" dirty="0" smtClean="0"/>
                        <a:t>(depending on accuracy)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6609"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/>
                        <a:t>Exp. number of simultaneous users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1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&lt;= 5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8F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866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3</a:t>
            </a:r>
            <a:r>
              <a:rPr lang="en-US" altLang="ja-JP" noProof="0" dirty="0" smtClean="0"/>
              <a:t>. Navigation in Public Buildings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33528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kumimoji="1" lang="en-US" altLang="ja-JP" dirty="0" smtClean="0"/>
              <a:t>User: </a:t>
            </a:r>
            <a:r>
              <a:rPr kumimoji="1" lang="en-US" altLang="ja-JP" b="0" dirty="0" smtClean="0"/>
              <a:t>Person with smartphone, smart wear, </a:t>
            </a:r>
            <a:r>
              <a:rPr kumimoji="1" lang="en-US" altLang="ja-JP" b="0" dirty="0"/>
              <a:t>smart eyeglasses </a:t>
            </a:r>
            <a:r>
              <a:rPr kumimoji="1" lang="en-US" altLang="ja-JP" b="0" dirty="0" smtClean="0"/>
              <a:t>with navigation app</a:t>
            </a:r>
          </a:p>
          <a:p>
            <a:pPr algn="just"/>
            <a:r>
              <a:rPr kumimoji="1" lang="en-US" altLang="ja-JP" dirty="0"/>
              <a:t>Environment: </a:t>
            </a:r>
            <a:r>
              <a:rPr kumimoji="1" lang="en-US" altLang="ja-JP" b="0" dirty="0" smtClean="0"/>
              <a:t>Public building with 802.11 </a:t>
            </a:r>
            <a:r>
              <a:rPr kumimoji="1" lang="en-US" altLang="ja-JP" b="0" dirty="0"/>
              <a:t>coverage. The expected AP environment is</a:t>
            </a:r>
          </a:p>
          <a:p>
            <a:pPr lvl="1" algn="just"/>
            <a:r>
              <a:rPr kumimoji="1" lang="en-US" altLang="ja-JP" dirty="0"/>
              <a:t>1 AP per </a:t>
            </a:r>
            <a:r>
              <a:rPr kumimoji="1" lang="en-US" altLang="ja-JP" dirty="0" smtClean="0"/>
              <a:t>&lt; 200 users or &lt; 400m² / 4000 sq. ft.</a:t>
            </a:r>
            <a:endParaRPr kumimoji="1" lang="en-US" altLang="ja-JP" dirty="0"/>
          </a:p>
          <a:p>
            <a:pPr lvl="1" algn="just"/>
            <a:r>
              <a:rPr kumimoji="1" lang="en-US" altLang="ja-JP" dirty="0" smtClean="0"/>
              <a:t>APs support .11n, .11ac, .11ax, </a:t>
            </a:r>
            <a:r>
              <a:rPr kumimoji="1" lang="en-US" altLang="ja-JP" dirty="0"/>
              <a:t>and NGP</a:t>
            </a:r>
          </a:p>
          <a:p>
            <a:pPr algn="just"/>
            <a:r>
              <a:rPr kumimoji="1" lang="en-US" altLang="ja-JP" dirty="0" smtClean="0"/>
              <a:t>Use case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The </a:t>
            </a:r>
            <a:r>
              <a:rPr kumimoji="1" lang="en-US" altLang="ja-JP" dirty="0"/>
              <a:t>user </a:t>
            </a:r>
            <a:r>
              <a:rPr kumimoji="1" lang="en-US" altLang="ja-JP" dirty="0" smtClean="0"/>
              <a:t>enters a public building like</a:t>
            </a:r>
            <a:br>
              <a:rPr kumimoji="1" lang="en-US" altLang="ja-JP" dirty="0" smtClean="0"/>
            </a:br>
            <a:r>
              <a:rPr kumimoji="1" lang="en-US" altLang="ja-JP" dirty="0" smtClean="0"/>
              <a:t>stadium, concert hall, airport,</a:t>
            </a:r>
            <a:r>
              <a:rPr kumimoji="1" lang="en-US" altLang="ja-JP" dirty="0"/>
              <a:t> </a:t>
            </a:r>
            <a:r>
              <a:rPr kumimoji="1" lang="en-US" altLang="ja-JP" dirty="0" smtClean="0"/>
              <a:t>museum, fair, parking deck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The smart device navigates the user to a particular</a:t>
            </a:r>
            <a:br>
              <a:rPr kumimoji="1" lang="en-US" altLang="ja-JP" dirty="0" smtClean="0"/>
            </a:br>
            <a:r>
              <a:rPr kumimoji="1" lang="en-US" altLang="ja-JP" dirty="0" smtClean="0"/>
              <a:t>seat, gate, point of interest, contact person, or empty parking spot</a:t>
            </a:r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noProof="0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659060" cy="18256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3349" y="4876800"/>
            <a:ext cx="2593473" cy="1476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152" y="4864872"/>
            <a:ext cx="2402848" cy="1488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65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3</a:t>
            </a:r>
            <a:r>
              <a:rPr lang="en-US" altLang="ja-JP" noProof="0" dirty="0" smtClean="0"/>
              <a:t>. Navigation in Public Buildings (cont.)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/>
          </a:bodyPr>
          <a:lstStyle/>
          <a:p>
            <a:pPr algn="just"/>
            <a:r>
              <a:rPr kumimoji="1" lang="en-US" altLang="ja-JP" dirty="0" smtClean="0"/>
              <a:t>Positioning requirements:</a:t>
            </a:r>
            <a:endParaRPr kumimoji="1" lang="en-US" altLang="ja-JP" dirty="0"/>
          </a:p>
          <a:p>
            <a:pPr lvl="1" algn="just"/>
            <a:r>
              <a:rPr kumimoji="1" lang="en-US" altLang="ja-JP" dirty="0"/>
              <a:t>Horizontal </a:t>
            </a:r>
            <a:r>
              <a:rPr kumimoji="1" lang="en-US" altLang="ja-JP" dirty="0" smtClean="0"/>
              <a:t>accuracy</a:t>
            </a:r>
            <a:r>
              <a:rPr kumimoji="1" lang="en-US" altLang="ja-JP" dirty="0"/>
              <a:t>: </a:t>
            </a:r>
            <a:r>
              <a:rPr kumimoji="1" lang="en-US" altLang="ja-JP" dirty="0" smtClean="0"/>
              <a:t>&lt; 1m @ 90%</a:t>
            </a:r>
          </a:p>
          <a:p>
            <a:pPr lvl="1" algn="just"/>
            <a:r>
              <a:rPr kumimoji="1" lang="en-US" altLang="ja-JP" dirty="0" smtClean="0"/>
              <a:t>Vertical </a:t>
            </a:r>
            <a:r>
              <a:rPr kumimoji="1" lang="en-US" altLang="ja-JP" dirty="0"/>
              <a:t>accuracy: same </a:t>
            </a:r>
            <a:r>
              <a:rPr kumimoji="1" lang="en-US" altLang="ja-JP" dirty="0" smtClean="0"/>
              <a:t>floor/tier @ 99%</a:t>
            </a:r>
          </a:p>
          <a:p>
            <a:pPr lvl="1" algn="just"/>
            <a:r>
              <a:rPr kumimoji="1" lang="en-US" altLang="ja-JP" dirty="0" smtClean="0"/>
              <a:t>Latency</a:t>
            </a:r>
            <a:r>
              <a:rPr kumimoji="1" lang="en-US" altLang="ja-JP" dirty="0"/>
              <a:t>: &lt; </a:t>
            </a:r>
            <a:r>
              <a:rPr kumimoji="1" lang="en-US" altLang="ja-JP" dirty="0" smtClean="0"/>
              <a:t>250ms</a:t>
            </a:r>
          </a:p>
          <a:p>
            <a:pPr lvl="1" algn="just"/>
            <a:r>
              <a:rPr kumimoji="1" lang="en-US" altLang="ja-JP" dirty="0" smtClean="0"/>
              <a:t>Refresh </a:t>
            </a:r>
            <a:r>
              <a:rPr kumimoji="1" lang="en-US" altLang="ja-JP" dirty="0"/>
              <a:t>rate: </a:t>
            </a:r>
            <a:r>
              <a:rPr kumimoji="1" lang="en-US" altLang="ja-JP" dirty="0" smtClean="0"/>
              <a:t>&gt; 1 locations/s</a:t>
            </a:r>
          </a:p>
          <a:p>
            <a:pPr lvl="1"/>
            <a:r>
              <a:rPr kumimoji="1" lang="en-US" altLang="ja-JP" dirty="0" smtClean="0"/>
              <a:t>Expected number of simultaneous users: &lt; 1000</a:t>
            </a:r>
            <a:br>
              <a:rPr kumimoji="1" lang="en-US" altLang="ja-JP" dirty="0" smtClean="0"/>
            </a:br>
            <a:r>
              <a:rPr kumimoji="1" lang="en-US" altLang="ja-JP" dirty="0" smtClean="0"/>
              <a:t>(within </a:t>
            </a:r>
            <a:r>
              <a:rPr kumimoji="1" lang="en-US" altLang="ja-JP" dirty="0"/>
              <a:t>AP coverage </a:t>
            </a:r>
            <a:r>
              <a:rPr kumimoji="1" lang="en-US" altLang="ja-JP" dirty="0" smtClean="0"/>
              <a:t>area)</a:t>
            </a:r>
          </a:p>
          <a:p>
            <a:pPr lvl="1"/>
            <a:r>
              <a:rPr kumimoji="1" lang="en-US" altLang="ja-JP" dirty="0"/>
              <a:t>Impact on Network </a:t>
            </a:r>
            <a:r>
              <a:rPr kumimoji="1" lang="en-US" altLang="ja-JP" dirty="0" smtClean="0"/>
              <a:t>Bandwidth: low, the impact should be independent on the number of users</a:t>
            </a:r>
          </a:p>
          <a:p>
            <a:pPr lvl="1" algn="just"/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noProof="0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731068" cy="18256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60555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2060848"/>
            <a:ext cx="2964420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Chenchen LIU, Huawei</a:t>
            </a:r>
            <a:endParaRPr lang="en-GB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Positioning for Spectrum Management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59832" y="1752600"/>
            <a:ext cx="5940152" cy="5105400"/>
          </a:xfrm>
        </p:spPr>
        <p:txBody>
          <a:bodyPr/>
          <a:lstStyle/>
          <a:p>
            <a:r>
              <a:rPr lang="en-US" altLang="zh-CN" sz="1500" smtClean="0"/>
              <a:t>User: </a:t>
            </a:r>
            <a:r>
              <a:rPr lang="en-US" altLang="zh-CN" sz="1500" b="0" smtClean="0"/>
              <a:t>Persons with a WiFi-device which has the corresponding app installed.</a:t>
            </a:r>
          </a:p>
          <a:p>
            <a:r>
              <a:rPr lang="en-US" altLang="zh-CN" sz="1500" smtClean="0"/>
              <a:t>Environment: </a:t>
            </a:r>
            <a:r>
              <a:rPr lang="en-US" altLang="zh-CN" sz="1500" b="0" smtClean="0"/>
              <a:t>An areas (e.g. a large office, an university…) where there multi-APs for 802.11 coverage. The expected AP density is about 1 AP per TBD sq. ft. The APs providing data service to the STAs within their  coverage supporting HT, VHT, DMG and NGP. </a:t>
            </a:r>
          </a:p>
          <a:p>
            <a:r>
              <a:rPr lang="en-US" altLang="zh-CN" sz="150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sz="1500" smtClean="0"/>
              <a:t>The user enters the area with their WiFi-device.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sz="1500" smtClean="0"/>
              <a:t>As soon as user enters this area, the position of the user is determined through the NGP.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sz="1500" smtClean="0"/>
              <a:t>With the position information of the user, the APs can suggest the user which AP to associate with and which channel to use, a.k.a. the </a:t>
            </a:r>
            <a:r>
              <a:rPr lang="en-US" altLang="zh-CN" sz="1500" b="1" smtClean="0">
                <a:solidFill>
                  <a:srgbClr val="FF0000"/>
                </a:solidFill>
              </a:rPr>
              <a:t>load balance </a:t>
            </a:r>
            <a:r>
              <a:rPr lang="en-US" altLang="zh-CN" sz="1500" smtClean="0"/>
              <a:t>process, which can greatly improve the user experience especially in high density case.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sz="1500" smtClean="0"/>
              <a:t>As the user travels in this area, the APs keep on tracking the position of the user. The traveling path of the user can help a lot in the </a:t>
            </a:r>
            <a:r>
              <a:rPr lang="en-US" altLang="zh-CN" sz="1500" b="1" smtClean="0">
                <a:solidFill>
                  <a:srgbClr val="FF0000"/>
                </a:solidFill>
              </a:rPr>
              <a:t>hand over </a:t>
            </a:r>
            <a:r>
              <a:rPr lang="en-US" altLang="zh-CN" sz="1500" smtClean="0"/>
              <a:t>process, so the service(such as WiFi call, facetime etc.) is not interrupted when user is traveling.</a:t>
            </a:r>
          </a:p>
          <a:p>
            <a:pPr>
              <a:buNone/>
            </a:pPr>
            <a:endParaRPr lang="en-US" sz="1500" b="0" dirty="0" smtClean="0"/>
          </a:p>
        </p:txBody>
      </p:sp>
    </p:spTree>
    <p:extLst>
      <p:ext uri="{BB962C8B-B14F-4D97-AF65-F5344CB8AC3E}">
        <p14:creationId xmlns:p14="http://schemas.microsoft.com/office/powerpoint/2010/main" val="45119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33766</TotalTime>
  <Words>3670</Words>
  <Application>Microsoft Office PowerPoint</Application>
  <PresentationFormat>On-screen Show (4:3)</PresentationFormat>
  <Paragraphs>450</Paragraphs>
  <Slides>26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ＭＳ Ｐゴシック</vt:lpstr>
      <vt:lpstr>宋体</vt:lpstr>
      <vt:lpstr>Times New Roman</vt:lpstr>
      <vt:lpstr>ACcord-Submission</vt:lpstr>
      <vt:lpstr>Microsoft Word 97 - 2003 Document</vt:lpstr>
      <vt:lpstr>NGP Use Case Template</vt:lpstr>
      <vt:lpstr>Abstract</vt:lpstr>
      <vt:lpstr>Terminology</vt:lpstr>
      <vt:lpstr>1. Micro location in store</vt:lpstr>
      <vt:lpstr>2. Positioning for Home Audio</vt:lpstr>
      <vt:lpstr>2. Positioning for Home Audio (cont.)</vt:lpstr>
      <vt:lpstr>3. Navigation in Public Buildings</vt:lpstr>
      <vt:lpstr>3. Navigation in Public Buildings (cont.)</vt:lpstr>
      <vt:lpstr>4. Positioning for Spectrum Management</vt:lpstr>
      <vt:lpstr>4. Positioning for Spectrum Management(Cont’d)</vt:lpstr>
      <vt:lpstr>5. Positioning for Medical Applications</vt:lpstr>
      <vt:lpstr>6. Indoor Geotagging</vt:lpstr>
      <vt:lpstr>7. Positioning for Video Cameras</vt:lpstr>
      <vt:lpstr>8. UAV Use Case Description</vt:lpstr>
      <vt:lpstr>8. UAV Use Case Description (cont.)</vt:lpstr>
      <vt:lpstr>9. Location services of underground mining</vt:lpstr>
      <vt:lpstr>9. Location services of underground mining (cont)</vt:lpstr>
      <vt:lpstr>10. Pipe/Vault Robot Positioning</vt:lpstr>
      <vt:lpstr>11. Nano Location in store</vt:lpstr>
      <vt:lpstr>12. Augmented reality</vt:lpstr>
      <vt:lpstr>13. Determine dynamic (conference) room setup</vt:lpstr>
      <vt:lpstr>14. Proximity Detection</vt:lpstr>
      <vt:lpstr>15. Determining Relative Location to Dock(s)</vt:lpstr>
      <vt:lpstr>16. Wearable devices</vt:lpstr>
      <vt:lpstr>17. Control consoles </vt:lpstr>
      <vt:lpstr>References</vt:lpstr>
    </vt:vector>
  </TitlesOfParts>
  <Company>Cisco Systems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Renegotiation etc</dc:title>
  <dc:creator>Brian Hart</dc:creator>
  <cp:lastModifiedBy>Santosh Pandey (sanpande)</cp:lastModifiedBy>
  <cp:revision>429</cp:revision>
  <cp:lastPrinted>2013-07-10T22:27:23Z</cp:lastPrinted>
  <dcterms:created xsi:type="dcterms:W3CDTF">2009-11-13T19:11:16Z</dcterms:created>
  <dcterms:modified xsi:type="dcterms:W3CDTF">2016-01-19T19:03:48Z</dcterms:modified>
</cp:coreProperties>
</file>