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33" r:id="rId12"/>
    <p:sldId id="473" r:id="rId13"/>
    <p:sldId id="459" r:id="rId14"/>
    <p:sldId id="45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3" autoAdjust="0"/>
    <p:restoredTop sz="94660"/>
  </p:normalViewPr>
  <p:slideViewPr>
    <p:cSldViewPr>
      <p:cViewPr varScale="1">
        <p:scale>
          <a:sx n="82" d="100"/>
          <a:sy n="82" d="100"/>
        </p:scale>
        <p:origin x="-1182"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35124" y="6475413"/>
            <a:ext cx="17088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35124" y="6475413"/>
            <a:ext cx="17088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2016</a:t>
            </a:r>
            <a:endParaRPr lang="en-US" dirty="0"/>
          </a:p>
        </p:txBody>
      </p:sp>
      <p:sp>
        <p:nvSpPr>
          <p:cNvPr id="102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45494" y="330575"/>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802.11-16/0108r0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Jan 2016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2016-01-18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1866429318"/>
              </p:ext>
            </p:extLst>
          </p:nvPr>
        </p:nvGraphicFramePr>
        <p:xfrm>
          <a:off x="520700" y="2854325"/>
          <a:ext cx="7756525" cy="2568575"/>
        </p:xfrm>
        <a:graphic>
          <a:graphicData uri="http://schemas.openxmlformats.org/presentationml/2006/ole">
            <p:oleObj spid="_x0000_s1107" name="Document" r:id="rId4" imgW="8669044" imgH="2891700"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ChangeArrowheads="1"/>
          </p:cNvSpPr>
          <p:nvPr/>
        </p:nvSpPr>
        <p:spPr bwMode="auto">
          <a:xfrm>
            <a:off x="533400" y="1524000"/>
            <a:ext cx="8229600" cy="4343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Arial" pitchFamily="34" charset="0"/>
              <a:buChar char="•"/>
            </a:pPr>
            <a:r>
              <a:rPr lang="en-US" alt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pitchFamily="34" charset="0"/>
              <a:buChar char="•"/>
            </a:pPr>
            <a:r>
              <a:rPr lang="en-US" alt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dirty="0">
                <a:solidFill>
                  <a:srgbClr val="000099"/>
                </a:solidFill>
                <a:latin typeface="Arial" pitchFamily="34" charset="0"/>
              </a:rPr>
              <a:t>---------------------------------------------------------------   </a:t>
            </a:r>
            <a:endParaRPr lang="en-US" altLang="en-US"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dirty="0">
                <a:solidFill>
                  <a:srgbClr val="000099"/>
                </a:solidFill>
                <a:latin typeface="Arial" pitchFamily="34" charset="0"/>
              </a:rPr>
              <a:t>See </a:t>
            </a:r>
            <a:r>
              <a:rPr lang="en-US" altLang="en-US" b="1" i="1" dirty="0">
                <a:solidFill>
                  <a:srgbClr val="000099"/>
                </a:solidFill>
                <a:latin typeface="Arial" pitchFamily="34" charset="0"/>
              </a:rPr>
              <a:t>IEEE-SA Standards Board Operations Manual</a:t>
            </a:r>
            <a:r>
              <a:rPr lang="en-US" altLang="en-US" b="1" dirty="0">
                <a:solidFill>
                  <a:srgbClr val="000099"/>
                </a:solidFill>
                <a:latin typeface="Arial" pitchFamily="34" charset="0"/>
              </a:rPr>
              <a:t>, clause 5.3.10 and </a:t>
            </a:r>
            <a:r>
              <a:rPr lang="en-GB" altLang="en-US" b="1" dirty="0">
                <a:solidFill>
                  <a:srgbClr val="000099"/>
                </a:solidFill>
                <a:latin typeface="Arial" pitchFamily="34" charset="0"/>
              </a:rPr>
              <a:t>“Promoting Competition and Innovation: What You Need to Know about the IEEE Standards Association's Antitrust and Competition Policy”</a:t>
            </a:r>
            <a:r>
              <a:rPr lang="en-US" altLang="en-US" b="1" dirty="0">
                <a:solidFill>
                  <a:srgbClr val="000099"/>
                </a:solidFill>
                <a:latin typeface="Arial" pitchFamily="34" charset="0"/>
              </a:rPr>
              <a:t> for more details.</a:t>
            </a:r>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9" name="Table 6"/>
          <p:cNvGraphicFramePr>
            <a:graphicFrameLocks noGrp="1"/>
          </p:cNvGraphicFramePr>
          <p:nvPr/>
        </p:nvGraphicFramePr>
        <p:xfrm>
          <a:off x="852488" y="2209800"/>
          <a:ext cx="7529512" cy="2855914"/>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MAC(SR)</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4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 xmlns:p14="http://schemas.microsoft.com/office/powerpoint/2010/main" val="2308393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609600"/>
          </a:xfrm>
        </p:spPr>
        <p:txBody>
          <a:bodyPr/>
          <a:lstStyle/>
          <a:p>
            <a:r>
              <a:rPr lang="en-US" dirty="0" smtClean="0"/>
              <a:t>Submissions</a:t>
            </a:r>
            <a:endParaRPr lang="en-US" dirty="0"/>
          </a:p>
        </p:txBody>
      </p:sp>
      <p:sp>
        <p:nvSpPr>
          <p:cNvPr id="3" name="Date Placeholder 2"/>
          <p:cNvSpPr>
            <a:spLocks noGrp="1"/>
          </p:cNvSpPr>
          <p:nvPr>
            <p:ph type="dt" sz="half" idx="10"/>
          </p:nvPr>
        </p:nvSpPr>
        <p:spPr/>
        <p:txBody>
          <a:bodyPr/>
          <a:lstStyle/>
          <a:p>
            <a:pPr>
              <a:defRPr/>
            </a:pPr>
            <a:r>
              <a:rPr lang="en-US" smtClean="0"/>
              <a:t>Nov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10" name="Table 6"/>
          <p:cNvGraphicFramePr>
            <a:graphicFrameLocks noGrp="1"/>
          </p:cNvGraphicFramePr>
          <p:nvPr/>
        </p:nvGraphicFramePr>
        <p:xfrm>
          <a:off x="838200" y="1828800"/>
          <a:ext cx="7848601" cy="4256380"/>
        </p:xfrm>
        <a:graphic>
          <a:graphicData uri="http://schemas.openxmlformats.org/drawingml/2006/table">
            <a:tbl>
              <a:tblPr/>
              <a:tblGrid>
                <a:gridCol w="899319"/>
                <a:gridCol w="4087813"/>
                <a:gridCol w="1471613"/>
                <a:gridCol w="627855"/>
                <a:gridCol w="762001"/>
              </a:tblGrid>
              <a:tr h="147484">
                <a:tc>
                  <a:txBody>
                    <a:bodyPr/>
                    <a:lstStyle/>
                    <a:p>
                      <a:pPr algn="ctr" fontAlgn="b"/>
                      <a:r>
                        <a:rPr lang="en-CA" sz="1100" b="1" i="0" u="none" strike="noStrike" dirty="0">
                          <a:solidFill>
                            <a:srgbClr val="FFFFFF"/>
                          </a:solidFill>
                          <a:latin typeface="Calibri"/>
                        </a:rPr>
                        <a:t>DCN</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100" b="1" i="0" u="none" strike="noStrike">
                          <a:solidFill>
                            <a:srgbClr val="FFFFFF"/>
                          </a:solidFill>
                          <a:latin typeface="Calibri"/>
                        </a:rPr>
                        <a:t>Title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100" b="1" i="0" u="none" strike="noStrike">
                          <a:solidFill>
                            <a:srgbClr val="FFFFFF"/>
                          </a:solidFill>
                          <a:latin typeface="Calibri"/>
                        </a:rPr>
                        <a:t>Name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100" b="1" i="0" u="none" strike="noStrike" dirty="0">
                          <a:solidFill>
                            <a:srgbClr val="FFFFFF"/>
                          </a:solidFill>
                          <a:latin typeface="Calibri"/>
                        </a:rPr>
                        <a:t>Ad Hoc</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100" b="1" i="0" u="none" strike="noStrike" dirty="0" smtClean="0">
                          <a:solidFill>
                            <a:srgbClr val="FFFFFF"/>
                          </a:solidFill>
                          <a:latin typeface="Calibri"/>
                        </a:rPr>
                        <a:t>Presented?</a:t>
                      </a:r>
                      <a:endParaRPr lang="en-CA" sz="1100" b="1" i="0" u="none" strike="noStrike" dirty="0">
                        <a:solidFill>
                          <a:srgbClr val="FFFFFF"/>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154858">
                <a:tc>
                  <a:txBody>
                    <a:bodyPr/>
                    <a:lstStyle/>
                    <a:p>
                      <a:pPr algn="l" fontAlgn="b"/>
                      <a:r>
                        <a:rPr lang="en-CA" sz="1100" b="0" i="0" u="none" strike="noStrike">
                          <a:solidFill>
                            <a:srgbClr val="000000"/>
                          </a:solidFill>
                          <a:latin typeface="Calibri"/>
                        </a:rPr>
                        <a:t>11-16/0030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Maximum Tone Grouping Size for 802.11ax Feedback with MU-MIMO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Kome Oteri</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100" b="0" i="0" u="none" strike="noStrike">
                          <a:solidFill>
                            <a:srgbClr val="000000"/>
                          </a:solidFill>
                          <a:latin typeface="Calibri"/>
                        </a:rPr>
                        <a:t>11-16/0033</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1x HE-LTF for ULMUMIMO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Hongyuan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100" b="0" i="0" u="none" strike="noStrike">
                          <a:solidFill>
                            <a:srgbClr val="000000"/>
                          </a:solidFill>
                          <a:latin typeface="Calibri"/>
                        </a:rPr>
                        <a:t>11-16/0034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Beamforming with HE-LTF Compression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Hongyuan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100" b="0" i="0" u="none" strike="noStrike">
                          <a:solidFill>
                            <a:srgbClr val="000000"/>
                          </a:solidFill>
                          <a:latin typeface="Calibri"/>
                        </a:rPr>
                        <a:t>11-16/0036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CRC Generation for HE-SIG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Yakun Sun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100" b="0" i="0" u="none" strike="noStrike">
                          <a:solidFill>
                            <a:srgbClr val="000000"/>
                          </a:solidFill>
                          <a:latin typeface="Calibri"/>
                        </a:rPr>
                        <a:t>11-16/0037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Continuous Puncturing for HE-SIGB Encoding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Yakun Sun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100" b="0" i="0" u="none" strike="noStrike">
                          <a:solidFill>
                            <a:srgbClr val="000000"/>
                          </a:solidFill>
                          <a:latin typeface="Calibri"/>
                        </a:rPr>
                        <a:t>11-16/0038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Sequence for 1x LTF</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Daewon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100" b="0" i="0" u="none" strike="noStrike">
                          <a:solidFill>
                            <a:srgbClr val="000000"/>
                          </a:solidFill>
                          <a:latin typeface="Calibri"/>
                        </a:rPr>
                        <a:t>11-16/0039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RU Allocation in SIG-B</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Daewon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100" b="0" i="0" u="none" strike="noStrike">
                          <a:solidFill>
                            <a:srgbClr val="000000"/>
                          </a:solidFill>
                          <a:latin typeface="Calibri"/>
                        </a:rPr>
                        <a:t>11-16/0040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ssues with Compressed SIG-B Mode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Yujin Noh</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100" b="0" i="0" u="none" strike="noStrike">
                          <a:solidFill>
                            <a:srgbClr val="000000"/>
                          </a:solidFill>
                          <a:latin typeface="Calibri"/>
                        </a:rPr>
                        <a:t>11-16/0041</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Link Adaptation for HE WLAN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Yujin Noh</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100" b="0" i="0" u="none" strike="noStrike">
                          <a:solidFill>
                            <a:srgbClr val="000000"/>
                          </a:solidFill>
                          <a:latin typeface="Calibri"/>
                        </a:rPr>
                        <a:t>11-16/0044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MCS Levels and TX EVM Requirement for 1024 QAM</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Eunsung Park</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100" b="0" i="0" u="none" strike="noStrike">
                          <a:solidFill>
                            <a:srgbClr val="000000"/>
                          </a:solidFill>
                          <a:latin typeface="Calibri"/>
                        </a:rPr>
                        <a:t>11-16/0045</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Flexible Wider Bandwidth Transmission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John Son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100" b="0" i="0" u="none" strike="noStrike">
                          <a:solidFill>
                            <a:srgbClr val="000000"/>
                          </a:solidFill>
                          <a:latin typeface="Calibri"/>
                        </a:rPr>
                        <a:t>11-16/0046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Content for the extra tones in LSIG and RLSIG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Jiayin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100" b="0" i="0" u="none" strike="noStrike">
                          <a:solidFill>
                            <a:srgbClr val="000000"/>
                          </a:solidFill>
                          <a:latin typeface="Calibri"/>
                        </a:rPr>
                        <a:t>11-16/0047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Discussion on the HE Extended Range SU PPDU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Jiayin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100" b="0" i="0" u="none" strike="noStrike">
                          <a:solidFill>
                            <a:srgbClr val="000000"/>
                          </a:solidFill>
                          <a:latin typeface="Calibri"/>
                        </a:rPr>
                        <a:t>11-16/0052</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Remaining HE-LTF Sequence Design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Le Liu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100" b="0" i="0" u="none" strike="noStrike">
                          <a:solidFill>
                            <a:srgbClr val="000000"/>
                          </a:solidFill>
                          <a:latin typeface="Calibri"/>
                        </a:rPr>
                        <a:t>11-16/0053</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Requirements for UL MU Transmissions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Arjun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100" b="0" i="0" u="none" strike="noStrike">
                          <a:solidFill>
                            <a:srgbClr val="000000"/>
                          </a:solidFill>
                          <a:latin typeface="Calibri"/>
                        </a:rPr>
                        <a:t>11-16/0056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On QPSK DCM Modulation and LDPC Tone Mapper for DCM</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Jianhan Liu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100" b="0" i="0" u="none" strike="noStrike">
                          <a:solidFill>
                            <a:srgbClr val="000000"/>
                          </a:solidFill>
                          <a:latin typeface="Calibri"/>
                        </a:rPr>
                        <a:t>11-16/0071</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Packet Extension Follow Up</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Andrew Blanksby</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100" b="0" i="0" u="none" strike="noStrike">
                          <a:solidFill>
                            <a:srgbClr val="000000"/>
                          </a:solidFill>
                          <a:latin typeface="Calibri"/>
                        </a:rPr>
                        <a:t>11-16/0079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Allocation sizes for BCC in OFDMA</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Ken Taniguchi</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100" b="0" i="0" u="none" strike="noStrike">
                          <a:solidFill>
                            <a:srgbClr val="000000"/>
                          </a:solidFill>
                          <a:latin typeface="Calibri"/>
                        </a:rPr>
                        <a:t>11-16/0080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1x/2x/4x OFDM Symbol in HE SU PPDU with BCC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Heejung Yu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290543">
                <a:tc>
                  <a:txBody>
                    <a:bodyPr/>
                    <a:lstStyle/>
                    <a:p>
                      <a:pPr algn="l" fontAlgn="b"/>
                      <a:r>
                        <a:rPr lang="en-CA" sz="1100" b="0" i="0" u="none" strike="noStrike">
                          <a:solidFill>
                            <a:srgbClr val="000000"/>
                          </a:solidFill>
                          <a:latin typeface="Calibri"/>
                        </a:rPr>
                        <a:t>11-16/0088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Ng for Compressed Beamforming feedback</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Sriram Venkateswaran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290543">
                <a:tc>
                  <a:txBody>
                    <a:bodyPr/>
                    <a:lstStyle/>
                    <a:p>
                      <a:pPr algn="l" fontAlgn="b"/>
                      <a:r>
                        <a:rPr lang="en-CA" sz="1100" b="0" i="0" u="none" strike="noStrike">
                          <a:solidFill>
                            <a:srgbClr val="000000"/>
                          </a:solidFill>
                          <a:latin typeface="Calibri"/>
                        </a:rPr>
                        <a:t>11-16/0089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Single Stream Pilots in UL MU 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a:solidFill>
                            <a:srgbClr val="000000"/>
                          </a:solidFill>
                          <a:latin typeface="Calibri"/>
                        </a:rPr>
                        <a:t>Sriram Venkateswaran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100" b="0" i="0" u="none" strike="noStrike">
                          <a:solidFill>
                            <a:srgbClr val="000000"/>
                          </a:solidFill>
                          <a:latin typeface="Calibri"/>
                        </a:rPr>
                        <a:t>11-16/0104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Rate Matching for HE-SIG-B</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a:solidFill>
                            <a:srgbClr val="000000"/>
                          </a:solidFill>
                          <a:latin typeface="Calibri"/>
                        </a:rPr>
                        <a:t>Daewon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100" b="0" i="0" u="none" strike="noStrike" dirty="0" smtClean="0">
                          <a:solidFill>
                            <a:srgbClr val="000000"/>
                          </a:solidFill>
                          <a:latin typeface="Calibri"/>
                        </a:rPr>
                        <a:t>N</a:t>
                      </a:r>
                      <a:endParaRPr lang="en-CA" sz="11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313819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PM2</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9" name="Table 6"/>
          <p:cNvGraphicFramePr>
            <a:graphicFrameLocks noGrp="1"/>
          </p:cNvGraphicFramePr>
          <p:nvPr/>
        </p:nvGraphicFramePr>
        <p:xfrm>
          <a:off x="838200" y="2286002"/>
          <a:ext cx="7848601" cy="1981198"/>
        </p:xfrm>
        <a:graphic>
          <a:graphicData uri="http://schemas.openxmlformats.org/drawingml/2006/table">
            <a:tbl>
              <a:tblPr/>
              <a:tblGrid>
                <a:gridCol w="899319"/>
                <a:gridCol w="3825081"/>
                <a:gridCol w="1600200"/>
                <a:gridCol w="685800"/>
                <a:gridCol w="838201"/>
              </a:tblGrid>
              <a:tr h="284604">
                <a:tc>
                  <a:txBody>
                    <a:bodyPr/>
                    <a:lstStyle/>
                    <a:p>
                      <a:pPr algn="ctr" fontAlgn="b"/>
                      <a:r>
                        <a:rPr lang="en-CA" sz="1200" b="1" i="0" u="none" strike="noStrike" dirty="0">
                          <a:solidFill>
                            <a:srgbClr val="FFFFFF"/>
                          </a:solidFill>
                          <a:latin typeface="Calibri"/>
                        </a:rPr>
                        <a:t>DCN</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a:solidFill>
                            <a:srgbClr val="FFFFFF"/>
                          </a:solidFill>
                          <a:latin typeface="Calibri"/>
                        </a:rPr>
                        <a:t>Title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a:solidFill>
                            <a:srgbClr val="FFFFFF"/>
                          </a:solidFill>
                          <a:latin typeface="Calibri"/>
                        </a:rPr>
                        <a:t>Name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dirty="0">
                          <a:solidFill>
                            <a:srgbClr val="FFFFFF"/>
                          </a:solidFill>
                          <a:latin typeface="Calibri"/>
                        </a:rPr>
                        <a:t>Ad Hoc</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dirty="0" smtClean="0">
                          <a:solidFill>
                            <a:srgbClr val="FFFFFF"/>
                          </a:solidFill>
                          <a:latin typeface="Calibri"/>
                        </a:rPr>
                        <a:t>Presented?</a:t>
                      </a:r>
                      <a:endParaRPr lang="en-CA" sz="1200" b="1" i="0" u="none" strike="noStrike" dirty="0">
                        <a:solidFill>
                          <a:srgbClr val="FFFFFF"/>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558178">
                <a:tc>
                  <a:txBody>
                    <a:bodyPr/>
                    <a:lstStyle/>
                    <a:p>
                      <a:pPr algn="l" fontAlgn="b"/>
                      <a:r>
                        <a:rPr lang="en-CA" sz="1200" b="0" i="0" u="none" strike="noStrike">
                          <a:solidFill>
                            <a:srgbClr val="000000"/>
                          </a:solidFill>
                          <a:latin typeface="Calibri"/>
                        </a:rPr>
                        <a:t>11-16/0030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Maximum Tone Grouping Size for 802.11ax Feedback with MU-MIMO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Kome Oteri</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smtClean="0">
                          <a:solidFill>
                            <a:srgbClr val="000000"/>
                          </a:solidFill>
                          <a:latin typeface="Calibri"/>
                        </a:rPr>
                        <a:t>N</a:t>
                      </a:r>
                      <a:endParaRPr lang="en-CA" sz="12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284604">
                <a:tc>
                  <a:txBody>
                    <a:bodyPr/>
                    <a:lstStyle/>
                    <a:p>
                      <a:pPr algn="l" fontAlgn="b"/>
                      <a:r>
                        <a:rPr lang="en-CA" sz="1200" b="0" i="0" u="none" strike="noStrike">
                          <a:solidFill>
                            <a:srgbClr val="000000"/>
                          </a:solidFill>
                          <a:latin typeface="Calibri"/>
                        </a:rPr>
                        <a:t>11-16/0033</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1x HE-LTF for ULMUMIMO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Hongyuan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smtClean="0">
                          <a:solidFill>
                            <a:srgbClr val="000000"/>
                          </a:solidFill>
                          <a:latin typeface="Calibri"/>
                        </a:rPr>
                        <a:t>N</a:t>
                      </a:r>
                      <a:endParaRPr lang="en-CA" sz="12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284604">
                <a:tc>
                  <a:txBody>
                    <a:bodyPr/>
                    <a:lstStyle/>
                    <a:p>
                      <a:pPr algn="l" fontAlgn="b"/>
                      <a:r>
                        <a:rPr lang="en-CA" sz="1200" b="0" i="0" u="none" strike="noStrike">
                          <a:solidFill>
                            <a:srgbClr val="000000"/>
                          </a:solidFill>
                          <a:latin typeface="Calibri"/>
                        </a:rPr>
                        <a:t>11-16/0034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Beamforming with HE-LTF Compression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Hongyuan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smtClean="0">
                          <a:solidFill>
                            <a:srgbClr val="000000"/>
                          </a:solidFill>
                          <a:latin typeface="Calibri"/>
                        </a:rPr>
                        <a:t>N</a:t>
                      </a:r>
                      <a:endParaRPr lang="en-CA" sz="12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284604">
                <a:tc>
                  <a:txBody>
                    <a:bodyPr/>
                    <a:lstStyle/>
                    <a:p>
                      <a:pPr algn="l" fontAlgn="b"/>
                      <a:r>
                        <a:rPr lang="en-CA" sz="1200" b="0" i="0" u="none" strike="noStrike">
                          <a:solidFill>
                            <a:srgbClr val="000000"/>
                          </a:solidFill>
                          <a:latin typeface="Calibri"/>
                        </a:rPr>
                        <a:t>11-16/0036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CRC Generation for HE-SIG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Yakun Sun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smtClean="0">
                          <a:solidFill>
                            <a:srgbClr val="000000"/>
                          </a:solidFill>
                          <a:latin typeface="Calibri"/>
                        </a:rPr>
                        <a:t>N</a:t>
                      </a:r>
                      <a:endParaRPr lang="en-CA" sz="12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284604">
                <a:tc>
                  <a:txBody>
                    <a:bodyPr/>
                    <a:lstStyle/>
                    <a:p>
                      <a:pPr algn="l" fontAlgn="b"/>
                      <a:r>
                        <a:rPr lang="en-CA" sz="1200" b="0" i="0" u="none" strike="noStrike">
                          <a:solidFill>
                            <a:srgbClr val="000000"/>
                          </a:solidFill>
                          <a:latin typeface="Calibri"/>
                        </a:rPr>
                        <a:t>11-16/0037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Continuous Puncturing for HE-SIGB Encoding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Yakun Sun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smtClean="0">
                          <a:solidFill>
                            <a:srgbClr val="000000"/>
                          </a:solidFill>
                          <a:latin typeface="Calibri"/>
                        </a:rPr>
                        <a:t>N</a:t>
                      </a:r>
                      <a:endParaRPr lang="en-CA" sz="12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bl>
          </a:graphicData>
        </a:graphic>
      </p:graphicFrame>
    </p:spTree>
    <p:extLst>
      <p:ext uri="{BB962C8B-B14F-4D97-AF65-F5344CB8AC3E}">
        <p14:creationId xmlns="" xmlns:p14="http://schemas.microsoft.com/office/powerpoint/2010/main" val="3261520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None/>
            </a:pPr>
            <a:r>
              <a:rPr lang="en-US" altLang="en-US" sz="2000" dirty="0" err="1" smtClean="0">
                <a:latin typeface="Arial" pitchFamily="34" charset="0"/>
              </a:rPr>
              <a:t>Yakun</a:t>
            </a:r>
            <a:r>
              <a:rPr lang="en-US" altLang="en-US" sz="2000" dirty="0" smtClean="0">
                <a:latin typeface="Arial" pitchFamily="34" charset="0"/>
              </a:rPr>
              <a:t> </a:t>
            </a:r>
            <a:r>
              <a:rPr lang="en-US" altLang="en-US" sz="2000" dirty="0">
                <a:latin typeface="Arial" pitchFamily="34" charset="0"/>
              </a:rPr>
              <a:t>Sun (Marvell)</a:t>
            </a:r>
          </a:p>
          <a:p>
            <a:pPr algn="ctr">
              <a:lnSpc>
                <a:spcPct val="90000"/>
              </a:lnSpc>
              <a:buFontTx/>
              <a:buNone/>
            </a:pPr>
            <a:r>
              <a:rPr lang="en-US" altLang="en-US" sz="2000" dirty="0" smtClean="0">
                <a:latin typeface="Arial" pitchFamily="34" charset="0"/>
              </a:rPr>
              <a:t>Jianhan Liu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dirty="0">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indent="-228600">
              <a:spcBef>
                <a:spcPct val="20000"/>
              </a:spcBef>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indent="-228600">
              <a:spcBef>
                <a:spcPct val="20000"/>
              </a:spcBef>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dirty="0">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dirty="0">
                <a:solidFill>
                  <a:srgbClr val="003399"/>
                </a:solidFill>
              </a:rPr>
              <a:t>No duty to perform a patent search</a:t>
            </a:r>
            <a:endParaRPr lang="en-US" altLang="en-US" sz="1600" dirty="0"/>
          </a:p>
        </p:txBody>
      </p:sp>
      <p:sp>
        <p:nvSpPr>
          <p:cNvPr id="10"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5022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dirty="0">
                <a:solidFill>
                  <a:srgbClr val="000099"/>
                </a:solidFill>
                <a:latin typeface="Arial" pitchFamily="34" charset="0"/>
              </a:rPr>
              <a:t>This slide set is available at http://standards.ieee.org/board/pat/pat-slideset.ppt </a:t>
            </a:r>
          </a:p>
        </p:txBody>
      </p:sp>
      <p:sp>
        <p:nvSpPr>
          <p:cNvPr id="9" name="Rectangle 3"/>
          <p:cNvSpPr txBox="1">
            <a:spLocks noChangeArrowheads="1"/>
          </p:cNvSpPr>
          <p:nvPr/>
        </p:nvSpPr>
        <p:spPr>
          <a:xfrm>
            <a:off x="0" y="1828800"/>
            <a:ext cx="8991600" cy="3581400"/>
          </a:xfrm>
          <a:prstGeom prst="rect">
            <a:avLst/>
          </a:prstGeom>
        </p:spPr>
        <p:txBody>
          <a:bodyPr/>
          <a:lstStyle/>
          <a:p>
            <a:pPr marL="742950" lvl="1" indent="-285750">
              <a:lnSpc>
                <a:spcPct val="90000"/>
              </a:lnSpc>
              <a:spcBef>
                <a:spcPct val="20000"/>
              </a:spcBef>
              <a:buFont typeface="Monotype Sorts"/>
              <a:buNone/>
            </a:pPr>
            <a:r>
              <a:rPr lang="en-US" altLang="en-US" sz="2400" dirty="0">
                <a:cs typeface="Times New Roman" pitchFamily="18" charset="0"/>
              </a:rPr>
              <a:t>	</a:t>
            </a:r>
            <a:r>
              <a:rPr lang="en-US" altLang="en-US" sz="2400" dirty="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dirty="0">
                <a:solidFill>
                  <a:srgbClr val="262699"/>
                </a:solidFill>
              </a:rPr>
              <a:t>		IEEE-SA Standards Boards Bylaws</a:t>
            </a:r>
          </a:p>
          <a:p>
            <a:pPr marL="742950" lvl="1" indent="-285750">
              <a:lnSpc>
                <a:spcPct val="90000"/>
              </a:lnSpc>
              <a:spcBef>
                <a:spcPct val="20000"/>
              </a:spcBef>
              <a:buFont typeface="Monotype Sorts"/>
              <a:buNone/>
            </a:pPr>
            <a:r>
              <a:rPr lang="en-US" altLang="en-US" sz="2100" dirty="0">
                <a:solidFill>
                  <a:srgbClr val="262699"/>
                </a:solidFill>
              </a:rPr>
              <a:t>		</a:t>
            </a:r>
            <a:r>
              <a:rPr lang="en-US" altLang="en-US" sz="2100" i="1" dirty="0">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dirty="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http://standards.ieee.org/develop/policies/opman/sect6.html#6.3</a:t>
            </a:r>
            <a:endParaRPr lang="en-US" altLang="en-US" sz="2400" dirty="0">
              <a:solidFill>
                <a:srgbClr val="262699"/>
              </a:solidFill>
            </a:endParaRP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Material about the patent policy is available at</a:t>
            </a:r>
            <a:r>
              <a:rPr lang="en-US" altLang="en-US" sz="2400" dirty="0">
                <a:solidFill>
                  <a:srgbClr val="262699"/>
                </a:solidFill>
              </a:rPr>
              <a:t> </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http://standards.ieee.org/about/sasb/patcom/materials.html</a:t>
            </a:r>
          </a:p>
        </p:txBody>
      </p:sp>
      <p:sp>
        <p:nvSpPr>
          <p:cNvPr id="10"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26369</TotalTime>
  <Words>1311</Words>
  <Application>Microsoft Office PowerPoint</Application>
  <PresentationFormat>全屏显示(4:3)</PresentationFormat>
  <Paragraphs>327</Paragraphs>
  <Slides>14</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6" baseType="lpstr">
      <vt:lpstr>802-11-Submission</vt:lpstr>
      <vt:lpstr>Microsoft Office Word 97 - 2003 文档</vt:lpstr>
      <vt:lpstr>TGax PHY Ad Hoc Jan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Meeting Schedule</vt:lpstr>
      <vt:lpstr>Submissions</vt:lpstr>
      <vt:lpstr>Monday PM2</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Bo Sun</cp:lastModifiedBy>
  <cp:revision>1455</cp:revision>
  <cp:lastPrinted>1998-02-10T13:28:06Z</cp:lastPrinted>
  <dcterms:created xsi:type="dcterms:W3CDTF">2007-04-17T18:10:23Z</dcterms:created>
  <dcterms:modified xsi:type="dcterms:W3CDTF">2016-01-18T18:47:30Z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