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6"/>
  </p:notesMasterIdLst>
  <p:handoutMasterIdLst>
    <p:handoutMasterId r:id="rId17"/>
  </p:handoutMasterIdLst>
  <p:sldIdLst>
    <p:sldId id="349" r:id="rId2"/>
    <p:sldId id="373" r:id="rId3"/>
    <p:sldId id="357" r:id="rId4"/>
    <p:sldId id="358" r:id="rId5"/>
    <p:sldId id="359" r:id="rId6"/>
    <p:sldId id="360" r:id="rId7"/>
    <p:sldId id="361" r:id="rId8"/>
    <p:sldId id="375" r:id="rId9"/>
    <p:sldId id="377" r:id="rId10"/>
    <p:sldId id="386" r:id="rId11"/>
    <p:sldId id="384" r:id="rId12"/>
    <p:sldId id="383" r:id="rId13"/>
    <p:sldId id="385" r:id="rId14"/>
    <p:sldId id="381"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448" userDrawn="1">
          <p15:clr>
            <a:srgbClr val="A4A3A4"/>
          </p15:clr>
        </p15:guide>
        <p15:guide id="2" pos="2880">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15" autoAdjust="0"/>
    <p:restoredTop sz="95501" autoAdjust="0"/>
  </p:normalViewPr>
  <p:slideViewPr>
    <p:cSldViewPr>
      <p:cViewPr>
        <p:scale>
          <a:sx n="80" d="100"/>
          <a:sy n="80" d="100"/>
        </p:scale>
        <p:origin x="-394" y="523"/>
      </p:cViewPr>
      <p:guideLst>
        <p:guide orient="horz" pos="2448"/>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Title</a:t>
            </a:r>
            <a:endParaRPr lang="en-US" dirty="0"/>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dirty="0"/>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dirty="0"/>
              <a:t>Page </a:t>
            </a:r>
            <a:fld id="{3F99EF29-387F-42BB-8A81-132E16DF8442}" type="slidenum">
              <a:rPr lang="en-US"/>
              <a:pPr>
                <a:defRPr/>
              </a:pPr>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 xmlns:p14="http://schemas.microsoft.com/office/powerpoint/2010/main" val="25583798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Title</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dirty="0"/>
              <a:t>Month Year</a:t>
            </a:r>
          </a:p>
        </p:txBody>
      </p:sp>
      <p:sp>
        <p:nvSpPr>
          <p:cNvPr id="922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dirty="0"/>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a:t>Page </a:t>
            </a:r>
            <a:fld id="{870C1BA4-1CEE-4CD8-8532-343A8D2B3155}" type="slidenum">
              <a:rPr lang="en-US"/>
              <a:pPr>
                <a:defRPr/>
              </a:pPr>
              <a:t>‹#›</a:t>
            </a:fld>
            <a:endParaRPr lang="en-US"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 xmlns:p14="http://schemas.microsoft.com/office/powerpoint/2010/main" val="155109202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Title</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smtClean="0"/>
              <a:t>Page </a:t>
            </a:r>
            <a:fld id="{870C1BA4-1CEE-4CD8-8532-343A8D2B3155}" type="slidenum">
              <a:rPr lang="en-US" smtClean="0"/>
              <a:pPr>
                <a:defRPr/>
              </a:pPr>
              <a:t>9</a:t>
            </a:fld>
            <a:endParaRPr lang="en-US" dirty="0"/>
          </a:p>
        </p:txBody>
      </p:sp>
    </p:spTree>
    <p:extLst>
      <p:ext uri="{BB962C8B-B14F-4D97-AF65-F5344CB8AC3E}">
        <p14:creationId xmlns:p14="http://schemas.microsoft.com/office/powerpoint/2010/main" xmlns="" val="26352073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Title</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smtClean="0"/>
              <a:t>Page </a:t>
            </a:r>
            <a:fld id="{870C1BA4-1CEE-4CD8-8532-343A8D2B3155}" type="slidenum">
              <a:rPr lang="en-US" smtClean="0"/>
              <a:pPr>
                <a:defRPr/>
              </a:pPr>
              <a:t>10</a:t>
            </a:fld>
            <a:endParaRPr lang="en-US" dirty="0"/>
          </a:p>
        </p:txBody>
      </p:sp>
    </p:spTree>
    <p:extLst>
      <p:ext uri="{BB962C8B-B14F-4D97-AF65-F5344CB8AC3E}">
        <p14:creationId xmlns:p14="http://schemas.microsoft.com/office/powerpoint/2010/main" xmlns="" val="26352073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Title</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smtClean="0"/>
              <a:t>Page </a:t>
            </a:r>
            <a:fld id="{870C1BA4-1CEE-4CD8-8532-343A8D2B3155}" type="slidenum">
              <a:rPr lang="en-US" smtClean="0"/>
              <a:pPr>
                <a:defRPr/>
              </a:pPr>
              <a:t>11</a:t>
            </a:fld>
            <a:endParaRPr lang="en-US" dirty="0"/>
          </a:p>
        </p:txBody>
      </p:sp>
    </p:spTree>
    <p:extLst>
      <p:ext uri="{BB962C8B-B14F-4D97-AF65-F5344CB8AC3E}">
        <p14:creationId xmlns:p14="http://schemas.microsoft.com/office/powerpoint/2010/main" xmlns="" val="26352073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Title</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smtClean="0"/>
              <a:t>Page </a:t>
            </a:r>
            <a:fld id="{870C1BA4-1CEE-4CD8-8532-343A8D2B3155}" type="slidenum">
              <a:rPr lang="en-US" smtClean="0"/>
              <a:pPr>
                <a:defRPr/>
              </a:pPr>
              <a:t>12</a:t>
            </a:fld>
            <a:endParaRPr lang="en-US" dirty="0"/>
          </a:p>
        </p:txBody>
      </p:sp>
    </p:spTree>
    <p:extLst>
      <p:ext uri="{BB962C8B-B14F-4D97-AF65-F5344CB8AC3E}">
        <p14:creationId xmlns:p14="http://schemas.microsoft.com/office/powerpoint/2010/main" xmlns="" val="26352073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Title</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smtClean="0"/>
              <a:t>Page </a:t>
            </a:r>
            <a:fld id="{870C1BA4-1CEE-4CD8-8532-343A8D2B3155}" type="slidenum">
              <a:rPr lang="en-US" smtClean="0"/>
              <a:pPr>
                <a:defRPr/>
              </a:pPr>
              <a:t>13</a:t>
            </a:fld>
            <a:endParaRPr lang="en-US" dirty="0"/>
          </a:p>
        </p:txBody>
      </p:sp>
    </p:spTree>
    <p:extLst>
      <p:ext uri="{BB962C8B-B14F-4D97-AF65-F5344CB8AC3E}">
        <p14:creationId xmlns:p14="http://schemas.microsoft.com/office/powerpoint/2010/main" xmlns="" val="26352073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pPr>
              <a:defRPr/>
            </a:pPr>
            <a:r>
              <a:rPr lang="en-US" smtClean="0"/>
              <a:t>Doc Title</a:t>
            </a:r>
            <a:endParaRPr lang="en-US" dirty="0"/>
          </a:p>
        </p:txBody>
      </p:sp>
      <p:sp>
        <p:nvSpPr>
          <p:cNvPr id="5" name="日期占位符 4"/>
          <p:cNvSpPr>
            <a:spLocks noGrp="1"/>
          </p:cNvSpPr>
          <p:nvPr>
            <p:ph type="dt" idx="11"/>
          </p:nvPr>
        </p:nvSpPr>
        <p:spPr/>
        <p:txBody>
          <a:bodyPr/>
          <a:lstStyle/>
          <a:p>
            <a:pPr>
              <a:defRPr/>
            </a:pPr>
            <a:r>
              <a:rPr lang="en-US" smtClean="0"/>
              <a:t>Month Year</a:t>
            </a:r>
            <a:endParaRPr lang="en-US" dirty="0"/>
          </a:p>
        </p:txBody>
      </p:sp>
      <p:sp>
        <p:nvSpPr>
          <p:cNvPr id="6" name="页脚占位符 5"/>
          <p:cNvSpPr>
            <a:spLocks noGrp="1"/>
          </p:cNvSpPr>
          <p:nvPr>
            <p:ph type="ftr" sz="quarter" idx="12"/>
          </p:nvPr>
        </p:nvSpPr>
        <p:spPr/>
        <p:txBody>
          <a:bodyPr/>
          <a:lstStyle/>
          <a:p>
            <a:pPr lvl="4">
              <a:defRPr/>
            </a:pPr>
            <a:r>
              <a:rPr lang="en-US" smtClean="0"/>
              <a:t>John Doe, Some Company</a:t>
            </a:r>
            <a:endParaRPr lang="en-US" dirty="0"/>
          </a:p>
        </p:txBody>
      </p:sp>
      <p:sp>
        <p:nvSpPr>
          <p:cNvPr id="7" name="灯片编号占位符 6"/>
          <p:cNvSpPr>
            <a:spLocks noGrp="1"/>
          </p:cNvSpPr>
          <p:nvPr>
            <p:ph type="sldNum" sz="quarter" idx="13"/>
          </p:nvPr>
        </p:nvSpPr>
        <p:spPr/>
        <p:txBody>
          <a:bodyPr/>
          <a:lstStyle/>
          <a:p>
            <a:pPr>
              <a:defRPr/>
            </a:pPr>
            <a:r>
              <a:rPr lang="en-US" smtClean="0"/>
              <a:t>Page </a:t>
            </a:r>
            <a:fld id="{870C1BA4-1CEE-4CD8-8532-343A8D2B3155}" type="slidenum">
              <a:rPr lang="en-US" smtClean="0"/>
              <a:pPr>
                <a:defRPr/>
              </a:pPr>
              <a:t>14</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67085262-DAF8-40EB-B101-2C509DD64786}"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fr-FR" dirty="0" smtClean="0"/>
              <a:t>Kaiying Lv (ZTE), et al.</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fr-FR" dirty="0" smtClean="0"/>
              <a:t>Kaiying Lv (ZTE), et al.</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78767F8E-C671-44AE-B57E-1FAC75A3C92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fr-FR" dirty="0" smtClean="0"/>
              <a:t>Kaiying Lv (ZTE), et al.</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5C694010-9FAD-4A5E-AE03-53FD22EA53F4}"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685800" y="2043906"/>
            <a:ext cx="7772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3099D1E7-2CFE-4362-BB72-AF97192842EA}"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fr-FR" dirty="0" smtClean="0"/>
              <a:t>Kaiying Lv (ZTE), et al.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9CC4226-5898-4289-B3B7-B3B638472375}"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fr-FR" dirty="0" smtClean="0"/>
              <a:t>Kaiying Lv (ZTE), et al.</a:t>
            </a:r>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fr-FR" dirty="0" smtClean="0"/>
              <a:t>Kaiying Lv (ZTE), et al.</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852FA7AA-22C1-4E97-88D6-3976232AE53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fr-FR" dirty="0" smtClean="0"/>
              <a:t>Kaiying Lv (ZTE), et al.</a:t>
            </a:r>
            <a:endParaRPr lang="en-US" dirty="0"/>
          </a:p>
        </p:txBody>
      </p:sp>
      <p:sp>
        <p:nvSpPr>
          <p:cNvPr id="8" name="Rectangle 6"/>
          <p:cNvSpPr>
            <a:spLocks noGrp="1" noChangeArrowheads="1"/>
          </p:cNvSpPr>
          <p:nvPr>
            <p:ph type="sldNum" sz="quarter" idx="11"/>
          </p:nvPr>
        </p:nvSpPr>
        <p:spPr>
          <a:ln/>
        </p:spPr>
        <p:txBody>
          <a:bodyPr/>
          <a:lstStyle>
            <a:lvl1pPr>
              <a:defRPr/>
            </a:lvl1pPr>
          </a:lstStyle>
          <a:p>
            <a:pPr>
              <a:defRPr/>
            </a:pPr>
            <a:r>
              <a:rPr lang="en-US" dirty="0"/>
              <a:t>Slide </a:t>
            </a:r>
            <a:fld id="{829B3BF4-2FB5-48DF-B7F8-378C94E27CDE}"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fr-FR" dirty="0" smtClean="0"/>
              <a:t>Kaiying Lv (ZTE), et al.</a:t>
            </a:r>
            <a:endParaRPr lang="en-US" dirty="0"/>
          </a:p>
        </p:txBody>
      </p:sp>
      <p:sp>
        <p:nvSpPr>
          <p:cNvPr id="4" name="Rectangle 6"/>
          <p:cNvSpPr>
            <a:spLocks noGrp="1" noChangeArrowheads="1"/>
          </p:cNvSpPr>
          <p:nvPr>
            <p:ph type="sldNum" sz="quarter" idx="11"/>
          </p:nvPr>
        </p:nvSpPr>
        <p:spPr>
          <a:ln/>
        </p:spPr>
        <p:txBody>
          <a:bodyPr/>
          <a:lstStyle>
            <a:lvl1pPr>
              <a:defRPr/>
            </a:lvl1pPr>
          </a:lstStyle>
          <a:p>
            <a:pPr>
              <a:defRPr/>
            </a:pPr>
            <a:r>
              <a:rPr lang="en-US" dirty="0"/>
              <a:t>Slide </a:t>
            </a:r>
            <a:fld id="{2EA5A18A-0502-4C7F-91C7-3FAD3C70332A}"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fr-FR" dirty="0" smtClean="0"/>
              <a:t>Kaiying Lv (ZTE), et al.</a:t>
            </a:r>
            <a:endParaRPr lang="en-US" dirty="0"/>
          </a:p>
        </p:txBody>
      </p:sp>
      <p:sp>
        <p:nvSpPr>
          <p:cNvPr id="3" name="Rectangle 6"/>
          <p:cNvSpPr>
            <a:spLocks noGrp="1" noChangeArrowheads="1"/>
          </p:cNvSpPr>
          <p:nvPr>
            <p:ph type="sldNum" sz="quarter" idx="11"/>
          </p:nvPr>
        </p:nvSpPr>
        <p:spPr>
          <a:ln/>
        </p:spPr>
        <p:txBody>
          <a:bodyPr/>
          <a:lstStyle>
            <a:lvl1pPr>
              <a:defRPr/>
            </a:lvl1pPr>
          </a:lstStyle>
          <a:p>
            <a:pPr>
              <a:defRPr/>
            </a:pPr>
            <a:r>
              <a:rPr lang="en-US" dirty="0"/>
              <a:t>Slide </a:t>
            </a:r>
            <a:fld id="{57D10478-073E-41FC-8CD8-273C831393D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fr-FR" dirty="0" smtClean="0"/>
              <a:t>Kaiying Lv (ZTE), et al.</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62DA8EA7-967B-44C3-81AE-E347CC116DAC}"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fr-FR" dirty="0" smtClean="0"/>
              <a:t>Kaiying Lv (ZTE), et al.</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4E488B76-7930-427E-B17C-4A951210E5AC}" type="slidenum">
              <a:rPr lang="en-US"/>
              <a:pPr>
                <a:defRPr/>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fr-FR" dirty="0" smtClean="0"/>
              <a:t>Kaiying Lv (ZTE),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dirty="0"/>
              <a:t>Slide </a:t>
            </a:r>
            <a:fld id="{1020D93E-1000-485A-B4A0-9946B8CFFE0D}" type="slidenum">
              <a:rPr lang="en-US"/>
              <a:pPr>
                <a:defRPr/>
              </a:pPr>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3" name="Rectangle 9"/>
          <p:cNvSpPr>
            <a:spLocks noChangeArrowheads="1"/>
          </p:cNvSpPr>
          <p:nvPr/>
        </p:nvSpPr>
        <p:spPr bwMode="auto">
          <a:xfrm>
            <a:off x="685800" y="6475413"/>
            <a:ext cx="718145" cy="184666"/>
          </a:xfrm>
          <a:prstGeom prst="rect">
            <a:avLst/>
          </a:prstGeom>
          <a:noFill/>
          <a:ln w="9525">
            <a:noFill/>
            <a:miter lim="800000"/>
            <a:headEnd/>
            <a:tailEnd/>
          </a:ln>
          <a:effectLst/>
        </p:spPr>
        <p:txBody>
          <a:bodyPr wrap="none" lIns="0" tIns="0" rIns="0" bIns="0">
            <a:spAutoFit/>
          </a:bodyPr>
          <a:lstStyle/>
          <a:p>
            <a:pPr>
              <a:defRPr/>
            </a:pPr>
            <a:r>
              <a:rPr lang="en-US" dirty="0" smtClean="0"/>
              <a:t>Submission</a:t>
            </a:r>
            <a:endParaRPr lang="en-US" dirty="0"/>
          </a:p>
        </p:txBody>
      </p:sp>
      <p:sp>
        <p:nvSpPr>
          <p:cNvPr id="1034" name="Line 10"/>
          <p:cNvSpPr>
            <a:spLocks noChangeShapeType="1"/>
          </p:cNvSpPr>
          <p:nvPr userDrawn="1"/>
        </p:nvSpPr>
        <p:spPr bwMode="auto">
          <a:xfrm>
            <a:off x="7620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7" name="TextBox 16"/>
          <p:cNvSpPr txBox="1"/>
          <p:nvPr userDrawn="1"/>
        </p:nvSpPr>
        <p:spPr>
          <a:xfrm>
            <a:off x="3581401" y="303340"/>
            <a:ext cx="4876800" cy="307777"/>
          </a:xfrm>
          <a:prstGeom prst="rect">
            <a:avLst/>
          </a:prstGeom>
          <a:noFill/>
        </p:spPr>
        <p:txBody>
          <a:bodyPr wrap="square" rtlCol="0">
            <a:spAutoFit/>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802.11-16/0054r1</a:t>
            </a:r>
            <a:endParaRPr kumimoji="0" lang="en-GB" sz="14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
        <p:nvSpPr>
          <p:cNvPr id="11" name="TextBox 10"/>
          <p:cNvSpPr txBox="1"/>
          <p:nvPr userDrawn="1"/>
        </p:nvSpPr>
        <p:spPr>
          <a:xfrm>
            <a:off x="381001" y="303340"/>
            <a:ext cx="1295399" cy="307777"/>
          </a:xfrm>
          <a:prstGeom prst="rect">
            <a:avLst/>
          </a:prstGeom>
          <a:noFill/>
        </p:spPr>
        <p:txBody>
          <a:bodyPr wrap="square" rtlCol="0">
            <a:spAutoFit/>
          </a:bodyPr>
          <a:lstStyle/>
          <a:p>
            <a:pPr algn="r"/>
            <a:r>
              <a:rPr lang="en-US" sz="1400" b="1" dirty="0" smtClean="0"/>
              <a:t>Jan 2016</a:t>
            </a:r>
            <a:endParaRPr lang="en-US" sz="14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un.bo1@zte.com.cn" TargetMode="External"/><Relationship Id="rId7" Type="http://schemas.openxmlformats.org/officeDocument/2006/relationships/hyperlink" Target="mailto:hy0117.choi@lge.com" TargetMode="External"/><Relationship Id="rId2" Type="http://schemas.openxmlformats.org/officeDocument/2006/relationships/hyperlink" Target="mailto:lv.kaiying@zte.com.cn" TargetMode="External"/><Relationship Id="rId1" Type="http://schemas.openxmlformats.org/officeDocument/2006/relationships/slideLayout" Target="../slideLayouts/slideLayout2.xml"/><Relationship Id="rId6" Type="http://schemas.openxmlformats.org/officeDocument/2006/relationships/hyperlink" Target="mailto:xing.weimin@zte.com.cn" TargetMode="External"/><Relationship Id="rId5" Type="http://schemas.openxmlformats.org/officeDocument/2006/relationships/hyperlink" Target="mailto:yao.ke5@zte.com.cn" TargetMode="External"/><Relationship Id="rId4" Type="http://schemas.openxmlformats.org/officeDocument/2006/relationships/hyperlink" Target="mailto:yfang@ztetx.com"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rporat@broadcom.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joonsuk@apple.com" TargetMode="External"/><Relationship Id="rId7" Type="http://schemas.openxmlformats.org/officeDocument/2006/relationships/hyperlink" Target="mailto:chartman@apple.com" TargetMode="External"/><Relationship Id="rId2" Type="http://schemas.openxmlformats.org/officeDocument/2006/relationships/hyperlink" Target="mailto:thomas.pare@mediatek.com" TargetMode="External"/><Relationship Id="rId1" Type="http://schemas.openxmlformats.org/officeDocument/2006/relationships/slideLayout" Target="../slideLayouts/slideLayout2.xml"/><Relationship Id="rId6" Type="http://schemas.openxmlformats.org/officeDocument/2006/relationships/hyperlink" Target="mailto:ericwong@apple.com" TargetMode="External"/><Relationship Id="rId5" Type="http://schemas.openxmlformats.org/officeDocument/2006/relationships/hyperlink" Target="mailto:guoqing_li@apple.com" TargetMode="External"/><Relationship Id="rId4" Type="http://schemas.openxmlformats.org/officeDocument/2006/relationships/hyperlink" Target="mailto:mujtaba@apple.co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pmonajem@cisco.com" TargetMode="External"/><Relationship Id="rId2" Type="http://schemas.openxmlformats.org/officeDocument/2006/relationships/hyperlink" Target="mailto:brianh@cisco.co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609600"/>
          </a:xfrm>
        </p:spPr>
        <p:txBody>
          <a:bodyPr/>
          <a:lstStyle/>
          <a:p>
            <a:r>
              <a:rPr lang="en-US" dirty="0" smtClean="0"/>
              <a:t>UL MU CCA Response </a:t>
            </a:r>
            <a:endParaRPr lang="en-US" dirty="0"/>
          </a:p>
        </p:txBody>
      </p:sp>
      <p:sp>
        <p:nvSpPr>
          <p:cNvPr id="6" name="Slide Number Placeholder 5"/>
          <p:cNvSpPr>
            <a:spLocks noGrp="1"/>
          </p:cNvSpPr>
          <p:nvPr>
            <p:ph type="sldNum" sz="quarter" idx="4294967295"/>
          </p:nvPr>
        </p:nvSpPr>
        <p:spPr>
          <a:xfrm>
            <a:off x="4344988" y="6475412"/>
            <a:ext cx="989012" cy="382587"/>
          </a:xfrm>
          <a:prstGeom prst="rect">
            <a:avLst/>
          </a:prstGeom>
        </p:spPr>
        <p:txBody>
          <a:bodyPr/>
          <a:lstStyle/>
          <a:p>
            <a:pPr>
              <a:defRPr/>
            </a:pPr>
            <a:r>
              <a:rPr lang="en-US" sz="1050" smtClean="0"/>
              <a:t>Slide </a:t>
            </a:r>
            <a:fld id="{C1789BC7-C074-42CC-ADF8-5107DF6BD1C1}" type="slidenum">
              <a:rPr lang="en-US" sz="1050" smtClean="0"/>
              <a:pPr>
                <a:defRPr/>
              </a:pPr>
              <a:t>1</a:t>
            </a:fld>
            <a:endParaRPr lang="en-US" sz="1050"/>
          </a:p>
        </p:txBody>
      </p:sp>
      <p:sp>
        <p:nvSpPr>
          <p:cNvPr id="7" name="Rectangle 6"/>
          <p:cNvSpPr txBox="1">
            <a:spLocks noChangeArrowheads="1"/>
          </p:cNvSpPr>
          <p:nvPr/>
        </p:nvSpPr>
        <p:spPr bwMode="auto">
          <a:xfrm>
            <a:off x="685800" y="1295400"/>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smtClean="0"/>
              <a:t>Date:</a:t>
            </a:r>
            <a:r>
              <a:rPr lang="en-US" sz="2000" b="0" dirty="0" smtClean="0"/>
              <a:t> 2016-01-18</a:t>
            </a:r>
          </a:p>
        </p:txBody>
      </p:sp>
      <p:sp>
        <p:nvSpPr>
          <p:cNvPr id="8" name="Rectangle 12"/>
          <p:cNvSpPr>
            <a:spLocks noChangeArrowheads="1"/>
          </p:cNvSpPr>
          <p:nvPr/>
        </p:nvSpPr>
        <p:spPr bwMode="auto">
          <a:xfrm>
            <a:off x="1066800" y="15240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14" name="Table 13"/>
          <p:cNvGraphicFramePr>
            <a:graphicFrameLocks noGrp="1"/>
          </p:cNvGraphicFramePr>
          <p:nvPr/>
        </p:nvGraphicFramePr>
        <p:xfrm>
          <a:off x="990600" y="1981200"/>
          <a:ext cx="7239000" cy="4432848"/>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000" b="0" i="0" u="none" strike="noStrike" dirty="0" err="1" smtClean="0">
                          <a:solidFill>
                            <a:srgbClr val="000000"/>
                          </a:solidFill>
                          <a:latin typeface="+mn-lt"/>
                        </a:rPr>
                        <a:t>Kaiying</a:t>
                      </a:r>
                      <a:r>
                        <a:rPr lang="en-US" altLang="zh-CN" sz="1000" b="0" i="0" u="none" strike="noStrike" dirty="0" smtClean="0">
                          <a:solidFill>
                            <a:srgbClr val="000000"/>
                          </a:solidFill>
                          <a:latin typeface="+mn-lt"/>
                        </a:rPr>
                        <a:t> </a:t>
                      </a:r>
                      <a:r>
                        <a:rPr lang="en-US" altLang="zh-CN" sz="1000" b="0" i="0" u="none" strike="noStrike" dirty="0" err="1" smtClean="0">
                          <a:solidFill>
                            <a:srgbClr val="000000"/>
                          </a:solidFill>
                          <a:latin typeface="+mn-lt"/>
                        </a:rPr>
                        <a:t>Lv</a:t>
                      </a:r>
                      <a:endParaRPr lang="en-US" altLang="zh-CN" sz="1000" b="0" i="0" u="none" strike="noStrike" dirty="0" smtClean="0">
                        <a:solidFill>
                          <a:srgbClr val="000000"/>
                        </a:solidFill>
                        <a:latin typeface="+mn-lt"/>
                      </a:endParaRPr>
                    </a:p>
                  </a:txBody>
                  <a:tcPr marL="7588" marR="7588" marT="75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algn="ctr" fontAlgn="ctr"/>
                      <a:r>
                        <a:rPr lang="en-US" sz="1100" b="0" i="0" u="none" strike="noStrike" dirty="0" err="1" smtClean="0">
                          <a:solidFill>
                            <a:srgbClr val="000000"/>
                          </a:solidFill>
                          <a:latin typeface="Calibri"/>
                        </a:rPr>
                        <a:t>Kaiying</a:t>
                      </a:r>
                      <a:r>
                        <a:rPr lang="en-US" sz="1100" b="0" i="0" u="none" strike="noStrike" dirty="0" smtClean="0">
                          <a:solidFill>
                            <a:srgbClr val="000000"/>
                          </a:solidFill>
                          <a:latin typeface="Calibri"/>
                        </a:rPr>
                        <a:t> </a:t>
                      </a:r>
                      <a:r>
                        <a:rPr lang="en-US" sz="1100" b="0" i="0" u="none" strike="noStrike" dirty="0" err="1" smtClean="0">
                          <a:solidFill>
                            <a:srgbClr val="000000"/>
                          </a:solidFill>
                          <a:latin typeface="Calibri"/>
                        </a:rPr>
                        <a:t>Lv</a:t>
                      </a:r>
                      <a:r>
                        <a:rPr lang="en-US" sz="1100" b="0" i="0" u="none" strike="noStrike" dirty="0" smtClean="0">
                          <a:solidFill>
                            <a:srgbClr val="000000"/>
                          </a:solidFill>
                          <a:latin typeface="Calibri"/>
                        </a:rPr>
                        <a:t> (ZTE)</a:t>
                      </a:r>
                      <a:endParaRPr lang="en-US" sz="1100" b="0" i="0" u="none" strike="noStrike" dirty="0">
                        <a:solidFill>
                          <a:srgbClr val="000000"/>
                        </a:solidFill>
                        <a:latin typeface="Calibri"/>
                      </a:endParaRPr>
                    </a:p>
                  </a:txBody>
                  <a:tcPr marL="7588" marR="7588" marT="75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#9 Wuxingduan, Xifeng</a:t>
                      </a:r>
                      <a:br>
                        <a:rPr lang="en-US" sz="1000" b="0" i="0" u="none" strike="noStrike">
                          <a:solidFill>
                            <a:srgbClr val="000000"/>
                          </a:solidFill>
                          <a:latin typeface="Times New Roman"/>
                        </a:rPr>
                      </a:br>
                      <a:r>
                        <a:rPr lang="en-US" sz="1000" b="0" i="0" u="none" strike="noStrike">
                          <a:solidFill>
                            <a:srgbClr val="000000"/>
                          </a:solidFill>
                          <a:latin typeface="Times New Roman"/>
                        </a:rPr>
                        <a:t> Rd., Xi'an, China</a:t>
                      </a:r>
                    </a:p>
                  </a:txBody>
                  <a:tcPr marL="7588" marR="7588" marT="75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rPr>
                        <a:t> </a:t>
                      </a:r>
                    </a:p>
                  </a:txBody>
                  <a:tcPr marL="7588" marR="7588" marT="75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000" b="0" i="0" u="none" strike="noStrike" dirty="0" smtClean="0">
                          <a:solidFill>
                            <a:srgbClr val="000000"/>
                          </a:solidFill>
                          <a:latin typeface="+mn-lt"/>
                          <a:hlinkClick r:id="rId2"/>
                        </a:rPr>
                        <a:t>lv.kaiying@zte.com.cn</a:t>
                      </a:r>
                      <a:endParaRPr lang="en-US" altLang="zh-CN" sz="1000" b="0" i="0" u="none" strike="noStrike" dirty="0" smtClean="0">
                        <a:solidFill>
                          <a:srgbClr val="000000"/>
                        </a:solidFill>
                        <a:latin typeface="+mn-lt"/>
                      </a:endParaRPr>
                    </a:p>
                  </a:txBody>
                  <a:tcPr marL="7588" marR="7588" marT="75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fontAlgn="ctr"/>
                      <a:r>
                        <a:rPr lang="en-US" altLang="zh-CN" sz="1000" b="0" i="0" u="none" strike="noStrike" dirty="0" smtClean="0">
                          <a:solidFill>
                            <a:srgbClr val="000000"/>
                          </a:solidFill>
                          <a:latin typeface="+mn-lt"/>
                        </a:rPr>
                        <a:t>Bo Sun</a:t>
                      </a:r>
                      <a:endParaRPr lang="en-US" altLang="zh-CN" sz="1000" b="0" i="0" u="none" strike="noStrike" dirty="0">
                        <a:solidFill>
                          <a:srgbClr val="000000"/>
                        </a:solidFill>
                        <a:latin typeface="+mn-lt"/>
                      </a:endParaRPr>
                    </a:p>
                  </a:txBody>
                  <a:tcPr marL="7588" marR="7588" marT="75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rPr>
                        <a:t> </a:t>
                      </a:r>
                    </a:p>
                  </a:txBody>
                  <a:tcPr marL="7588" marR="7588" marT="75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000" b="0" i="0" u="none" strike="noStrike" dirty="0" smtClean="0">
                          <a:solidFill>
                            <a:srgbClr val="000000"/>
                          </a:solidFill>
                          <a:latin typeface="+mn-lt"/>
                          <a:hlinkClick r:id="rId3"/>
                        </a:rPr>
                        <a:t>sun.bo1@zte.com.cn</a:t>
                      </a:r>
                      <a:endParaRPr lang="en-US" sz="1000" b="0" i="0" u="none" strike="noStrike" dirty="0">
                        <a:solidFill>
                          <a:srgbClr val="000000"/>
                        </a:solidFill>
                        <a:latin typeface="Times New Roman"/>
                      </a:endParaRPr>
                    </a:p>
                  </a:txBody>
                  <a:tcPr marL="7588" marR="7588" marT="75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fontAlgn="ctr"/>
                      <a:r>
                        <a:rPr lang="en-US" sz="1000" b="0" i="0" u="none" strike="noStrike">
                          <a:solidFill>
                            <a:srgbClr val="000000"/>
                          </a:solidFill>
                          <a:latin typeface="Times New Roman"/>
                        </a:rPr>
                        <a:t>Yonggang Fang</a:t>
                      </a:r>
                    </a:p>
                  </a:txBody>
                  <a:tcPr marL="7588" marR="7588" marT="75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rPr>
                        <a:t> </a:t>
                      </a:r>
                    </a:p>
                  </a:txBody>
                  <a:tcPr marL="7588" marR="7588" marT="75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rPr>
                        <a:t> </a:t>
                      </a:r>
                    </a:p>
                  </a:txBody>
                  <a:tcPr marL="7588" marR="7588" marT="75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hlinkClick r:id="rId4"/>
                        </a:rPr>
                        <a:t>yfang@ztetx.com</a:t>
                      </a:r>
                      <a:endParaRPr lang="en-US" sz="1000" b="0" i="0" u="none" strike="noStrike" dirty="0">
                        <a:solidFill>
                          <a:srgbClr val="000000"/>
                        </a:solidFill>
                        <a:latin typeface="Times New Roman"/>
                      </a:endParaRPr>
                    </a:p>
                  </a:txBody>
                  <a:tcPr marL="7588" marR="7588" marT="75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fontAlgn="ctr"/>
                      <a:r>
                        <a:rPr lang="en-US" sz="1000" b="0" i="0" u="none" strike="noStrike" dirty="0" err="1">
                          <a:solidFill>
                            <a:srgbClr val="000000"/>
                          </a:solidFill>
                          <a:latin typeface="Times New Roman"/>
                        </a:rPr>
                        <a:t>Ke</a:t>
                      </a:r>
                      <a:r>
                        <a:rPr lang="en-US" sz="1000" b="0" i="0" u="none" strike="noStrike" dirty="0">
                          <a:solidFill>
                            <a:srgbClr val="000000"/>
                          </a:solidFill>
                          <a:latin typeface="Times New Roman"/>
                        </a:rPr>
                        <a:t> Yao</a:t>
                      </a:r>
                    </a:p>
                  </a:txBody>
                  <a:tcPr marL="7588" marR="7588" marT="75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rPr>
                        <a:t> </a:t>
                      </a:r>
                    </a:p>
                  </a:txBody>
                  <a:tcPr marL="7588" marR="7588" marT="75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hlinkClick r:id="rId5"/>
                        </a:rPr>
                        <a:t>yao.ke5@zte.com.cn</a:t>
                      </a:r>
                      <a:endParaRPr lang="en-US" sz="1000" b="0" i="0" u="none" strike="noStrike" dirty="0">
                        <a:solidFill>
                          <a:srgbClr val="000000"/>
                        </a:solidFill>
                        <a:latin typeface="Times New Roman"/>
                      </a:endParaRPr>
                    </a:p>
                  </a:txBody>
                  <a:tcPr marL="7588" marR="7588" marT="75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fontAlgn="ctr"/>
                      <a:r>
                        <a:rPr lang="en-US" sz="1000" b="0" i="0" u="none" strike="noStrike">
                          <a:solidFill>
                            <a:srgbClr val="000000"/>
                          </a:solidFill>
                          <a:latin typeface="Times New Roman"/>
                        </a:rPr>
                        <a:t>Weimin Xing</a:t>
                      </a:r>
                    </a:p>
                  </a:txBody>
                  <a:tcPr marL="7588" marR="7588" marT="75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hlinkClick r:id="rId6"/>
                        </a:rPr>
                        <a:t>xing.weimin@zte.com.cn</a:t>
                      </a:r>
                      <a:endParaRPr lang="en-US" sz="1000" b="0" i="0" u="none" strike="noStrike" dirty="0">
                        <a:solidFill>
                          <a:srgbClr val="000000"/>
                        </a:solidFill>
                        <a:latin typeface="Times New Roman"/>
                      </a:endParaRPr>
                    </a:p>
                  </a:txBody>
                  <a:tcPr marL="7588" marR="7588" marT="75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kern="1200" dirty="0" err="1" smtClean="0">
                          <a:solidFill>
                            <a:schemeClr val="dk1"/>
                          </a:solidFill>
                          <a:latin typeface="+mn-lt"/>
                          <a:ea typeface="+mn-ea"/>
                          <a:cs typeface="+mn-cs"/>
                        </a:rPr>
                        <a:t>Hyeyoung</a:t>
                      </a:r>
                      <a:r>
                        <a:rPr lang="en-US" sz="1200" kern="1200" dirty="0" smtClean="0">
                          <a:solidFill>
                            <a:schemeClr val="dk1"/>
                          </a:solidFill>
                          <a:latin typeface="+mn-lt"/>
                          <a:ea typeface="+mn-ea"/>
                          <a:cs typeface="+mn-cs"/>
                        </a:rPr>
                        <a:t> Choi </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dirty="0">
                          <a:solidFill>
                            <a:srgbClr val="000000"/>
                          </a:solidFill>
                          <a:latin typeface="Times New Roman"/>
                          <a:ea typeface="Times New Roman"/>
                          <a:cs typeface="Arial"/>
                        </a:rPr>
                        <a:t>LG Electronics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dirty="0">
                          <a:solidFill>
                            <a:srgbClr val="000000"/>
                          </a:solidFill>
                          <a:latin typeface="Times New Roman"/>
                          <a:ea typeface="Times New Roman"/>
                          <a:cs typeface="Arial"/>
                        </a:rPr>
                        <a:t>19, </a:t>
                      </a:r>
                      <a:r>
                        <a:rPr lang="en-US" sz="1200" dirty="0" err="1">
                          <a:solidFill>
                            <a:srgbClr val="000000"/>
                          </a:solidFill>
                          <a:latin typeface="Times New Roman"/>
                          <a:ea typeface="Times New Roman"/>
                          <a:cs typeface="Arial"/>
                        </a:rPr>
                        <a:t>Yangjae-daero</a:t>
                      </a:r>
                      <a:r>
                        <a:rPr lang="en-US" sz="1200" dirty="0">
                          <a:solidFill>
                            <a:srgbClr val="000000"/>
                          </a:solidFill>
                          <a:latin typeface="Times New Roman"/>
                          <a:ea typeface="Times New Roman"/>
                          <a:cs typeface="Arial"/>
                        </a:rPr>
                        <a:t> 11gil, </a:t>
                      </a:r>
                      <a:r>
                        <a:rPr lang="en-US" sz="1200" dirty="0" err="1">
                          <a:solidFill>
                            <a:srgbClr val="000000"/>
                          </a:solidFill>
                          <a:latin typeface="Times New Roman"/>
                          <a:ea typeface="Times New Roman"/>
                          <a:cs typeface="Arial"/>
                        </a:rPr>
                        <a:t>Seocho-gu</a:t>
                      </a:r>
                      <a:r>
                        <a:rPr lang="en-US" sz="1200" dirty="0">
                          <a:solidFill>
                            <a:srgbClr val="000000"/>
                          </a:solidFill>
                          <a:latin typeface="Times New Roman"/>
                          <a:ea typeface="Times New Roman"/>
                          <a:cs typeface="Arial"/>
                        </a:rPr>
                        <a:t>, Seoul 137-130, Korea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sng" kern="1200" dirty="0" smtClean="0">
                          <a:solidFill>
                            <a:schemeClr val="dk1"/>
                          </a:solidFill>
                          <a:latin typeface="+mn-lt"/>
                          <a:ea typeface="+mn-ea"/>
                          <a:cs typeface="+mn-cs"/>
                          <a:hlinkClick r:id="rId7"/>
                        </a:rPr>
                        <a:t>hy0117.choi@lge.com</a:t>
                      </a:r>
                      <a:r>
                        <a:rPr lang="en-US" sz="1200" kern="1200" dirty="0" smtClean="0">
                          <a:solidFill>
                            <a:schemeClr val="dk1"/>
                          </a:solidFill>
                          <a:latin typeface="+mn-lt"/>
                          <a:ea typeface="+mn-ea"/>
                          <a:cs typeface="+mn-cs"/>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Kiseon Ryu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kiseon.ryu@lge.com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Jinyoung</a:t>
                      </a:r>
                      <a:r>
                        <a:rPr lang="en-US" sz="1200" dirty="0">
                          <a:solidFill>
                            <a:srgbClr val="000000"/>
                          </a:solidFill>
                          <a:latin typeface="Times New Roman"/>
                          <a:ea typeface="Times New Roman"/>
                          <a:cs typeface="Arial"/>
                        </a:rPr>
                        <a:t> Chun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jiny.chun@lge.com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Jinsoo Choi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js.choi@lge.com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Jeongki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jeongki.kim@lge.com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Giwon Park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giwon.park@lge.com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Dongguk</a:t>
                      </a:r>
                      <a:r>
                        <a:rPr lang="en-US" sz="1200" dirty="0">
                          <a:solidFill>
                            <a:srgbClr val="000000"/>
                          </a:solidFill>
                          <a:latin typeface="Times New Roman"/>
                          <a:ea typeface="Times New Roman"/>
                          <a:cs typeface="Arial"/>
                        </a:rPr>
                        <a:t> Lim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dongguk.lim@lge.com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Suhwook</a:t>
                      </a:r>
                      <a:r>
                        <a:rPr lang="en-US" sz="1200" dirty="0">
                          <a:solidFill>
                            <a:srgbClr val="000000"/>
                          </a:solidFill>
                          <a:latin typeface="Times New Roman"/>
                          <a:ea typeface="Times New Roman"/>
                          <a:cs typeface="Arial"/>
                        </a:rPr>
                        <a:t>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suhwook.kim@lge.com  </a:t>
                      </a:r>
                      <a:endParaRPr lang="en-US" sz="1100" dirty="0">
                        <a:latin typeface="Times New Roman"/>
                        <a:ea typeface="Times New Roman"/>
                        <a:cs typeface="Arial"/>
                      </a:endParaRPr>
                    </a:p>
                  </a:txBody>
                  <a:tcPr marL="68580" marR="6858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Eunsung Park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esung.park@lge.com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HanGyu Cho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hg.cho@lge.com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9" name="Rectangle 5"/>
          <p:cNvSpPr>
            <a:spLocks noGrp="1" noChangeArrowheads="1"/>
          </p:cNvSpPr>
          <p:nvPr>
            <p:ph type="ftr" sz="quarter" idx="11"/>
          </p:nvPr>
        </p:nvSpPr>
        <p:spPr>
          <a:xfrm>
            <a:off x="6722111" y="6475413"/>
            <a:ext cx="1548501" cy="184666"/>
          </a:xfrm>
          <a:ln/>
        </p:spPr>
        <p:txBody>
          <a:bodyPr/>
          <a:lstStyle>
            <a:lvl1pPr>
              <a:defRPr>
                <a:solidFill>
                  <a:schemeClr val="tx1"/>
                </a:solidFill>
              </a:defRPr>
            </a:lvl1pPr>
          </a:lstStyle>
          <a:p>
            <a:pPr>
              <a:defRPr/>
            </a:pPr>
            <a:r>
              <a:rPr lang="en-US" altLang="ko-KR" dirty="0" err="1" smtClean="0"/>
              <a:t>Kaiying</a:t>
            </a:r>
            <a:r>
              <a:rPr lang="en-US" altLang="ko-KR" dirty="0" smtClean="0"/>
              <a:t> </a:t>
            </a:r>
            <a:r>
              <a:rPr lang="en-US" altLang="ko-KR" dirty="0" err="1" smtClean="0"/>
              <a:t>Lv</a:t>
            </a:r>
            <a:r>
              <a:rPr lang="en-US" altLang="ko-KR" dirty="0" smtClean="0"/>
              <a:t> (ZTE), et. al.</a:t>
            </a:r>
            <a:endParaRPr lang="en-US" altLang="ko-KR" dirty="0"/>
          </a:p>
        </p:txBody>
      </p:sp>
    </p:spTree>
    <p:extLst>
      <p:ext uri="{BB962C8B-B14F-4D97-AF65-F5344CB8AC3E}">
        <p14:creationId xmlns="" xmlns:p14="http://schemas.microsoft.com/office/powerpoint/2010/main" val="10891486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85800" y="533400"/>
            <a:ext cx="7772400" cy="533400"/>
          </a:xfrm>
        </p:spPr>
        <p:txBody>
          <a:bodyPr/>
          <a:lstStyle/>
          <a:p>
            <a:r>
              <a:rPr lang="en-US" sz="2800" dirty="0" smtClean="0"/>
              <a:t>What If the Allocated Channel is Busy?</a:t>
            </a:r>
            <a:endParaRPr lang="en-US" sz="2800" dirty="0"/>
          </a:p>
        </p:txBody>
      </p:sp>
      <p:sp>
        <p:nvSpPr>
          <p:cNvPr id="7" name="Content Placeholder 6"/>
          <p:cNvSpPr>
            <a:spLocks noGrp="1"/>
          </p:cNvSpPr>
          <p:nvPr>
            <p:ph idx="1"/>
          </p:nvPr>
        </p:nvSpPr>
        <p:spPr>
          <a:xfrm>
            <a:off x="0" y="1295400"/>
            <a:ext cx="4648200" cy="2362200"/>
          </a:xfrm>
        </p:spPr>
        <p:txBody>
          <a:bodyPr>
            <a:normAutofit/>
          </a:bodyPr>
          <a:lstStyle/>
          <a:p>
            <a:pPr marL="231775" indent="-231775">
              <a:spcBef>
                <a:spcPts val="600"/>
              </a:spcBef>
              <a:spcAft>
                <a:spcPts val="0"/>
              </a:spcAft>
              <a:buClr>
                <a:srgbClr val="FF0000"/>
              </a:buClr>
            </a:pPr>
            <a:r>
              <a:rPr lang="en-US" sz="1600" b="0" dirty="0" smtClean="0"/>
              <a:t>If the allocated  UL </a:t>
            </a:r>
            <a:r>
              <a:rPr lang="en-US" sz="1600" b="0" dirty="0" err="1" smtClean="0"/>
              <a:t>subchannel</a:t>
            </a:r>
            <a:r>
              <a:rPr lang="en-US" sz="1600" b="0" dirty="0" smtClean="0"/>
              <a:t> is not all idle, then </a:t>
            </a:r>
            <a:r>
              <a:rPr lang="en-US" altLang="zh-CN" sz="1600" b="0" dirty="0" smtClean="0"/>
              <a:t>3</a:t>
            </a:r>
            <a:r>
              <a:rPr lang="en-US" sz="1600" b="0" dirty="0" smtClean="0"/>
              <a:t> Options:</a:t>
            </a:r>
          </a:p>
          <a:p>
            <a:pPr marL="463550" lvl="1" indent="-223838">
              <a:spcBef>
                <a:spcPts val="600"/>
              </a:spcBef>
              <a:spcAft>
                <a:spcPts val="0"/>
              </a:spcAft>
              <a:buClr>
                <a:srgbClr val="FF0000"/>
              </a:buClr>
            </a:pPr>
            <a:r>
              <a:rPr lang="en-US" sz="1500" dirty="0" smtClean="0"/>
              <a:t>Option-1: the STA  will not transmit anything in the allocated UL resource;</a:t>
            </a:r>
          </a:p>
          <a:p>
            <a:pPr marL="463550" lvl="1" indent="-223838">
              <a:spcBef>
                <a:spcPts val="600"/>
              </a:spcBef>
              <a:spcAft>
                <a:spcPts val="0"/>
              </a:spcAft>
              <a:buClr>
                <a:srgbClr val="FF0000"/>
              </a:buClr>
            </a:pPr>
            <a:r>
              <a:rPr lang="en-US" sz="1500" dirty="0" smtClean="0"/>
              <a:t>Option-2: the STA will transmit an UL MU PPDU only in the available channel; </a:t>
            </a:r>
          </a:p>
          <a:p>
            <a:pPr marL="463550" lvl="1" indent="-223838">
              <a:spcBef>
                <a:spcPts val="600"/>
              </a:spcBef>
              <a:spcAft>
                <a:spcPts val="0"/>
              </a:spcAft>
              <a:buClr>
                <a:srgbClr val="FF0000"/>
              </a:buClr>
            </a:pPr>
            <a:r>
              <a:rPr lang="en-US" sz="1500" dirty="0" smtClean="0"/>
              <a:t>Option-3: the STA will transmit  in the allocated UL resource as if the allocated channel is available. </a:t>
            </a:r>
          </a:p>
        </p:txBody>
      </p:sp>
      <p:sp>
        <p:nvSpPr>
          <p:cNvPr id="5" name="Slide Number Placeholder 4"/>
          <p:cNvSpPr>
            <a:spLocks noGrp="1"/>
          </p:cNvSpPr>
          <p:nvPr>
            <p:ph type="sldNum" sz="quarter" idx="11"/>
          </p:nvPr>
        </p:nvSpPr>
        <p:spPr/>
        <p:txBody>
          <a:bodyPr/>
          <a:lstStyle/>
          <a:p>
            <a:pPr>
              <a:defRPr/>
            </a:pPr>
            <a:r>
              <a:rPr lang="en-US" smtClean="0"/>
              <a:t>Slide </a:t>
            </a:r>
            <a:fld id="{3099D1E7-2CFE-4362-BB72-AF97192842EA}" type="slidenum">
              <a:rPr lang="en-US" smtClean="0"/>
              <a:pPr>
                <a:defRPr/>
              </a:pPr>
              <a:t>10</a:t>
            </a:fld>
            <a:endParaRPr lang="en-US" dirty="0"/>
          </a:p>
        </p:txBody>
      </p:sp>
      <p:sp>
        <p:nvSpPr>
          <p:cNvPr id="4" name="Footer Placeholder 3"/>
          <p:cNvSpPr>
            <a:spLocks noGrp="1"/>
          </p:cNvSpPr>
          <p:nvPr>
            <p:ph type="ftr" sz="quarter" idx="3"/>
          </p:nvPr>
        </p:nvSpPr>
        <p:spPr>
          <a:xfrm>
            <a:off x="5791199" y="6475413"/>
            <a:ext cx="2752661" cy="184666"/>
          </a:xfrm>
        </p:spPr>
        <p:txBody>
          <a:bodyPr/>
          <a:lstStyle/>
          <a:p>
            <a:pPr>
              <a:defRPr/>
            </a:pPr>
            <a:r>
              <a:rPr lang="en-US" altLang="zh-CN" dirty="0" err="1" smtClean="0"/>
              <a:t>Kaiying</a:t>
            </a:r>
            <a:r>
              <a:rPr lang="en-US" altLang="zh-CN" dirty="0" smtClean="0"/>
              <a:t> </a:t>
            </a:r>
            <a:r>
              <a:rPr lang="en-US" altLang="zh-CN" dirty="0" err="1" smtClean="0"/>
              <a:t>Lv</a:t>
            </a:r>
            <a:r>
              <a:rPr lang="en-US" altLang="zh-CN" dirty="0" smtClean="0"/>
              <a:t> (ZTE), et al.</a:t>
            </a:r>
            <a:endParaRPr lang="en-US" dirty="0"/>
          </a:p>
        </p:txBody>
      </p:sp>
      <p:grpSp>
        <p:nvGrpSpPr>
          <p:cNvPr id="94" name="组合 93"/>
          <p:cNvGrpSpPr/>
          <p:nvPr/>
        </p:nvGrpSpPr>
        <p:grpSpPr>
          <a:xfrm>
            <a:off x="5791200" y="1524000"/>
            <a:ext cx="2203746" cy="1512746"/>
            <a:chOff x="6940254" y="1611454"/>
            <a:chExt cx="2203746" cy="1512746"/>
          </a:xfrm>
        </p:grpSpPr>
        <p:grpSp>
          <p:nvGrpSpPr>
            <p:cNvPr id="2" name="Group 82"/>
            <p:cNvGrpSpPr/>
            <p:nvPr/>
          </p:nvGrpSpPr>
          <p:grpSpPr>
            <a:xfrm>
              <a:off x="6940254" y="1611454"/>
              <a:ext cx="2203746" cy="1512746"/>
              <a:chOff x="5849723" y="4335482"/>
              <a:chExt cx="2604853" cy="1745501"/>
            </a:xfrm>
          </p:grpSpPr>
          <p:sp>
            <p:nvSpPr>
              <p:cNvPr id="84" name="Oval 83"/>
              <p:cNvSpPr/>
              <p:nvPr/>
            </p:nvSpPr>
            <p:spPr bwMode="auto">
              <a:xfrm>
                <a:off x="6576097" y="4337458"/>
                <a:ext cx="1869350" cy="1743525"/>
              </a:xfrm>
              <a:prstGeom prst="ellipse">
                <a:avLst/>
              </a:pr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85" name="Isosceles Triangle 84"/>
              <p:cNvSpPr/>
              <p:nvPr/>
            </p:nvSpPr>
            <p:spPr bwMode="auto">
              <a:xfrm>
                <a:off x="7372119" y="4969407"/>
                <a:ext cx="225631" cy="359229"/>
              </a:xfrm>
              <a:prstGeom prst="triangl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86" name="Oval 85"/>
              <p:cNvSpPr/>
              <p:nvPr/>
            </p:nvSpPr>
            <p:spPr bwMode="auto">
              <a:xfrm>
                <a:off x="6654674" y="5030884"/>
                <a:ext cx="237506" cy="236274"/>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88" name="Straight Arrow Connector 87"/>
              <p:cNvCxnSpPr/>
              <p:nvPr/>
            </p:nvCxnSpPr>
            <p:spPr bwMode="auto">
              <a:xfrm flipH="1">
                <a:off x="6879762" y="5031012"/>
                <a:ext cx="519297" cy="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89" name="Straight Arrow Connector 88"/>
              <p:cNvCxnSpPr/>
              <p:nvPr/>
            </p:nvCxnSpPr>
            <p:spPr bwMode="auto">
              <a:xfrm flipV="1">
                <a:off x="6960358" y="5190220"/>
                <a:ext cx="464434" cy="2322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90" name="Oval 89"/>
              <p:cNvSpPr/>
              <p:nvPr/>
            </p:nvSpPr>
            <p:spPr bwMode="auto">
              <a:xfrm>
                <a:off x="5849723" y="4335482"/>
                <a:ext cx="1869350" cy="1743525"/>
              </a:xfrm>
              <a:prstGeom prst="ellipse">
                <a:avLst/>
              </a:prstGeom>
              <a:noFill/>
              <a:ln w="12700" cap="flat" cmpd="sng" algn="ctr">
                <a:solidFill>
                  <a:srgbClr val="FF0000"/>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91" name="Oval 90"/>
              <p:cNvSpPr/>
              <p:nvPr/>
            </p:nvSpPr>
            <p:spPr bwMode="auto">
              <a:xfrm>
                <a:off x="6288564" y="5132194"/>
                <a:ext cx="142274" cy="117468"/>
              </a:xfrm>
              <a:prstGeom prst="ellipse">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92" name="Straight Arrow Connector 91"/>
              <p:cNvCxnSpPr/>
              <p:nvPr/>
            </p:nvCxnSpPr>
            <p:spPr bwMode="auto">
              <a:xfrm flipV="1">
                <a:off x="6077708" y="5277480"/>
                <a:ext cx="210856" cy="14432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93" name="Oval 92"/>
              <p:cNvSpPr/>
              <p:nvPr/>
            </p:nvSpPr>
            <p:spPr bwMode="auto">
              <a:xfrm>
                <a:off x="7724936" y="5641790"/>
                <a:ext cx="237506" cy="236274"/>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110" name="Straight Arrow Connector 109"/>
              <p:cNvCxnSpPr>
                <a:endCxn id="93" idx="0"/>
              </p:cNvCxnSpPr>
              <p:nvPr/>
            </p:nvCxnSpPr>
            <p:spPr bwMode="auto">
              <a:xfrm>
                <a:off x="7601803" y="5418161"/>
                <a:ext cx="241886" cy="223629"/>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12" name="Straight Arrow Connector 111"/>
              <p:cNvCxnSpPr>
                <a:stCxn id="93" idx="1"/>
              </p:cNvCxnSpPr>
              <p:nvPr/>
            </p:nvCxnSpPr>
            <p:spPr bwMode="auto">
              <a:xfrm flipH="1" flipV="1">
                <a:off x="7478974" y="5377224"/>
                <a:ext cx="280744" cy="29916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13" name="Oval 112"/>
              <p:cNvSpPr/>
              <p:nvPr/>
            </p:nvSpPr>
            <p:spPr bwMode="auto">
              <a:xfrm>
                <a:off x="8008077" y="4732908"/>
                <a:ext cx="237506" cy="236274"/>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114" name="Straight Arrow Connector 113"/>
              <p:cNvCxnSpPr/>
              <p:nvPr/>
            </p:nvCxnSpPr>
            <p:spPr bwMode="auto">
              <a:xfrm flipH="1">
                <a:off x="7568638" y="4981436"/>
                <a:ext cx="469896" cy="16758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16" name="Straight Arrow Connector 115"/>
              <p:cNvCxnSpPr/>
              <p:nvPr/>
            </p:nvCxnSpPr>
            <p:spPr bwMode="auto">
              <a:xfrm flipV="1">
                <a:off x="7543512" y="4844958"/>
                <a:ext cx="426780" cy="146409"/>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17" name="Text Box 32"/>
              <p:cNvSpPr txBox="1">
                <a:spLocks noChangeArrowheads="1"/>
              </p:cNvSpPr>
              <p:nvPr/>
            </p:nvSpPr>
            <p:spPr bwMode="auto">
              <a:xfrm>
                <a:off x="7275411" y="4734843"/>
                <a:ext cx="332142" cy="230832"/>
              </a:xfrm>
              <a:prstGeom prst="rect">
                <a:avLst/>
              </a:prstGeom>
              <a:noFill/>
              <a:ln w="9525">
                <a:noFill/>
                <a:miter lim="800000"/>
                <a:headEnd/>
                <a:tailEnd/>
              </a:ln>
              <a:effectLst/>
            </p:spPr>
            <p:txBody>
              <a:bodyPr wrap="none">
                <a:spAutoFit/>
              </a:bodyPr>
              <a:lstStyle/>
              <a:p>
                <a:r>
                  <a:rPr lang="en-US" sz="900" dirty="0" smtClean="0"/>
                  <a:t>AP</a:t>
                </a:r>
                <a:endParaRPr lang="en-US" sz="900" b="0" i="1" dirty="0"/>
              </a:p>
            </p:txBody>
          </p:sp>
          <p:sp>
            <p:nvSpPr>
              <p:cNvPr id="118" name="Text Box 32"/>
              <p:cNvSpPr txBox="1">
                <a:spLocks noChangeArrowheads="1"/>
              </p:cNvSpPr>
              <p:nvPr/>
            </p:nvSpPr>
            <p:spPr bwMode="auto">
              <a:xfrm>
                <a:off x="6595298" y="4832651"/>
                <a:ext cx="460382" cy="230832"/>
              </a:xfrm>
              <a:prstGeom prst="rect">
                <a:avLst/>
              </a:prstGeom>
              <a:noFill/>
              <a:ln w="9525">
                <a:noFill/>
                <a:miter lim="800000"/>
                <a:headEnd/>
                <a:tailEnd/>
              </a:ln>
              <a:effectLst/>
            </p:spPr>
            <p:txBody>
              <a:bodyPr wrap="none">
                <a:spAutoFit/>
              </a:bodyPr>
              <a:lstStyle/>
              <a:p>
                <a:r>
                  <a:rPr lang="en-US" sz="900" dirty="0" smtClean="0"/>
                  <a:t>STA2</a:t>
                </a:r>
                <a:endParaRPr lang="en-US" sz="900" b="0" i="1" dirty="0"/>
              </a:p>
            </p:txBody>
          </p:sp>
          <p:sp>
            <p:nvSpPr>
              <p:cNvPr id="119" name="Text Box 32"/>
              <p:cNvSpPr txBox="1">
                <a:spLocks noChangeArrowheads="1"/>
              </p:cNvSpPr>
              <p:nvPr/>
            </p:nvSpPr>
            <p:spPr bwMode="auto">
              <a:xfrm>
                <a:off x="7552914" y="5844862"/>
                <a:ext cx="460382" cy="230832"/>
              </a:xfrm>
              <a:prstGeom prst="rect">
                <a:avLst/>
              </a:prstGeom>
              <a:noFill/>
              <a:ln w="9525">
                <a:noFill/>
                <a:miter lim="800000"/>
                <a:headEnd/>
                <a:tailEnd/>
              </a:ln>
              <a:effectLst/>
            </p:spPr>
            <p:txBody>
              <a:bodyPr wrap="none">
                <a:spAutoFit/>
              </a:bodyPr>
              <a:lstStyle/>
              <a:p>
                <a:r>
                  <a:rPr lang="en-US" sz="900" dirty="0" smtClean="0"/>
                  <a:t>STA1</a:t>
                </a:r>
                <a:endParaRPr lang="en-US" sz="900" b="0" i="1" dirty="0"/>
              </a:p>
            </p:txBody>
          </p:sp>
          <p:sp>
            <p:nvSpPr>
              <p:cNvPr id="120" name="Text Box 32"/>
              <p:cNvSpPr txBox="1">
                <a:spLocks noChangeArrowheads="1"/>
              </p:cNvSpPr>
              <p:nvPr/>
            </p:nvSpPr>
            <p:spPr bwMode="auto">
              <a:xfrm>
                <a:off x="7800850" y="4523302"/>
                <a:ext cx="460382" cy="230832"/>
              </a:xfrm>
              <a:prstGeom prst="rect">
                <a:avLst/>
              </a:prstGeom>
              <a:noFill/>
              <a:ln w="9525">
                <a:noFill/>
                <a:miter lim="800000"/>
                <a:headEnd/>
                <a:tailEnd/>
              </a:ln>
              <a:effectLst/>
            </p:spPr>
            <p:txBody>
              <a:bodyPr wrap="none">
                <a:spAutoFit/>
              </a:bodyPr>
              <a:lstStyle/>
              <a:p>
                <a:r>
                  <a:rPr lang="en-US" sz="900" dirty="0" smtClean="0"/>
                  <a:t>STA0</a:t>
                </a:r>
                <a:endParaRPr lang="en-US" sz="900" b="0" i="1" dirty="0"/>
              </a:p>
            </p:txBody>
          </p:sp>
          <p:sp>
            <p:nvSpPr>
              <p:cNvPr id="121" name="Oval 120"/>
              <p:cNvSpPr/>
              <p:nvPr/>
            </p:nvSpPr>
            <p:spPr bwMode="auto">
              <a:xfrm>
                <a:off x="7901165" y="5308396"/>
                <a:ext cx="237506" cy="236274"/>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122" name="Straight Arrow Connector 121"/>
              <p:cNvCxnSpPr/>
              <p:nvPr/>
            </p:nvCxnSpPr>
            <p:spPr bwMode="auto">
              <a:xfrm flipH="1" flipV="1">
                <a:off x="7588157" y="5268036"/>
                <a:ext cx="286601" cy="163773"/>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23" name="Straight Arrow Connector 122"/>
              <p:cNvCxnSpPr/>
              <p:nvPr/>
            </p:nvCxnSpPr>
            <p:spPr bwMode="auto">
              <a:xfrm>
                <a:off x="7629099" y="5227092"/>
                <a:ext cx="288872" cy="12511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24" name="Text Box 32"/>
              <p:cNvSpPr txBox="1">
                <a:spLocks noChangeArrowheads="1"/>
              </p:cNvSpPr>
              <p:nvPr/>
            </p:nvSpPr>
            <p:spPr bwMode="auto">
              <a:xfrm>
                <a:off x="7994194" y="5167030"/>
                <a:ext cx="460382" cy="230832"/>
              </a:xfrm>
              <a:prstGeom prst="rect">
                <a:avLst/>
              </a:prstGeom>
              <a:noFill/>
              <a:ln w="9525">
                <a:noFill/>
                <a:miter lim="800000"/>
                <a:headEnd/>
                <a:tailEnd/>
              </a:ln>
              <a:effectLst/>
            </p:spPr>
            <p:txBody>
              <a:bodyPr wrap="none">
                <a:spAutoFit/>
              </a:bodyPr>
              <a:lstStyle/>
              <a:p>
                <a:r>
                  <a:rPr lang="en-US" sz="900" dirty="0" smtClean="0"/>
                  <a:t>STA3</a:t>
                </a:r>
                <a:endParaRPr lang="en-US" sz="900" b="0" i="1" dirty="0"/>
              </a:p>
            </p:txBody>
          </p:sp>
          <p:sp>
            <p:nvSpPr>
              <p:cNvPr id="125" name="Isosceles Triangle 124"/>
              <p:cNvSpPr/>
              <p:nvPr/>
            </p:nvSpPr>
            <p:spPr bwMode="auto">
              <a:xfrm>
                <a:off x="5936776" y="5268035"/>
                <a:ext cx="107404" cy="245659"/>
              </a:xfrm>
              <a:prstGeom prst="triangle">
                <a:avLst/>
              </a:prstGeom>
              <a:solidFill>
                <a:srgbClr val="FF0000"/>
              </a:solid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126" name="Straight Arrow Connector 125"/>
              <p:cNvCxnSpPr/>
              <p:nvPr/>
            </p:nvCxnSpPr>
            <p:spPr bwMode="auto">
              <a:xfrm flipH="1">
                <a:off x="6018662" y="5174749"/>
                <a:ext cx="247935" cy="175174"/>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grpSp>
        <p:sp>
          <p:nvSpPr>
            <p:cNvPr id="133" name="Text Box 32"/>
            <p:cNvSpPr txBox="1">
              <a:spLocks noChangeArrowheads="1"/>
            </p:cNvSpPr>
            <p:nvPr/>
          </p:nvSpPr>
          <p:spPr bwMode="auto">
            <a:xfrm>
              <a:off x="6968597" y="2113290"/>
              <a:ext cx="460015" cy="261610"/>
            </a:xfrm>
            <a:prstGeom prst="rect">
              <a:avLst/>
            </a:prstGeom>
            <a:noFill/>
            <a:ln w="9525">
              <a:noFill/>
              <a:miter lim="800000"/>
              <a:headEnd/>
              <a:tailEnd/>
            </a:ln>
            <a:effectLst/>
          </p:spPr>
          <p:txBody>
            <a:bodyPr wrap="square">
              <a:spAutoFit/>
            </a:bodyPr>
            <a:lstStyle/>
            <a:p>
              <a:r>
                <a:rPr lang="en-US" sz="1100" dirty="0" smtClean="0"/>
                <a:t>Ch</a:t>
              </a:r>
              <a:endParaRPr lang="en-US" sz="1100" b="0" i="1" dirty="0"/>
            </a:p>
          </p:txBody>
        </p:sp>
      </p:grpSp>
      <p:sp>
        <p:nvSpPr>
          <p:cNvPr id="115" name="TextBox 114"/>
          <p:cNvSpPr txBox="1"/>
          <p:nvPr/>
        </p:nvSpPr>
        <p:spPr>
          <a:xfrm rot="21498700">
            <a:off x="6564629" y="6216246"/>
            <a:ext cx="695982" cy="276999"/>
          </a:xfrm>
          <a:prstGeom prst="rect">
            <a:avLst/>
          </a:prstGeom>
          <a:noFill/>
        </p:spPr>
        <p:txBody>
          <a:bodyPr wrap="square" rtlCol="0">
            <a:spAutoFit/>
          </a:bodyPr>
          <a:lstStyle/>
          <a:p>
            <a:r>
              <a:rPr lang="en-US" dirty="0" smtClean="0"/>
              <a:t>HE-SIG</a:t>
            </a:r>
            <a:endParaRPr lang="en-US" dirty="0"/>
          </a:p>
        </p:txBody>
      </p:sp>
      <p:sp>
        <p:nvSpPr>
          <p:cNvPr id="87" name="Rectangle 86"/>
          <p:cNvSpPr/>
          <p:nvPr/>
        </p:nvSpPr>
        <p:spPr bwMode="auto">
          <a:xfrm>
            <a:off x="6478138" y="4369556"/>
            <a:ext cx="136476" cy="354843"/>
          </a:xfrm>
          <a:prstGeom prst="rect">
            <a:avLst/>
          </a:prstGeom>
          <a:solidFill>
            <a:schemeClr val="accent5">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95" name="Left Brace 94"/>
          <p:cNvSpPr/>
          <p:nvPr/>
        </p:nvSpPr>
        <p:spPr bwMode="auto">
          <a:xfrm rot="16200000">
            <a:off x="6328012" y="5604259"/>
            <a:ext cx="169766" cy="536539"/>
          </a:xfrm>
          <a:prstGeom prst="leftBrace">
            <a:avLst>
              <a:gd name="adj1" fmla="val 88980"/>
              <a:gd name="adj2" fmla="val 49505"/>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96" name="TextBox 95"/>
          <p:cNvSpPr txBox="1"/>
          <p:nvPr/>
        </p:nvSpPr>
        <p:spPr>
          <a:xfrm>
            <a:off x="5334000" y="5935099"/>
            <a:ext cx="883138" cy="461665"/>
          </a:xfrm>
          <a:prstGeom prst="rect">
            <a:avLst/>
          </a:prstGeom>
          <a:noFill/>
        </p:spPr>
        <p:txBody>
          <a:bodyPr wrap="square" rtlCol="0">
            <a:spAutoFit/>
          </a:bodyPr>
          <a:lstStyle/>
          <a:p>
            <a:r>
              <a:rPr lang="en-US" sz="1200" dirty="0" smtClean="0"/>
              <a:t>L-Preamble</a:t>
            </a:r>
            <a:endParaRPr lang="en-US" sz="1200" dirty="0"/>
          </a:p>
        </p:txBody>
      </p:sp>
      <p:sp>
        <p:nvSpPr>
          <p:cNvPr id="97" name="TextBox 96"/>
          <p:cNvSpPr txBox="1"/>
          <p:nvPr/>
        </p:nvSpPr>
        <p:spPr>
          <a:xfrm>
            <a:off x="6312945" y="5861883"/>
            <a:ext cx="804944" cy="461665"/>
          </a:xfrm>
          <a:prstGeom prst="rect">
            <a:avLst/>
          </a:prstGeom>
          <a:noFill/>
        </p:spPr>
        <p:txBody>
          <a:bodyPr wrap="square" rtlCol="0">
            <a:spAutoFit/>
          </a:bodyPr>
          <a:lstStyle/>
          <a:p>
            <a:r>
              <a:rPr lang="en-US" sz="1200" dirty="0" smtClean="0"/>
              <a:t>HE-Preamble</a:t>
            </a:r>
            <a:endParaRPr lang="en-US" sz="1200" dirty="0"/>
          </a:p>
        </p:txBody>
      </p:sp>
      <p:sp>
        <p:nvSpPr>
          <p:cNvPr id="108" name="TextBox 107"/>
          <p:cNvSpPr txBox="1"/>
          <p:nvPr/>
        </p:nvSpPr>
        <p:spPr>
          <a:xfrm>
            <a:off x="6531026" y="3581400"/>
            <a:ext cx="1883395" cy="523220"/>
          </a:xfrm>
          <a:prstGeom prst="rect">
            <a:avLst/>
          </a:prstGeom>
          <a:noFill/>
        </p:spPr>
        <p:txBody>
          <a:bodyPr wrap="square" rtlCol="0">
            <a:spAutoFit/>
          </a:bodyPr>
          <a:lstStyle/>
          <a:p>
            <a:r>
              <a:rPr lang="en-US" sz="1400" dirty="0" smtClean="0"/>
              <a:t>UL PPDU from STA 2 for Option-2</a:t>
            </a:r>
            <a:endParaRPr lang="en-US" sz="1400" dirty="0"/>
          </a:p>
        </p:txBody>
      </p:sp>
      <p:grpSp>
        <p:nvGrpSpPr>
          <p:cNvPr id="24" name="Group 62"/>
          <p:cNvGrpSpPr/>
          <p:nvPr/>
        </p:nvGrpSpPr>
        <p:grpSpPr>
          <a:xfrm>
            <a:off x="5861985" y="4362898"/>
            <a:ext cx="273821" cy="1423248"/>
            <a:chOff x="5622012" y="4587921"/>
            <a:chExt cx="403132" cy="1423248"/>
          </a:xfrm>
        </p:grpSpPr>
        <p:sp>
          <p:nvSpPr>
            <p:cNvPr id="55" name="Rectangle 54"/>
            <p:cNvSpPr/>
            <p:nvPr/>
          </p:nvSpPr>
          <p:spPr bwMode="auto">
            <a:xfrm>
              <a:off x="5622012" y="5654721"/>
              <a:ext cx="402266" cy="356448"/>
            </a:xfrm>
            <a:prstGeom prst="rect">
              <a:avLst/>
            </a:prstGeom>
            <a:solidFill>
              <a:schemeClr val="accent5">
                <a:lumMod val="75000"/>
              </a:schemeClr>
            </a:solidFill>
            <a:ln w="9525" cap="flat" cmpd="sng" algn="ctr">
              <a:solidFill>
                <a:schemeClr val="tx1"/>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endParaRPr lang="en-US" sz="900" dirty="0"/>
            </a:p>
          </p:txBody>
        </p:sp>
        <p:sp>
          <p:nvSpPr>
            <p:cNvPr id="56" name="Rectangle 55"/>
            <p:cNvSpPr/>
            <p:nvPr/>
          </p:nvSpPr>
          <p:spPr bwMode="auto">
            <a:xfrm>
              <a:off x="5622878" y="5298273"/>
              <a:ext cx="402266" cy="356448"/>
            </a:xfrm>
            <a:prstGeom prst="rect">
              <a:avLst/>
            </a:prstGeom>
            <a:solidFill>
              <a:schemeClr val="accent5">
                <a:lumMod val="75000"/>
              </a:schemeClr>
            </a:solidFill>
            <a:ln w="9525" cap="flat" cmpd="sng" algn="ctr">
              <a:solidFill>
                <a:schemeClr val="tx1"/>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endParaRPr lang="en-US" sz="900" dirty="0"/>
            </a:p>
          </p:txBody>
        </p:sp>
        <p:sp>
          <p:nvSpPr>
            <p:cNvPr id="57" name="Rectangle 56"/>
            <p:cNvSpPr/>
            <p:nvPr/>
          </p:nvSpPr>
          <p:spPr bwMode="auto">
            <a:xfrm>
              <a:off x="5622878" y="4944369"/>
              <a:ext cx="402266" cy="356448"/>
            </a:xfrm>
            <a:prstGeom prst="rect">
              <a:avLst/>
            </a:prstGeom>
            <a:solidFill>
              <a:schemeClr val="accent5">
                <a:lumMod val="75000"/>
              </a:schemeClr>
            </a:solidFill>
            <a:ln w="9525" cap="flat" cmpd="sng" algn="ctr">
              <a:solidFill>
                <a:schemeClr val="tx1"/>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endParaRPr lang="en-US" sz="900" dirty="0"/>
            </a:p>
          </p:txBody>
        </p:sp>
        <p:sp>
          <p:nvSpPr>
            <p:cNvPr id="58" name="Rectangle 57"/>
            <p:cNvSpPr/>
            <p:nvPr/>
          </p:nvSpPr>
          <p:spPr bwMode="auto">
            <a:xfrm>
              <a:off x="5623744" y="4587921"/>
              <a:ext cx="394919" cy="356448"/>
            </a:xfrm>
            <a:prstGeom prst="rect">
              <a:avLst/>
            </a:prstGeom>
            <a:solidFill>
              <a:schemeClr val="accent5">
                <a:lumMod val="75000"/>
              </a:schemeClr>
            </a:solidFill>
            <a:ln w="9525" cap="flat" cmpd="sng" algn="ctr">
              <a:solidFill>
                <a:schemeClr val="tx1"/>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endParaRPr lang="en-US" sz="900" dirty="0"/>
            </a:p>
          </p:txBody>
        </p:sp>
      </p:grpSp>
      <p:grpSp>
        <p:nvGrpSpPr>
          <p:cNvPr id="25" name="Group 67"/>
          <p:cNvGrpSpPr/>
          <p:nvPr/>
        </p:nvGrpSpPr>
        <p:grpSpPr>
          <a:xfrm>
            <a:off x="6136537" y="4365170"/>
            <a:ext cx="340462" cy="708674"/>
            <a:chOff x="5622878" y="4587921"/>
            <a:chExt cx="402266" cy="712896"/>
          </a:xfrm>
        </p:grpSpPr>
        <p:sp>
          <p:nvSpPr>
            <p:cNvPr id="71" name="Rectangle 70"/>
            <p:cNvSpPr/>
            <p:nvPr/>
          </p:nvSpPr>
          <p:spPr bwMode="auto">
            <a:xfrm>
              <a:off x="5622878" y="4944369"/>
              <a:ext cx="402266" cy="356448"/>
            </a:xfrm>
            <a:prstGeom prst="rect">
              <a:avLst/>
            </a:prstGeom>
            <a:solidFill>
              <a:schemeClr val="accent5">
                <a:lumMod val="75000"/>
              </a:schemeClr>
            </a:solidFill>
            <a:ln w="9525" cap="flat" cmpd="sng" algn="ctr">
              <a:solidFill>
                <a:schemeClr val="tx1"/>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endParaRPr lang="en-US" sz="900" dirty="0"/>
            </a:p>
          </p:txBody>
        </p:sp>
        <p:sp>
          <p:nvSpPr>
            <p:cNvPr id="75" name="Rectangle 74"/>
            <p:cNvSpPr/>
            <p:nvPr/>
          </p:nvSpPr>
          <p:spPr bwMode="auto">
            <a:xfrm>
              <a:off x="5623744" y="4587921"/>
              <a:ext cx="394919" cy="356448"/>
            </a:xfrm>
            <a:prstGeom prst="rect">
              <a:avLst/>
            </a:prstGeom>
            <a:solidFill>
              <a:schemeClr val="accent5">
                <a:lumMod val="75000"/>
              </a:schemeClr>
            </a:solidFill>
            <a:ln w="9525" cap="flat" cmpd="sng" algn="ctr">
              <a:solidFill>
                <a:schemeClr val="tx1"/>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endParaRPr lang="en-US" sz="900" dirty="0"/>
            </a:p>
          </p:txBody>
        </p:sp>
      </p:grpSp>
      <p:cxnSp>
        <p:nvCxnSpPr>
          <p:cNvPr id="109" name="Straight Arrow Connector 108"/>
          <p:cNvCxnSpPr/>
          <p:nvPr/>
        </p:nvCxnSpPr>
        <p:spPr bwMode="auto">
          <a:xfrm rot="16200000" flipV="1">
            <a:off x="5462155" y="5434445"/>
            <a:ext cx="1505974" cy="8588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99" name="Straight Arrow Connector 98"/>
          <p:cNvCxnSpPr/>
          <p:nvPr/>
        </p:nvCxnSpPr>
        <p:spPr bwMode="auto">
          <a:xfrm flipV="1">
            <a:off x="5630283" y="5643521"/>
            <a:ext cx="300251" cy="409431"/>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35" name="TextBox 134"/>
          <p:cNvSpPr txBox="1"/>
          <p:nvPr/>
        </p:nvSpPr>
        <p:spPr>
          <a:xfrm>
            <a:off x="6558237" y="4038600"/>
            <a:ext cx="1938076" cy="307777"/>
          </a:xfrm>
          <a:prstGeom prst="rect">
            <a:avLst/>
          </a:prstGeom>
          <a:noFill/>
        </p:spPr>
        <p:txBody>
          <a:bodyPr wrap="square" rtlCol="0">
            <a:spAutoFit/>
          </a:bodyPr>
          <a:lstStyle/>
          <a:p>
            <a:r>
              <a:rPr lang="en-US" sz="1400" dirty="0" smtClean="0"/>
              <a:t>on the available channel</a:t>
            </a:r>
            <a:endParaRPr lang="en-US" sz="1400" dirty="0"/>
          </a:p>
        </p:txBody>
      </p:sp>
      <p:sp>
        <p:nvSpPr>
          <p:cNvPr id="100" name="Rectangle 99"/>
          <p:cNvSpPr/>
          <p:nvPr/>
        </p:nvSpPr>
        <p:spPr bwMode="auto">
          <a:xfrm>
            <a:off x="6553200" y="4371831"/>
            <a:ext cx="1905000" cy="352569"/>
          </a:xfrm>
          <a:prstGeom prst="rect">
            <a:avLst/>
          </a:prstGeom>
          <a:solidFill>
            <a:schemeClr val="accent5">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98" name="TextBox 97"/>
          <p:cNvSpPr txBox="1"/>
          <p:nvPr/>
        </p:nvSpPr>
        <p:spPr>
          <a:xfrm>
            <a:off x="7172482" y="4341156"/>
            <a:ext cx="736978" cy="284469"/>
          </a:xfrm>
          <a:prstGeom prst="rect">
            <a:avLst/>
          </a:prstGeom>
          <a:noFill/>
          <a:ln>
            <a:noFill/>
            <a:prstDash val="sysDash"/>
          </a:ln>
        </p:spPr>
        <p:txBody>
          <a:bodyPr wrap="square" rtlCol="0">
            <a:spAutoFit/>
          </a:bodyPr>
          <a:lstStyle/>
          <a:p>
            <a:r>
              <a:rPr lang="en-US" sz="1200" dirty="0" smtClean="0"/>
              <a:t>HE-Data</a:t>
            </a:r>
            <a:endParaRPr lang="en-US" sz="1200" dirty="0"/>
          </a:p>
        </p:txBody>
      </p:sp>
      <p:sp>
        <p:nvSpPr>
          <p:cNvPr id="103" name="Rectangle 102"/>
          <p:cNvSpPr/>
          <p:nvPr/>
        </p:nvSpPr>
        <p:spPr bwMode="auto">
          <a:xfrm>
            <a:off x="6172200" y="4724400"/>
            <a:ext cx="2286000" cy="329823"/>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104" name="TextBox 103"/>
          <p:cNvSpPr txBox="1"/>
          <p:nvPr/>
        </p:nvSpPr>
        <p:spPr>
          <a:xfrm>
            <a:off x="6193026" y="4724400"/>
            <a:ext cx="2298250" cy="307777"/>
          </a:xfrm>
          <a:prstGeom prst="rect">
            <a:avLst/>
          </a:prstGeom>
          <a:noFill/>
        </p:spPr>
        <p:txBody>
          <a:bodyPr wrap="square" rtlCol="0">
            <a:spAutoFit/>
          </a:bodyPr>
          <a:lstStyle/>
          <a:p>
            <a:r>
              <a:rPr lang="en-US" sz="1400" dirty="0" smtClean="0"/>
              <a:t>Occupied by OBSS</a:t>
            </a:r>
            <a:endParaRPr lang="en-US" sz="1400" dirty="0"/>
          </a:p>
        </p:txBody>
      </p:sp>
      <p:sp>
        <p:nvSpPr>
          <p:cNvPr id="101" name="TextBox 100"/>
          <p:cNvSpPr txBox="1"/>
          <p:nvPr/>
        </p:nvSpPr>
        <p:spPr>
          <a:xfrm>
            <a:off x="5715000" y="3124200"/>
            <a:ext cx="2667000" cy="276999"/>
          </a:xfrm>
          <a:prstGeom prst="rect">
            <a:avLst/>
          </a:prstGeom>
          <a:noFill/>
        </p:spPr>
        <p:txBody>
          <a:bodyPr wrap="square" rtlCol="0">
            <a:spAutoFit/>
          </a:bodyPr>
          <a:lstStyle/>
          <a:p>
            <a:r>
              <a:rPr lang="en-US" altLang="zh-CN" dirty="0" smtClean="0"/>
              <a:t>Illustration of partial busy channel</a:t>
            </a:r>
            <a:endParaRPr lang="zh-CN" altLang="en-US" dirty="0"/>
          </a:p>
        </p:txBody>
      </p:sp>
      <p:sp>
        <p:nvSpPr>
          <p:cNvPr id="12" name="Text Box 32"/>
          <p:cNvSpPr txBox="1">
            <a:spLocks noChangeArrowheads="1"/>
          </p:cNvSpPr>
          <p:nvPr/>
        </p:nvSpPr>
        <p:spPr bwMode="auto">
          <a:xfrm>
            <a:off x="2514600" y="5941368"/>
            <a:ext cx="573420" cy="230832"/>
          </a:xfrm>
          <a:prstGeom prst="rect">
            <a:avLst/>
          </a:prstGeom>
          <a:noFill/>
          <a:ln w="9525">
            <a:noFill/>
            <a:miter lim="800000"/>
            <a:headEnd/>
            <a:tailEnd/>
          </a:ln>
          <a:effectLst/>
        </p:spPr>
        <p:txBody>
          <a:bodyPr wrap="square">
            <a:spAutoFit/>
          </a:bodyPr>
          <a:lstStyle/>
          <a:p>
            <a:r>
              <a:rPr lang="en-US" sz="900" dirty="0" smtClean="0"/>
              <a:t>TXOP</a:t>
            </a:r>
            <a:endParaRPr lang="en-US" sz="900" b="0" i="1" dirty="0"/>
          </a:p>
        </p:txBody>
      </p:sp>
      <p:grpSp>
        <p:nvGrpSpPr>
          <p:cNvPr id="3" name="组合 93"/>
          <p:cNvGrpSpPr/>
          <p:nvPr/>
        </p:nvGrpSpPr>
        <p:grpSpPr>
          <a:xfrm>
            <a:off x="76200" y="3886198"/>
            <a:ext cx="5562600" cy="2197323"/>
            <a:chOff x="739227" y="4722128"/>
            <a:chExt cx="4714853" cy="1743924"/>
          </a:xfrm>
        </p:grpSpPr>
        <p:cxnSp>
          <p:nvCxnSpPr>
            <p:cNvPr id="8" name="Straight Arrow Connector 7"/>
            <p:cNvCxnSpPr/>
            <p:nvPr/>
          </p:nvCxnSpPr>
          <p:spPr bwMode="auto">
            <a:xfrm flipV="1">
              <a:off x="1606127" y="6087121"/>
              <a:ext cx="365852" cy="212424"/>
            </a:xfrm>
            <a:prstGeom prst="straightConnector1">
              <a:avLst/>
            </a:prstGeom>
            <a:solidFill>
              <a:schemeClr val="accent1"/>
            </a:solidFill>
            <a:ln w="9525" cap="flat" cmpd="sng" algn="ctr">
              <a:solidFill>
                <a:schemeClr val="tx1"/>
              </a:solidFill>
              <a:prstDash val="dash"/>
              <a:round/>
              <a:headEnd type="none" w="med" len="med"/>
              <a:tailEnd type="arrow"/>
            </a:ln>
            <a:effectLst/>
          </p:spPr>
        </p:cxnSp>
        <p:sp>
          <p:nvSpPr>
            <p:cNvPr id="9" name="Text Box 32"/>
            <p:cNvSpPr txBox="1">
              <a:spLocks noChangeArrowheads="1"/>
            </p:cNvSpPr>
            <p:nvPr/>
          </p:nvSpPr>
          <p:spPr bwMode="auto">
            <a:xfrm>
              <a:off x="739227" y="6235220"/>
              <a:ext cx="1354858" cy="230832"/>
            </a:xfrm>
            <a:prstGeom prst="rect">
              <a:avLst/>
            </a:prstGeom>
            <a:noFill/>
            <a:ln w="9525">
              <a:noFill/>
              <a:miter lim="800000"/>
              <a:headEnd/>
              <a:tailEnd/>
            </a:ln>
            <a:effectLst/>
          </p:spPr>
          <p:txBody>
            <a:bodyPr wrap="none">
              <a:spAutoFit/>
            </a:bodyPr>
            <a:lstStyle/>
            <a:p>
              <a:r>
                <a:rPr lang="en-US" sz="900" dirty="0" smtClean="0"/>
                <a:t>Primary 20MHz channel.</a:t>
              </a:r>
              <a:endParaRPr lang="en-US" sz="900" b="0" i="1" dirty="0"/>
            </a:p>
          </p:txBody>
        </p:sp>
        <p:cxnSp>
          <p:nvCxnSpPr>
            <p:cNvPr id="10" name="Straight Connector 9"/>
            <p:cNvCxnSpPr/>
            <p:nvPr/>
          </p:nvCxnSpPr>
          <p:spPr bwMode="auto">
            <a:xfrm flipV="1">
              <a:off x="1529927" y="6155143"/>
              <a:ext cx="3738115" cy="440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1" name="Rectangle 10"/>
            <p:cNvSpPr/>
            <p:nvPr/>
          </p:nvSpPr>
          <p:spPr bwMode="auto">
            <a:xfrm>
              <a:off x="2409739" y="4722130"/>
              <a:ext cx="1752600" cy="685800"/>
            </a:xfrm>
            <a:prstGeom prst="rect">
              <a:avLst/>
            </a:prstGeom>
            <a:solidFill>
              <a:schemeClr val="accent5">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lang="en-US" sz="900" dirty="0" smtClean="0"/>
                <a:t>STA2 A-MPDU to AP</a:t>
              </a:r>
              <a:endParaRPr lang="en-US" sz="900" dirty="0"/>
            </a:p>
          </p:txBody>
        </p:sp>
        <p:cxnSp>
          <p:nvCxnSpPr>
            <p:cNvPr id="20" name="Straight Connector 19"/>
            <p:cNvCxnSpPr/>
            <p:nvPr/>
          </p:nvCxnSpPr>
          <p:spPr bwMode="auto">
            <a:xfrm>
              <a:off x="2005647" y="6232880"/>
              <a:ext cx="0" cy="16201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 name="Straight Connector 20"/>
            <p:cNvCxnSpPr/>
            <p:nvPr/>
          </p:nvCxnSpPr>
          <p:spPr bwMode="auto">
            <a:xfrm>
              <a:off x="4810336" y="6191257"/>
              <a:ext cx="0" cy="16201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 name="Straight Arrow Connector 21"/>
            <p:cNvCxnSpPr/>
            <p:nvPr/>
          </p:nvCxnSpPr>
          <p:spPr bwMode="auto">
            <a:xfrm>
              <a:off x="2020795" y="6352522"/>
              <a:ext cx="2824166" cy="20985"/>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26" name="Text Box 32"/>
            <p:cNvSpPr txBox="1">
              <a:spLocks noChangeArrowheads="1"/>
            </p:cNvSpPr>
            <p:nvPr/>
          </p:nvSpPr>
          <p:spPr bwMode="auto">
            <a:xfrm>
              <a:off x="4544173" y="6124839"/>
              <a:ext cx="338554" cy="230832"/>
            </a:xfrm>
            <a:prstGeom prst="rect">
              <a:avLst/>
            </a:prstGeom>
            <a:noFill/>
            <a:ln w="9525">
              <a:noFill/>
              <a:miter lim="800000"/>
              <a:headEnd/>
              <a:tailEnd/>
            </a:ln>
            <a:effectLst/>
          </p:spPr>
          <p:txBody>
            <a:bodyPr wrap="none">
              <a:spAutoFit/>
            </a:bodyPr>
            <a:lstStyle/>
            <a:p>
              <a:r>
                <a:rPr lang="en-US" sz="900" dirty="0" smtClean="0"/>
                <a:t>DL</a:t>
              </a:r>
              <a:endParaRPr lang="en-US" sz="900" b="0" i="1" dirty="0"/>
            </a:p>
          </p:txBody>
        </p:sp>
        <p:sp>
          <p:nvSpPr>
            <p:cNvPr id="27" name="Text Box 32"/>
            <p:cNvSpPr txBox="1">
              <a:spLocks noChangeArrowheads="1"/>
            </p:cNvSpPr>
            <p:nvPr/>
          </p:nvSpPr>
          <p:spPr bwMode="auto">
            <a:xfrm>
              <a:off x="3191179" y="6124839"/>
              <a:ext cx="338554" cy="230832"/>
            </a:xfrm>
            <a:prstGeom prst="rect">
              <a:avLst/>
            </a:prstGeom>
            <a:noFill/>
            <a:ln w="9525">
              <a:noFill/>
              <a:miter lim="800000"/>
              <a:headEnd/>
              <a:tailEnd/>
            </a:ln>
            <a:effectLst/>
          </p:spPr>
          <p:txBody>
            <a:bodyPr wrap="none">
              <a:spAutoFit/>
            </a:bodyPr>
            <a:lstStyle/>
            <a:p>
              <a:r>
                <a:rPr lang="en-US" sz="900" dirty="0" smtClean="0"/>
                <a:t>UL</a:t>
              </a:r>
              <a:endParaRPr lang="en-US" sz="900" b="0" i="1" dirty="0"/>
            </a:p>
          </p:txBody>
        </p:sp>
        <p:sp>
          <p:nvSpPr>
            <p:cNvPr id="28" name="Rectangle 27"/>
            <p:cNvSpPr/>
            <p:nvPr/>
          </p:nvSpPr>
          <p:spPr bwMode="auto">
            <a:xfrm>
              <a:off x="2418490" y="5427605"/>
              <a:ext cx="1752600" cy="383107"/>
            </a:xfrm>
            <a:prstGeom prst="rect">
              <a:avLst/>
            </a:prstGeom>
            <a:solidFill>
              <a:schemeClr val="accent5">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lang="en-US" sz="900" dirty="0" smtClean="0"/>
                <a:t>STA3 A-MPDU to AP</a:t>
              </a:r>
              <a:endParaRPr lang="en-US" sz="900" dirty="0"/>
            </a:p>
          </p:txBody>
        </p:sp>
        <p:sp>
          <p:nvSpPr>
            <p:cNvPr id="30" name="Rectangle 29"/>
            <p:cNvSpPr/>
            <p:nvPr/>
          </p:nvSpPr>
          <p:spPr bwMode="auto">
            <a:xfrm>
              <a:off x="2409739" y="5977524"/>
              <a:ext cx="1752600" cy="185797"/>
            </a:xfrm>
            <a:prstGeom prst="rect">
              <a:avLst/>
            </a:prstGeom>
            <a:solidFill>
              <a:schemeClr val="accent5">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900" dirty="0" smtClean="0"/>
                <a:t>STA0 A-MPDU to AP</a:t>
              </a:r>
              <a:endParaRPr lang="en-US" sz="900" dirty="0"/>
            </a:p>
          </p:txBody>
        </p:sp>
        <p:sp>
          <p:nvSpPr>
            <p:cNvPr id="31" name="Rectangle 30"/>
            <p:cNvSpPr/>
            <p:nvPr/>
          </p:nvSpPr>
          <p:spPr bwMode="auto">
            <a:xfrm>
              <a:off x="2409739" y="5809401"/>
              <a:ext cx="1752600" cy="182741"/>
            </a:xfrm>
            <a:prstGeom prst="rect">
              <a:avLst/>
            </a:prstGeom>
            <a:solidFill>
              <a:schemeClr val="accent5">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900" dirty="0" smtClean="0"/>
                <a:t>STA1 A-MPDU to AP</a:t>
              </a:r>
              <a:endParaRPr lang="en-US" sz="900" dirty="0"/>
            </a:p>
          </p:txBody>
        </p:sp>
        <p:sp>
          <p:nvSpPr>
            <p:cNvPr id="51" name="Text Box 32"/>
            <p:cNvSpPr txBox="1">
              <a:spLocks noChangeArrowheads="1"/>
            </p:cNvSpPr>
            <p:nvPr/>
          </p:nvSpPr>
          <p:spPr bwMode="auto">
            <a:xfrm>
              <a:off x="2092126" y="6124839"/>
              <a:ext cx="338554" cy="230832"/>
            </a:xfrm>
            <a:prstGeom prst="rect">
              <a:avLst/>
            </a:prstGeom>
            <a:noFill/>
            <a:ln w="9525">
              <a:noFill/>
              <a:miter lim="800000"/>
              <a:headEnd/>
              <a:tailEnd/>
            </a:ln>
            <a:effectLst/>
          </p:spPr>
          <p:txBody>
            <a:bodyPr wrap="none">
              <a:spAutoFit/>
            </a:bodyPr>
            <a:lstStyle/>
            <a:p>
              <a:r>
                <a:rPr lang="en-US" sz="900" dirty="0" smtClean="0"/>
                <a:t>DL</a:t>
              </a:r>
              <a:endParaRPr lang="en-US" sz="900" b="0" i="1" dirty="0"/>
            </a:p>
          </p:txBody>
        </p:sp>
        <p:sp>
          <p:nvSpPr>
            <p:cNvPr id="77" name="Rectangle 76"/>
            <p:cNvSpPr/>
            <p:nvPr/>
          </p:nvSpPr>
          <p:spPr bwMode="auto">
            <a:xfrm>
              <a:off x="1691556" y="5788928"/>
              <a:ext cx="402266" cy="356448"/>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r>
                <a:rPr lang="en-US" sz="900" dirty="0" smtClean="0"/>
                <a:t>Trigger</a:t>
              </a:r>
              <a:endParaRPr lang="en-US" sz="900" dirty="0"/>
            </a:p>
          </p:txBody>
        </p:sp>
        <p:sp>
          <p:nvSpPr>
            <p:cNvPr id="64" name="Rectangle 63"/>
            <p:cNvSpPr/>
            <p:nvPr/>
          </p:nvSpPr>
          <p:spPr bwMode="auto">
            <a:xfrm>
              <a:off x="1692422" y="5432480"/>
              <a:ext cx="402266" cy="356448"/>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r>
                <a:rPr lang="en-US" sz="900" dirty="0" smtClean="0"/>
                <a:t>Trigger</a:t>
              </a:r>
              <a:endParaRPr lang="en-US" sz="900" dirty="0"/>
            </a:p>
          </p:txBody>
        </p:sp>
        <p:sp>
          <p:nvSpPr>
            <p:cNvPr id="65" name="Rectangle 64"/>
            <p:cNvSpPr/>
            <p:nvPr/>
          </p:nvSpPr>
          <p:spPr bwMode="auto">
            <a:xfrm>
              <a:off x="1692422" y="5078576"/>
              <a:ext cx="402266" cy="356448"/>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r>
                <a:rPr lang="en-US" sz="900" dirty="0" smtClean="0"/>
                <a:t>Trigger</a:t>
              </a:r>
              <a:endParaRPr lang="en-US" sz="900" dirty="0"/>
            </a:p>
          </p:txBody>
        </p:sp>
        <p:sp>
          <p:nvSpPr>
            <p:cNvPr id="66" name="Rectangle 65"/>
            <p:cNvSpPr/>
            <p:nvPr/>
          </p:nvSpPr>
          <p:spPr bwMode="auto">
            <a:xfrm>
              <a:off x="1693288" y="4722128"/>
              <a:ext cx="402266" cy="356448"/>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r>
                <a:rPr lang="en-US" sz="900" dirty="0" smtClean="0"/>
                <a:t>Trigger</a:t>
              </a:r>
              <a:endParaRPr lang="en-US" sz="900" dirty="0"/>
            </a:p>
          </p:txBody>
        </p:sp>
        <p:sp>
          <p:nvSpPr>
            <p:cNvPr id="67" name="Rectangle 66"/>
            <p:cNvSpPr/>
            <p:nvPr/>
          </p:nvSpPr>
          <p:spPr bwMode="auto">
            <a:xfrm>
              <a:off x="4494460" y="5788928"/>
              <a:ext cx="458066" cy="356448"/>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algn="ctr"/>
              <a:r>
                <a:rPr lang="en-US" sz="900" dirty="0" smtClean="0"/>
                <a:t>M-BA</a:t>
              </a:r>
              <a:endParaRPr lang="en-US" sz="900" dirty="0"/>
            </a:p>
          </p:txBody>
        </p:sp>
        <p:sp>
          <p:nvSpPr>
            <p:cNvPr id="72" name="Rectangle 71"/>
            <p:cNvSpPr/>
            <p:nvPr/>
          </p:nvSpPr>
          <p:spPr bwMode="auto">
            <a:xfrm>
              <a:off x="4495326" y="5432480"/>
              <a:ext cx="457200" cy="356448"/>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algn="ctr"/>
              <a:r>
                <a:rPr lang="en-US" sz="900" dirty="0" smtClean="0"/>
                <a:t>M-BA</a:t>
              </a:r>
              <a:endParaRPr lang="en-US" sz="900" dirty="0"/>
            </a:p>
          </p:txBody>
        </p:sp>
        <p:sp>
          <p:nvSpPr>
            <p:cNvPr id="73" name="Rectangle 72"/>
            <p:cNvSpPr/>
            <p:nvPr/>
          </p:nvSpPr>
          <p:spPr bwMode="auto">
            <a:xfrm>
              <a:off x="4495326" y="5078576"/>
              <a:ext cx="457200" cy="356448"/>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algn="ctr"/>
              <a:r>
                <a:rPr lang="en-US" sz="900" dirty="0" smtClean="0"/>
                <a:t>M-BA</a:t>
              </a:r>
              <a:endParaRPr lang="en-US" sz="900" dirty="0"/>
            </a:p>
          </p:txBody>
        </p:sp>
        <p:sp>
          <p:nvSpPr>
            <p:cNvPr id="74" name="Rectangle 73"/>
            <p:cNvSpPr/>
            <p:nvPr/>
          </p:nvSpPr>
          <p:spPr bwMode="auto">
            <a:xfrm>
              <a:off x="4496192" y="4722128"/>
              <a:ext cx="456334" cy="356448"/>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algn="ctr"/>
              <a:r>
                <a:rPr lang="en-US" sz="900" dirty="0" smtClean="0"/>
                <a:t>M-BA</a:t>
              </a:r>
              <a:endParaRPr lang="en-US" sz="900" dirty="0"/>
            </a:p>
          </p:txBody>
        </p:sp>
        <p:sp>
          <p:nvSpPr>
            <p:cNvPr id="127" name="Text Box 32"/>
            <p:cNvSpPr txBox="1">
              <a:spLocks noChangeArrowheads="1"/>
            </p:cNvSpPr>
            <p:nvPr/>
          </p:nvSpPr>
          <p:spPr bwMode="auto">
            <a:xfrm>
              <a:off x="4948573" y="5854158"/>
              <a:ext cx="489585" cy="260042"/>
            </a:xfrm>
            <a:prstGeom prst="rect">
              <a:avLst/>
            </a:prstGeom>
            <a:noFill/>
            <a:ln w="9525">
              <a:noFill/>
              <a:miter lim="800000"/>
              <a:headEnd/>
              <a:tailEnd/>
            </a:ln>
            <a:effectLst/>
          </p:spPr>
          <p:txBody>
            <a:bodyPr wrap="square">
              <a:spAutoFit/>
            </a:bodyPr>
            <a:lstStyle/>
            <a:p>
              <a:r>
                <a:rPr lang="en-US" sz="1100" dirty="0" smtClean="0"/>
                <a:t>Ch1</a:t>
              </a:r>
              <a:endParaRPr lang="en-US" sz="1100" b="0" i="1" dirty="0"/>
            </a:p>
          </p:txBody>
        </p:sp>
        <p:sp>
          <p:nvSpPr>
            <p:cNvPr id="128" name="Text Box 32"/>
            <p:cNvSpPr txBox="1">
              <a:spLocks noChangeArrowheads="1"/>
            </p:cNvSpPr>
            <p:nvPr/>
          </p:nvSpPr>
          <p:spPr bwMode="auto">
            <a:xfrm>
              <a:off x="4964495" y="5528886"/>
              <a:ext cx="489585" cy="260042"/>
            </a:xfrm>
            <a:prstGeom prst="rect">
              <a:avLst/>
            </a:prstGeom>
            <a:noFill/>
            <a:ln w="9525">
              <a:noFill/>
              <a:miter lim="800000"/>
              <a:headEnd/>
              <a:tailEnd/>
            </a:ln>
            <a:effectLst/>
          </p:spPr>
          <p:txBody>
            <a:bodyPr wrap="square">
              <a:spAutoFit/>
            </a:bodyPr>
            <a:lstStyle/>
            <a:p>
              <a:r>
                <a:rPr lang="en-US" sz="1100" dirty="0" smtClean="0"/>
                <a:t>Ch2</a:t>
              </a:r>
              <a:endParaRPr lang="en-US" sz="1100" b="0" i="1" dirty="0"/>
            </a:p>
          </p:txBody>
        </p:sp>
        <p:sp>
          <p:nvSpPr>
            <p:cNvPr id="129" name="Text Box 32"/>
            <p:cNvSpPr txBox="1">
              <a:spLocks noChangeArrowheads="1"/>
            </p:cNvSpPr>
            <p:nvPr/>
          </p:nvSpPr>
          <p:spPr bwMode="auto">
            <a:xfrm>
              <a:off x="4964495" y="5160396"/>
              <a:ext cx="489585" cy="260042"/>
            </a:xfrm>
            <a:prstGeom prst="rect">
              <a:avLst/>
            </a:prstGeom>
            <a:noFill/>
            <a:ln w="9525">
              <a:noFill/>
              <a:miter lim="800000"/>
              <a:headEnd/>
              <a:tailEnd/>
            </a:ln>
            <a:effectLst/>
          </p:spPr>
          <p:txBody>
            <a:bodyPr wrap="square">
              <a:spAutoFit/>
            </a:bodyPr>
            <a:lstStyle/>
            <a:p>
              <a:r>
                <a:rPr lang="en-US" sz="1100" dirty="0" smtClean="0"/>
                <a:t>Ch3</a:t>
              </a:r>
              <a:endParaRPr lang="en-US" sz="1100" b="0" i="1" dirty="0"/>
            </a:p>
          </p:txBody>
        </p:sp>
        <p:sp>
          <p:nvSpPr>
            <p:cNvPr id="130" name="Text Box 32"/>
            <p:cNvSpPr txBox="1">
              <a:spLocks noChangeArrowheads="1"/>
            </p:cNvSpPr>
            <p:nvPr/>
          </p:nvSpPr>
          <p:spPr bwMode="auto">
            <a:xfrm>
              <a:off x="4950848" y="4778260"/>
              <a:ext cx="489585" cy="260042"/>
            </a:xfrm>
            <a:prstGeom prst="rect">
              <a:avLst/>
            </a:prstGeom>
            <a:noFill/>
            <a:ln w="9525">
              <a:noFill/>
              <a:miter lim="800000"/>
              <a:headEnd/>
              <a:tailEnd/>
            </a:ln>
            <a:effectLst/>
          </p:spPr>
          <p:txBody>
            <a:bodyPr wrap="square">
              <a:spAutoFit/>
            </a:bodyPr>
            <a:lstStyle/>
            <a:p>
              <a:r>
                <a:rPr lang="en-US" sz="1100" dirty="0" smtClean="0"/>
                <a:t>Ch4</a:t>
              </a:r>
              <a:endParaRPr lang="en-US" sz="1100" b="0" i="1" dirty="0"/>
            </a:p>
          </p:txBody>
        </p:sp>
      </p:grpSp>
      <p:sp>
        <p:nvSpPr>
          <p:cNvPr id="105" name="Rectangle 63"/>
          <p:cNvSpPr/>
          <p:nvPr/>
        </p:nvSpPr>
        <p:spPr bwMode="auto">
          <a:xfrm>
            <a:off x="1676400" y="4343400"/>
            <a:ext cx="381000" cy="449120"/>
          </a:xfrm>
          <a:prstGeom prst="rect">
            <a:avLst/>
          </a:prstGeom>
          <a:solidFill>
            <a:schemeClr val="bg1">
              <a:lumMod val="50000"/>
            </a:schemeClr>
          </a:solidFill>
          <a:ln w="9525" cap="flat" cmpd="sng" algn="ctr">
            <a:no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endParaRPr lang="en-US" sz="900" dirty="0"/>
          </a:p>
        </p:txBody>
      </p:sp>
      <p:sp>
        <p:nvSpPr>
          <p:cNvPr id="107" name="乘号 106"/>
          <p:cNvSpPr/>
          <p:nvPr/>
        </p:nvSpPr>
        <p:spPr bwMode="auto">
          <a:xfrm>
            <a:off x="2209800" y="3581400"/>
            <a:ext cx="1371600" cy="1447800"/>
          </a:xfrm>
          <a:prstGeom prst="mathMultiply">
            <a:avLst>
              <a:gd name="adj1" fmla="val 2092"/>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34" name="Text Box 32"/>
          <p:cNvSpPr txBox="1">
            <a:spLocks noChangeArrowheads="1"/>
          </p:cNvSpPr>
          <p:nvPr/>
        </p:nvSpPr>
        <p:spPr bwMode="auto">
          <a:xfrm>
            <a:off x="609600" y="3581400"/>
            <a:ext cx="1640193" cy="230832"/>
          </a:xfrm>
          <a:prstGeom prst="rect">
            <a:avLst/>
          </a:prstGeom>
          <a:noFill/>
          <a:ln w="9525">
            <a:noFill/>
            <a:miter lim="800000"/>
            <a:headEnd/>
            <a:tailEnd/>
          </a:ln>
          <a:effectLst/>
        </p:spPr>
        <p:txBody>
          <a:bodyPr wrap="none">
            <a:spAutoFit/>
          </a:bodyPr>
          <a:lstStyle/>
          <a:p>
            <a:r>
              <a:rPr lang="en-US" sz="900" dirty="0" smtClean="0"/>
              <a:t>20MHz channel busy for STA2</a:t>
            </a:r>
            <a:endParaRPr lang="en-US" sz="900" b="0" i="1" dirty="0"/>
          </a:p>
        </p:txBody>
      </p:sp>
      <p:cxnSp>
        <p:nvCxnSpPr>
          <p:cNvPr id="137" name="直接连接符 136"/>
          <p:cNvCxnSpPr>
            <a:endCxn id="105" idx="0"/>
          </p:cNvCxnSpPr>
          <p:nvPr/>
        </p:nvCxnSpPr>
        <p:spPr bwMode="auto">
          <a:xfrm rot="16200000" flipH="1">
            <a:off x="1504950" y="3981450"/>
            <a:ext cx="533400" cy="190500"/>
          </a:xfrm>
          <a:prstGeom prst="line">
            <a:avLst/>
          </a:prstGeom>
          <a:solidFill>
            <a:schemeClr val="accent1"/>
          </a:solidFill>
          <a:ln w="12700" cap="flat" cmpd="sng" algn="ctr">
            <a:solidFill>
              <a:schemeClr val="tx1"/>
            </a:solidFill>
            <a:prstDash val="dash"/>
            <a:round/>
            <a:headEnd type="none" w="sm" len="sm"/>
            <a:tailEnd type="none" w="sm" len="sm"/>
          </a:ln>
          <a:effectLst/>
        </p:spPr>
      </p:cxnSp>
    </p:spTree>
    <p:extLst>
      <p:ext uri="{BB962C8B-B14F-4D97-AF65-F5344CB8AC3E}">
        <p14:creationId xmlns:p14="http://schemas.microsoft.com/office/powerpoint/2010/main" xmlns="" val="40203901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85800" y="533400"/>
            <a:ext cx="7772400" cy="533400"/>
          </a:xfrm>
        </p:spPr>
        <p:txBody>
          <a:bodyPr/>
          <a:lstStyle/>
          <a:p>
            <a:r>
              <a:rPr lang="en-US" sz="2800" dirty="0" smtClean="0"/>
              <a:t>Comparison of options</a:t>
            </a:r>
            <a:endParaRPr lang="en-US" sz="2800" dirty="0"/>
          </a:p>
        </p:txBody>
      </p:sp>
      <p:sp>
        <p:nvSpPr>
          <p:cNvPr id="5" name="Slide Number Placeholder 4"/>
          <p:cNvSpPr>
            <a:spLocks noGrp="1"/>
          </p:cNvSpPr>
          <p:nvPr>
            <p:ph type="sldNum" sz="quarter" idx="11"/>
          </p:nvPr>
        </p:nvSpPr>
        <p:spPr/>
        <p:txBody>
          <a:bodyPr/>
          <a:lstStyle/>
          <a:p>
            <a:pPr>
              <a:defRPr/>
            </a:pPr>
            <a:r>
              <a:rPr lang="en-US" smtClean="0"/>
              <a:t>Slide </a:t>
            </a:r>
            <a:fld id="{3099D1E7-2CFE-4362-BB72-AF97192842EA}" type="slidenum">
              <a:rPr lang="en-US" smtClean="0"/>
              <a:pPr>
                <a:defRPr/>
              </a:pPr>
              <a:t>11</a:t>
            </a:fld>
            <a:endParaRPr lang="en-US" dirty="0"/>
          </a:p>
        </p:txBody>
      </p:sp>
      <p:sp>
        <p:nvSpPr>
          <p:cNvPr id="4" name="Footer Placeholder 3"/>
          <p:cNvSpPr>
            <a:spLocks noGrp="1"/>
          </p:cNvSpPr>
          <p:nvPr>
            <p:ph type="ftr" sz="quarter" idx="3"/>
          </p:nvPr>
        </p:nvSpPr>
        <p:spPr>
          <a:xfrm>
            <a:off x="5791199" y="6475413"/>
            <a:ext cx="2752661" cy="184666"/>
          </a:xfrm>
        </p:spPr>
        <p:txBody>
          <a:bodyPr/>
          <a:lstStyle/>
          <a:p>
            <a:pPr>
              <a:defRPr/>
            </a:pPr>
            <a:r>
              <a:rPr lang="en-US" altLang="zh-CN" dirty="0" err="1" smtClean="0"/>
              <a:t>Kaiying</a:t>
            </a:r>
            <a:r>
              <a:rPr lang="en-US" altLang="zh-CN" dirty="0" smtClean="0"/>
              <a:t> </a:t>
            </a:r>
            <a:r>
              <a:rPr lang="en-US" altLang="zh-CN" dirty="0" err="1" smtClean="0"/>
              <a:t>Lv</a:t>
            </a:r>
            <a:r>
              <a:rPr lang="en-US" altLang="zh-CN" dirty="0" smtClean="0"/>
              <a:t> (ZTE), et al.</a:t>
            </a:r>
            <a:endParaRPr lang="en-US" dirty="0"/>
          </a:p>
        </p:txBody>
      </p:sp>
      <p:sp>
        <p:nvSpPr>
          <p:cNvPr id="12" name="Text Box 32"/>
          <p:cNvSpPr txBox="1">
            <a:spLocks noChangeArrowheads="1"/>
          </p:cNvSpPr>
          <p:nvPr/>
        </p:nvSpPr>
        <p:spPr bwMode="auto">
          <a:xfrm>
            <a:off x="3003488" y="6298487"/>
            <a:ext cx="486030" cy="230832"/>
          </a:xfrm>
          <a:prstGeom prst="rect">
            <a:avLst/>
          </a:prstGeom>
          <a:noFill/>
          <a:ln w="9525">
            <a:noFill/>
            <a:miter lim="800000"/>
            <a:headEnd/>
            <a:tailEnd/>
          </a:ln>
          <a:effectLst/>
        </p:spPr>
        <p:txBody>
          <a:bodyPr wrap="none">
            <a:spAutoFit/>
          </a:bodyPr>
          <a:lstStyle/>
          <a:p>
            <a:r>
              <a:rPr lang="en-US" sz="900" dirty="0" smtClean="0"/>
              <a:t>TXOP</a:t>
            </a:r>
            <a:endParaRPr lang="en-US" sz="900" b="0" i="1" dirty="0"/>
          </a:p>
        </p:txBody>
      </p:sp>
      <p:sp>
        <p:nvSpPr>
          <p:cNvPr id="115" name="TextBox 114"/>
          <p:cNvSpPr txBox="1"/>
          <p:nvPr/>
        </p:nvSpPr>
        <p:spPr>
          <a:xfrm rot="21498700">
            <a:off x="6564629" y="6216246"/>
            <a:ext cx="695982" cy="276999"/>
          </a:xfrm>
          <a:prstGeom prst="rect">
            <a:avLst/>
          </a:prstGeom>
          <a:noFill/>
        </p:spPr>
        <p:txBody>
          <a:bodyPr wrap="square" rtlCol="0">
            <a:spAutoFit/>
          </a:bodyPr>
          <a:lstStyle/>
          <a:p>
            <a:r>
              <a:rPr lang="en-US" dirty="0" smtClean="0"/>
              <a:t>HE-SIG</a:t>
            </a:r>
            <a:endParaRPr lang="en-US" dirty="0"/>
          </a:p>
        </p:txBody>
      </p:sp>
      <p:graphicFrame>
        <p:nvGraphicFramePr>
          <p:cNvPr id="106" name="内容占位符 105"/>
          <p:cNvGraphicFramePr>
            <a:graphicFrameLocks noGrp="1"/>
          </p:cNvGraphicFramePr>
          <p:nvPr>
            <p:ph idx="1"/>
          </p:nvPr>
        </p:nvGraphicFramePr>
        <p:xfrm>
          <a:off x="685800" y="1371601"/>
          <a:ext cx="7772400" cy="2987040"/>
        </p:xfrm>
        <a:graphic>
          <a:graphicData uri="http://schemas.openxmlformats.org/drawingml/2006/table">
            <a:tbl>
              <a:tblPr firstRow="1" bandRow="1">
                <a:tableStyleId>{5C22544A-7EE6-4342-B048-85BDC9FD1C3A}</a:tableStyleId>
              </a:tblPr>
              <a:tblGrid>
                <a:gridCol w="1600200"/>
                <a:gridCol w="2667000"/>
                <a:gridCol w="3505200"/>
              </a:tblGrid>
              <a:tr h="286123">
                <a:tc>
                  <a:txBody>
                    <a:bodyPr/>
                    <a:lstStyle/>
                    <a:p>
                      <a:r>
                        <a:rPr lang="en-US" altLang="zh-CN" dirty="0" smtClean="0"/>
                        <a:t>Options</a:t>
                      </a:r>
                      <a:endParaRPr lang="zh-CN" altLang="en-US" dirty="0"/>
                    </a:p>
                  </a:txBody>
                  <a:tcPr/>
                </a:tc>
                <a:tc>
                  <a:txBody>
                    <a:bodyPr/>
                    <a:lstStyle/>
                    <a:p>
                      <a:r>
                        <a:rPr lang="en-US" altLang="zh-CN" dirty="0" smtClean="0"/>
                        <a:t>Pros</a:t>
                      </a:r>
                      <a:endParaRPr lang="zh-CN" altLang="en-US" dirty="0"/>
                    </a:p>
                  </a:txBody>
                  <a:tcPr/>
                </a:tc>
                <a:tc>
                  <a:txBody>
                    <a:bodyPr/>
                    <a:lstStyle/>
                    <a:p>
                      <a:r>
                        <a:rPr lang="en-US" altLang="zh-CN" dirty="0" smtClean="0"/>
                        <a:t>Cons</a:t>
                      </a:r>
                      <a:endParaRPr lang="zh-CN" altLang="en-US" dirty="0"/>
                    </a:p>
                  </a:txBody>
                  <a:tcPr/>
                </a:tc>
              </a:tr>
              <a:tr h="342192">
                <a:tc>
                  <a:txBody>
                    <a:bodyPr/>
                    <a:lstStyle/>
                    <a:p>
                      <a:r>
                        <a:rPr lang="en-US" altLang="zh-CN" dirty="0" smtClean="0"/>
                        <a:t>Option 1</a:t>
                      </a:r>
                      <a:endParaRPr lang="zh-CN" altLang="en-US" dirty="0"/>
                    </a:p>
                  </a:txBody>
                  <a:tcP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altLang="zh-CN" sz="1100" b="0" dirty="0" smtClean="0">
                          <a:latin typeface="+mn-ea"/>
                          <a:ea typeface="+mn-ea"/>
                        </a:rPr>
                        <a:t>Simple design</a:t>
                      </a:r>
                    </a:p>
                    <a:p>
                      <a:endParaRPr lang="zh-CN" altLang="en-US" sz="1100" b="0" dirty="0">
                        <a:latin typeface="+mn-ea"/>
                        <a:ea typeface="+mn-ea"/>
                      </a:endParaRPr>
                    </a:p>
                  </a:txBody>
                  <a:tcPr/>
                </a:tc>
                <a:tc>
                  <a:txBody>
                    <a:bodyPr/>
                    <a:lstStyle/>
                    <a:p>
                      <a:r>
                        <a:rPr lang="en-US" altLang="zh-CN" sz="1100" b="0" dirty="0" smtClean="0">
                          <a:latin typeface="+mn-ea"/>
                          <a:ea typeface="+mn-ea"/>
                        </a:rPr>
                        <a:t>Conservative performance</a:t>
                      </a:r>
                      <a:endParaRPr lang="zh-CN" altLang="en-US" sz="1100" b="0" dirty="0">
                        <a:latin typeface="+mn-ea"/>
                        <a:ea typeface="+mn-ea"/>
                      </a:endParaRPr>
                    </a:p>
                  </a:txBody>
                  <a:tcPr/>
                </a:tc>
              </a:tr>
              <a:tr h="960119">
                <a:tc>
                  <a:txBody>
                    <a:bodyPr/>
                    <a:lstStyle/>
                    <a:p>
                      <a:r>
                        <a:rPr lang="en-US" altLang="zh-CN" dirty="0" smtClean="0"/>
                        <a:t>Option 2</a:t>
                      </a:r>
                      <a:endParaRPr lang="zh-CN" altLang="en-US" dirty="0"/>
                    </a:p>
                  </a:txBody>
                  <a:tcPr/>
                </a:tc>
                <a:tc>
                  <a:txBody>
                    <a:bodyPr/>
                    <a:lstStyle/>
                    <a:p>
                      <a:r>
                        <a:rPr lang="en-US" altLang="zh-CN" sz="1100" b="0" dirty="0" smtClean="0">
                          <a:latin typeface="+mn-ea"/>
                          <a:ea typeface="+mn-ea"/>
                        </a:rPr>
                        <a:t>Higher spectrum</a:t>
                      </a:r>
                      <a:r>
                        <a:rPr lang="en-US" altLang="zh-CN" sz="1100" b="0" baseline="0" dirty="0" smtClean="0">
                          <a:latin typeface="+mn-ea"/>
                          <a:ea typeface="+mn-ea"/>
                        </a:rPr>
                        <a:t> efficiency</a:t>
                      </a:r>
                      <a:endParaRPr lang="zh-CN" altLang="en-US" sz="1100" b="0" dirty="0">
                        <a:latin typeface="+mn-ea"/>
                        <a:ea typeface="+mn-ea"/>
                      </a:endParaRPr>
                    </a:p>
                  </a:txBody>
                  <a:tcPr/>
                </a:tc>
                <a:tc>
                  <a:txBody>
                    <a:bodyPr/>
                    <a:lstStyle/>
                    <a:p>
                      <a:pPr marL="0" marR="0" lvl="3" indent="0" algn="l" defTabSz="914400" rtl="0" eaLnBrk="1" fontAlgn="auto" latinLnBrk="0" hangingPunct="1">
                        <a:lnSpc>
                          <a:spcPct val="100000"/>
                        </a:lnSpc>
                        <a:spcBef>
                          <a:spcPts val="0"/>
                        </a:spcBef>
                        <a:spcAft>
                          <a:spcPts val="0"/>
                        </a:spcAft>
                        <a:buClrTx/>
                        <a:buSzTx/>
                        <a:buFontTx/>
                        <a:buNone/>
                        <a:tabLst/>
                        <a:defRPr/>
                      </a:pPr>
                      <a:r>
                        <a:rPr lang="en-US" altLang="zh-CN" sz="1100" b="0" dirty="0" smtClean="0">
                          <a:latin typeface="+mn-ea"/>
                          <a:ea typeface="+mn-ea"/>
                        </a:rPr>
                        <a:t>AP has to do blind decoding which make things complicated</a:t>
                      </a:r>
                      <a:endParaRPr lang="zh-CN" altLang="en-US" sz="1100" b="0" dirty="0" smtClean="0">
                        <a:latin typeface="+mn-ea"/>
                        <a:ea typeface="+mn-ea"/>
                      </a:endParaRPr>
                    </a:p>
                    <a:p>
                      <a:pPr marL="0" marR="0" lvl="3" indent="0" algn="l" defTabSz="914400" rtl="0" eaLnBrk="1" fontAlgn="auto" latinLnBrk="0" hangingPunct="1">
                        <a:lnSpc>
                          <a:spcPct val="100000"/>
                        </a:lnSpc>
                        <a:spcBef>
                          <a:spcPts val="0"/>
                        </a:spcBef>
                        <a:spcAft>
                          <a:spcPts val="0"/>
                        </a:spcAft>
                        <a:buClrTx/>
                        <a:buSzTx/>
                        <a:buFontTx/>
                        <a:buNone/>
                        <a:tabLst/>
                        <a:defRPr/>
                      </a:pPr>
                      <a:endParaRPr lang="en-US" altLang="zh-CN" sz="1100" b="0" dirty="0" smtClean="0">
                        <a:latin typeface="+mn-ea"/>
                        <a:ea typeface="+mn-ea"/>
                      </a:endParaRPr>
                    </a:p>
                    <a:p>
                      <a:pPr marL="0" marR="0" lvl="3" indent="0" algn="l" defTabSz="914400" rtl="0" eaLnBrk="1" fontAlgn="auto" latinLnBrk="0" hangingPunct="1">
                        <a:lnSpc>
                          <a:spcPct val="100000"/>
                        </a:lnSpc>
                        <a:spcBef>
                          <a:spcPts val="0"/>
                        </a:spcBef>
                        <a:spcAft>
                          <a:spcPts val="0"/>
                        </a:spcAft>
                        <a:buClrTx/>
                        <a:buSzTx/>
                        <a:buFontTx/>
                        <a:buNone/>
                        <a:tabLst/>
                        <a:defRPr/>
                      </a:pPr>
                      <a:r>
                        <a:rPr lang="en-US" altLang="zh-CN" sz="1100" b="0" dirty="0" smtClean="0">
                          <a:latin typeface="+mn-ea"/>
                          <a:ea typeface="+mn-ea"/>
                        </a:rPr>
                        <a:t>- note that  partial BW response is actually not feasible, because the UL MU preamble does not have an indication of the transmission BW (it is only in the trigger), so AP would not even know on which sub-channel to decode.</a:t>
                      </a:r>
                    </a:p>
                    <a:p>
                      <a:endParaRPr lang="zh-CN" altLang="en-US" sz="1100" b="0" dirty="0">
                        <a:latin typeface="+mn-ea"/>
                        <a:ea typeface="+mn-ea"/>
                      </a:endParaRPr>
                    </a:p>
                  </a:txBody>
                  <a:tcPr/>
                </a:tc>
              </a:tr>
              <a:tr h="582652">
                <a:tc>
                  <a:txBody>
                    <a:bodyPr/>
                    <a:lstStyle/>
                    <a:p>
                      <a:r>
                        <a:rPr lang="en-US" altLang="zh-CN" dirty="0" smtClean="0"/>
                        <a:t>Option 3</a:t>
                      </a:r>
                      <a:endParaRPr lang="zh-CN" altLang="en-US" dirty="0"/>
                    </a:p>
                  </a:txBody>
                  <a:tcP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altLang="zh-CN" sz="1100" b="0" baseline="0" dirty="0" smtClean="0">
                          <a:latin typeface="+mn-ea"/>
                          <a:ea typeface="+mn-ea"/>
                        </a:rPr>
                        <a:t>No physical carrier sensing</a:t>
                      </a:r>
                    </a:p>
                    <a:p>
                      <a:pPr marL="0" marR="0" lvl="2" indent="0" algn="l" defTabSz="914400" rtl="0" eaLnBrk="1" fontAlgn="auto" latinLnBrk="0" hangingPunct="1">
                        <a:lnSpc>
                          <a:spcPct val="100000"/>
                        </a:lnSpc>
                        <a:spcBef>
                          <a:spcPts val="0"/>
                        </a:spcBef>
                        <a:spcAft>
                          <a:spcPts val="0"/>
                        </a:spcAft>
                        <a:buClrTx/>
                        <a:buSzTx/>
                        <a:buFontTx/>
                        <a:buNone/>
                        <a:tabLst/>
                        <a:defRPr/>
                      </a:pPr>
                      <a:r>
                        <a:rPr lang="en-US" altLang="zh-CN" sz="1100" b="0" baseline="0" dirty="0" smtClean="0">
                          <a:latin typeface="+mn-ea"/>
                          <a:ea typeface="+mn-ea"/>
                        </a:rPr>
                        <a:t>Simple and aggressive</a:t>
                      </a:r>
                      <a:endParaRPr lang="en-US" altLang="zh-CN" sz="1100" b="0" dirty="0" smtClean="0">
                        <a:latin typeface="+mn-ea"/>
                        <a:ea typeface="+mn-ea"/>
                      </a:endParaRPr>
                    </a:p>
                    <a:p>
                      <a:endParaRPr lang="zh-CN" altLang="en-US" sz="1100" b="0" dirty="0">
                        <a:latin typeface="+mn-ea"/>
                        <a:ea typeface="+mn-ea"/>
                      </a:endParaRPr>
                    </a:p>
                  </a:txBody>
                  <a:tcP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altLang="zh-CN" sz="1100" b="0" dirty="0" smtClean="0">
                          <a:latin typeface="+mn-ea"/>
                          <a:ea typeface="+mn-ea"/>
                        </a:rPr>
                        <a:t>Interference to the on-going transmission</a:t>
                      </a:r>
                    </a:p>
                    <a:p>
                      <a:endParaRPr lang="zh-CN" altLang="en-US" sz="1100" b="0" dirty="0">
                        <a:latin typeface="+mn-ea"/>
                        <a:ea typeface="+mn-ea"/>
                      </a:endParaRPr>
                    </a:p>
                  </a:txBody>
                  <a:tcPr/>
                </a:tc>
              </a:tr>
            </a:tbl>
          </a:graphicData>
        </a:graphic>
      </p:graphicFrame>
      <p:sp>
        <p:nvSpPr>
          <p:cNvPr id="107" name="TextBox 106"/>
          <p:cNvSpPr txBox="1"/>
          <p:nvPr/>
        </p:nvSpPr>
        <p:spPr>
          <a:xfrm>
            <a:off x="2133600" y="5029200"/>
            <a:ext cx="4495800" cy="369332"/>
          </a:xfrm>
          <a:prstGeom prst="rect">
            <a:avLst/>
          </a:prstGeom>
          <a:noFill/>
        </p:spPr>
        <p:txBody>
          <a:bodyPr wrap="square" rtlCol="0">
            <a:spAutoFit/>
          </a:bodyPr>
          <a:lstStyle/>
          <a:p>
            <a:pPr marL="0" lvl="1"/>
            <a:r>
              <a:rPr lang="en-US" altLang="zh-CN" sz="1800" dirty="0" smtClean="0">
                <a:solidFill>
                  <a:srgbClr val="0070C0"/>
                </a:solidFill>
              </a:rPr>
              <a:t>Recommendation: Option-1 </a:t>
            </a:r>
            <a:endParaRPr lang="zh-CN" altLang="en-US" sz="1800" dirty="0">
              <a:solidFill>
                <a:srgbClr val="0070C0"/>
              </a:solidFill>
            </a:endParaRPr>
          </a:p>
        </p:txBody>
      </p:sp>
    </p:spTree>
    <p:extLst>
      <p:ext uri="{BB962C8B-B14F-4D97-AF65-F5344CB8AC3E}">
        <p14:creationId xmlns:p14="http://schemas.microsoft.com/office/powerpoint/2010/main" xmlns="" val="40203901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85800" y="685800"/>
            <a:ext cx="7772400" cy="665328"/>
          </a:xfrm>
        </p:spPr>
        <p:txBody>
          <a:bodyPr/>
          <a:lstStyle/>
          <a:p>
            <a:r>
              <a:rPr lang="en-US" dirty="0" smtClean="0"/>
              <a:t>Conclusion</a:t>
            </a:r>
            <a:endParaRPr lang="en-US" dirty="0"/>
          </a:p>
        </p:txBody>
      </p:sp>
      <p:sp>
        <p:nvSpPr>
          <p:cNvPr id="7" name="Content Placeholder 6"/>
          <p:cNvSpPr>
            <a:spLocks noGrp="1"/>
          </p:cNvSpPr>
          <p:nvPr>
            <p:ph idx="1"/>
          </p:nvPr>
        </p:nvSpPr>
        <p:spPr>
          <a:xfrm>
            <a:off x="685800" y="1446663"/>
            <a:ext cx="7772400" cy="4967785"/>
          </a:xfrm>
        </p:spPr>
        <p:txBody>
          <a:bodyPr>
            <a:normAutofit/>
          </a:bodyPr>
          <a:lstStyle/>
          <a:p>
            <a:r>
              <a:rPr lang="en-US" altLang="zh-CN" b="0" dirty="0" smtClean="0"/>
              <a:t>We discussed some options for UL MU response when physical carrier sensing on the allocated channels indicating channel busy or partially busy.</a:t>
            </a:r>
          </a:p>
          <a:p>
            <a:r>
              <a:rPr lang="en-US" altLang="zh-CN" b="0" dirty="0" smtClean="0"/>
              <a:t>Comparison on different options is described</a:t>
            </a:r>
          </a:p>
          <a:p>
            <a:r>
              <a:rPr lang="en-US" altLang="zh-CN" b="0" dirty="0" smtClean="0"/>
              <a:t>We proposed a simple UL MU response rule.</a:t>
            </a:r>
          </a:p>
          <a:p>
            <a:pPr>
              <a:buNone/>
            </a:pPr>
            <a:r>
              <a:rPr lang="en-US" altLang="zh-CN" b="0" dirty="0" smtClean="0"/>
              <a:t>.</a:t>
            </a:r>
          </a:p>
          <a:p>
            <a:pPr>
              <a:spcBef>
                <a:spcPts val="600"/>
              </a:spcBef>
              <a:spcAft>
                <a:spcPts val="600"/>
              </a:spcAft>
              <a:buFont typeface="+mj-lt"/>
              <a:buAutoNum type="arabicParenR"/>
            </a:pPr>
            <a:endParaRPr lang="en-US" b="0" dirty="0" smtClean="0"/>
          </a:p>
        </p:txBody>
      </p:sp>
      <p:sp>
        <p:nvSpPr>
          <p:cNvPr id="5" name="Slide Number Placeholder 4"/>
          <p:cNvSpPr>
            <a:spLocks noGrp="1"/>
          </p:cNvSpPr>
          <p:nvPr>
            <p:ph type="sldNum" sz="quarter" idx="11"/>
          </p:nvPr>
        </p:nvSpPr>
        <p:spPr/>
        <p:txBody>
          <a:bodyPr/>
          <a:lstStyle/>
          <a:p>
            <a:pPr>
              <a:defRPr/>
            </a:pPr>
            <a:r>
              <a:rPr lang="en-US" smtClean="0"/>
              <a:t>Slide </a:t>
            </a:r>
            <a:fld id="{3099D1E7-2CFE-4362-BB72-AF97192842EA}" type="slidenum">
              <a:rPr lang="en-US" smtClean="0"/>
              <a:pPr>
                <a:defRPr/>
              </a:pPr>
              <a:t>12</a:t>
            </a:fld>
            <a:endParaRPr lang="en-US" dirty="0"/>
          </a:p>
        </p:txBody>
      </p:sp>
      <p:sp>
        <p:nvSpPr>
          <p:cNvPr id="4" name="Footer Placeholder 3"/>
          <p:cNvSpPr>
            <a:spLocks noGrp="1"/>
          </p:cNvSpPr>
          <p:nvPr>
            <p:ph type="ftr" sz="quarter" idx="3"/>
          </p:nvPr>
        </p:nvSpPr>
        <p:spPr>
          <a:xfrm>
            <a:off x="5791199" y="6475413"/>
            <a:ext cx="2752661" cy="184666"/>
          </a:xfrm>
        </p:spPr>
        <p:txBody>
          <a:bodyPr/>
          <a:lstStyle/>
          <a:p>
            <a:pPr>
              <a:defRPr/>
            </a:pPr>
            <a:r>
              <a:rPr lang="en-US" altLang="zh-CN" dirty="0" err="1" smtClean="0"/>
              <a:t>Kaiying</a:t>
            </a:r>
            <a:r>
              <a:rPr lang="en-US" altLang="zh-CN" dirty="0" smtClean="0"/>
              <a:t> </a:t>
            </a:r>
            <a:r>
              <a:rPr lang="en-US" altLang="zh-CN" dirty="0" err="1" smtClean="0"/>
              <a:t>Lv</a:t>
            </a:r>
            <a:r>
              <a:rPr lang="en-US" altLang="zh-CN" dirty="0" smtClean="0"/>
              <a:t> (ZTE), et al.</a:t>
            </a:r>
            <a:endParaRPr lang="en-US" dirty="0"/>
          </a:p>
        </p:txBody>
      </p:sp>
    </p:spTree>
    <p:extLst>
      <p:ext uri="{BB962C8B-B14F-4D97-AF65-F5344CB8AC3E}">
        <p14:creationId xmlns:p14="http://schemas.microsoft.com/office/powerpoint/2010/main" xmlns="" val="37986008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85800" y="685800"/>
            <a:ext cx="7772400" cy="665328"/>
          </a:xfrm>
        </p:spPr>
        <p:txBody>
          <a:bodyPr/>
          <a:lstStyle/>
          <a:p>
            <a:r>
              <a:rPr lang="en-US" dirty="0" smtClean="0"/>
              <a:t>References</a:t>
            </a:r>
            <a:endParaRPr lang="en-US" dirty="0"/>
          </a:p>
        </p:txBody>
      </p:sp>
      <p:sp>
        <p:nvSpPr>
          <p:cNvPr id="7" name="Content Placeholder 6"/>
          <p:cNvSpPr>
            <a:spLocks noGrp="1"/>
          </p:cNvSpPr>
          <p:nvPr>
            <p:ph idx="1"/>
          </p:nvPr>
        </p:nvSpPr>
        <p:spPr>
          <a:xfrm>
            <a:off x="685800" y="1446663"/>
            <a:ext cx="7772400" cy="4967785"/>
          </a:xfrm>
        </p:spPr>
        <p:txBody>
          <a:bodyPr>
            <a:normAutofit/>
          </a:bodyPr>
          <a:lstStyle/>
          <a:p>
            <a:pPr>
              <a:spcBef>
                <a:spcPts val="600"/>
              </a:spcBef>
              <a:spcAft>
                <a:spcPts val="600"/>
              </a:spcAft>
              <a:buFont typeface="+mj-lt"/>
              <a:buAutoNum type="arabicParenR"/>
            </a:pPr>
            <a:r>
              <a:rPr lang="en-US" sz="1800" b="0" dirty="0" smtClean="0"/>
              <a:t>11-15-1058-00-00ax-cca-consideration-for-ul-mu-transmission</a:t>
            </a:r>
          </a:p>
          <a:p>
            <a:pPr>
              <a:spcBef>
                <a:spcPts val="600"/>
              </a:spcBef>
              <a:spcAft>
                <a:spcPts val="600"/>
              </a:spcAft>
              <a:buFont typeface="+mj-lt"/>
              <a:buAutoNum type="arabicParenR"/>
            </a:pPr>
            <a:r>
              <a:rPr lang="en-US" sz="1800" b="0" dirty="0" smtClean="0"/>
              <a:t>11-15-0132-09-00ax-spec-framework</a:t>
            </a:r>
          </a:p>
          <a:p>
            <a:pPr>
              <a:spcBef>
                <a:spcPts val="600"/>
              </a:spcBef>
              <a:spcAft>
                <a:spcPts val="600"/>
              </a:spcAft>
              <a:buFont typeface="+mj-lt"/>
              <a:buAutoNum type="arabicParenR"/>
            </a:pPr>
            <a:r>
              <a:rPr lang="en-US" sz="1800" b="0" dirty="0" smtClean="0"/>
              <a:t>IEEE P802.11-REVmc/D4.2, Sept 2015</a:t>
            </a:r>
          </a:p>
        </p:txBody>
      </p:sp>
      <p:sp>
        <p:nvSpPr>
          <p:cNvPr id="5" name="Slide Number Placeholder 4"/>
          <p:cNvSpPr>
            <a:spLocks noGrp="1"/>
          </p:cNvSpPr>
          <p:nvPr>
            <p:ph type="sldNum" sz="quarter" idx="11"/>
          </p:nvPr>
        </p:nvSpPr>
        <p:spPr/>
        <p:txBody>
          <a:bodyPr/>
          <a:lstStyle/>
          <a:p>
            <a:pPr>
              <a:defRPr/>
            </a:pPr>
            <a:r>
              <a:rPr lang="en-US" smtClean="0"/>
              <a:t>Slide </a:t>
            </a:r>
            <a:fld id="{3099D1E7-2CFE-4362-BB72-AF97192842EA}" type="slidenum">
              <a:rPr lang="en-US" smtClean="0"/>
              <a:pPr>
                <a:defRPr/>
              </a:pPr>
              <a:t>13</a:t>
            </a:fld>
            <a:endParaRPr lang="en-US" dirty="0"/>
          </a:p>
        </p:txBody>
      </p:sp>
      <p:sp>
        <p:nvSpPr>
          <p:cNvPr id="4" name="Footer Placeholder 3"/>
          <p:cNvSpPr>
            <a:spLocks noGrp="1"/>
          </p:cNvSpPr>
          <p:nvPr>
            <p:ph type="ftr" sz="quarter" idx="3"/>
          </p:nvPr>
        </p:nvSpPr>
        <p:spPr>
          <a:xfrm>
            <a:off x="5791199" y="6475413"/>
            <a:ext cx="2752661" cy="184666"/>
          </a:xfrm>
        </p:spPr>
        <p:txBody>
          <a:bodyPr/>
          <a:lstStyle/>
          <a:p>
            <a:pPr>
              <a:defRPr/>
            </a:pPr>
            <a:r>
              <a:rPr lang="en-US" altLang="zh-CN" dirty="0" err="1" smtClean="0"/>
              <a:t>Kaiying</a:t>
            </a:r>
            <a:r>
              <a:rPr lang="en-US" altLang="zh-CN" dirty="0" smtClean="0"/>
              <a:t> </a:t>
            </a:r>
            <a:r>
              <a:rPr lang="en-US" altLang="zh-CN" dirty="0" err="1" smtClean="0"/>
              <a:t>Lv</a:t>
            </a:r>
            <a:r>
              <a:rPr lang="en-US" altLang="zh-CN" dirty="0" smtClean="0"/>
              <a:t> (ZTE), et al.</a:t>
            </a:r>
            <a:endParaRPr lang="en-US" dirty="0"/>
          </a:p>
        </p:txBody>
      </p:sp>
    </p:spTree>
    <p:extLst>
      <p:ext uri="{BB962C8B-B14F-4D97-AF65-F5344CB8AC3E}">
        <p14:creationId xmlns:p14="http://schemas.microsoft.com/office/powerpoint/2010/main" xmlns="" val="37986008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 Poll 1</a:t>
            </a:r>
            <a:endParaRPr lang="zh-CN" altLang="en-US" dirty="0"/>
          </a:p>
        </p:txBody>
      </p:sp>
      <p:sp>
        <p:nvSpPr>
          <p:cNvPr id="3" name="内容占位符 2"/>
          <p:cNvSpPr>
            <a:spLocks noGrp="1"/>
          </p:cNvSpPr>
          <p:nvPr>
            <p:ph idx="1"/>
          </p:nvPr>
        </p:nvSpPr>
        <p:spPr/>
        <p:txBody>
          <a:bodyPr/>
          <a:lstStyle/>
          <a:p>
            <a:pPr>
              <a:spcBef>
                <a:spcPts val="600"/>
              </a:spcBef>
              <a:spcAft>
                <a:spcPts val="600"/>
              </a:spcAft>
              <a:buClr>
                <a:srgbClr val="D7381B"/>
              </a:buClr>
              <a:defRPr/>
            </a:pPr>
            <a:r>
              <a:rPr lang="en-US" altLang="zh-CN" b="0" dirty="0" smtClean="0"/>
              <a:t>Do you support to add the following text into Section 4.3 of the SFD:</a:t>
            </a:r>
          </a:p>
          <a:p>
            <a:pPr lvl="1">
              <a:buNone/>
            </a:pPr>
            <a:r>
              <a:rPr lang="en-US" altLang="zh-CN" sz="1600" dirty="0" smtClean="0"/>
              <a:t>      </a:t>
            </a:r>
            <a:r>
              <a:rPr lang="en-US" altLang="zh-CN" sz="1800" dirty="0" smtClean="0"/>
              <a:t>When required to sense the medium before its UL MU transmission in response to a trigger frame, </a:t>
            </a:r>
            <a:r>
              <a:rPr lang="en-US" altLang="zh-CN" sz="1800" smtClean="0"/>
              <a:t>if a </a:t>
            </a:r>
            <a:r>
              <a:rPr lang="en-US" altLang="zh-CN" sz="1800" dirty="0" smtClean="0"/>
              <a:t>STA detects the 20MHz channels containing  the allocated UL RU are not all idle,  then the STA  shall not transmit anything in the allocated UL RU. </a:t>
            </a:r>
          </a:p>
          <a:p>
            <a:endParaRPr lang="zh-CN" altLang="en-US" dirty="0"/>
          </a:p>
        </p:txBody>
      </p:sp>
      <p:sp>
        <p:nvSpPr>
          <p:cNvPr id="4" name="灯片编号占位符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14</a:t>
            </a:fld>
            <a:endParaRPr lang="en-US" dirty="0"/>
          </a:p>
        </p:txBody>
      </p:sp>
      <p:sp>
        <p:nvSpPr>
          <p:cNvPr id="5" name="页脚占位符 4"/>
          <p:cNvSpPr>
            <a:spLocks noGrp="1"/>
          </p:cNvSpPr>
          <p:nvPr>
            <p:ph type="ftr" sz="quarter" idx="3"/>
          </p:nvPr>
        </p:nvSpPr>
        <p:spPr/>
        <p:txBody>
          <a:bodyPr/>
          <a:lstStyle/>
          <a:p>
            <a:pPr>
              <a:defRPr/>
            </a:pPr>
            <a:r>
              <a:rPr lang="en-US" altLang="zh-CN" dirty="0" err="1" smtClean="0"/>
              <a:t>Kaiying</a:t>
            </a:r>
            <a:r>
              <a:rPr lang="en-US" altLang="zh-CN" dirty="0" smtClean="0"/>
              <a:t> </a:t>
            </a:r>
            <a:r>
              <a:rPr lang="en-US" altLang="zh-CN" dirty="0" err="1" smtClean="0"/>
              <a:t>Lv</a:t>
            </a:r>
            <a:r>
              <a:rPr lang="en-US" altLang="zh-CN" dirty="0" smtClean="0"/>
              <a:t> (ZTE), et al.</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609600"/>
          </a:xfrm>
        </p:spPr>
        <p:txBody>
          <a:bodyPr/>
          <a:lstStyle/>
          <a:p>
            <a:r>
              <a:rPr lang="en-US" dirty="0" smtClean="0"/>
              <a:t>UL MU CCA </a:t>
            </a:r>
            <a:endParaRPr lang="en-US" dirty="0"/>
          </a:p>
        </p:txBody>
      </p:sp>
      <p:sp>
        <p:nvSpPr>
          <p:cNvPr id="6" name="Slide Number Placeholder 5"/>
          <p:cNvSpPr>
            <a:spLocks noGrp="1"/>
          </p:cNvSpPr>
          <p:nvPr>
            <p:ph type="sldNum" sz="quarter" idx="4294967295"/>
          </p:nvPr>
        </p:nvSpPr>
        <p:spPr>
          <a:xfrm>
            <a:off x="4344988" y="6475412"/>
            <a:ext cx="989012" cy="382587"/>
          </a:xfrm>
          <a:prstGeom prst="rect">
            <a:avLst/>
          </a:prstGeom>
        </p:spPr>
        <p:txBody>
          <a:bodyPr/>
          <a:lstStyle/>
          <a:p>
            <a:pPr>
              <a:defRPr/>
            </a:pPr>
            <a:r>
              <a:rPr lang="en-US" sz="1050" smtClean="0"/>
              <a:t>Slide </a:t>
            </a:r>
            <a:fld id="{C1789BC7-C074-42CC-ADF8-5107DF6BD1C1}" type="slidenum">
              <a:rPr lang="en-US" sz="1050" smtClean="0"/>
              <a:pPr>
                <a:defRPr/>
              </a:pPr>
              <a:t>2</a:t>
            </a:fld>
            <a:endParaRPr lang="en-US" sz="1050"/>
          </a:p>
        </p:txBody>
      </p:sp>
      <p:sp>
        <p:nvSpPr>
          <p:cNvPr id="7" name="Rectangle 6"/>
          <p:cNvSpPr txBox="1">
            <a:spLocks noChangeArrowheads="1"/>
          </p:cNvSpPr>
          <p:nvPr/>
        </p:nvSpPr>
        <p:spPr bwMode="auto">
          <a:xfrm>
            <a:off x="685800" y="1295400"/>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smtClean="0"/>
              <a:t>Date:</a:t>
            </a:r>
            <a:r>
              <a:rPr lang="en-US" sz="2000" b="0" dirty="0" smtClean="0"/>
              <a:t> 2016-01-18</a:t>
            </a:r>
          </a:p>
        </p:txBody>
      </p:sp>
      <p:sp>
        <p:nvSpPr>
          <p:cNvPr id="8" name="Rectangle 12"/>
          <p:cNvSpPr>
            <a:spLocks noChangeArrowheads="1"/>
          </p:cNvSpPr>
          <p:nvPr/>
        </p:nvSpPr>
        <p:spPr bwMode="auto">
          <a:xfrm>
            <a:off x="1066800" y="15240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14" name="Table 13"/>
          <p:cNvGraphicFramePr>
            <a:graphicFrameLocks noGrp="1"/>
          </p:cNvGraphicFramePr>
          <p:nvPr/>
        </p:nvGraphicFramePr>
        <p:xfrm>
          <a:off x="990600" y="1981200"/>
          <a:ext cx="7239000" cy="3845008"/>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Liwen Chu</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3">
                  <a:txBody>
                    <a:bodyPr/>
                    <a:lstStyle/>
                    <a:p>
                      <a:r>
                        <a:rPr lang="en-US" sz="1200" dirty="0" smtClean="0">
                          <a:solidFill>
                            <a:schemeClr val="tx1"/>
                          </a:solidFill>
                        </a:rPr>
                        <a:t>Marvell</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3">
                  <a:txBody>
                    <a:bodyPr/>
                    <a:lstStyle/>
                    <a:p>
                      <a:r>
                        <a:rPr lang="en-US" sz="1200" kern="1200" dirty="0" smtClean="0">
                          <a:solidFill>
                            <a:schemeClr val="dk1"/>
                          </a:solidFill>
                          <a:latin typeface="+mn-lt"/>
                          <a:ea typeface="+mn-ea"/>
                          <a:cs typeface="+mn-cs"/>
                        </a:rPr>
                        <a:t>5488 Lane,</a:t>
                      </a:r>
                      <a:br>
                        <a:rPr lang="en-US" sz="1200" kern="1200" dirty="0" smtClean="0">
                          <a:solidFill>
                            <a:schemeClr val="dk1"/>
                          </a:solidFill>
                          <a:latin typeface="+mn-lt"/>
                          <a:ea typeface="+mn-ea"/>
                          <a:cs typeface="+mn-cs"/>
                        </a:rPr>
                      </a:br>
                      <a:r>
                        <a:rPr lang="en-US" sz="1200" kern="1200" dirty="0" smtClean="0">
                          <a:solidFill>
                            <a:schemeClr val="dk1"/>
                          </a:solidFill>
                          <a:latin typeface="+mn-lt"/>
                          <a:ea typeface="+mn-ea"/>
                          <a:cs typeface="+mn-cs"/>
                        </a:rPr>
                        <a:t>Santa Clara, CA, 95054</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3">
                  <a:txBody>
                    <a:bodyPr/>
                    <a:lstStyle/>
                    <a:p>
                      <a:r>
                        <a:rPr lang="en-US" sz="1200" dirty="0" smtClean="0">
                          <a:solidFill>
                            <a:schemeClr val="tx1"/>
                          </a:solidFill>
                        </a:rPr>
                        <a:t>408-222-2500</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liwenchu@marvell.com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Jinjing Jiang</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jinjing@marvell.com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Lei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smtClean="0">
                          <a:solidFill>
                            <a:srgbClr val="000000"/>
                          </a:solidFill>
                          <a:latin typeface="Times New Roman"/>
                          <a:ea typeface="Times New Roman"/>
                          <a:cs typeface="Arial"/>
                        </a:rPr>
                        <a:t>Leileiw@marvell.com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mn-lt"/>
                          <a:ea typeface="Times New Roman"/>
                          <a:cs typeface="Arial"/>
                        </a:rPr>
                        <a:t>Hongyuan Zhang</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hongyuan@marvell.com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Yakun Sun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yakunsun@marvell.com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Yan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smtClean="0">
                          <a:solidFill>
                            <a:srgbClr val="000000"/>
                          </a:solidFill>
                          <a:latin typeface="Times New Roman"/>
                          <a:ea typeface="Times New Roman"/>
                          <a:cs typeface="Arial"/>
                        </a:rPr>
                        <a:t>yzhang@marvell.com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Rui Cao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smtClean="0">
                          <a:solidFill>
                            <a:srgbClr val="000000"/>
                          </a:solidFill>
                          <a:latin typeface="Times New Roman"/>
                          <a:ea typeface="Times New Roman"/>
                          <a:cs typeface="Arial"/>
                        </a:rPr>
                        <a:t>ruicao@marvell.com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Bo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Times New Roman"/>
                          <a:ea typeface="Times New Roman"/>
                          <a:cs typeface="Arial"/>
                        </a:rPr>
                        <a:t>jiehuang@marvell.com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Sudhir Srinivasa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smtClean="0">
                          <a:solidFill>
                            <a:srgbClr val="000000"/>
                          </a:solidFill>
                          <a:latin typeface="Times New Roman"/>
                          <a:ea typeface="Times New Roman"/>
                          <a:cs typeface="Arial"/>
                        </a:rPr>
                        <a:t>sudhirs@marvell.com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Saga Tamhane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smtClean="0">
                          <a:solidFill>
                            <a:srgbClr val="000000"/>
                          </a:solidFill>
                          <a:latin typeface="Times New Roman"/>
                          <a:ea typeface="Times New Roman"/>
                          <a:cs typeface="Arial"/>
                        </a:rPr>
                        <a:t>sagar@marvell.com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Mao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err="1">
                          <a:solidFill>
                            <a:srgbClr val="000000"/>
                          </a:solidFill>
                          <a:latin typeface="Times New Roman"/>
                          <a:ea typeface="Times New Roman"/>
                          <a:cs typeface="Arial"/>
                        </a:rPr>
                        <a:t>my@marvel</a:t>
                      </a:r>
                      <a:r>
                        <a:rPr lang="en-US" sz="1100" dirty="0">
                          <a:solidFill>
                            <a:srgbClr val="000000"/>
                          </a:solidFill>
                          <a:latin typeface="Times New Roman"/>
                          <a:ea typeface="Times New Roman"/>
                          <a:cs typeface="Arial"/>
                        </a:rPr>
                        <a:t>..com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Edward Au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smtClean="0">
                          <a:solidFill>
                            <a:srgbClr val="000000"/>
                          </a:solidFill>
                          <a:latin typeface="Times New Roman"/>
                          <a:ea typeface="Times New Roman"/>
                          <a:cs typeface="Arial"/>
                        </a:rPr>
                        <a:t>edwardau@marvell.com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Hui-Ling </a:t>
                      </a:r>
                      <a:r>
                        <a:rPr lang="en-US" sz="1200" dirty="0" smtClean="0">
                          <a:solidFill>
                            <a:srgbClr val="000000"/>
                          </a:solidFill>
                          <a:latin typeface="Times New Roman"/>
                          <a:ea typeface="Times New Roman"/>
                          <a:cs typeface="Arial"/>
                        </a:rPr>
                        <a:t>Lou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smtClean="0">
                          <a:solidFill>
                            <a:srgbClr val="000000"/>
                          </a:solidFill>
                          <a:latin typeface="Times New Roman"/>
                          <a:ea typeface="Times New Roman"/>
                          <a:cs typeface="Arial"/>
                        </a:rPr>
                        <a:t>hlou@marvell.com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9" name="Rectangle 5"/>
          <p:cNvSpPr>
            <a:spLocks noGrp="1" noChangeArrowheads="1"/>
          </p:cNvSpPr>
          <p:nvPr>
            <p:ph type="ftr" sz="quarter" idx="11"/>
          </p:nvPr>
        </p:nvSpPr>
        <p:spPr>
          <a:xfrm>
            <a:off x="6741347" y="6475413"/>
            <a:ext cx="1510029" cy="184666"/>
          </a:xfrm>
          <a:ln/>
        </p:spPr>
        <p:txBody>
          <a:bodyPr/>
          <a:lstStyle>
            <a:lvl1pPr>
              <a:defRPr>
                <a:solidFill>
                  <a:schemeClr val="tx1"/>
                </a:solidFill>
              </a:defRPr>
            </a:lvl1pPr>
          </a:lstStyle>
          <a:p>
            <a:pPr>
              <a:defRPr/>
            </a:pPr>
            <a:r>
              <a:rPr lang="en-US" altLang="ko-KR" dirty="0" err="1" smtClean="0"/>
              <a:t>Kaiying</a:t>
            </a:r>
            <a:r>
              <a:rPr lang="en-US" altLang="ko-KR" dirty="0" smtClean="0"/>
              <a:t> </a:t>
            </a:r>
            <a:r>
              <a:rPr lang="en-US" altLang="ko-KR" dirty="0" err="1" smtClean="0"/>
              <a:t>Lv</a:t>
            </a:r>
            <a:r>
              <a:rPr lang="en-US" altLang="ko-KR" dirty="0" smtClean="0"/>
              <a:t>(ZTE), et. al.</a:t>
            </a:r>
            <a:endParaRPr lang="en-US" altLang="ko-KR" dirty="0"/>
          </a:p>
        </p:txBody>
      </p:sp>
    </p:spTree>
    <p:extLst>
      <p:ext uri="{BB962C8B-B14F-4D97-AF65-F5344CB8AC3E}">
        <p14:creationId xmlns="" xmlns:p14="http://schemas.microsoft.com/office/powerpoint/2010/main" val="10891486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4294967295"/>
          </p:nvPr>
        </p:nvSpPr>
        <p:spPr>
          <a:xfrm>
            <a:off x="4352775" y="6523038"/>
            <a:ext cx="530225" cy="182562"/>
          </a:xfrm>
          <a:prstGeom prst="rect">
            <a:avLst/>
          </a:prstGeom>
        </p:spPr>
        <p:txBody>
          <a:bodyPr/>
          <a:lstStyle/>
          <a:p>
            <a:pPr>
              <a:defRPr/>
            </a:pPr>
            <a:r>
              <a:rPr lang="en-US" dirty="0" smtClean="0"/>
              <a:t>Slide </a:t>
            </a:r>
            <a:fld id="{E7E6215C-0148-4EB1-A390-22B113FC486F}" type="slidenum">
              <a:rPr lang="en-US" smtClean="0"/>
              <a:pPr>
                <a:defRPr/>
              </a:pPr>
              <a:t>3</a:t>
            </a:fld>
            <a:endParaRPr lang="en-US" dirty="0"/>
          </a:p>
        </p:txBody>
      </p:sp>
      <p:sp>
        <p:nvSpPr>
          <p:cNvPr id="19" name="标题 18"/>
          <p:cNvSpPr>
            <a:spLocks noGrp="1"/>
          </p:cNvSpPr>
          <p:nvPr>
            <p:ph type="title"/>
          </p:nvPr>
        </p:nvSpPr>
        <p:spPr>
          <a:xfrm>
            <a:off x="685800" y="685800"/>
            <a:ext cx="7772400" cy="228600"/>
          </a:xfrm>
        </p:spPr>
        <p:txBody>
          <a:bodyPr/>
          <a:lstStyle/>
          <a:p>
            <a:pPr algn="l"/>
            <a:r>
              <a:rPr lang="en-US" altLang="zh-CN" sz="2000" dirty="0" smtClean="0"/>
              <a:t>Authors (continued)</a:t>
            </a:r>
            <a:endParaRPr lang="zh-CN" altLang="en-US" sz="2000" dirty="0"/>
          </a:p>
        </p:txBody>
      </p:sp>
      <p:sp>
        <p:nvSpPr>
          <p:cNvPr id="33" name="Rectangle 5"/>
          <p:cNvSpPr>
            <a:spLocks noGrp="1" noChangeArrowheads="1"/>
          </p:cNvSpPr>
          <p:nvPr>
            <p:ph type="ftr" sz="quarter" idx="11"/>
          </p:nvPr>
        </p:nvSpPr>
        <p:spPr>
          <a:xfrm>
            <a:off x="6722111" y="6475413"/>
            <a:ext cx="1548501" cy="184666"/>
          </a:xfrm>
          <a:ln/>
        </p:spPr>
        <p:txBody>
          <a:bodyPr/>
          <a:lstStyle>
            <a:lvl1pPr>
              <a:defRPr>
                <a:solidFill>
                  <a:schemeClr val="tx1"/>
                </a:solidFill>
              </a:defRPr>
            </a:lvl1pPr>
          </a:lstStyle>
          <a:p>
            <a:pPr>
              <a:defRPr/>
            </a:pPr>
            <a:r>
              <a:rPr lang="en-US" altLang="ko-KR" dirty="0" err="1" smtClean="0"/>
              <a:t>Kaiying</a:t>
            </a:r>
            <a:r>
              <a:rPr lang="en-US" altLang="ko-KR" dirty="0" smtClean="0"/>
              <a:t> </a:t>
            </a:r>
            <a:r>
              <a:rPr lang="en-US" altLang="ko-KR" dirty="0" err="1" smtClean="0"/>
              <a:t>Lv</a:t>
            </a:r>
            <a:r>
              <a:rPr lang="en-US" altLang="ko-KR" dirty="0" smtClean="0"/>
              <a:t> (ZTE), et. al.</a:t>
            </a:r>
            <a:endParaRPr lang="en-US" altLang="ko-KR" dirty="0"/>
          </a:p>
        </p:txBody>
      </p:sp>
      <p:graphicFrame>
        <p:nvGraphicFramePr>
          <p:cNvPr id="13" name="Table 12"/>
          <p:cNvGraphicFramePr>
            <a:graphicFrameLocks noGrp="1"/>
          </p:cNvGraphicFramePr>
          <p:nvPr/>
        </p:nvGraphicFramePr>
        <p:xfrm>
          <a:off x="762000" y="1219200"/>
          <a:ext cx="7772400" cy="5171412"/>
        </p:xfrm>
        <a:graphic>
          <a:graphicData uri="http://schemas.openxmlformats.org/drawingml/2006/table">
            <a:tbl>
              <a:tblPr firstRow="1" bandRow="1">
                <a:tableStyleId>{F5AB1C69-6EDB-4FF4-983F-18BD219EF322}</a:tableStyleId>
              </a:tblPr>
              <a:tblGrid>
                <a:gridCol w="1554480"/>
                <a:gridCol w="1227221"/>
                <a:gridCol w="1718110"/>
                <a:gridCol w="1390850"/>
                <a:gridCol w="1881739"/>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Albert Van </a:t>
                      </a:r>
                      <a:r>
                        <a:rPr lang="en-US" sz="1200" dirty="0" err="1">
                          <a:solidFill>
                            <a:srgbClr val="000000"/>
                          </a:solidFill>
                          <a:latin typeface="Times New Roman"/>
                          <a:ea typeface="Times New Roman"/>
                          <a:cs typeface="Arial"/>
                        </a:rPr>
                        <a:t>Zelst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6">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Qualcomm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Straatweg 66-S Breukelen, 3621 BR Netherlands</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allert@qti.qualcomm.com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Alfred Asterjadhi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aasterja@qti.qualcomm.com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Arjun Bharadwaj</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5775 Morehouse Dr. San Diego, CA, USA</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arjunb@qti.qualcomm.com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Bin Tian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btian@qti.qualcomm.com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Carlos </a:t>
                      </a:r>
                      <a:r>
                        <a:rPr lang="en-US" sz="1200" dirty="0" err="1">
                          <a:solidFill>
                            <a:srgbClr val="000000"/>
                          </a:solidFill>
                          <a:latin typeface="Times New Roman"/>
                          <a:ea typeface="Times New Roman"/>
                          <a:cs typeface="Arial"/>
                        </a:rPr>
                        <a:t>Aldana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caldana@qca.qualcomm.com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George Cherian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gcherian@qti.qualcomm.com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Gwendolyn Barriac</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gbarriac@qti.qualcomm.com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Hemanth Sampath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hsampath@qti.qualcomm.com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Menzo Wentink</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a:t>
                      </a:r>
                      <a:r>
                        <a:rPr lang="en-US" sz="1000" kern="1200" dirty="0">
                          <a:solidFill>
                            <a:srgbClr val="000000"/>
                          </a:solidFill>
                          <a:latin typeface="Times New Roman"/>
                          <a:ea typeface="Times New Roman"/>
                          <a:cs typeface="Arial"/>
                        </a:rPr>
                        <a:t>Netherlands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mwentink@qti.qualcomm.com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Richard Van Nee</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Netherlands</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rvannee@qti.qualcomm.com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Rolf De Vegt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Times New Roman"/>
                          <a:cs typeface="Arial"/>
                        </a:rPr>
                        <a:t> </a:t>
                      </a:r>
                      <a:endParaRPr lang="en-US" sz="110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rolfv@qca.qualcomm.com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Sameer Vermani</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svverman@qti.qualcomm.com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Simone Merlin</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smerlin@qti.qualcomm.com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Tevfik</a:t>
                      </a:r>
                      <a:r>
                        <a:rPr lang="en-US" sz="1200" dirty="0">
                          <a:solidFill>
                            <a:srgbClr val="000000"/>
                          </a:solidFill>
                          <a:latin typeface="Times New Roman"/>
                          <a:ea typeface="Times New Roman"/>
                          <a:cs typeface="Arial"/>
                        </a:rPr>
                        <a:t> </a:t>
                      </a:r>
                      <a:r>
                        <a:rPr lang="en-US" sz="1200" dirty="0" err="1">
                          <a:solidFill>
                            <a:srgbClr val="000000"/>
                          </a:solidFill>
                          <a:latin typeface="Times New Roman"/>
                          <a:ea typeface="Times New Roman"/>
                          <a:cs typeface="Arial"/>
                        </a:rPr>
                        <a:t>Yucek</a:t>
                      </a: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tyucek@qca.qualcomm.com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VK Jones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vkjones@qca.qualcomm.com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Youhan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1700 Technology Drive San Jose, CA 95110, USA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youhank@qca.qualcomm.com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4294967295"/>
          </p:nvPr>
        </p:nvSpPr>
        <p:spPr>
          <a:xfrm>
            <a:off x="4352775" y="6523038"/>
            <a:ext cx="530225" cy="182562"/>
          </a:xfrm>
          <a:prstGeom prst="rect">
            <a:avLst/>
          </a:prstGeom>
        </p:spPr>
        <p:txBody>
          <a:bodyPr/>
          <a:lstStyle/>
          <a:p>
            <a:pPr>
              <a:defRPr/>
            </a:pPr>
            <a:r>
              <a:rPr lang="en-US" smtClean="0"/>
              <a:t>Slide </a:t>
            </a:r>
            <a:fld id="{E7E6215C-0148-4EB1-A390-22B113FC486F}" type="slidenum">
              <a:rPr lang="en-US" smtClean="0"/>
              <a:pPr>
                <a:defRPr/>
              </a:pPr>
              <a:t>4</a:t>
            </a:fld>
            <a:endParaRPr lang="en-US"/>
          </a:p>
        </p:txBody>
      </p:sp>
      <p:sp>
        <p:nvSpPr>
          <p:cNvPr id="19"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sp>
        <p:nvSpPr>
          <p:cNvPr id="33" name="Rectangle 5"/>
          <p:cNvSpPr>
            <a:spLocks noGrp="1" noChangeArrowheads="1"/>
          </p:cNvSpPr>
          <p:nvPr>
            <p:ph type="ftr" sz="quarter" idx="11"/>
          </p:nvPr>
        </p:nvSpPr>
        <p:spPr>
          <a:xfrm>
            <a:off x="6722111" y="6475413"/>
            <a:ext cx="1548501" cy="184666"/>
          </a:xfrm>
          <a:ln/>
        </p:spPr>
        <p:txBody>
          <a:bodyPr/>
          <a:lstStyle>
            <a:lvl1pPr>
              <a:defRPr>
                <a:solidFill>
                  <a:schemeClr val="tx1"/>
                </a:solidFill>
              </a:defRPr>
            </a:lvl1pPr>
          </a:lstStyle>
          <a:p>
            <a:pPr>
              <a:defRPr/>
            </a:pPr>
            <a:r>
              <a:rPr lang="en-US" altLang="ko-KR" dirty="0" err="1" smtClean="0"/>
              <a:t>Kaiying</a:t>
            </a:r>
            <a:r>
              <a:rPr lang="en-US" altLang="ko-KR" dirty="0" smtClean="0"/>
              <a:t> </a:t>
            </a:r>
            <a:r>
              <a:rPr lang="en-US" altLang="ko-KR" dirty="0" err="1" smtClean="0"/>
              <a:t>Lv</a:t>
            </a:r>
            <a:r>
              <a:rPr lang="en-US" altLang="ko-KR" dirty="0" smtClean="0"/>
              <a:t> (ZTE), et. al.</a:t>
            </a:r>
            <a:endParaRPr lang="en-US" altLang="ko-KR" dirty="0"/>
          </a:p>
        </p:txBody>
      </p:sp>
      <p:graphicFrame>
        <p:nvGraphicFramePr>
          <p:cNvPr id="13" name="Table 12"/>
          <p:cNvGraphicFramePr>
            <a:graphicFrameLocks noGrp="1"/>
          </p:cNvGraphicFramePr>
          <p:nvPr/>
        </p:nvGraphicFramePr>
        <p:xfrm>
          <a:off x="762000" y="1143000"/>
          <a:ext cx="7239000" cy="2743200"/>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Robert Stacey</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200" dirty="0">
                          <a:solidFill>
                            <a:srgbClr val="000000"/>
                          </a:solidFill>
                          <a:latin typeface="Times New Roman"/>
                          <a:ea typeface="Times New Roman"/>
                          <a:cs typeface="Arial"/>
                        </a:rPr>
                        <a:t>Intel</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200" dirty="0">
                          <a:solidFill>
                            <a:srgbClr val="000000"/>
                          </a:solidFill>
                          <a:latin typeface="Times New Roman"/>
                          <a:ea typeface="Times New Roman"/>
                          <a:cs typeface="Arial"/>
                        </a:rPr>
                        <a:t>2111 NE 25th Ave, Hillsboro OR 97124, USA  </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200" dirty="0">
                          <a:solidFill>
                            <a:srgbClr val="000000"/>
                          </a:solidFill>
                          <a:latin typeface="Times New Roman"/>
                          <a:ea typeface="Times New Roman"/>
                          <a:cs typeface="Arial"/>
                        </a:rPr>
                        <a:t>+1-503-724-893  </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Times New Roman"/>
                          <a:ea typeface="Times New Roman"/>
                          <a:cs typeface="Arial"/>
                        </a:rPr>
                        <a:t>robert.stacey@intel.com</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Eldad Perahia</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eldad.perahia@intel.com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Shahrnaz Azizi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shahrnaz.azizi@intel.com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Po-Kai Huang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po-kai.huang@intel.com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Qinghua Li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quinghua.li@intel.com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Xiaogang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xiaogang.c.chen@intel.com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Chitto</a:t>
                      </a:r>
                      <a:r>
                        <a:rPr lang="en-US" sz="1200" dirty="0">
                          <a:solidFill>
                            <a:srgbClr val="000000"/>
                          </a:solidFill>
                          <a:latin typeface="Times New Roman"/>
                          <a:ea typeface="Times New Roman"/>
                          <a:cs typeface="Arial"/>
                        </a:rPr>
                        <a:t> Ghosh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chittabrata.ghosh@intel.com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Laurent </a:t>
                      </a:r>
                      <a:r>
                        <a:rPr lang="en-US" sz="1200" dirty="0" err="1" smtClean="0">
                          <a:solidFill>
                            <a:srgbClr val="000000"/>
                          </a:solidFill>
                          <a:latin typeface="+mn-lt"/>
                          <a:ea typeface="Times New Roman"/>
                          <a:cs typeface="Arial"/>
                        </a:rPr>
                        <a:t>cariou</a:t>
                      </a:r>
                      <a:r>
                        <a:rPr lang="en-US" sz="1200" dirty="0" smtClean="0">
                          <a:solidFill>
                            <a:srgbClr val="000000"/>
                          </a:solidFill>
                          <a:latin typeface="+mn-lt"/>
                          <a:ea typeface="Times New Roman"/>
                          <a:cs typeface="Arial"/>
                        </a:rPr>
                        <a:t> </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dirty="0" smtClean="0">
                          <a:latin typeface="+mn-lt"/>
                          <a:ea typeface="Times New Roman"/>
                          <a:cs typeface="Arial"/>
                        </a:rPr>
                        <a:t>laurent.cariou@intel.com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Rongzhen</a:t>
                      </a:r>
                      <a:r>
                        <a:rPr lang="en-US" sz="1200" dirty="0">
                          <a:solidFill>
                            <a:srgbClr val="000000"/>
                          </a:solidFill>
                          <a:latin typeface="Times New Roman"/>
                          <a:ea typeface="Times New Roman"/>
                          <a:cs typeface="Arial"/>
                        </a:rPr>
                        <a:t>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rongzhen.yang@intel.com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nvGraphicFramePr>
        <p:xfrm>
          <a:off x="762000" y="3886200"/>
          <a:ext cx="7239000" cy="2018472"/>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75452">
                <a:tc>
                  <a:txBody>
                    <a:bodyPr/>
                    <a:lstStyle/>
                    <a:p>
                      <a:pPr marL="0" marR="0" algn="ctr">
                        <a:spcBef>
                          <a:spcPts val="0"/>
                        </a:spcBef>
                        <a:spcAft>
                          <a:spcPts val="0"/>
                        </a:spcAft>
                      </a:pPr>
                      <a:r>
                        <a:rPr lang="en-US" sz="1200" b="0" dirty="0">
                          <a:solidFill>
                            <a:srgbClr val="000000"/>
                          </a:solidFill>
                          <a:latin typeface="Times New Roman"/>
                          <a:ea typeface="Times New Roman"/>
                          <a:cs typeface="Arial"/>
                        </a:rPr>
                        <a:t>Ron Porat</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7">
                  <a:txBody>
                    <a:bodyPr/>
                    <a:lstStyle/>
                    <a:p>
                      <a:pPr marL="0" marR="0" algn="ctr">
                        <a:spcBef>
                          <a:spcPts val="0"/>
                        </a:spcBef>
                        <a:spcAft>
                          <a:spcPts val="0"/>
                        </a:spcAft>
                      </a:pPr>
                      <a:r>
                        <a:rPr lang="en-US" sz="1200" b="0" dirty="0">
                          <a:solidFill>
                            <a:srgbClr val="000000"/>
                          </a:solidFill>
                          <a:latin typeface="Times New Roman"/>
                          <a:ea typeface="Times New Roman"/>
                          <a:cs typeface="Arial"/>
                        </a:rPr>
                        <a:t>Broadcom</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hlinkClick r:id="rId2"/>
                        </a:rPr>
                        <a:t>rporat@broadcom.com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Matthew Fischer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mfischer@broadcom.com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Sriram Venkateswaran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Zhou </a:t>
                      </a:r>
                      <a:r>
                        <a:rPr lang="en-US" sz="1200" dirty="0" err="1" smtClean="0">
                          <a:latin typeface="Times New Roman"/>
                          <a:ea typeface="Times New Roman"/>
                          <a:cs typeface="Arial"/>
                        </a:rPr>
                        <a:t>Lan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defTabSz="914400" rtl="0" eaLnBrk="1" latinLnBrk="0" hangingPunct="1">
                        <a:spcBef>
                          <a:spcPts val="0"/>
                        </a:spcBef>
                        <a:spcAft>
                          <a:spcPts val="0"/>
                        </a:spcAft>
                      </a:pPr>
                      <a:r>
                        <a:rPr lang="en-US" altLang="zh-CN" sz="1200" kern="1200" dirty="0" smtClean="0">
                          <a:solidFill>
                            <a:schemeClr val="dk1"/>
                          </a:solidFill>
                          <a:latin typeface="+mn-lt"/>
                          <a:ea typeface="+mn-ea"/>
                          <a:cs typeface="+mn-cs"/>
                        </a:rPr>
                        <a:t>Leo Montreuil</a:t>
                      </a:r>
                      <a:endParaRPr lang="en-US" sz="1200" kern="1200" dirty="0">
                        <a:solidFill>
                          <a:schemeClr val="dk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endParaRPr lang="en-US" sz="10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dk1"/>
                          </a:solidFill>
                          <a:latin typeface="+mn-lt"/>
                          <a:ea typeface="+mn-ea"/>
                          <a:cs typeface="+mn-cs"/>
                        </a:rPr>
                        <a:t>Andrew </a:t>
                      </a:r>
                      <a:r>
                        <a:rPr lang="en-US" altLang="zh-CN" sz="1200" kern="1200" dirty="0" err="1" smtClean="0">
                          <a:solidFill>
                            <a:schemeClr val="dk1"/>
                          </a:solidFill>
                          <a:latin typeface="+mn-lt"/>
                          <a:ea typeface="+mn-ea"/>
                          <a:cs typeface="+mn-cs"/>
                        </a:rPr>
                        <a:t>Blanksby</a:t>
                      </a:r>
                      <a:r>
                        <a:rPr lang="en-US" altLang="zh-CN" sz="1200" kern="1200" dirty="0" smtClean="0">
                          <a:solidFill>
                            <a:schemeClr val="dk1"/>
                          </a:solidFill>
                          <a:latin typeface="+mn-lt"/>
                          <a:ea typeface="+mn-ea"/>
                          <a:cs typeface="+mn-cs"/>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Vinko Erceg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4294967295"/>
          </p:nvPr>
        </p:nvSpPr>
        <p:spPr>
          <a:xfrm>
            <a:off x="4352775" y="6523038"/>
            <a:ext cx="530225" cy="182562"/>
          </a:xfrm>
          <a:prstGeom prst="rect">
            <a:avLst/>
          </a:prstGeom>
        </p:spPr>
        <p:txBody>
          <a:bodyPr/>
          <a:lstStyle/>
          <a:p>
            <a:pPr>
              <a:defRPr/>
            </a:pPr>
            <a:r>
              <a:rPr lang="en-US" smtClean="0"/>
              <a:t>Slide </a:t>
            </a:r>
            <a:fld id="{E7E6215C-0148-4EB1-A390-22B113FC486F}" type="slidenum">
              <a:rPr lang="en-US" smtClean="0"/>
              <a:pPr>
                <a:defRPr/>
              </a:pPr>
              <a:t>5</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sp>
        <p:nvSpPr>
          <p:cNvPr id="33" name="Rectangle 5"/>
          <p:cNvSpPr>
            <a:spLocks noGrp="1" noChangeArrowheads="1"/>
          </p:cNvSpPr>
          <p:nvPr>
            <p:ph type="ftr" sz="quarter" idx="11"/>
          </p:nvPr>
        </p:nvSpPr>
        <p:spPr>
          <a:xfrm>
            <a:off x="6722111" y="6475413"/>
            <a:ext cx="1548501" cy="184666"/>
          </a:xfrm>
          <a:ln/>
        </p:spPr>
        <p:txBody>
          <a:bodyPr/>
          <a:lstStyle>
            <a:lvl1pPr>
              <a:defRPr>
                <a:solidFill>
                  <a:schemeClr val="tx1"/>
                </a:solidFill>
              </a:defRPr>
            </a:lvl1pPr>
          </a:lstStyle>
          <a:p>
            <a:pPr>
              <a:defRPr/>
            </a:pPr>
            <a:r>
              <a:rPr lang="en-US" altLang="ko-KR" dirty="0" err="1" smtClean="0"/>
              <a:t>Kaiying</a:t>
            </a:r>
            <a:r>
              <a:rPr lang="en-US" altLang="ko-KR" dirty="0" smtClean="0"/>
              <a:t> </a:t>
            </a:r>
            <a:r>
              <a:rPr lang="en-US" altLang="ko-KR" dirty="0" err="1" smtClean="0"/>
              <a:t>Lv</a:t>
            </a:r>
            <a:r>
              <a:rPr lang="en-US" altLang="ko-KR" dirty="0" smtClean="0"/>
              <a:t> (ZTE), et. al.</a:t>
            </a:r>
            <a:endParaRPr lang="en-US" altLang="ko-KR" dirty="0"/>
          </a:p>
        </p:txBody>
      </p:sp>
      <p:graphicFrame>
        <p:nvGraphicFramePr>
          <p:cNvPr id="13" name="Table 12"/>
          <p:cNvGraphicFramePr>
            <a:graphicFrameLocks noGrp="1"/>
          </p:cNvGraphicFramePr>
          <p:nvPr/>
        </p:nvGraphicFramePr>
        <p:xfrm>
          <a:off x="762000" y="914400"/>
          <a:ext cx="7239000" cy="3043472"/>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James Yee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r>
                        <a:rPr lang="en-US" sz="1200">
                          <a:solidFill>
                            <a:srgbClr val="000000"/>
                          </a:solidFill>
                          <a:latin typeface="Times New Roman"/>
                          <a:ea typeface="Times New Roman"/>
                          <a:cs typeface="Arial"/>
                        </a:rPr>
                        <a:t>Mediatek</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a:solidFill>
                            <a:srgbClr val="000000"/>
                          </a:solidFill>
                          <a:latin typeface="Times New Roman"/>
                          <a:ea typeface="Times New Roman"/>
                          <a:cs typeface="Arial"/>
                        </a:rPr>
                        <a:t>No. 1 Dusing 1</a:t>
                      </a:r>
                      <a:r>
                        <a:rPr lang="en-GB" sz="1200" baseline="30000">
                          <a:solidFill>
                            <a:srgbClr val="000000"/>
                          </a:solidFill>
                          <a:latin typeface="Times New Roman"/>
                          <a:ea typeface="Times New Roman"/>
                          <a:cs typeface="Arial"/>
                        </a:rPr>
                        <a:t>st</a:t>
                      </a:r>
                      <a:r>
                        <a:rPr lang="en-GB" sz="1200">
                          <a:solidFill>
                            <a:srgbClr val="000000"/>
                          </a:solidFill>
                          <a:latin typeface="Times New Roman"/>
                          <a:ea typeface="Times New Roman"/>
                          <a:cs typeface="Arial"/>
                        </a:rPr>
                        <a:t> Road, Hsinchu, Taiwan</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a:solidFill>
                            <a:srgbClr val="000000"/>
                          </a:solidFill>
                          <a:latin typeface="Times New Roman"/>
                          <a:ea typeface="Times New Roman"/>
                          <a:cs typeface="Arial"/>
                        </a:rPr>
                        <a:t>+886-3-567-0766</a:t>
                      </a:r>
                      <a:r>
                        <a:rPr lang="en-US" sz="1200">
                          <a:solidFill>
                            <a:srgbClr val="000000"/>
                          </a:solidFill>
                          <a:latin typeface="Times New Roman"/>
                          <a:ea typeface="Times New Roman"/>
                          <a:cs typeface="Arial"/>
                        </a:rPr>
                        <a: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james.yee@mediatek.com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Alan </a:t>
                      </a:r>
                      <a:r>
                        <a:rPr lang="en-US" sz="1200" dirty="0" err="1">
                          <a:solidFill>
                            <a:srgbClr val="000000"/>
                          </a:solidFill>
                          <a:latin typeface="Times New Roman"/>
                          <a:ea typeface="Times New Roman"/>
                          <a:cs typeface="Arial"/>
                        </a:rPr>
                        <a:t>Jauh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solidFill>
                            <a:srgbClr val="000000"/>
                          </a:solidFill>
                          <a:latin typeface="Times New Roman"/>
                          <a:ea typeface="Times New Roman"/>
                          <a:cs typeface="Arial"/>
                        </a:rPr>
                        <a: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alan.jauh@mediatek.com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Frank Hsu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Arial"/>
                        </a:rPr>
                        <a:t> </a:t>
                      </a: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frank.hsu@mediatek.com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altLang="zh-CN" sz="1200" dirty="0" err="1" smtClean="0">
                          <a:latin typeface="+mn-lt"/>
                          <a:ea typeface="Times New Roman"/>
                          <a:cs typeface="Arial"/>
                        </a:rPr>
                        <a:t>Jianhan</a:t>
                      </a:r>
                      <a:r>
                        <a:rPr lang="en-GB" altLang="zh-CN" sz="1200" dirty="0" smtClean="0">
                          <a:latin typeface="+mn-lt"/>
                          <a:ea typeface="Times New Roman"/>
                          <a:cs typeface="Arial"/>
                        </a:rPr>
                        <a:t> Liu</a:t>
                      </a:r>
                      <a:endParaRPr lang="en-US" altLang="zh-CN"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err="1" smtClean="0">
                          <a:solidFill>
                            <a:srgbClr val="000000"/>
                          </a:solidFill>
                          <a:latin typeface="Times New Roman"/>
                          <a:ea typeface="Times New Roman"/>
                          <a:cs typeface="Arial"/>
                        </a:rPr>
                        <a:t>Mediatek</a:t>
                      </a:r>
                      <a:endParaRPr lang="en-US" sz="1200" dirty="0" smtClean="0">
                        <a:latin typeface="Times New Roman"/>
                        <a:ea typeface="Times New Roman"/>
                        <a:cs typeface="Arial"/>
                      </a:endParaRPr>
                    </a:p>
                    <a:p>
                      <a:pPr marL="0" marR="0" algn="ctr">
                        <a:spcBef>
                          <a:spcPts val="0"/>
                        </a:spcBef>
                        <a:spcAft>
                          <a:spcPts val="0"/>
                        </a:spcAft>
                      </a:pPr>
                      <a:r>
                        <a:rPr lang="en-US" sz="1200" dirty="0" smtClean="0">
                          <a:solidFill>
                            <a:srgbClr val="000000"/>
                          </a:solidFill>
                          <a:latin typeface="Times New Roman"/>
                          <a:ea typeface="Times New Roman"/>
                          <a:cs typeface="Arial"/>
                        </a:rPr>
                        <a:t>USA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smtClean="0">
                          <a:solidFill>
                            <a:srgbClr val="000000"/>
                          </a:solidFill>
                          <a:latin typeface="Times New Roman"/>
                          <a:ea typeface="Times New Roman"/>
                          <a:cs typeface="Arial"/>
                        </a:rPr>
                        <a:t>2860 Junction Ave, San Jose, CA 95134, USA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smtClean="0">
                          <a:solidFill>
                            <a:srgbClr val="000000"/>
                          </a:solidFill>
                          <a:latin typeface="Times New Roman"/>
                          <a:ea typeface="Times New Roman"/>
                          <a:cs typeface="Arial"/>
                        </a:rPr>
                        <a:t>+1-408-526-1899</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0000"/>
                          </a:solidFill>
                          <a:latin typeface="+mn-lt"/>
                          <a:ea typeface="Times New Roman"/>
                          <a:cs typeface="Arial"/>
                        </a:rPr>
                        <a:t>Jianhan.Liu@mediatek.com</a:t>
                      </a:r>
                      <a:endParaRPr lang="en-US" altLang="zh-CN"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rgbClr val="000000"/>
                          </a:solidFill>
                          <a:latin typeface="+mn-lt"/>
                          <a:ea typeface="Times New Roman"/>
                          <a:cs typeface="Arial"/>
                        </a:rPr>
                        <a:t>Thomas Pare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0000"/>
                          </a:solidFill>
                          <a:latin typeface="+mn-lt"/>
                          <a:ea typeface="Times New Roman"/>
                          <a:cs typeface="Arial"/>
                          <a:hlinkClick r:id="rId2"/>
                        </a:rPr>
                        <a:t>thomas.pare@mediatek.com</a:t>
                      </a:r>
                      <a:endParaRPr lang="en-US" altLang="zh-CN"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solidFill>
                            <a:srgbClr val="000000"/>
                          </a:solidFill>
                          <a:latin typeface="Times New Roman"/>
                          <a:ea typeface="Times New Roman"/>
                          <a:cs typeface="Arial"/>
                        </a:rPr>
                        <a:t>ChaoChun</a:t>
                      </a:r>
                      <a:r>
                        <a:rPr lang="en-US" sz="1200" dirty="0" smtClean="0">
                          <a:solidFill>
                            <a:srgbClr val="000000"/>
                          </a:solidFill>
                          <a:latin typeface="Times New Roman"/>
                          <a:ea typeface="Times New Roman"/>
                          <a:cs typeface="Arial"/>
                        </a:rPr>
                        <a:t>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smtClean="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smtClean="0">
                          <a:solidFill>
                            <a:srgbClr val="000000"/>
                          </a:solidFill>
                          <a:latin typeface="Times New Roman"/>
                          <a:ea typeface="Times New Roman"/>
                          <a:cs typeface="Arial"/>
                        </a:rPr>
                        <a:t>chaochun.wang@mediatek.com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smtClean="0">
                          <a:solidFill>
                            <a:srgbClr val="000000"/>
                          </a:solidFill>
                          <a:latin typeface="Times New Roman"/>
                          <a:ea typeface="Times New Roman"/>
                          <a:cs typeface="Arial"/>
                        </a:rPr>
                        <a:t>James Wang</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smtClean="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smtClean="0">
                          <a:solidFill>
                            <a:srgbClr val="000000"/>
                          </a:solidFill>
                          <a:latin typeface="Times New Roman"/>
                          <a:ea typeface="Times New Roman"/>
                          <a:cs typeface="Arial"/>
                        </a:rPr>
                        <a:t>james.wang@mediatek.com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dirty="0" err="1" smtClean="0">
                          <a:latin typeface="Times New Roman"/>
                          <a:ea typeface="Times New Roman"/>
                          <a:cs typeface="Arial"/>
                        </a:rPr>
                        <a:t>Tianyu</a:t>
                      </a:r>
                      <a:r>
                        <a:rPr lang="en-GB" sz="1200" dirty="0" smtClean="0">
                          <a:latin typeface="Times New Roman"/>
                          <a:ea typeface="Times New Roman"/>
                          <a:cs typeface="Arial"/>
                        </a:rPr>
                        <a:t> Wu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Calibri"/>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smtClean="0">
                          <a:solidFill>
                            <a:srgbClr val="000000"/>
                          </a:solidFill>
                          <a:latin typeface="Times New Roman"/>
                          <a:ea typeface="Times New Roman"/>
                          <a:cs typeface="Arial"/>
                        </a:rPr>
                        <a:t>tianyu.wu@mediatek.com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dirty="0" smtClean="0">
                          <a:latin typeface="Times New Roman"/>
                          <a:ea typeface="Times New Roman"/>
                          <a:cs typeface="Arial"/>
                        </a:rPr>
                        <a:t>Russell Huang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smtClean="0">
                          <a:solidFill>
                            <a:srgbClr val="000000"/>
                          </a:solidFill>
                          <a:latin typeface="Calibri"/>
                          <a:ea typeface="Times New Roman"/>
                          <a:cs typeface="Arial"/>
                        </a:rPr>
                        <a:t> </a:t>
                      </a: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Times New Roman"/>
                          <a:ea typeface="Times New Roman"/>
                          <a:cs typeface="Arial"/>
                        </a:rPr>
                        <a:t>russell.huang@mediatek.com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8" name="Table 7"/>
          <p:cNvGraphicFramePr>
            <a:graphicFrameLocks noGrp="1"/>
          </p:cNvGraphicFramePr>
          <p:nvPr/>
        </p:nvGraphicFramePr>
        <p:xfrm>
          <a:off x="762000" y="3962400"/>
          <a:ext cx="7239000" cy="1377260"/>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75452">
                <a:tc>
                  <a:txBody>
                    <a:bodyPr/>
                    <a:lstStyle/>
                    <a:p>
                      <a:pPr marL="0" marR="0" algn="ctr">
                        <a:spcBef>
                          <a:spcPts val="0"/>
                        </a:spcBef>
                        <a:spcAft>
                          <a:spcPts val="0"/>
                        </a:spcAft>
                      </a:pPr>
                      <a:r>
                        <a:rPr lang="en-US" sz="1200" b="0" dirty="0" smtClean="0">
                          <a:solidFill>
                            <a:srgbClr val="000000"/>
                          </a:solidFill>
                          <a:latin typeface="Times New Roman"/>
                          <a:ea typeface="Times New Roman"/>
                          <a:cs typeface="Arial"/>
                        </a:rPr>
                        <a:t>Joonsuk Kim</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200" b="0" dirty="0" smtClean="0">
                          <a:solidFill>
                            <a:srgbClr val="000000"/>
                          </a:solidFill>
                          <a:latin typeface="Times New Roman"/>
                          <a:ea typeface="Times New Roman"/>
                          <a:cs typeface="Arial"/>
                        </a:rPr>
                        <a:t>Apple</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kern="1200" dirty="0" smtClean="0">
                          <a:solidFill>
                            <a:schemeClr val="lt1"/>
                          </a:solidFill>
                          <a:latin typeface="+mn-lt"/>
                          <a:ea typeface="+mn-ea"/>
                          <a:cs typeface="+mn-cs"/>
                        </a:rPr>
                        <a:t> </a:t>
                      </a:r>
                      <a:r>
                        <a:rPr lang="en-US" sz="1200" b="0" u="sng" kern="1200" dirty="0" smtClean="0">
                          <a:solidFill>
                            <a:schemeClr val="lt1"/>
                          </a:solidFill>
                          <a:latin typeface="+mn-lt"/>
                          <a:ea typeface="+mn-ea"/>
                          <a:cs typeface="+mn-cs"/>
                          <a:hlinkClick r:id="rId3"/>
                        </a:rPr>
                        <a:t>joonsuk@apple.com</a:t>
                      </a:r>
                      <a:endParaRPr lang="en-US" sz="9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kern="1200" dirty="0" smtClean="0">
                          <a:solidFill>
                            <a:schemeClr val="dk1"/>
                          </a:solidFill>
                          <a:latin typeface="+mn-lt"/>
                          <a:ea typeface="+mn-ea"/>
                          <a:cs typeface="+mn-cs"/>
                        </a:rPr>
                        <a:t>Aon </a:t>
                      </a:r>
                      <a:r>
                        <a:rPr lang="en-US" sz="1200" kern="1200" dirty="0" err="1" smtClean="0">
                          <a:solidFill>
                            <a:schemeClr val="dk1"/>
                          </a:solidFill>
                          <a:latin typeface="+mn-lt"/>
                          <a:ea typeface="+mn-ea"/>
                          <a:cs typeface="+mn-cs"/>
                        </a:rPr>
                        <a:t>Mujtaba</a:t>
                      </a:r>
                      <a:r>
                        <a:rPr lang="en-US" sz="1200" kern="1200" dirty="0" smtClean="0">
                          <a:solidFill>
                            <a:schemeClr val="dk1"/>
                          </a:solidFill>
                          <a:latin typeface="+mn-lt"/>
                          <a:ea typeface="+mn-ea"/>
                          <a:cs typeface="+mn-cs"/>
                        </a:rPr>
                        <a:t> </a:t>
                      </a:r>
                      <a:r>
                        <a:rPr lang="en-US" sz="1800" kern="1200" dirty="0" smtClean="0">
                          <a:solidFill>
                            <a:schemeClr val="dk1"/>
                          </a:solidFill>
                          <a:latin typeface="+mn-lt"/>
                          <a:ea typeface="+mn-ea"/>
                          <a:cs typeface="+mn-cs"/>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none" kern="1200" dirty="0" smtClean="0">
                          <a:solidFill>
                            <a:schemeClr val="dk1"/>
                          </a:solidFill>
                          <a:latin typeface="+mn-lt"/>
                          <a:ea typeface="+mn-ea"/>
                          <a:cs typeface="+mn-cs"/>
                          <a:hlinkClick r:id="rId4"/>
                        </a:rPr>
                        <a:t>mujtaba@apple.com</a:t>
                      </a:r>
                      <a:endParaRPr lang="en-US" sz="900" u="none"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err="1" smtClean="0">
                          <a:solidFill>
                            <a:srgbClr val="000000"/>
                          </a:solidFill>
                          <a:latin typeface="+mn-lt"/>
                          <a:ea typeface="Times New Roman"/>
                          <a:cs typeface="Arial"/>
                        </a:rPr>
                        <a:t>Guoqing</a:t>
                      </a:r>
                      <a:r>
                        <a:rPr lang="en-US" sz="1200" dirty="0" smtClean="0">
                          <a:solidFill>
                            <a:srgbClr val="000000"/>
                          </a:solidFill>
                          <a:latin typeface="+mn-lt"/>
                          <a:ea typeface="Times New Roman"/>
                          <a:cs typeface="Arial"/>
                        </a:rPr>
                        <a:t> Li</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sng" kern="1200" dirty="0" smtClean="0">
                          <a:solidFill>
                            <a:schemeClr val="dk1"/>
                          </a:solidFill>
                          <a:latin typeface="+mn-lt"/>
                          <a:ea typeface="+mn-ea"/>
                          <a:cs typeface="+mn-cs"/>
                          <a:hlinkClick r:id="rId5"/>
                        </a:rPr>
                        <a:t>guoqing_li@apple.com</a:t>
                      </a:r>
                      <a:endParaRPr lang="en-US" sz="9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Eric Wong </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sng" kern="1200" dirty="0" smtClean="0">
                          <a:solidFill>
                            <a:schemeClr val="dk1"/>
                          </a:solidFill>
                          <a:latin typeface="+mn-lt"/>
                          <a:ea typeface="+mn-ea"/>
                          <a:cs typeface="+mn-cs"/>
                          <a:hlinkClick r:id="rId6"/>
                        </a:rPr>
                        <a:t>ericwong@apple.com</a:t>
                      </a:r>
                      <a:r>
                        <a:rPr lang="en-US" sz="900" dirty="0">
                          <a:solidFill>
                            <a:srgbClr val="000000"/>
                          </a:solidFill>
                          <a:latin typeface="Times New Roman"/>
                          <a:ea typeface="Times New Roman"/>
                          <a:cs typeface="Arial"/>
                        </a:rPr>
                        <a:t> </a:t>
                      </a:r>
                      <a:endParaRPr lang="en-US" sz="9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Chris</a:t>
                      </a:r>
                      <a:r>
                        <a:rPr lang="en-US" sz="1200" baseline="0" dirty="0" smtClean="0">
                          <a:latin typeface="Times New Roman"/>
                          <a:ea typeface="Times New Roman"/>
                          <a:cs typeface="Arial"/>
                        </a:rPr>
                        <a:t> Hartman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none" kern="1200" dirty="0" smtClean="0">
                          <a:solidFill>
                            <a:schemeClr val="dk1"/>
                          </a:solidFill>
                          <a:latin typeface="+mn-lt"/>
                          <a:ea typeface="+mn-ea"/>
                          <a:cs typeface="+mn-cs"/>
                          <a:hlinkClick r:id="rId7"/>
                        </a:rPr>
                        <a:t>chartman@apple.com</a:t>
                      </a:r>
                      <a:endParaRPr lang="en-US" sz="900" u="none"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4294967295"/>
          </p:nvPr>
        </p:nvSpPr>
        <p:spPr>
          <a:xfrm>
            <a:off x="4352775" y="6523038"/>
            <a:ext cx="530225" cy="182562"/>
          </a:xfrm>
          <a:prstGeom prst="rect">
            <a:avLst/>
          </a:prstGeom>
        </p:spPr>
        <p:txBody>
          <a:bodyPr/>
          <a:lstStyle/>
          <a:p>
            <a:pPr>
              <a:defRPr/>
            </a:pPr>
            <a:r>
              <a:rPr lang="en-US" sz="900" smtClean="0"/>
              <a:t>Slide </a:t>
            </a:r>
            <a:fld id="{E7E6215C-0148-4EB1-A390-22B113FC486F}" type="slidenum">
              <a:rPr lang="en-US" sz="900" smtClean="0"/>
              <a:pPr>
                <a:defRPr/>
              </a:pPr>
              <a:t>6</a:t>
            </a:fld>
            <a:endParaRPr lang="en-US" sz="900"/>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sp>
        <p:nvSpPr>
          <p:cNvPr id="33" name="Rectangle 5"/>
          <p:cNvSpPr>
            <a:spLocks noGrp="1" noChangeArrowheads="1"/>
          </p:cNvSpPr>
          <p:nvPr>
            <p:ph type="ftr" sz="quarter" idx="11"/>
          </p:nvPr>
        </p:nvSpPr>
        <p:spPr>
          <a:xfrm>
            <a:off x="6722111" y="6475413"/>
            <a:ext cx="1548501" cy="184666"/>
          </a:xfrm>
          <a:ln/>
        </p:spPr>
        <p:txBody>
          <a:bodyPr/>
          <a:lstStyle>
            <a:lvl1pPr>
              <a:defRPr>
                <a:solidFill>
                  <a:schemeClr val="tx1"/>
                </a:solidFill>
              </a:defRPr>
            </a:lvl1pPr>
          </a:lstStyle>
          <a:p>
            <a:pPr>
              <a:defRPr/>
            </a:pPr>
            <a:r>
              <a:rPr lang="en-US" altLang="ko-KR" dirty="0" err="1" smtClean="0"/>
              <a:t>Kaiying</a:t>
            </a:r>
            <a:r>
              <a:rPr lang="en-US" altLang="ko-KR" dirty="0" smtClean="0"/>
              <a:t> </a:t>
            </a:r>
            <a:r>
              <a:rPr lang="en-US" altLang="ko-KR" dirty="0" err="1" smtClean="0"/>
              <a:t>Lv</a:t>
            </a:r>
            <a:r>
              <a:rPr lang="en-US" altLang="ko-KR" dirty="0" smtClean="0"/>
              <a:t> (ZTE), et. al.</a:t>
            </a:r>
            <a:endParaRPr lang="en-US" altLang="ko-KR" dirty="0"/>
          </a:p>
        </p:txBody>
      </p:sp>
      <p:graphicFrame>
        <p:nvGraphicFramePr>
          <p:cNvPr id="13" name="Table 12"/>
          <p:cNvGraphicFramePr>
            <a:graphicFrameLocks noGrp="1"/>
          </p:cNvGraphicFramePr>
          <p:nvPr/>
        </p:nvGraphicFramePr>
        <p:xfrm>
          <a:off x="762000" y="914400"/>
          <a:ext cx="7467600" cy="4837264"/>
        </p:xfrm>
        <a:graphic>
          <a:graphicData uri="http://schemas.openxmlformats.org/drawingml/2006/table">
            <a:tbl>
              <a:tblPr firstRow="1" bandRow="1">
                <a:tableStyleId>{F5AB1C69-6EDB-4FF4-983F-18BD219EF322}</a:tableStyleId>
              </a:tblPr>
              <a:tblGrid>
                <a:gridCol w="1493520"/>
                <a:gridCol w="1179095"/>
                <a:gridCol w="1650733"/>
                <a:gridCol w="1336307"/>
                <a:gridCol w="1807945"/>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Phillip Barber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4">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Huawei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The Lone Star State, TX</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pbarber@broadbandmobiletech.com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Peter Loc</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peterloc@iwirelesstech.com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Le Liu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F1-17, Huawei Base, Bantian, Shenzhen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+86-18601656691</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liule@huawei.com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Jun Luo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5B-N8, No.2222 Xinjinqiao Road, Pudong, Shanghai</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jun.l@huawei.com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Yi Luo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F1-17, Huawei Base, Bantian, Shenzhen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+86-18665891036</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Roy.luoyi@huawei.com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Yingpei</a:t>
                      </a:r>
                      <a:r>
                        <a:rPr lang="en-US" sz="1200" dirty="0">
                          <a:solidFill>
                            <a:srgbClr val="000000"/>
                          </a:solidFill>
                          <a:latin typeface="Times New Roman"/>
                          <a:ea typeface="Times New Roman"/>
                          <a:cs typeface="Arial"/>
                        </a:rPr>
                        <a:t> Lin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5B-N8, No.2222 Xinjinqiao Road, Pudong, Shanghai</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linyingpei@huawei.com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Jiyong</a:t>
                      </a:r>
                      <a:r>
                        <a:rPr lang="en-US" sz="1200" dirty="0">
                          <a:solidFill>
                            <a:srgbClr val="000000"/>
                          </a:solidFill>
                          <a:latin typeface="Times New Roman"/>
                          <a:ea typeface="Times New Roman"/>
                          <a:cs typeface="Arial"/>
                        </a:rPr>
                        <a:t> Pang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5B-N8, No.2222 Xinjinqiao Road, Pudong, Shanghai</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pangjiyong@huawei.com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Zhigang Rong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10180 Telesis Court, Suite 365, San Diego, CA  92121 NA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zhigang.rong@huawei.com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Rob Sun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303 Terry Fox, Suite 400 Kanata, Ottawa, Canada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Rob.Sun@huawei.com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David X.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F1-17, Huawei Base, Bantian, Shenzhen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david.yangxun@huawei.com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Yunsong</a:t>
                      </a:r>
                      <a:r>
                        <a:rPr lang="en-US" sz="1200" dirty="0">
                          <a:solidFill>
                            <a:srgbClr val="000000"/>
                          </a:solidFill>
                          <a:latin typeface="Times New Roman"/>
                          <a:ea typeface="Times New Roman"/>
                          <a:cs typeface="Arial"/>
                        </a:rPr>
                        <a:t>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10180 Telesis Court, Suite 365, San Diego, CA  92121 NA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yangyunsong@huawei.com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Zhou </a:t>
                      </a:r>
                      <a:r>
                        <a:rPr lang="en-US" sz="1200" dirty="0" err="1">
                          <a:solidFill>
                            <a:srgbClr val="000000"/>
                          </a:solidFill>
                          <a:latin typeface="Times New Roman"/>
                          <a:ea typeface="Times New Roman"/>
                          <a:cs typeface="Arial"/>
                        </a:rPr>
                        <a:t>Lan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F1-17, Huawei Base, Bantian, SHenzhen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+86-18565826350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Lanzhou1@huawei.com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Junghoon Suh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303 Terry Fox, Suite 400 Kanata, Ottawa, Canada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Junghoon.Suh@huawei.com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Jiayin</a:t>
                      </a:r>
                      <a:r>
                        <a:rPr lang="en-US" sz="1200" dirty="0">
                          <a:solidFill>
                            <a:srgbClr val="000000"/>
                          </a:solidFill>
                          <a:latin typeface="Times New Roman"/>
                          <a:ea typeface="Times New Roman"/>
                          <a:cs typeface="Arial"/>
                        </a:rPr>
                        <a:t>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5B-N8, No.2222 Xinjinqiao Road, Pudong, Shanghai</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+86-18601656691</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zhangjiayin@huawei.com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4294967295"/>
          </p:nvPr>
        </p:nvSpPr>
        <p:spPr>
          <a:xfrm>
            <a:off x="4352775" y="6523038"/>
            <a:ext cx="530225" cy="182562"/>
          </a:xfrm>
          <a:prstGeom prst="rect">
            <a:avLst/>
          </a:prstGeom>
        </p:spPr>
        <p:txBody>
          <a:bodyPr/>
          <a:lstStyle/>
          <a:p>
            <a:pPr>
              <a:defRPr/>
            </a:pPr>
            <a:r>
              <a:rPr lang="en-US" sz="900" dirty="0" smtClean="0"/>
              <a:t>Slide </a:t>
            </a:r>
            <a:fld id="{E7E6215C-0148-4EB1-A390-22B113FC486F}" type="slidenum">
              <a:rPr lang="en-US" sz="900" smtClean="0"/>
              <a:pPr>
                <a:defRPr/>
              </a:pPr>
              <a:t>7</a:t>
            </a:fld>
            <a:endParaRPr lang="en-US" sz="900" dirty="0"/>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sp>
        <p:nvSpPr>
          <p:cNvPr id="33" name="Rectangle 5"/>
          <p:cNvSpPr>
            <a:spLocks noGrp="1" noChangeArrowheads="1"/>
          </p:cNvSpPr>
          <p:nvPr>
            <p:ph type="ftr" sz="quarter" idx="11"/>
          </p:nvPr>
        </p:nvSpPr>
        <p:spPr>
          <a:xfrm>
            <a:off x="6722111" y="6475413"/>
            <a:ext cx="1548501" cy="184666"/>
          </a:xfrm>
          <a:ln/>
        </p:spPr>
        <p:txBody>
          <a:bodyPr/>
          <a:lstStyle>
            <a:lvl1pPr>
              <a:defRPr>
                <a:solidFill>
                  <a:schemeClr val="tx1"/>
                </a:solidFill>
              </a:defRPr>
            </a:lvl1pPr>
          </a:lstStyle>
          <a:p>
            <a:pPr>
              <a:defRPr/>
            </a:pPr>
            <a:r>
              <a:rPr lang="en-US" altLang="ko-KR" dirty="0" err="1" smtClean="0"/>
              <a:t>Kaiying</a:t>
            </a:r>
            <a:r>
              <a:rPr lang="en-US" altLang="ko-KR" dirty="0" smtClean="0"/>
              <a:t> </a:t>
            </a:r>
            <a:r>
              <a:rPr lang="en-US" altLang="ko-KR" dirty="0" err="1" smtClean="0"/>
              <a:t>Lv</a:t>
            </a:r>
            <a:r>
              <a:rPr lang="en-US" altLang="ko-KR" dirty="0" smtClean="0"/>
              <a:t> (ZTE), et. al.</a:t>
            </a:r>
            <a:endParaRPr lang="en-US" altLang="ko-KR" dirty="0"/>
          </a:p>
        </p:txBody>
      </p:sp>
      <p:graphicFrame>
        <p:nvGraphicFramePr>
          <p:cNvPr id="7" name="Table 6"/>
          <p:cNvGraphicFramePr>
            <a:graphicFrameLocks noGrp="1"/>
          </p:cNvGraphicFramePr>
          <p:nvPr/>
        </p:nvGraphicFramePr>
        <p:xfrm>
          <a:off x="762000" y="1600200"/>
          <a:ext cx="7620000" cy="4619810"/>
        </p:xfrm>
        <a:graphic>
          <a:graphicData uri="http://schemas.openxmlformats.org/drawingml/2006/table">
            <a:tbl>
              <a:tblPr/>
              <a:tblGrid>
                <a:gridCol w="1523999"/>
                <a:gridCol w="1219200"/>
                <a:gridCol w="1676400"/>
                <a:gridCol w="1371600"/>
                <a:gridCol w="1828801"/>
              </a:tblGrid>
              <a:tr h="189710">
                <a:tc>
                  <a:txBody>
                    <a:bodyPr/>
                    <a:lstStyle/>
                    <a:p>
                      <a:pPr algn="ctr" fontAlgn="ctr"/>
                      <a:r>
                        <a:rPr lang="en-US" sz="1000" b="0" i="0" u="none" strike="noStrike" dirty="0">
                          <a:solidFill>
                            <a:srgbClr val="000000"/>
                          </a:solidFill>
                          <a:latin typeface="Times New Roman"/>
                        </a:rPr>
                        <a:t>Brian Hart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latin typeface="Times New Roman"/>
                        </a:rPr>
                        <a:t>Cisco Systems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latin typeface="Times New Roman"/>
                        </a:rPr>
                        <a:t>170 W Tasman Dr, San Jose, CA 95134</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2"/>
                        </a:rPr>
                        <a:t>brianh@cisco.com</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dirty="0" err="1">
                          <a:solidFill>
                            <a:srgbClr val="000000"/>
                          </a:solidFill>
                          <a:latin typeface="Times New Roman"/>
                        </a:rPr>
                        <a:t>Pooya</a:t>
                      </a:r>
                      <a:r>
                        <a:rPr lang="en-US" sz="1000" b="0" i="0" u="none" strike="noStrike" dirty="0">
                          <a:solidFill>
                            <a:srgbClr val="000000"/>
                          </a:solidFill>
                          <a:latin typeface="Times New Roman"/>
                        </a:rPr>
                        <a:t> </a:t>
                      </a:r>
                      <a:r>
                        <a:rPr lang="en-US" sz="1000" b="0" i="0" u="none" strike="noStrike" dirty="0" err="1">
                          <a:solidFill>
                            <a:srgbClr val="000000"/>
                          </a:solidFill>
                          <a:latin typeface="Times New Roman"/>
                        </a:rPr>
                        <a:t>Monajemi</a:t>
                      </a:r>
                      <a:endParaRPr lang="en-US" sz="1000" b="0" i="0" u="none" strike="noStrike" dirty="0">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fontAlgn="ctr"/>
                      <a:r>
                        <a:rPr lang="en-US" sz="1000" b="0" i="0" u="none" strike="noStrike" dirty="0">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hlinkClick r:id="rId3"/>
                        </a:rPr>
                        <a:t>pmonajem@cisco.com</a:t>
                      </a:r>
                      <a:endParaRPr lang="en-US" sz="1000" b="0" i="0" u="none" strike="noStrike" dirty="0">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marL="0" marR="0" algn="ctr">
                        <a:spcBef>
                          <a:spcPts val="0"/>
                        </a:spcBef>
                        <a:spcAft>
                          <a:spcPts val="0"/>
                        </a:spcAft>
                      </a:pPr>
                      <a:r>
                        <a:rPr lang="en-US" sz="1200" dirty="0">
                          <a:solidFill>
                            <a:srgbClr val="000000"/>
                          </a:solidFill>
                          <a:latin typeface="Times New Roman"/>
                          <a:ea typeface="Times New Roman"/>
                          <a:cs typeface="Arial"/>
                        </a:rPr>
                        <a:t>Fei Tong</a:t>
                      </a:r>
                      <a:endParaRPr lang="en-US" sz="12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6">
                  <a:txBody>
                    <a:bodyPr/>
                    <a:lstStyle/>
                    <a:p>
                      <a:pPr marL="0" marR="0" algn="ctr">
                        <a:spcBef>
                          <a:spcPts val="0"/>
                        </a:spcBef>
                        <a:spcAft>
                          <a:spcPts val="0"/>
                        </a:spcAft>
                      </a:pPr>
                      <a:r>
                        <a:rPr lang="en-US" sz="1200" dirty="0">
                          <a:solidFill>
                            <a:srgbClr val="000000"/>
                          </a:solidFill>
                          <a:latin typeface="Times New Roman"/>
                          <a:ea typeface="Times New Roman"/>
                          <a:cs typeface="Arial"/>
                        </a:rPr>
                        <a:t>Samsung</a:t>
                      </a:r>
                      <a:endParaRPr lang="en-US" sz="12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Innovation Park,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Cambridge CB4 0DS   (U.K.)   </a:t>
                      </a:r>
                      <a:endParaRPr lang="en-US" sz="110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+44 1223 434633</a:t>
                      </a:r>
                      <a:endParaRPr lang="en-US" sz="110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f.tong@samsung.com</a:t>
                      </a:r>
                      <a:endParaRPr lang="en-US" sz="11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Hyunjeong</a:t>
                      </a:r>
                      <a:r>
                        <a:rPr lang="en-US" sz="1200" dirty="0">
                          <a:solidFill>
                            <a:srgbClr val="000000"/>
                          </a:solidFill>
                          <a:latin typeface="Times New Roman"/>
                          <a:ea typeface="Times New Roman"/>
                          <a:cs typeface="Arial"/>
                        </a:rPr>
                        <a:t> Kang</a:t>
                      </a:r>
                      <a:endParaRPr lang="en-US" sz="12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Maetan 3-dong; Yongtong-Gu</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Suwon; South Korea</a:t>
                      </a:r>
                      <a:endParaRPr lang="en-US" sz="110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+82-31-279-9028</a:t>
                      </a:r>
                      <a:endParaRPr lang="en-US" sz="110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hyunjeong.kang@samsung.com</a:t>
                      </a:r>
                      <a:endParaRPr lang="en-US" sz="11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marL="0" marR="0" algn="ctr">
                        <a:spcBef>
                          <a:spcPts val="0"/>
                        </a:spcBef>
                        <a:spcAft>
                          <a:spcPts val="0"/>
                        </a:spcAft>
                      </a:pPr>
                      <a:r>
                        <a:rPr lang="en-US" sz="1200" dirty="0">
                          <a:solidFill>
                            <a:srgbClr val="000000"/>
                          </a:solidFill>
                          <a:latin typeface="Times New Roman"/>
                          <a:ea typeface="Times New Roman"/>
                          <a:cs typeface="Arial"/>
                        </a:rPr>
                        <a:t>Kaushik Josiam</a:t>
                      </a:r>
                      <a:endParaRPr lang="en-US" sz="12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1301, E. Lookout Dr,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Richardson TX 75070</a:t>
                      </a:r>
                      <a:endParaRPr lang="en-US" sz="110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(972) 761 7437</a:t>
                      </a:r>
                      <a:endParaRPr lang="en-US" sz="110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k.josiam@samsung.com</a:t>
                      </a:r>
                      <a:endParaRPr lang="en-US" sz="11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Mark Rison</a:t>
                      </a:r>
                      <a:endParaRPr lang="en-US" sz="12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Innovation Park,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Cambridge CB4 0DS   (U.K.)   </a:t>
                      </a:r>
                      <a:endParaRPr lang="en-US" sz="110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+44 1223  434600</a:t>
                      </a:r>
                      <a:endParaRPr lang="en-US" sz="110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m.rison@samsung.com</a:t>
                      </a:r>
                      <a:endParaRPr lang="en-US" sz="11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marL="0" marR="0" algn="ctr">
                        <a:spcBef>
                          <a:spcPts val="0"/>
                        </a:spcBef>
                        <a:spcAft>
                          <a:spcPts val="0"/>
                        </a:spcAft>
                      </a:pPr>
                      <a:r>
                        <a:rPr lang="en-US" sz="1200" dirty="0">
                          <a:solidFill>
                            <a:srgbClr val="000000"/>
                          </a:solidFill>
                          <a:latin typeface="Times New Roman"/>
                          <a:ea typeface="Times New Roman"/>
                          <a:cs typeface="Arial"/>
                        </a:rPr>
                        <a:t>Rakesh Taori</a:t>
                      </a:r>
                      <a:endParaRPr lang="en-US" sz="12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1301, E. Lookout Dr,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Richardson TX 75070</a:t>
                      </a:r>
                      <a:endParaRPr lang="en-US" sz="110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(972) 761 7470</a:t>
                      </a:r>
                      <a:endParaRPr lang="en-US" sz="110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rakesh.taori@samsung.com</a:t>
                      </a:r>
                      <a:endParaRPr lang="en-US" sz="11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Sanghyun</a:t>
                      </a:r>
                      <a:r>
                        <a:rPr lang="en-US" sz="1200" dirty="0">
                          <a:solidFill>
                            <a:srgbClr val="000000"/>
                          </a:solidFill>
                          <a:latin typeface="Times New Roman"/>
                          <a:ea typeface="Times New Roman"/>
                          <a:cs typeface="Arial"/>
                        </a:rPr>
                        <a:t> Chang</a:t>
                      </a:r>
                      <a:endParaRPr lang="en-US" sz="12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Maetan 3-dong; Yongtong-Gu</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Suwon; South Korea</a:t>
                      </a:r>
                      <a:endParaRPr lang="en-US" sz="110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+82-10-8864-1751</a:t>
                      </a:r>
                      <a:endParaRPr lang="en-US" sz="110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s29.chang@samsung.com</a:t>
                      </a:r>
                      <a:endParaRPr lang="en-US" sz="11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Yasushi </a:t>
                      </a:r>
                      <a:r>
                        <a:rPr lang="en-US" sz="1200" dirty="0" err="1">
                          <a:solidFill>
                            <a:srgbClr val="000000"/>
                          </a:solidFill>
                          <a:latin typeface="Times New Roman"/>
                          <a:ea typeface="Times New Roman"/>
                          <a:cs typeface="Arial"/>
                        </a:rPr>
                        <a:t>Takatori</a:t>
                      </a:r>
                      <a:endParaRPr lang="en-US" sz="12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marL="0" marR="0" algn="ctr">
                        <a:spcBef>
                          <a:spcPts val="0"/>
                        </a:spcBef>
                        <a:spcAft>
                          <a:spcPts val="0"/>
                        </a:spcAft>
                      </a:pPr>
                      <a:r>
                        <a:rPr lang="en-US" sz="1200" dirty="0">
                          <a:solidFill>
                            <a:srgbClr val="000000"/>
                          </a:solidFill>
                          <a:latin typeface="Times New Roman"/>
                          <a:ea typeface="Times New Roman"/>
                          <a:cs typeface="Arial"/>
                        </a:rPr>
                        <a:t>NTT</a:t>
                      </a:r>
                      <a:endParaRPr lang="en-US" sz="12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marL="0" marR="0" algn="ctr">
                        <a:spcBef>
                          <a:spcPts val="0"/>
                        </a:spcBef>
                        <a:spcAft>
                          <a:spcPts val="0"/>
                        </a:spcAft>
                      </a:pPr>
                      <a:r>
                        <a:rPr lang="en-US" sz="1000" dirty="0">
                          <a:solidFill>
                            <a:srgbClr val="000000"/>
                          </a:solidFill>
                          <a:latin typeface="Times New Roman"/>
                          <a:ea typeface="Times New Roman"/>
                          <a:cs typeface="Arial"/>
                        </a:rPr>
                        <a:t>1-1 </a:t>
                      </a:r>
                      <a:r>
                        <a:rPr lang="en-US" sz="1000" dirty="0" err="1">
                          <a:solidFill>
                            <a:srgbClr val="000000"/>
                          </a:solidFill>
                          <a:latin typeface="Times New Roman"/>
                          <a:ea typeface="Times New Roman"/>
                          <a:cs typeface="Arial"/>
                        </a:rPr>
                        <a:t>Hikari</a:t>
                      </a:r>
                      <a:r>
                        <a:rPr lang="en-US" sz="1000" dirty="0">
                          <a:solidFill>
                            <a:srgbClr val="000000"/>
                          </a:solidFill>
                          <a:latin typeface="Times New Roman"/>
                          <a:ea typeface="Times New Roman"/>
                          <a:cs typeface="Arial"/>
                        </a:rPr>
                        <a:t>-no-</a:t>
                      </a:r>
                      <a:r>
                        <a:rPr lang="en-US" sz="1000" dirty="0" err="1">
                          <a:solidFill>
                            <a:srgbClr val="000000"/>
                          </a:solidFill>
                          <a:latin typeface="Times New Roman"/>
                          <a:ea typeface="Times New Roman"/>
                          <a:cs typeface="Arial"/>
                        </a:rPr>
                        <a:t>oka</a:t>
                      </a:r>
                      <a:r>
                        <a:rPr lang="en-US" sz="1000" dirty="0">
                          <a:solidFill>
                            <a:srgbClr val="000000"/>
                          </a:solidFill>
                          <a:latin typeface="Times New Roman"/>
                          <a:ea typeface="Times New Roman"/>
                          <a:cs typeface="Arial"/>
                        </a:rPr>
                        <a:t>, Yokosuka, Kanagawa 239-0847 </a:t>
                      </a:r>
                      <a:r>
                        <a:rPr lang="en-US" sz="1000" dirty="0" smtClean="0">
                          <a:solidFill>
                            <a:srgbClr val="000000"/>
                          </a:solidFill>
                          <a:latin typeface="Times New Roman"/>
                          <a:ea typeface="Times New Roman"/>
                          <a:cs typeface="Arial"/>
                        </a:rPr>
                        <a:t>Japan</a:t>
                      </a:r>
                      <a:endParaRPr lang="en-US" sz="11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takatori.yasushi@lab.ntt.co.jp</a:t>
                      </a:r>
                      <a:endParaRPr lang="en-US" sz="11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Yasuhiko Inoue</a:t>
                      </a:r>
                      <a:endParaRPr lang="en-US" sz="12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inoue.yasuhiko@lab.ntt.co.jp</a:t>
                      </a:r>
                      <a:endParaRPr lang="en-US" sz="11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marL="0" marR="0" algn="ctr">
                        <a:spcBef>
                          <a:spcPts val="0"/>
                        </a:spcBef>
                        <a:spcAft>
                          <a:spcPts val="0"/>
                        </a:spcAft>
                      </a:pPr>
                      <a:r>
                        <a:rPr lang="en-US" sz="1200" dirty="0">
                          <a:solidFill>
                            <a:srgbClr val="000000"/>
                          </a:solidFill>
                          <a:latin typeface="Times New Roman"/>
                          <a:ea typeface="Times New Roman"/>
                          <a:cs typeface="Arial"/>
                        </a:rPr>
                        <a:t>Yusuke </a:t>
                      </a:r>
                      <a:r>
                        <a:rPr lang="en-US" sz="1200" dirty="0" err="1">
                          <a:solidFill>
                            <a:srgbClr val="000000"/>
                          </a:solidFill>
                          <a:latin typeface="Times New Roman"/>
                          <a:ea typeface="Times New Roman"/>
                          <a:cs typeface="Arial"/>
                        </a:rPr>
                        <a:t>Asai</a:t>
                      </a:r>
                      <a:endParaRPr lang="en-US" sz="12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asai.yusuke@lab.ntt.co.jp</a:t>
                      </a:r>
                      <a:endParaRPr lang="en-US" sz="11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marL="0" marR="0" algn="ctr">
                        <a:spcBef>
                          <a:spcPts val="0"/>
                        </a:spcBef>
                        <a:spcAft>
                          <a:spcPts val="0"/>
                        </a:spcAft>
                      </a:pPr>
                      <a:r>
                        <a:rPr lang="en-US" sz="1200" dirty="0">
                          <a:solidFill>
                            <a:srgbClr val="000000"/>
                          </a:solidFill>
                          <a:latin typeface="Times New Roman"/>
                          <a:ea typeface="Times New Roman"/>
                          <a:cs typeface="Arial"/>
                        </a:rPr>
                        <a:t>Koichi Ishihara</a:t>
                      </a:r>
                      <a:endParaRPr lang="en-US" sz="12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ishihara.koichi@lab.ntt.co.jp</a:t>
                      </a:r>
                      <a:endParaRPr lang="en-US" sz="11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marL="0" marR="0" algn="ctr">
                        <a:spcBef>
                          <a:spcPts val="0"/>
                        </a:spcBef>
                        <a:spcAft>
                          <a:spcPts val="0"/>
                        </a:spcAft>
                      </a:pPr>
                      <a:r>
                        <a:rPr lang="en-US" sz="1200" dirty="0">
                          <a:solidFill>
                            <a:srgbClr val="000000"/>
                          </a:solidFill>
                          <a:latin typeface="Times New Roman"/>
                          <a:ea typeface="Times New Roman"/>
                          <a:cs typeface="Arial"/>
                        </a:rPr>
                        <a:t>Akira </a:t>
                      </a:r>
                      <a:r>
                        <a:rPr lang="en-US" sz="1200" dirty="0" err="1">
                          <a:solidFill>
                            <a:srgbClr val="000000"/>
                          </a:solidFill>
                          <a:latin typeface="Times New Roman"/>
                          <a:ea typeface="Times New Roman"/>
                          <a:cs typeface="Arial"/>
                        </a:rPr>
                        <a:t>Kishida</a:t>
                      </a:r>
                      <a:endParaRPr lang="en-US" sz="12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kishida.akira@lab.ntt.co.jp</a:t>
                      </a:r>
                      <a:endParaRPr lang="en-US" sz="11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marL="0" marR="0" algn="ctr">
                        <a:spcBef>
                          <a:spcPts val="0"/>
                        </a:spcBef>
                        <a:spcAft>
                          <a:spcPts val="0"/>
                        </a:spcAft>
                      </a:pPr>
                      <a:r>
                        <a:rPr lang="en-US" sz="1200" dirty="0">
                          <a:solidFill>
                            <a:srgbClr val="000000"/>
                          </a:solidFill>
                          <a:latin typeface="Times New Roman"/>
                          <a:ea typeface="Times New Roman"/>
                          <a:cs typeface="Arial"/>
                        </a:rPr>
                        <a:t>Akira Yamada</a:t>
                      </a:r>
                      <a:endParaRPr lang="en-US" sz="12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marR="0" algn="ctr">
                        <a:spcBef>
                          <a:spcPts val="0"/>
                        </a:spcBef>
                        <a:spcAft>
                          <a:spcPts val="0"/>
                        </a:spcAft>
                      </a:pPr>
                      <a:r>
                        <a:rPr lang="en-US" sz="1200" dirty="0">
                          <a:solidFill>
                            <a:srgbClr val="000000"/>
                          </a:solidFill>
                          <a:latin typeface="Times New Roman"/>
                          <a:ea typeface="Times New Roman"/>
                          <a:cs typeface="Arial"/>
                        </a:rPr>
                        <a:t>NTT DOCOMO</a:t>
                      </a:r>
                      <a:endParaRPr lang="en-US" sz="12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3-6, Hikarinooka, Yokosuka-shi, Kanagawa, 239-8536, Japan</a:t>
                      </a:r>
                      <a:endParaRPr lang="en-US" sz="110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yamadaakira@nttdocomo.com</a:t>
                      </a:r>
                      <a:endParaRPr lang="en-US" sz="11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Fujio</a:t>
                      </a:r>
                      <a:r>
                        <a:rPr lang="en-US" sz="1200" dirty="0">
                          <a:solidFill>
                            <a:srgbClr val="000000"/>
                          </a:solidFill>
                          <a:latin typeface="Times New Roman"/>
                          <a:ea typeface="Times New Roman"/>
                          <a:cs typeface="Arial"/>
                        </a:rPr>
                        <a:t> Watanabe</a:t>
                      </a:r>
                      <a:endParaRPr lang="en-US" sz="12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spcBef>
                          <a:spcPts val="0"/>
                        </a:spcBef>
                        <a:spcAft>
                          <a:spcPts val="0"/>
                        </a:spcAft>
                      </a:pPr>
                      <a:r>
                        <a:rPr lang="en-US" sz="1000" dirty="0">
                          <a:solidFill>
                            <a:srgbClr val="000000"/>
                          </a:solidFill>
                          <a:latin typeface="Times New Roman"/>
                          <a:ea typeface="Times New Roman"/>
                          <a:cs typeface="Arial"/>
                        </a:rPr>
                        <a:t>3240 </a:t>
                      </a:r>
                      <a:r>
                        <a:rPr lang="en-US" sz="1000" dirty="0" err="1">
                          <a:solidFill>
                            <a:srgbClr val="000000"/>
                          </a:solidFill>
                          <a:latin typeface="Times New Roman"/>
                          <a:ea typeface="Times New Roman"/>
                          <a:cs typeface="Arial"/>
                        </a:rPr>
                        <a:t>Hillview</a:t>
                      </a:r>
                      <a:r>
                        <a:rPr lang="en-US" sz="1000" dirty="0">
                          <a:solidFill>
                            <a:srgbClr val="000000"/>
                          </a:solidFill>
                          <a:latin typeface="Times New Roman"/>
                          <a:ea typeface="Times New Roman"/>
                          <a:cs typeface="Arial"/>
                        </a:rPr>
                        <a:t> Ave, Palo Alto, CA </a:t>
                      </a:r>
                      <a:r>
                        <a:rPr lang="en-US" sz="1000" dirty="0" smtClean="0">
                          <a:solidFill>
                            <a:srgbClr val="000000"/>
                          </a:solidFill>
                          <a:latin typeface="Times New Roman"/>
                          <a:ea typeface="Times New Roman"/>
                          <a:cs typeface="Arial"/>
                        </a:rPr>
                        <a:t>94304</a:t>
                      </a:r>
                      <a:endParaRPr lang="en-US" sz="11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watanabe@docomoinnovations.com</a:t>
                      </a:r>
                      <a:endParaRPr lang="en-US" sz="11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Haralabos</a:t>
                      </a:r>
                      <a:r>
                        <a:rPr lang="en-US" sz="1200" dirty="0">
                          <a:solidFill>
                            <a:srgbClr val="000000"/>
                          </a:solidFill>
                          <a:latin typeface="Times New Roman"/>
                          <a:ea typeface="Times New Roman"/>
                          <a:cs typeface="Arial"/>
                        </a:rPr>
                        <a:t> Papadopoulos</a:t>
                      </a:r>
                      <a:endParaRPr lang="en-US" sz="12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hpapadopoulos@docomoinnovations.com</a:t>
                      </a:r>
                      <a:endParaRPr lang="en-US" sz="11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8" name="Table 7"/>
          <p:cNvGraphicFramePr>
            <a:graphicFrameLocks noGrp="1"/>
          </p:cNvGraphicFramePr>
          <p:nvPr/>
        </p:nvGraphicFramePr>
        <p:xfrm>
          <a:off x="762000" y="1078644"/>
          <a:ext cx="7620000" cy="539584"/>
        </p:xfrm>
        <a:graphic>
          <a:graphicData uri="http://schemas.openxmlformats.org/drawingml/2006/table">
            <a:tbl>
              <a:tblPr firstRow="1" bandRow="1">
                <a:tableStyleId>{F5AB1C69-6EDB-4FF4-983F-18BD219EF322}</a:tableStyleId>
              </a:tblPr>
              <a:tblGrid>
                <a:gridCol w="1524000"/>
                <a:gridCol w="1203158"/>
                <a:gridCol w="1684421"/>
                <a:gridCol w="1363579"/>
                <a:gridCol w="1844842"/>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Thomas Derham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Orange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thomas.derham@orange.com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685800"/>
            <a:ext cx="7772400" cy="838200"/>
          </a:xfrm>
        </p:spPr>
        <p:txBody>
          <a:bodyPr/>
          <a:lstStyle/>
          <a:p>
            <a:r>
              <a:rPr lang="en-US" altLang="zh-CN" dirty="0" smtClean="0"/>
              <a:t>Background (1)</a:t>
            </a:r>
            <a:endParaRPr lang="zh-CN" altLang="en-US" dirty="0"/>
          </a:p>
        </p:txBody>
      </p:sp>
      <p:sp>
        <p:nvSpPr>
          <p:cNvPr id="3" name="内容占位符 2"/>
          <p:cNvSpPr>
            <a:spLocks noGrp="1"/>
          </p:cNvSpPr>
          <p:nvPr>
            <p:ph idx="1"/>
          </p:nvPr>
        </p:nvSpPr>
        <p:spPr>
          <a:xfrm>
            <a:off x="304800" y="3505200"/>
            <a:ext cx="8229600" cy="2133600"/>
          </a:xfrm>
        </p:spPr>
        <p:txBody>
          <a:bodyPr/>
          <a:lstStyle/>
          <a:p>
            <a:pPr lvl="0">
              <a:buClr>
                <a:srgbClr val="D7381B"/>
              </a:buClr>
              <a:defRPr/>
            </a:pPr>
            <a:r>
              <a:rPr lang="en-GB" altLang="zh-CN" sz="2000" b="0" dirty="0" smtClean="0"/>
              <a:t>11ax SFD has defined that a STA shall consider CCA status to respond to a Trigger frame under a non-null TBD set of conditions. The </a:t>
            </a:r>
            <a:r>
              <a:rPr lang="en-US" altLang="zh-CN" sz="2000" b="0" dirty="0" smtClean="0"/>
              <a:t>text specifies two scenarios:</a:t>
            </a:r>
          </a:p>
          <a:p>
            <a:pPr marL="974725" lvl="2" indent="-231775">
              <a:spcBef>
                <a:spcPts val="600"/>
              </a:spcBef>
              <a:spcAft>
                <a:spcPts val="600"/>
              </a:spcAft>
              <a:buClr>
                <a:srgbClr val="D7381B"/>
              </a:buClr>
              <a:buFont typeface="Wingdings" pitchFamily="2" charset="2"/>
              <a:buChar char="ü"/>
              <a:defRPr/>
            </a:pPr>
            <a:r>
              <a:rPr lang="en-US" altLang="zh-CN" sz="1400" dirty="0" smtClean="0"/>
              <a:t>Scenario-1: Under a non-null TBD set of conditions, a STA can transmit UL MU PPDU in response to a trigger frame, </a:t>
            </a:r>
            <a:r>
              <a:rPr lang="en-US" altLang="ko-KR" sz="1400" dirty="0" smtClean="0"/>
              <a:t>without considering CCA, i.e., without carrier sensing;</a:t>
            </a:r>
            <a:endParaRPr lang="en-US" altLang="zh-CN" sz="1400" dirty="0" smtClean="0"/>
          </a:p>
          <a:p>
            <a:pPr marL="974725" lvl="2" indent="-231775">
              <a:spcBef>
                <a:spcPts val="600"/>
              </a:spcBef>
              <a:spcAft>
                <a:spcPts val="600"/>
              </a:spcAft>
              <a:buClr>
                <a:srgbClr val="D7381B"/>
              </a:buClr>
              <a:buFont typeface="Wingdings" pitchFamily="2" charset="2"/>
              <a:buChar char="ü"/>
              <a:defRPr/>
            </a:pPr>
            <a:r>
              <a:rPr lang="en-US" altLang="zh-CN" sz="1400" dirty="0" smtClean="0"/>
              <a:t>Scenario-2: Otherwise, a STA shall consider CCA, i.e., with carrier sensing, before transmitting UL  MU PPDU in response to a trigger frame</a:t>
            </a:r>
          </a:p>
          <a:p>
            <a:pPr lvl="0">
              <a:buClr>
                <a:srgbClr val="D7381B"/>
              </a:buClr>
              <a:defRPr/>
            </a:pPr>
            <a:r>
              <a:rPr lang="en-US" altLang="zh-CN" sz="1800" dirty="0" smtClean="0"/>
              <a:t>This contribution provides some discussions about  UL MU CCA response rules. </a:t>
            </a:r>
          </a:p>
          <a:p>
            <a:endParaRPr lang="zh-CN" altLang="en-US" sz="2000" dirty="0"/>
          </a:p>
        </p:txBody>
      </p:sp>
      <p:sp>
        <p:nvSpPr>
          <p:cNvPr id="4" name="灯片编号占位符 3"/>
          <p:cNvSpPr>
            <a:spLocks noGrp="1"/>
          </p:cNvSpPr>
          <p:nvPr>
            <p:ph type="sldNum" sz="quarter" idx="11"/>
          </p:nvPr>
        </p:nvSpPr>
        <p:spPr/>
        <p:txBody>
          <a:bodyPr/>
          <a:lstStyle/>
          <a:p>
            <a:pPr>
              <a:defRPr/>
            </a:pPr>
            <a:r>
              <a:rPr lang="en-US" smtClean="0"/>
              <a:t>Slide </a:t>
            </a:r>
            <a:fld id="{3099D1E7-2CFE-4362-BB72-AF97192842EA}" type="slidenum">
              <a:rPr lang="en-US" smtClean="0"/>
              <a:pPr>
                <a:defRPr/>
              </a:pPr>
              <a:t>8</a:t>
            </a:fld>
            <a:endParaRPr lang="en-US" dirty="0"/>
          </a:p>
        </p:txBody>
      </p:sp>
      <p:sp>
        <p:nvSpPr>
          <p:cNvPr id="5" name="页脚占位符 4"/>
          <p:cNvSpPr>
            <a:spLocks noGrp="1"/>
          </p:cNvSpPr>
          <p:nvPr>
            <p:ph type="ftr" sz="quarter" idx="3"/>
          </p:nvPr>
        </p:nvSpPr>
        <p:spPr/>
        <p:txBody>
          <a:bodyPr/>
          <a:lstStyle/>
          <a:p>
            <a:pPr>
              <a:defRPr/>
            </a:pPr>
            <a:r>
              <a:rPr lang="fr-FR" dirty="0" smtClean="0"/>
              <a:t>Kaiying Lv (ZTE), et al.</a:t>
            </a:r>
            <a:endParaRPr lang="en-US" dirty="0"/>
          </a:p>
        </p:txBody>
      </p:sp>
      <p:sp>
        <p:nvSpPr>
          <p:cNvPr id="7" name="Content Placeholder 6"/>
          <p:cNvSpPr txBox="1">
            <a:spLocks/>
          </p:cNvSpPr>
          <p:nvPr/>
        </p:nvSpPr>
        <p:spPr bwMode="auto">
          <a:xfrm>
            <a:off x="228600" y="1295400"/>
            <a:ext cx="8610600" cy="609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rmAutofit/>
          </a:bodyPr>
          <a:lstStyle/>
          <a:p>
            <a:pPr marL="342900" marR="0" lvl="0" indent="-342900" algn="l" defTabSz="914400" rtl="0" eaLnBrk="0" fontAlgn="base" latinLnBrk="0" hangingPunct="0">
              <a:lnSpc>
                <a:spcPct val="100000"/>
              </a:lnSpc>
              <a:spcBef>
                <a:spcPct val="20000"/>
              </a:spcBef>
              <a:spcAft>
                <a:spcPct val="0"/>
              </a:spcAft>
              <a:buClr>
                <a:srgbClr val="D7381B"/>
              </a:buClr>
              <a:buSzTx/>
              <a:buFontTx/>
              <a:buChar char="•"/>
              <a:tabLst/>
              <a:defRPr/>
            </a:pPr>
            <a:r>
              <a:rPr kumimoji="0" lang="en-US" sz="2000" b="0" i="0" u="none" strike="noStrike" kern="0" cap="none" spc="0" normalizeH="0" baseline="0" noProof="0" dirty="0" smtClean="0">
                <a:ln>
                  <a:noFill/>
                </a:ln>
                <a:solidFill>
                  <a:schemeClr val="tx1"/>
                </a:solidFill>
                <a:effectLst/>
                <a:uLnTx/>
                <a:uFillTx/>
                <a:latin typeface="+mn-lt"/>
                <a:ea typeface="+mn-ea"/>
                <a:cs typeface="+mn-cs"/>
              </a:rPr>
              <a:t>Typical 11ax  UL MU frame exchange sequences: Basic and Cascading</a:t>
            </a:r>
          </a:p>
        </p:txBody>
      </p:sp>
      <p:sp>
        <p:nvSpPr>
          <p:cNvPr id="8" name="Rectangle 11"/>
          <p:cNvSpPr>
            <a:spLocks noChangeArrowheads="1"/>
          </p:cNvSpPr>
          <p:nvPr/>
        </p:nvSpPr>
        <p:spPr bwMode="auto">
          <a:xfrm>
            <a:off x="1600200" y="2590800"/>
            <a:ext cx="1371600" cy="667840"/>
          </a:xfrm>
          <a:prstGeom prst="rect">
            <a:avLst/>
          </a:prstGeom>
          <a:solidFill>
            <a:schemeClr val="accent5">
              <a:lumMod val="75000"/>
            </a:schemeClr>
          </a:solidFill>
          <a:ln w="9525">
            <a:solidFill>
              <a:schemeClr val="tx1"/>
            </a:solidFill>
            <a:miter lim="800000"/>
            <a:headEnd/>
            <a:tailEnd/>
          </a:ln>
        </p:spPr>
        <p:txBody>
          <a:bodyPr wrap="none" anchor="ctr"/>
          <a:lstStyle>
            <a:lvl1pPr eaLnBrk="0" hangingPunct="0">
              <a:spcBef>
                <a:spcPct val="20000"/>
              </a:spcBef>
              <a:buFont typeface="Arial" charset="0"/>
              <a:buChar char="•"/>
              <a:defRPr sz="2600">
                <a:solidFill>
                  <a:srgbClr val="254061"/>
                </a:solidFill>
                <a:latin typeface="Arial" charset="0"/>
                <a:cs typeface="Arial" charset="0"/>
              </a:defRPr>
            </a:lvl1pPr>
            <a:lvl2pPr marL="742950" indent="-285750" eaLnBrk="0" hangingPunct="0">
              <a:spcBef>
                <a:spcPts val="600"/>
              </a:spcBef>
              <a:buFont typeface="Arial" charset="0"/>
              <a:buChar char="–"/>
              <a:defRPr sz="2400">
                <a:solidFill>
                  <a:srgbClr val="254061"/>
                </a:solidFill>
                <a:latin typeface="Arial" charset="0"/>
                <a:cs typeface="Arial" charset="0"/>
              </a:defRPr>
            </a:lvl2pPr>
            <a:lvl3pPr marL="1143000" indent="-228600" eaLnBrk="0" hangingPunct="0">
              <a:spcBef>
                <a:spcPts val="600"/>
              </a:spcBef>
              <a:buFont typeface="Arial" charset="0"/>
              <a:buChar char="•"/>
              <a:defRPr sz="2200">
                <a:solidFill>
                  <a:srgbClr val="254061"/>
                </a:solidFill>
                <a:latin typeface="Arial" charset="0"/>
                <a:cs typeface="Arial" charset="0"/>
              </a:defRPr>
            </a:lvl3pPr>
            <a:lvl4pPr marL="1600200" indent="-228600" eaLnBrk="0" hangingPunct="0">
              <a:spcBef>
                <a:spcPts val="500"/>
              </a:spcBef>
              <a:buFont typeface="Arial" charset="0"/>
              <a:buChar char="–"/>
              <a:defRPr sz="2000">
                <a:solidFill>
                  <a:srgbClr val="254061"/>
                </a:solidFill>
                <a:latin typeface="Arial" charset="0"/>
                <a:cs typeface="Arial" charset="0"/>
              </a:defRPr>
            </a:lvl4pPr>
            <a:lvl5pPr marL="2057400" indent="-228600" eaLnBrk="0" hangingPunct="0">
              <a:spcBef>
                <a:spcPct val="20000"/>
              </a:spcBef>
              <a:buFont typeface="Arial" charset="0"/>
              <a:buChar char="»"/>
              <a:defRPr sz="2000">
                <a:solidFill>
                  <a:srgbClr val="595959"/>
                </a:solidFill>
                <a:latin typeface="Arial" charset="0"/>
                <a:cs typeface="Arial" charset="0"/>
              </a:defRPr>
            </a:lvl5pPr>
            <a:lvl6pPr marL="2514600" indent="-228600" eaLnBrk="0" fontAlgn="base" hangingPunct="0">
              <a:spcBef>
                <a:spcPct val="20000"/>
              </a:spcBef>
              <a:spcAft>
                <a:spcPct val="0"/>
              </a:spcAft>
              <a:buFont typeface="Arial" charset="0"/>
              <a:buChar char="»"/>
              <a:defRPr sz="2000">
                <a:solidFill>
                  <a:srgbClr val="595959"/>
                </a:solidFill>
                <a:latin typeface="Arial" charset="0"/>
                <a:cs typeface="Arial" charset="0"/>
              </a:defRPr>
            </a:lvl6pPr>
            <a:lvl7pPr marL="2971800" indent="-228600" eaLnBrk="0" fontAlgn="base" hangingPunct="0">
              <a:spcBef>
                <a:spcPct val="20000"/>
              </a:spcBef>
              <a:spcAft>
                <a:spcPct val="0"/>
              </a:spcAft>
              <a:buFont typeface="Arial" charset="0"/>
              <a:buChar char="»"/>
              <a:defRPr sz="2000">
                <a:solidFill>
                  <a:srgbClr val="595959"/>
                </a:solidFill>
                <a:latin typeface="Arial" charset="0"/>
                <a:cs typeface="Arial" charset="0"/>
              </a:defRPr>
            </a:lvl7pPr>
            <a:lvl8pPr marL="3429000" indent="-228600" eaLnBrk="0" fontAlgn="base" hangingPunct="0">
              <a:spcBef>
                <a:spcPct val="20000"/>
              </a:spcBef>
              <a:spcAft>
                <a:spcPct val="0"/>
              </a:spcAft>
              <a:buFont typeface="Arial" charset="0"/>
              <a:buChar char="»"/>
              <a:defRPr sz="2000">
                <a:solidFill>
                  <a:srgbClr val="595959"/>
                </a:solidFill>
                <a:latin typeface="Arial" charset="0"/>
                <a:cs typeface="Arial" charset="0"/>
              </a:defRPr>
            </a:lvl8pPr>
            <a:lvl9pPr marL="3886200" indent="-228600" eaLnBrk="0" fontAlgn="base" hangingPunct="0">
              <a:spcBef>
                <a:spcPct val="20000"/>
              </a:spcBef>
              <a:spcAft>
                <a:spcPct val="0"/>
              </a:spcAft>
              <a:buFont typeface="Arial" charset="0"/>
              <a:buChar char="»"/>
              <a:defRPr sz="2000">
                <a:solidFill>
                  <a:srgbClr val="595959"/>
                </a:solidFill>
                <a:latin typeface="Arial" charset="0"/>
                <a:cs typeface="Arial" charset="0"/>
              </a:defRPr>
            </a:lvl9pPr>
          </a:lstStyle>
          <a:p>
            <a:pPr algn="ctr" eaLnBrk="1" hangingPunct="1">
              <a:spcBef>
                <a:spcPct val="0"/>
              </a:spcBef>
              <a:buFontTx/>
              <a:buNone/>
            </a:pPr>
            <a:r>
              <a:rPr lang="en-US" altLang="en-US" sz="900" b="0" dirty="0" smtClean="0">
                <a:solidFill>
                  <a:schemeClr val="tx1"/>
                </a:solidFill>
                <a:latin typeface="Times New Roman" pitchFamily="18" charset="0"/>
              </a:rPr>
              <a:t>UL MU PPDU</a:t>
            </a:r>
            <a:endParaRPr lang="en-US" altLang="en-US" sz="900" b="0" dirty="0">
              <a:solidFill>
                <a:schemeClr val="tx1"/>
              </a:solidFill>
              <a:latin typeface="Times New Roman" pitchFamily="18" charset="0"/>
            </a:endParaRPr>
          </a:p>
        </p:txBody>
      </p:sp>
      <p:sp>
        <p:nvSpPr>
          <p:cNvPr id="9" name="Rectangle 47"/>
          <p:cNvSpPr>
            <a:spLocks noChangeArrowheads="1"/>
          </p:cNvSpPr>
          <p:nvPr/>
        </p:nvSpPr>
        <p:spPr bwMode="auto">
          <a:xfrm>
            <a:off x="1066800" y="2590800"/>
            <a:ext cx="381000" cy="667840"/>
          </a:xfrm>
          <a:prstGeom prst="rect">
            <a:avLst/>
          </a:prstGeom>
          <a:solidFill>
            <a:schemeClr val="bg2">
              <a:lumMod val="20000"/>
              <a:lumOff val="80000"/>
            </a:schemeClr>
          </a:solidFill>
          <a:ln w="9525">
            <a:solidFill>
              <a:schemeClr val="tx1"/>
            </a:solidFill>
            <a:miter lim="800000"/>
            <a:headEnd/>
            <a:tailEnd/>
          </a:ln>
        </p:spPr>
        <p:txBody>
          <a:bodyPr wrap="none" anchor="ctr"/>
          <a:lstStyle>
            <a:lvl1pPr eaLnBrk="0" hangingPunct="0">
              <a:spcBef>
                <a:spcPct val="20000"/>
              </a:spcBef>
              <a:buFont typeface="Arial" charset="0"/>
              <a:buChar char="•"/>
              <a:defRPr sz="2600">
                <a:solidFill>
                  <a:srgbClr val="254061"/>
                </a:solidFill>
                <a:latin typeface="Arial" charset="0"/>
                <a:cs typeface="Arial" charset="0"/>
              </a:defRPr>
            </a:lvl1pPr>
            <a:lvl2pPr marL="742950" indent="-285750" eaLnBrk="0" hangingPunct="0">
              <a:spcBef>
                <a:spcPts val="600"/>
              </a:spcBef>
              <a:buFont typeface="Arial" charset="0"/>
              <a:buChar char="–"/>
              <a:defRPr sz="2400">
                <a:solidFill>
                  <a:srgbClr val="254061"/>
                </a:solidFill>
                <a:latin typeface="Arial" charset="0"/>
                <a:cs typeface="Arial" charset="0"/>
              </a:defRPr>
            </a:lvl2pPr>
            <a:lvl3pPr marL="1143000" indent="-228600" eaLnBrk="0" hangingPunct="0">
              <a:spcBef>
                <a:spcPts val="600"/>
              </a:spcBef>
              <a:buFont typeface="Arial" charset="0"/>
              <a:buChar char="•"/>
              <a:defRPr sz="2200">
                <a:solidFill>
                  <a:srgbClr val="254061"/>
                </a:solidFill>
                <a:latin typeface="Arial" charset="0"/>
                <a:cs typeface="Arial" charset="0"/>
              </a:defRPr>
            </a:lvl3pPr>
            <a:lvl4pPr marL="1600200" indent="-228600" eaLnBrk="0" hangingPunct="0">
              <a:spcBef>
                <a:spcPts val="500"/>
              </a:spcBef>
              <a:buFont typeface="Arial" charset="0"/>
              <a:buChar char="–"/>
              <a:defRPr sz="2000">
                <a:solidFill>
                  <a:srgbClr val="254061"/>
                </a:solidFill>
                <a:latin typeface="Arial" charset="0"/>
                <a:cs typeface="Arial" charset="0"/>
              </a:defRPr>
            </a:lvl4pPr>
            <a:lvl5pPr marL="2057400" indent="-228600" eaLnBrk="0" hangingPunct="0">
              <a:spcBef>
                <a:spcPct val="20000"/>
              </a:spcBef>
              <a:buFont typeface="Arial" charset="0"/>
              <a:buChar char="»"/>
              <a:defRPr sz="2000">
                <a:solidFill>
                  <a:srgbClr val="595959"/>
                </a:solidFill>
                <a:latin typeface="Arial" charset="0"/>
                <a:cs typeface="Arial" charset="0"/>
              </a:defRPr>
            </a:lvl5pPr>
            <a:lvl6pPr marL="2514600" indent="-228600" eaLnBrk="0" fontAlgn="base" hangingPunct="0">
              <a:spcBef>
                <a:spcPct val="20000"/>
              </a:spcBef>
              <a:spcAft>
                <a:spcPct val="0"/>
              </a:spcAft>
              <a:buFont typeface="Arial" charset="0"/>
              <a:buChar char="»"/>
              <a:defRPr sz="2000">
                <a:solidFill>
                  <a:srgbClr val="595959"/>
                </a:solidFill>
                <a:latin typeface="Arial" charset="0"/>
                <a:cs typeface="Arial" charset="0"/>
              </a:defRPr>
            </a:lvl6pPr>
            <a:lvl7pPr marL="2971800" indent="-228600" eaLnBrk="0" fontAlgn="base" hangingPunct="0">
              <a:spcBef>
                <a:spcPct val="20000"/>
              </a:spcBef>
              <a:spcAft>
                <a:spcPct val="0"/>
              </a:spcAft>
              <a:buFont typeface="Arial" charset="0"/>
              <a:buChar char="»"/>
              <a:defRPr sz="2000">
                <a:solidFill>
                  <a:srgbClr val="595959"/>
                </a:solidFill>
                <a:latin typeface="Arial" charset="0"/>
                <a:cs typeface="Arial" charset="0"/>
              </a:defRPr>
            </a:lvl7pPr>
            <a:lvl8pPr marL="3429000" indent="-228600" eaLnBrk="0" fontAlgn="base" hangingPunct="0">
              <a:spcBef>
                <a:spcPct val="20000"/>
              </a:spcBef>
              <a:spcAft>
                <a:spcPct val="0"/>
              </a:spcAft>
              <a:buFont typeface="Arial" charset="0"/>
              <a:buChar char="»"/>
              <a:defRPr sz="2000">
                <a:solidFill>
                  <a:srgbClr val="595959"/>
                </a:solidFill>
                <a:latin typeface="Arial" charset="0"/>
                <a:cs typeface="Arial" charset="0"/>
              </a:defRPr>
            </a:lvl8pPr>
            <a:lvl9pPr marL="3886200" indent="-228600" eaLnBrk="0" fontAlgn="base" hangingPunct="0">
              <a:spcBef>
                <a:spcPct val="20000"/>
              </a:spcBef>
              <a:spcAft>
                <a:spcPct val="0"/>
              </a:spcAft>
              <a:buFont typeface="Arial" charset="0"/>
              <a:buChar char="»"/>
              <a:defRPr sz="2000">
                <a:solidFill>
                  <a:srgbClr val="595959"/>
                </a:solidFill>
                <a:latin typeface="Arial" charset="0"/>
                <a:cs typeface="Arial" charset="0"/>
              </a:defRPr>
            </a:lvl9pPr>
          </a:lstStyle>
          <a:p>
            <a:pPr algn="ctr" eaLnBrk="1" hangingPunct="1">
              <a:spcBef>
                <a:spcPct val="0"/>
              </a:spcBef>
              <a:buFontTx/>
              <a:buNone/>
            </a:pPr>
            <a:r>
              <a:rPr lang="en-US" altLang="en-US" sz="900" b="0" dirty="0" smtClean="0">
                <a:solidFill>
                  <a:schemeClr val="tx1"/>
                </a:solidFill>
                <a:latin typeface="Times New Roman" pitchFamily="18" charset="0"/>
              </a:rPr>
              <a:t>Trigger</a:t>
            </a:r>
            <a:endParaRPr lang="en-US" altLang="en-US" sz="900" b="0" dirty="0">
              <a:solidFill>
                <a:schemeClr val="tx1"/>
              </a:solidFill>
              <a:latin typeface="Times New Roman" pitchFamily="18" charset="0"/>
            </a:endParaRPr>
          </a:p>
        </p:txBody>
      </p:sp>
      <p:cxnSp>
        <p:nvCxnSpPr>
          <p:cNvPr id="10" name="Straight Connector 11"/>
          <p:cNvCxnSpPr/>
          <p:nvPr/>
        </p:nvCxnSpPr>
        <p:spPr bwMode="auto">
          <a:xfrm>
            <a:off x="457200" y="3276600"/>
            <a:ext cx="3657600" cy="0"/>
          </a:xfrm>
          <a:prstGeom prst="line">
            <a:avLst/>
          </a:prstGeom>
          <a:solidFill>
            <a:schemeClr val="accent1"/>
          </a:solidFill>
          <a:ln w="9525" cap="flat" cmpd="sng" algn="ctr">
            <a:solidFill>
              <a:schemeClr val="tx1"/>
            </a:solidFill>
            <a:prstDash val="solid"/>
            <a:round/>
            <a:headEnd type="none" w="med" len="med"/>
            <a:tailEnd type="arrow" w="med" len="med"/>
          </a:ln>
          <a:effectLst/>
        </p:spPr>
      </p:cxnSp>
      <p:sp>
        <p:nvSpPr>
          <p:cNvPr id="11" name="Text Box 32"/>
          <p:cNvSpPr txBox="1">
            <a:spLocks noChangeArrowheads="1"/>
          </p:cNvSpPr>
          <p:nvPr/>
        </p:nvSpPr>
        <p:spPr bwMode="auto">
          <a:xfrm>
            <a:off x="1905000" y="3429000"/>
            <a:ext cx="486030" cy="230832"/>
          </a:xfrm>
          <a:prstGeom prst="rect">
            <a:avLst/>
          </a:prstGeom>
          <a:noFill/>
          <a:ln w="9525">
            <a:noFill/>
            <a:miter lim="800000"/>
            <a:headEnd/>
            <a:tailEnd/>
          </a:ln>
          <a:effectLst/>
        </p:spPr>
        <p:txBody>
          <a:bodyPr wrap="none">
            <a:spAutoFit/>
          </a:bodyPr>
          <a:lstStyle/>
          <a:p>
            <a:r>
              <a:rPr lang="en-US" sz="900" dirty="0" smtClean="0"/>
              <a:t>TXOP</a:t>
            </a:r>
            <a:endParaRPr lang="en-US" sz="900" b="0" i="1" dirty="0"/>
          </a:p>
        </p:txBody>
      </p:sp>
      <p:cxnSp>
        <p:nvCxnSpPr>
          <p:cNvPr id="12" name="Straight Arrow Connector 14"/>
          <p:cNvCxnSpPr/>
          <p:nvPr/>
        </p:nvCxnSpPr>
        <p:spPr bwMode="auto">
          <a:xfrm>
            <a:off x="533400" y="2667000"/>
            <a:ext cx="304800" cy="355684"/>
          </a:xfrm>
          <a:prstGeom prst="straightConnector1">
            <a:avLst/>
          </a:prstGeom>
          <a:solidFill>
            <a:schemeClr val="accent1"/>
          </a:solidFill>
          <a:ln w="9525" cap="flat" cmpd="sng" algn="ctr">
            <a:solidFill>
              <a:schemeClr val="tx1"/>
            </a:solidFill>
            <a:prstDash val="dash"/>
            <a:round/>
            <a:headEnd type="none" w="med" len="med"/>
            <a:tailEnd type="arrow"/>
          </a:ln>
          <a:effectLst/>
        </p:spPr>
      </p:cxnSp>
      <p:grpSp>
        <p:nvGrpSpPr>
          <p:cNvPr id="13" name="Group 55"/>
          <p:cNvGrpSpPr/>
          <p:nvPr/>
        </p:nvGrpSpPr>
        <p:grpSpPr>
          <a:xfrm>
            <a:off x="685800" y="3048000"/>
            <a:ext cx="381000" cy="228600"/>
            <a:chOff x="1263427" y="5973284"/>
            <a:chExt cx="381000" cy="228600"/>
          </a:xfrm>
        </p:grpSpPr>
        <p:cxnSp>
          <p:nvCxnSpPr>
            <p:cNvPr id="14" name="Straight Connector 15"/>
            <p:cNvCxnSpPr/>
            <p:nvPr/>
          </p:nvCxnSpPr>
          <p:spPr bwMode="auto">
            <a:xfrm>
              <a:off x="1339627" y="5973284"/>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 name="Straight Connector 16"/>
            <p:cNvCxnSpPr/>
            <p:nvPr/>
          </p:nvCxnSpPr>
          <p:spPr bwMode="auto">
            <a:xfrm flipH="1">
              <a:off x="1263427" y="5973284"/>
              <a:ext cx="76200" cy="2286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6" name="Straight Connector 17"/>
            <p:cNvCxnSpPr/>
            <p:nvPr/>
          </p:nvCxnSpPr>
          <p:spPr bwMode="auto">
            <a:xfrm flipH="1">
              <a:off x="1339627" y="5973284"/>
              <a:ext cx="76200" cy="2286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 name="Straight Connector 18"/>
            <p:cNvCxnSpPr/>
            <p:nvPr/>
          </p:nvCxnSpPr>
          <p:spPr bwMode="auto">
            <a:xfrm flipH="1">
              <a:off x="1415827" y="5973284"/>
              <a:ext cx="76200" cy="2286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 name="Straight Connector 19"/>
            <p:cNvCxnSpPr/>
            <p:nvPr/>
          </p:nvCxnSpPr>
          <p:spPr bwMode="auto">
            <a:xfrm flipH="1">
              <a:off x="1492027" y="5973284"/>
              <a:ext cx="76200" cy="22860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19" name="Text Box 32"/>
          <p:cNvSpPr txBox="1">
            <a:spLocks noChangeArrowheads="1"/>
          </p:cNvSpPr>
          <p:nvPr/>
        </p:nvSpPr>
        <p:spPr bwMode="auto">
          <a:xfrm>
            <a:off x="304800" y="2286000"/>
            <a:ext cx="762000" cy="507831"/>
          </a:xfrm>
          <a:prstGeom prst="rect">
            <a:avLst/>
          </a:prstGeom>
          <a:noFill/>
          <a:ln w="9525">
            <a:noFill/>
            <a:miter lim="800000"/>
            <a:headEnd/>
            <a:tailEnd/>
          </a:ln>
          <a:effectLst/>
        </p:spPr>
        <p:txBody>
          <a:bodyPr wrap="square">
            <a:spAutoFit/>
          </a:bodyPr>
          <a:lstStyle/>
          <a:p>
            <a:r>
              <a:rPr lang="en-US" sz="900" dirty="0" smtClean="0"/>
              <a:t>AP Gains the channel access</a:t>
            </a:r>
            <a:endParaRPr lang="en-US" sz="900" b="0" i="1" dirty="0"/>
          </a:p>
        </p:txBody>
      </p:sp>
      <p:cxnSp>
        <p:nvCxnSpPr>
          <p:cNvPr id="20" name="Straight Connector 21"/>
          <p:cNvCxnSpPr/>
          <p:nvPr/>
        </p:nvCxnSpPr>
        <p:spPr bwMode="auto">
          <a:xfrm>
            <a:off x="1066800" y="3352800"/>
            <a:ext cx="0" cy="16201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 name="Straight Connector 22"/>
          <p:cNvCxnSpPr/>
          <p:nvPr/>
        </p:nvCxnSpPr>
        <p:spPr bwMode="auto">
          <a:xfrm>
            <a:off x="3505200" y="3352800"/>
            <a:ext cx="0" cy="162011"/>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2" name="Text Box 32"/>
          <p:cNvSpPr txBox="1">
            <a:spLocks noChangeArrowheads="1"/>
          </p:cNvSpPr>
          <p:nvPr/>
        </p:nvSpPr>
        <p:spPr bwMode="auto">
          <a:xfrm>
            <a:off x="1066800" y="2359968"/>
            <a:ext cx="338554" cy="230832"/>
          </a:xfrm>
          <a:prstGeom prst="rect">
            <a:avLst/>
          </a:prstGeom>
          <a:noFill/>
          <a:ln w="9525">
            <a:noFill/>
            <a:miter lim="800000"/>
            <a:headEnd/>
            <a:tailEnd/>
          </a:ln>
          <a:effectLst/>
        </p:spPr>
        <p:txBody>
          <a:bodyPr wrap="none">
            <a:spAutoFit/>
          </a:bodyPr>
          <a:lstStyle/>
          <a:p>
            <a:r>
              <a:rPr lang="en-US" sz="900" dirty="0" smtClean="0"/>
              <a:t>DL</a:t>
            </a:r>
            <a:endParaRPr lang="en-US" sz="900" b="0" i="1" dirty="0"/>
          </a:p>
        </p:txBody>
      </p:sp>
      <p:sp>
        <p:nvSpPr>
          <p:cNvPr id="23" name="Text Box 32"/>
          <p:cNvSpPr txBox="1">
            <a:spLocks noChangeArrowheads="1"/>
          </p:cNvSpPr>
          <p:nvPr/>
        </p:nvSpPr>
        <p:spPr bwMode="auto">
          <a:xfrm>
            <a:off x="2057400" y="2362200"/>
            <a:ext cx="338554" cy="230832"/>
          </a:xfrm>
          <a:prstGeom prst="rect">
            <a:avLst/>
          </a:prstGeom>
          <a:noFill/>
          <a:ln w="9525">
            <a:noFill/>
            <a:miter lim="800000"/>
            <a:headEnd/>
            <a:tailEnd/>
          </a:ln>
          <a:effectLst/>
        </p:spPr>
        <p:txBody>
          <a:bodyPr wrap="none">
            <a:spAutoFit/>
          </a:bodyPr>
          <a:lstStyle/>
          <a:p>
            <a:r>
              <a:rPr lang="en-US" sz="900" dirty="0" smtClean="0"/>
              <a:t>UL</a:t>
            </a:r>
            <a:endParaRPr lang="en-US" sz="900" b="0" i="1" dirty="0"/>
          </a:p>
        </p:txBody>
      </p:sp>
      <p:cxnSp>
        <p:nvCxnSpPr>
          <p:cNvPr id="24" name="Straight Arrow Connector 28"/>
          <p:cNvCxnSpPr/>
          <p:nvPr/>
        </p:nvCxnSpPr>
        <p:spPr bwMode="auto">
          <a:xfrm>
            <a:off x="1066800" y="3429000"/>
            <a:ext cx="2438400" cy="0"/>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25" name="Text Box 32"/>
          <p:cNvSpPr txBox="1">
            <a:spLocks noChangeArrowheads="1"/>
          </p:cNvSpPr>
          <p:nvPr/>
        </p:nvSpPr>
        <p:spPr bwMode="auto">
          <a:xfrm>
            <a:off x="3124200" y="2362200"/>
            <a:ext cx="338554" cy="230832"/>
          </a:xfrm>
          <a:prstGeom prst="rect">
            <a:avLst/>
          </a:prstGeom>
          <a:noFill/>
          <a:ln w="9525">
            <a:noFill/>
            <a:miter lim="800000"/>
            <a:headEnd/>
            <a:tailEnd/>
          </a:ln>
          <a:effectLst/>
        </p:spPr>
        <p:txBody>
          <a:bodyPr wrap="none">
            <a:spAutoFit/>
          </a:bodyPr>
          <a:lstStyle/>
          <a:p>
            <a:r>
              <a:rPr lang="en-US" sz="900" dirty="0" smtClean="0"/>
              <a:t>DL</a:t>
            </a:r>
            <a:endParaRPr lang="en-US" sz="900" b="0" i="1" dirty="0"/>
          </a:p>
        </p:txBody>
      </p:sp>
      <p:sp>
        <p:nvSpPr>
          <p:cNvPr id="26" name="Rectangle 47"/>
          <p:cNvSpPr>
            <a:spLocks noChangeArrowheads="1"/>
          </p:cNvSpPr>
          <p:nvPr/>
        </p:nvSpPr>
        <p:spPr bwMode="auto">
          <a:xfrm>
            <a:off x="3124200" y="2590800"/>
            <a:ext cx="381000" cy="667840"/>
          </a:xfrm>
          <a:prstGeom prst="rect">
            <a:avLst/>
          </a:prstGeom>
          <a:solidFill>
            <a:schemeClr val="bg2">
              <a:lumMod val="20000"/>
              <a:lumOff val="80000"/>
            </a:schemeClr>
          </a:solidFill>
          <a:ln w="9525">
            <a:solidFill>
              <a:schemeClr val="tx1"/>
            </a:solidFill>
            <a:miter lim="800000"/>
            <a:headEnd/>
            <a:tailEnd/>
          </a:ln>
        </p:spPr>
        <p:txBody>
          <a:bodyPr wrap="none" anchor="ctr"/>
          <a:lstStyle>
            <a:lvl1pPr eaLnBrk="0" hangingPunct="0">
              <a:spcBef>
                <a:spcPct val="20000"/>
              </a:spcBef>
              <a:buFont typeface="Arial" charset="0"/>
              <a:buChar char="•"/>
              <a:defRPr sz="2600">
                <a:solidFill>
                  <a:srgbClr val="254061"/>
                </a:solidFill>
                <a:latin typeface="Arial" charset="0"/>
                <a:cs typeface="Arial" charset="0"/>
              </a:defRPr>
            </a:lvl1pPr>
            <a:lvl2pPr marL="742950" indent="-285750" eaLnBrk="0" hangingPunct="0">
              <a:spcBef>
                <a:spcPts val="600"/>
              </a:spcBef>
              <a:buFont typeface="Arial" charset="0"/>
              <a:buChar char="–"/>
              <a:defRPr sz="2400">
                <a:solidFill>
                  <a:srgbClr val="254061"/>
                </a:solidFill>
                <a:latin typeface="Arial" charset="0"/>
                <a:cs typeface="Arial" charset="0"/>
              </a:defRPr>
            </a:lvl2pPr>
            <a:lvl3pPr marL="1143000" indent="-228600" eaLnBrk="0" hangingPunct="0">
              <a:spcBef>
                <a:spcPts val="600"/>
              </a:spcBef>
              <a:buFont typeface="Arial" charset="0"/>
              <a:buChar char="•"/>
              <a:defRPr sz="2200">
                <a:solidFill>
                  <a:srgbClr val="254061"/>
                </a:solidFill>
                <a:latin typeface="Arial" charset="0"/>
                <a:cs typeface="Arial" charset="0"/>
              </a:defRPr>
            </a:lvl3pPr>
            <a:lvl4pPr marL="1600200" indent="-228600" eaLnBrk="0" hangingPunct="0">
              <a:spcBef>
                <a:spcPts val="500"/>
              </a:spcBef>
              <a:buFont typeface="Arial" charset="0"/>
              <a:buChar char="–"/>
              <a:defRPr sz="2000">
                <a:solidFill>
                  <a:srgbClr val="254061"/>
                </a:solidFill>
                <a:latin typeface="Arial" charset="0"/>
                <a:cs typeface="Arial" charset="0"/>
              </a:defRPr>
            </a:lvl4pPr>
            <a:lvl5pPr marL="2057400" indent="-228600" eaLnBrk="0" hangingPunct="0">
              <a:spcBef>
                <a:spcPct val="20000"/>
              </a:spcBef>
              <a:buFont typeface="Arial" charset="0"/>
              <a:buChar char="»"/>
              <a:defRPr sz="2000">
                <a:solidFill>
                  <a:srgbClr val="595959"/>
                </a:solidFill>
                <a:latin typeface="Arial" charset="0"/>
                <a:cs typeface="Arial" charset="0"/>
              </a:defRPr>
            </a:lvl5pPr>
            <a:lvl6pPr marL="2514600" indent="-228600" eaLnBrk="0" fontAlgn="base" hangingPunct="0">
              <a:spcBef>
                <a:spcPct val="20000"/>
              </a:spcBef>
              <a:spcAft>
                <a:spcPct val="0"/>
              </a:spcAft>
              <a:buFont typeface="Arial" charset="0"/>
              <a:buChar char="»"/>
              <a:defRPr sz="2000">
                <a:solidFill>
                  <a:srgbClr val="595959"/>
                </a:solidFill>
                <a:latin typeface="Arial" charset="0"/>
                <a:cs typeface="Arial" charset="0"/>
              </a:defRPr>
            </a:lvl6pPr>
            <a:lvl7pPr marL="2971800" indent="-228600" eaLnBrk="0" fontAlgn="base" hangingPunct="0">
              <a:spcBef>
                <a:spcPct val="20000"/>
              </a:spcBef>
              <a:spcAft>
                <a:spcPct val="0"/>
              </a:spcAft>
              <a:buFont typeface="Arial" charset="0"/>
              <a:buChar char="»"/>
              <a:defRPr sz="2000">
                <a:solidFill>
                  <a:srgbClr val="595959"/>
                </a:solidFill>
                <a:latin typeface="Arial" charset="0"/>
                <a:cs typeface="Arial" charset="0"/>
              </a:defRPr>
            </a:lvl7pPr>
            <a:lvl8pPr marL="3429000" indent="-228600" eaLnBrk="0" fontAlgn="base" hangingPunct="0">
              <a:spcBef>
                <a:spcPct val="20000"/>
              </a:spcBef>
              <a:spcAft>
                <a:spcPct val="0"/>
              </a:spcAft>
              <a:buFont typeface="Arial" charset="0"/>
              <a:buChar char="»"/>
              <a:defRPr sz="2000">
                <a:solidFill>
                  <a:srgbClr val="595959"/>
                </a:solidFill>
                <a:latin typeface="Arial" charset="0"/>
                <a:cs typeface="Arial" charset="0"/>
              </a:defRPr>
            </a:lvl8pPr>
            <a:lvl9pPr marL="3886200" indent="-228600" eaLnBrk="0" fontAlgn="base" hangingPunct="0">
              <a:spcBef>
                <a:spcPct val="20000"/>
              </a:spcBef>
              <a:spcAft>
                <a:spcPct val="0"/>
              </a:spcAft>
              <a:buFont typeface="Arial" charset="0"/>
              <a:buChar char="»"/>
              <a:defRPr sz="2000">
                <a:solidFill>
                  <a:srgbClr val="595959"/>
                </a:solidFill>
                <a:latin typeface="Arial" charset="0"/>
                <a:cs typeface="Arial" charset="0"/>
              </a:defRPr>
            </a:lvl9pPr>
          </a:lstStyle>
          <a:p>
            <a:pPr algn="ctr" eaLnBrk="1" hangingPunct="1">
              <a:spcBef>
                <a:spcPct val="0"/>
              </a:spcBef>
              <a:buFontTx/>
              <a:buNone/>
            </a:pPr>
            <a:r>
              <a:rPr lang="en-US" altLang="en-US" sz="900" b="0" dirty="0" smtClean="0">
                <a:solidFill>
                  <a:schemeClr val="tx1"/>
                </a:solidFill>
                <a:latin typeface="Times New Roman" pitchFamily="18" charset="0"/>
              </a:rPr>
              <a:t>ACK</a:t>
            </a:r>
          </a:p>
          <a:p>
            <a:pPr algn="ctr" eaLnBrk="1" hangingPunct="1">
              <a:spcBef>
                <a:spcPct val="0"/>
              </a:spcBef>
              <a:buFontTx/>
              <a:buNone/>
            </a:pPr>
            <a:r>
              <a:rPr lang="en-US" altLang="en-US" sz="900" b="0" dirty="0" smtClean="0">
                <a:solidFill>
                  <a:schemeClr val="tx1"/>
                </a:solidFill>
                <a:latin typeface="Times New Roman" pitchFamily="18" charset="0"/>
              </a:rPr>
              <a:t>/BA</a:t>
            </a:r>
            <a:endParaRPr lang="en-US" altLang="en-US" sz="900" b="0" dirty="0">
              <a:solidFill>
                <a:schemeClr val="tx1"/>
              </a:solidFill>
              <a:latin typeface="Times New Roman" pitchFamily="18" charset="0"/>
            </a:endParaRPr>
          </a:p>
        </p:txBody>
      </p:sp>
      <p:sp>
        <p:nvSpPr>
          <p:cNvPr id="27" name="Rectangle 11"/>
          <p:cNvSpPr>
            <a:spLocks noChangeArrowheads="1"/>
          </p:cNvSpPr>
          <p:nvPr/>
        </p:nvSpPr>
        <p:spPr bwMode="auto">
          <a:xfrm>
            <a:off x="6629400" y="2590800"/>
            <a:ext cx="1295400" cy="667840"/>
          </a:xfrm>
          <a:prstGeom prst="rect">
            <a:avLst/>
          </a:prstGeom>
          <a:solidFill>
            <a:schemeClr val="accent5">
              <a:lumMod val="75000"/>
            </a:schemeClr>
          </a:solidFill>
          <a:ln w="9525">
            <a:solidFill>
              <a:schemeClr val="tx1"/>
            </a:solidFill>
            <a:miter lim="800000"/>
            <a:headEnd/>
            <a:tailEnd/>
          </a:ln>
        </p:spPr>
        <p:txBody>
          <a:bodyPr wrap="none" anchor="ctr"/>
          <a:lstStyle>
            <a:lvl1pPr eaLnBrk="0" hangingPunct="0">
              <a:spcBef>
                <a:spcPct val="20000"/>
              </a:spcBef>
              <a:buFont typeface="Arial" charset="0"/>
              <a:buChar char="•"/>
              <a:defRPr sz="2600">
                <a:solidFill>
                  <a:srgbClr val="254061"/>
                </a:solidFill>
                <a:latin typeface="Arial" charset="0"/>
                <a:cs typeface="Arial" charset="0"/>
              </a:defRPr>
            </a:lvl1pPr>
            <a:lvl2pPr marL="742950" indent="-285750" eaLnBrk="0" hangingPunct="0">
              <a:spcBef>
                <a:spcPts val="600"/>
              </a:spcBef>
              <a:buFont typeface="Arial" charset="0"/>
              <a:buChar char="–"/>
              <a:defRPr sz="2400">
                <a:solidFill>
                  <a:srgbClr val="254061"/>
                </a:solidFill>
                <a:latin typeface="Arial" charset="0"/>
                <a:cs typeface="Arial" charset="0"/>
              </a:defRPr>
            </a:lvl2pPr>
            <a:lvl3pPr marL="1143000" indent="-228600" eaLnBrk="0" hangingPunct="0">
              <a:spcBef>
                <a:spcPts val="600"/>
              </a:spcBef>
              <a:buFont typeface="Arial" charset="0"/>
              <a:buChar char="•"/>
              <a:defRPr sz="2200">
                <a:solidFill>
                  <a:srgbClr val="254061"/>
                </a:solidFill>
                <a:latin typeface="Arial" charset="0"/>
                <a:cs typeface="Arial" charset="0"/>
              </a:defRPr>
            </a:lvl3pPr>
            <a:lvl4pPr marL="1600200" indent="-228600" eaLnBrk="0" hangingPunct="0">
              <a:spcBef>
                <a:spcPts val="500"/>
              </a:spcBef>
              <a:buFont typeface="Arial" charset="0"/>
              <a:buChar char="–"/>
              <a:defRPr sz="2000">
                <a:solidFill>
                  <a:srgbClr val="254061"/>
                </a:solidFill>
                <a:latin typeface="Arial" charset="0"/>
                <a:cs typeface="Arial" charset="0"/>
              </a:defRPr>
            </a:lvl4pPr>
            <a:lvl5pPr marL="2057400" indent="-228600" eaLnBrk="0" hangingPunct="0">
              <a:spcBef>
                <a:spcPct val="20000"/>
              </a:spcBef>
              <a:buFont typeface="Arial" charset="0"/>
              <a:buChar char="»"/>
              <a:defRPr sz="2000">
                <a:solidFill>
                  <a:srgbClr val="595959"/>
                </a:solidFill>
                <a:latin typeface="Arial" charset="0"/>
                <a:cs typeface="Arial" charset="0"/>
              </a:defRPr>
            </a:lvl5pPr>
            <a:lvl6pPr marL="2514600" indent="-228600" eaLnBrk="0" fontAlgn="base" hangingPunct="0">
              <a:spcBef>
                <a:spcPct val="20000"/>
              </a:spcBef>
              <a:spcAft>
                <a:spcPct val="0"/>
              </a:spcAft>
              <a:buFont typeface="Arial" charset="0"/>
              <a:buChar char="»"/>
              <a:defRPr sz="2000">
                <a:solidFill>
                  <a:srgbClr val="595959"/>
                </a:solidFill>
                <a:latin typeface="Arial" charset="0"/>
                <a:cs typeface="Arial" charset="0"/>
              </a:defRPr>
            </a:lvl6pPr>
            <a:lvl7pPr marL="2971800" indent="-228600" eaLnBrk="0" fontAlgn="base" hangingPunct="0">
              <a:spcBef>
                <a:spcPct val="20000"/>
              </a:spcBef>
              <a:spcAft>
                <a:spcPct val="0"/>
              </a:spcAft>
              <a:buFont typeface="Arial" charset="0"/>
              <a:buChar char="»"/>
              <a:defRPr sz="2000">
                <a:solidFill>
                  <a:srgbClr val="595959"/>
                </a:solidFill>
                <a:latin typeface="Arial" charset="0"/>
                <a:cs typeface="Arial" charset="0"/>
              </a:defRPr>
            </a:lvl7pPr>
            <a:lvl8pPr marL="3429000" indent="-228600" eaLnBrk="0" fontAlgn="base" hangingPunct="0">
              <a:spcBef>
                <a:spcPct val="20000"/>
              </a:spcBef>
              <a:spcAft>
                <a:spcPct val="0"/>
              </a:spcAft>
              <a:buFont typeface="Arial" charset="0"/>
              <a:buChar char="»"/>
              <a:defRPr sz="2000">
                <a:solidFill>
                  <a:srgbClr val="595959"/>
                </a:solidFill>
                <a:latin typeface="Arial" charset="0"/>
                <a:cs typeface="Arial" charset="0"/>
              </a:defRPr>
            </a:lvl8pPr>
            <a:lvl9pPr marL="3886200" indent="-228600" eaLnBrk="0" fontAlgn="base" hangingPunct="0">
              <a:spcBef>
                <a:spcPct val="20000"/>
              </a:spcBef>
              <a:spcAft>
                <a:spcPct val="0"/>
              </a:spcAft>
              <a:buFont typeface="Arial" charset="0"/>
              <a:buChar char="»"/>
              <a:defRPr sz="2000">
                <a:solidFill>
                  <a:srgbClr val="595959"/>
                </a:solidFill>
                <a:latin typeface="Arial" charset="0"/>
                <a:cs typeface="Arial" charset="0"/>
              </a:defRPr>
            </a:lvl9pPr>
          </a:lstStyle>
          <a:p>
            <a:pPr algn="ctr" eaLnBrk="1" hangingPunct="1">
              <a:spcBef>
                <a:spcPct val="0"/>
              </a:spcBef>
              <a:buFontTx/>
              <a:buNone/>
            </a:pPr>
            <a:r>
              <a:rPr lang="en-US" altLang="en-US" sz="900" b="0" dirty="0" smtClean="0">
                <a:solidFill>
                  <a:schemeClr val="tx1"/>
                </a:solidFill>
                <a:latin typeface="Times New Roman" pitchFamily="18" charset="0"/>
              </a:rPr>
              <a:t>UL MU PPDU</a:t>
            </a:r>
            <a:endParaRPr lang="en-US" altLang="en-US" sz="900" b="0" dirty="0">
              <a:solidFill>
                <a:schemeClr val="tx1"/>
              </a:solidFill>
              <a:latin typeface="Times New Roman" pitchFamily="18" charset="0"/>
            </a:endParaRPr>
          </a:p>
        </p:txBody>
      </p:sp>
      <p:sp>
        <p:nvSpPr>
          <p:cNvPr id="28" name="Rectangle 47"/>
          <p:cNvSpPr>
            <a:spLocks noChangeArrowheads="1"/>
          </p:cNvSpPr>
          <p:nvPr/>
        </p:nvSpPr>
        <p:spPr bwMode="auto">
          <a:xfrm>
            <a:off x="5334000" y="2590800"/>
            <a:ext cx="1143000" cy="667840"/>
          </a:xfrm>
          <a:prstGeom prst="rect">
            <a:avLst/>
          </a:prstGeom>
          <a:solidFill>
            <a:schemeClr val="bg2">
              <a:lumMod val="20000"/>
              <a:lumOff val="80000"/>
            </a:schemeClr>
          </a:solidFill>
          <a:ln w="9525">
            <a:solidFill>
              <a:schemeClr val="tx1"/>
            </a:solidFill>
            <a:miter lim="800000"/>
            <a:headEnd/>
            <a:tailEnd/>
          </a:ln>
        </p:spPr>
        <p:txBody>
          <a:bodyPr wrap="none" anchor="ctr"/>
          <a:lstStyle>
            <a:lvl1pPr eaLnBrk="0" hangingPunct="0">
              <a:spcBef>
                <a:spcPct val="20000"/>
              </a:spcBef>
              <a:buFont typeface="Arial" charset="0"/>
              <a:buChar char="•"/>
              <a:defRPr sz="2600">
                <a:solidFill>
                  <a:srgbClr val="254061"/>
                </a:solidFill>
                <a:latin typeface="Arial" charset="0"/>
                <a:cs typeface="Arial" charset="0"/>
              </a:defRPr>
            </a:lvl1pPr>
            <a:lvl2pPr marL="742950" indent="-285750" eaLnBrk="0" hangingPunct="0">
              <a:spcBef>
                <a:spcPts val="600"/>
              </a:spcBef>
              <a:buFont typeface="Arial" charset="0"/>
              <a:buChar char="–"/>
              <a:defRPr sz="2400">
                <a:solidFill>
                  <a:srgbClr val="254061"/>
                </a:solidFill>
                <a:latin typeface="Arial" charset="0"/>
                <a:cs typeface="Arial" charset="0"/>
              </a:defRPr>
            </a:lvl2pPr>
            <a:lvl3pPr marL="1143000" indent="-228600" eaLnBrk="0" hangingPunct="0">
              <a:spcBef>
                <a:spcPts val="600"/>
              </a:spcBef>
              <a:buFont typeface="Arial" charset="0"/>
              <a:buChar char="•"/>
              <a:defRPr sz="2200">
                <a:solidFill>
                  <a:srgbClr val="254061"/>
                </a:solidFill>
                <a:latin typeface="Arial" charset="0"/>
                <a:cs typeface="Arial" charset="0"/>
              </a:defRPr>
            </a:lvl3pPr>
            <a:lvl4pPr marL="1600200" indent="-228600" eaLnBrk="0" hangingPunct="0">
              <a:spcBef>
                <a:spcPts val="500"/>
              </a:spcBef>
              <a:buFont typeface="Arial" charset="0"/>
              <a:buChar char="–"/>
              <a:defRPr sz="2000">
                <a:solidFill>
                  <a:srgbClr val="254061"/>
                </a:solidFill>
                <a:latin typeface="Arial" charset="0"/>
                <a:cs typeface="Arial" charset="0"/>
              </a:defRPr>
            </a:lvl4pPr>
            <a:lvl5pPr marL="2057400" indent="-228600" eaLnBrk="0" hangingPunct="0">
              <a:spcBef>
                <a:spcPct val="20000"/>
              </a:spcBef>
              <a:buFont typeface="Arial" charset="0"/>
              <a:buChar char="»"/>
              <a:defRPr sz="2000">
                <a:solidFill>
                  <a:srgbClr val="595959"/>
                </a:solidFill>
                <a:latin typeface="Arial" charset="0"/>
                <a:cs typeface="Arial" charset="0"/>
              </a:defRPr>
            </a:lvl5pPr>
            <a:lvl6pPr marL="2514600" indent="-228600" eaLnBrk="0" fontAlgn="base" hangingPunct="0">
              <a:spcBef>
                <a:spcPct val="20000"/>
              </a:spcBef>
              <a:spcAft>
                <a:spcPct val="0"/>
              </a:spcAft>
              <a:buFont typeface="Arial" charset="0"/>
              <a:buChar char="»"/>
              <a:defRPr sz="2000">
                <a:solidFill>
                  <a:srgbClr val="595959"/>
                </a:solidFill>
                <a:latin typeface="Arial" charset="0"/>
                <a:cs typeface="Arial" charset="0"/>
              </a:defRPr>
            </a:lvl6pPr>
            <a:lvl7pPr marL="2971800" indent="-228600" eaLnBrk="0" fontAlgn="base" hangingPunct="0">
              <a:spcBef>
                <a:spcPct val="20000"/>
              </a:spcBef>
              <a:spcAft>
                <a:spcPct val="0"/>
              </a:spcAft>
              <a:buFont typeface="Arial" charset="0"/>
              <a:buChar char="»"/>
              <a:defRPr sz="2000">
                <a:solidFill>
                  <a:srgbClr val="595959"/>
                </a:solidFill>
                <a:latin typeface="Arial" charset="0"/>
                <a:cs typeface="Arial" charset="0"/>
              </a:defRPr>
            </a:lvl7pPr>
            <a:lvl8pPr marL="3429000" indent="-228600" eaLnBrk="0" fontAlgn="base" hangingPunct="0">
              <a:spcBef>
                <a:spcPct val="20000"/>
              </a:spcBef>
              <a:spcAft>
                <a:spcPct val="0"/>
              </a:spcAft>
              <a:buFont typeface="Arial" charset="0"/>
              <a:buChar char="»"/>
              <a:defRPr sz="2000">
                <a:solidFill>
                  <a:srgbClr val="595959"/>
                </a:solidFill>
                <a:latin typeface="Arial" charset="0"/>
                <a:cs typeface="Arial" charset="0"/>
              </a:defRPr>
            </a:lvl8pPr>
            <a:lvl9pPr marL="3886200" indent="-228600" eaLnBrk="0" fontAlgn="base" hangingPunct="0">
              <a:spcBef>
                <a:spcPct val="20000"/>
              </a:spcBef>
              <a:spcAft>
                <a:spcPct val="0"/>
              </a:spcAft>
              <a:buFont typeface="Arial" charset="0"/>
              <a:buChar char="»"/>
              <a:defRPr sz="2000">
                <a:solidFill>
                  <a:srgbClr val="595959"/>
                </a:solidFill>
                <a:latin typeface="Arial" charset="0"/>
                <a:cs typeface="Arial" charset="0"/>
              </a:defRPr>
            </a:lvl9pPr>
          </a:lstStyle>
          <a:p>
            <a:pPr algn="ctr" eaLnBrk="1" hangingPunct="1">
              <a:spcBef>
                <a:spcPct val="0"/>
              </a:spcBef>
              <a:buFontTx/>
              <a:buNone/>
            </a:pPr>
            <a:r>
              <a:rPr lang="en-US" altLang="en-US" sz="900" b="0" dirty="0" smtClean="0">
                <a:solidFill>
                  <a:schemeClr val="tx1"/>
                </a:solidFill>
                <a:latin typeface="Times New Roman" pitchFamily="18" charset="0"/>
              </a:rPr>
              <a:t>Trigger + DL MU Data</a:t>
            </a:r>
            <a:endParaRPr lang="en-US" altLang="en-US" sz="900" b="0" dirty="0">
              <a:solidFill>
                <a:schemeClr val="tx1"/>
              </a:solidFill>
              <a:latin typeface="Times New Roman" pitchFamily="18" charset="0"/>
            </a:endParaRPr>
          </a:p>
        </p:txBody>
      </p:sp>
      <p:cxnSp>
        <p:nvCxnSpPr>
          <p:cNvPr id="29" name="Straight Connector 60"/>
          <p:cNvCxnSpPr/>
          <p:nvPr/>
        </p:nvCxnSpPr>
        <p:spPr bwMode="auto">
          <a:xfrm>
            <a:off x="4724400" y="3276600"/>
            <a:ext cx="3962400" cy="0"/>
          </a:xfrm>
          <a:prstGeom prst="line">
            <a:avLst/>
          </a:prstGeom>
          <a:solidFill>
            <a:schemeClr val="accent1"/>
          </a:solidFill>
          <a:ln w="9525" cap="flat" cmpd="sng" algn="ctr">
            <a:solidFill>
              <a:schemeClr val="tx1"/>
            </a:solidFill>
            <a:prstDash val="solid"/>
            <a:round/>
            <a:headEnd type="none" w="med" len="med"/>
            <a:tailEnd type="arrow" w="med" len="med"/>
          </a:ln>
          <a:effectLst/>
        </p:spPr>
      </p:cxnSp>
      <p:sp>
        <p:nvSpPr>
          <p:cNvPr id="30" name="Text Box 32"/>
          <p:cNvSpPr txBox="1">
            <a:spLocks noChangeArrowheads="1"/>
          </p:cNvSpPr>
          <p:nvPr/>
        </p:nvSpPr>
        <p:spPr bwMode="auto">
          <a:xfrm>
            <a:off x="6600570" y="3429000"/>
            <a:ext cx="486030" cy="230832"/>
          </a:xfrm>
          <a:prstGeom prst="rect">
            <a:avLst/>
          </a:prstGeom>
          <a:noFill/>
          <a:ln w="9525">
            <a:noFill/>
            <a:miter lim="800000"/>
            <a:headEnd/>
            <a:tailEnd/>
          </a:ln>
          <a:effectLst/>
        </p:spPr>
        <p:txBody>
          <a:bodyPr wrap="none">
            <a:spAutoFit/>
          </a:bodyPr>
          <a:lstStyle/>
          <a:p>
            <a:r>
              <a:rPr lang="en-US" sz="900" dirty="0" smtClean="0"/>
              <a:t>TXOP</a:t>
            </a:r>
            <a:endParaRPr lang="en-US" sz="900" b="0" i="1" dirty="0"/>
          </a:p>
        </p:txBody>
      </p:sp>
      <p:cxnSp>
        <p:nvCxnSpPr>
          <p:cNvPr id="31" name="Straight Arrow Connector 62"/>
          <p:cNvCxnSpPr/>
          <p:nvPr/>
        </p:nvCxnSpPr>
        <p:spPr bwMode="auto">
          <a:xfrm>
            <a:off x="4800600" y="2667000"/>
            <a:ext cx="304800" cy="355684"/>
          </a:xfrm>
          <a:prstGeom prst="straightConnector1">
            <a:avLst/>
          </a:prstGeom>
          <a:solidFill>
            <a:schemeClr val="accent1"/>
          </a:solidFill>
          <a:ln w="9525" cap="flat" cmpd="sng" algn="ctr">
            <a:solidFill>
              <a:schemeClr val="tx1"/>
            </a:solidFill>
            <a:prstDash val="dash"/>
            <a:round/>
            <a:headEnd type="none" w="med" len="med"/>
            <a:tailEnd type="arrow"/>
          </a:ln>
          <a:effectLst/>
        </p:spPr>
      </p:cxnSp>
      <p:grpSp>
        <p:nvGrpSpPr>
          <p:cNvPr id="32" name="Group 63"/>
          <p:cNvGrpSpPr/>
          <p:nvPr/>
        </p:nvGrpSpPr>
        <p:grpSpPr>
          <a:xfrm>
            <a:off x="4953000" y="3048000"/>
            <a:ext cx="381000" cy="228600"/>
            <a:chOff x="1263427" y="5973284"/>
            <a:chExt cx="381000" cy="228600"/>
          </a:xfrm>
        </p:grpSpPr>
        <p:cxnSp>
          <p:nvCxnSpPr>
            <p:cNvPr id="33" name="Straight Connector 64"/>
            <p:cNvCxnSpPr/>
            <p:nvPr/>
          </p:nvCxnSpPr>
          <p:spPr bwMode="auto">
            <a:xfrm>
              <a:off x="1339627" y="5973284"/>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 name="Straight Connector 65"/>
            <p:cNvCxnSpPr/>
            <p:nvPr/>
          </p:nvCxnSpPr>
          <p:spPr bwMode="auto">
            <a:xfrm flipH="1">
              <a:off x="1263427" y="5973284"/>
              <a:ext cx="76200" cy="2286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5" name="Straight Connector 66"/>
            <p:cNvCxnSpPr/>
            <p:nvPr/>
          </p:nvCxnSpPr>
          <p:spPr bwMode="auto">
            <a:xfrm flipH="1">
              <a:off x="1339627" y="5973284"/>
              <a:ext cx="76200" cy="2286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 name="Straight Connector 67"/>
            <p:cNvCxnSpPr/>
            <p:nvPr/>
          </p:nvCxnSpPr>
          <p:spPr bwMode="auto">
            <a:xfrm flipH="1">
              <a:off x="1415827" y="5973284"/>
              <a:ext cx="76200" cy="2286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7" name="Straight Connector 68"/>
            <p:cNvCxnSpPr/>
            <p:nvPr/>
          </p:nvCxnSpPr>
          <p:spPr bwMode="auto">
            <a:xfrm flipH="1">
              <a:off x="1492027" y="5973284"/>
              <a:ext cx="76200" cy="22860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38" name="Text Box 32"/>
          <p:cNvSpPr txBox="1">
            <a:spLocks noChangeArrowheads="1"/>
          </p:cNvSpPr>
          <p:nvPr/>
        </p:nvSpPr>
        <p:spPr bwMode="auto">
          <a:xfrm>
            <a:off x="4572000" y="2286000"/>
            <a:ext cx="762000" cy="507831"/>
          </a:xfrm>
          <a:prstGeom prst="rect">
            <a:avLst/>
          </a:prstGeom>
          <a:noFill/>
          <a:ln w="9525">
            <a:noFill/>
            <a:miter lim="800000"/>
            <a:headEnd/>
            <a:tailEnd/>
          </a:ln>
          <a:effectLst/>
        </p:spPr>
        <p:txBody>
          <a:bodyPr wrap="square">
            <a:spAutoFit/>
          </a:bodyPr>
          <a:lstStyle/>
          <a:p>
            <a:r>
              <a:rPr lang="en-US" sz="900" dirty="0" smtClean="0"/>
              <a:t>AP Gains the channel access</a:t>
            </a:r>
            <a:endParaRPr lang="en-US" sz="900" b="0" i="1" dirty="0"/>
          </a:p>
        </p:txBody>
      </p:sp>
      <p:cxnSp>
        <p:nvCxnSpPr>
          <p:cNvPr id="39" name="Straight Connector 70"/>
          <p:cNvCxnSpPr/>
          <p:nvPr/>
        </p:nvCxnSpPr>
        <p:spPr bwMode="auto">
          <a:xfrm>
            <a:off x="5334000" y="3352800"/>
            <a:ext cx="0" cy="16201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0" name="Straight Connector 71"/>
          <p:cNvCxnSpPr/>
          <p:nvPr/>
        </p:nvCxnSpPr>
        <p:spPr bwMode="auto">
          <a:xfrm>
            <a:off x="8458200" y="3352800"/>
            <a:ext cx="0" cy="162011"/>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1" name="Text Box 32"/>
          <p:cNvSpPr txBox="1">
            <a:spLocks noChangeArrowheads="1"/>
          </p:cNvSpPr>
          <p:nvPr/>
        </p:nvSpPr>
        <p:spPr bwMode="auto">
          <a:xfrm>
            <a:off x="5715000" y="2362200"/>
            <a:ext cx="338554" cy="230832"/>
          </a:xfrm>
          <a:prstGeom prst="rect">
            <a:avLst/>
          </a:prstGeom>
          <a:noFill/>
          <a:ln w="9525">
            <a:noFill/>
            <a:miter lim="800000"/>
            <a:headEnd/>
            <a:tailEnd/>
          </a:ln>
          <a:effectLst/>
        </p:spPr>
        <p:txBody>
          <a:bodyPr wrap="none">
            <a:spAutoFit/>
          </a:bodyPr>
          <a:lstStyle/>
          <a:p>
            <a:r>
              <a:rPr lang="en-US" sz="900" dirty="0" smtClean="0"/>
              <a:t>DL</a:t>
            </a:r>
            <a:endParaRPr lang="en-US" sz="900" b="0" i="1" dirty="0"/>
          </a:p>
        </p:txBody>
      </p:sp>
      <p:sp>
        <p:nvSpPr>
          <p:cNvPr id="42" name="Text Box 32"/>
          <p:cNvSpPr txBox="1">
            <a:spLocks noChangeArrowheads="1"/>
          </p:cNvSpPr>
          <p:nvPr/>
        </p:nvSpPr>
        <p:spPr bwMode="auto">
          <a:xfrm>
            <a:off x="7010400" y="2362200"/>
            <a:ext cx="338554" cy="230832"/>
          </a:xfrm>
          <a:prstGeom prst="rect">
            <a:avLst/>
          </a:prstGeom>
          <a:noFill/>
          <a:ln w="9525">
            <a:noFill/>
            <a:miter lim="800000"/>
            <a:headEnd/>
            <a:tailEnd/>
          </a:ln>
          <a:effectLst/>
        </p:spPr>
        <p:txBody>
          <a:bodyPr wrap="none">
            <a:spAutoFit/>
          </a:bodyPr>
          <a:lstStyle/>
          <a:p>
            <a:r>
              <a:rPr lang="en-US" sz="900" dirty="0" smtClean="0"/>
              <a:t>UL</a:t>
            </a:r>
            <a:endParaRPr lang="en-US" sz="900" b="0" i="1" dirty="0"/>
          </a:p>
        </p:txBody>
      </p:sp>
      <p:cxnSp>
        <p:nvCxnSpPr>
          <p:cNvPr id="43" name="Straight Arrow Connector 74"/>
          <p:cNvCxnSpPr/>
          <p:nvPr/>
        </p:nvCxnSpPr>
        <p:spPr bwMode="auto">
          <a:xfrm>
            <a:off x="5334000" y="3429000"/>
            <a:ext cx="3124200" cy="0"/>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44" name="Text Box 32"/>
          <p:cNvSpPr txBox="1">
            <a:spLocks noChangeArrowheads="1"/>
          </p:cNvSpPr>
          <p:nvPr/>
        </p:nvSpPr>
        <p:spPr bwMode="auto">
          <a:xfrm>
            <a:off x="8077200" y="2362200"/>
            <a:ext cx="338554" cy="230832"/>
          </a:xfrm>
          <a:prstGeom prst="rect">
            <a:avLst/>
          </a:prstGeom>
          <a:noFill/>
          <a:ln w="9525">
            <a:noFill/>
            <a:miter lim="800000"/>
            <a:headEnd/>
            <a:tailEnd/>
          </a:ln>
          <a:effectLst/>
        </p:spPr>
        <p:txBody>
          <a:bodyPr wrap="none">
            <a:spAutoFit/>
          </a:bodyPr>
          <a:lstStyle/>
          <a:p>
            <a:r>
              <a:rPr lang="en-US" sz="900" dirty="0" smtClean="0"/>
              <a:t>DL</a:t>
            </a:r>
            <a:endParaRPr lang="en-US" sz="900" b="0" i="1" dirty="0"/>
          </a:p>
        </p:txBody>
      </p:sp>
      <p:sp>
        <p:nvSpPr>
          <p:cNvPr id="45" name="Rectangle 47"/>
          <p:cNvSpPr>
            <a:spLocks noChangeArrowheads="1"/>
          </p:cNvSpPr>
          <p:nvPr/>
        </p:nvSpPr>
        <p:spPr bwMode="auto">
          <a:xfrm>
            <a:off x="8077200" y="2590800"/>
            <a:ext cx="381000" cy="667840"/>
          </a:xfrm>
          <a:prstGeom prst="rect">
            <a:avLst/>
          </a:prstGeom>
          <a:solidFill>
            <a:schemeClr val="bg2">
              <a:lumMod val="20000"/>
              <a:lumOff val="80000"/>
            </a:schemeClr>
          </a:solidFill>
          <a:ln w="9525">
            <a:solidFill>
              <a:schemeClr val="tx1"/>
            </a:solidFill>
            <a:miter lim="800000"/>
            <a:headEnd/>
            <a:tailEnd/>
          </a:ln>
        </p:spPr>
        <p:txBody>
          <a:bodyPr wrap="none" anchor="ctr"/>
          <a:lstStyle>
            <a:lvl1pPr eaLnBrk="0" hangingPunct="0">
              <a:spcBef>
                <a:spcPct val="20000"/>
              </a:spcBef>
              <a:buFont typeface="Arial" charset="0"/>
              <a:buChar char="•"/>
              <a:defRPr sz="2600">
                <a:solidFill>
                  <a:srgbClr val="254061"/>
                </a:solidFill>
                <a:latin typeface="Arial" charset="0"/>
                <a:cs typeface="Arial" charset="0"/>
              </a:defRPr>
            </a:lvl1pPr>
            <a:lvl2pPr marL="742950" indent="-285750" eaLnBrk="0" hangingPunct="0">
              <a:spcBef>
                <a:spcPts val="600"/>
              </a:spcBef>
              <a:buFont typeface="Arial" charset="0"/>
              <a:buChar char="–"/>
              <a:defRPr sz="2400">
                <a:solidFill>
                  <a:srgbClr val="254061"/>
                </a:solidFill>
                <a:latin typeface="Arial" charset="0"/>
                <a:cs typeface="Arial" charset="0"/>
              </a:defRPr>
            </a:lvl2pPr>
            <a:lvl3pPr marL="1143000" indent="-228600" eaLnBrk="0" hangingPunct="0">
              <a:spcBef>
                <a:spcPts val="600"/>
              </a:spcBef>
              <a:buFont typeface="Arial" charset="0"/>
              <a:buChar char="•"/>
              <a:defRPr sz="2200">
                <a:solidFill>
                  <a:srgbClr val="254061"/>
                </a:solidFill>
                <a:latin typeface="Arial" charset="0"/>
                <a:cs typeface="Arial" charset="0"/>
              </a:defRPr>
            </a:lvl3pPr>
            <a:lvl4pPr marL="1600200" indent="-228600" eaLnBrk="0" hangingPunct="0">
              <a:spcBef>
                <a:spcPts val="500"/>
              </a:spcBef>
              <a:buFont typeface="Arial" charset="0"/>
              <a:buChar char="–"/>
              <a:defRPr sz="2000">
                <a:solidFill>
                  <a:srgbClr val="254061"/>
                </a:solidFill>
                <a:latin typeface="Arial" charset="0"/>
                <a:cs typeface="Arial" charset="0"/>
              </a:defRPr>
            </a:lvl4pPr>
            <a:lvl5pPr marL="2057400" indent="-228600" eaLnBrk="0" hangingPunct="0">
              <a:spcBef>
                <a:spcPct val="20000"/>
              </a:spcBef>
              <a:buFont typeface="Arial" charset="0"/>
              <a:buChar char="»"/>
              <a:defRPr sz="2000">
                <a:solidFill>
                  <a:srgbClr val="595959"/>
                </a:solidFill>
                <a:latin typeface="Arial" charset="0"/>
                <a:cs typeface="Arial" charset="0"/>
              </a:defRPr>
            </a:lvl5pPr>
            <a:lvl6pPr marL="2514600" indent="-228600" eaLnBrk="0" fontAlgn="base" hangingPunct="0">
              <a:spcBef>
                <a:spcPct val="20000"/>
              </a:spcBef>
              <a:spcAft>
                <a:spcPct val="0"/>
              </a:spcAft>
              <a:buFont typeface="Arial" charset="0"/>
              <a:buChar char="»"/>
              <a:defRPr sz="2000">
                <a:solidFill>
                  <a:srgbClr val="595959"/>
                </a:solidFill>
                <a:latin typeface="Arial" charset="0"/>
                <a:cs typeface="Arial" charset="0"/>
              </a:defRPr>
            </a:lvl6pPr>
            <a:lvl7pPr marL="2971800" indent="-228600" eaLnBrk="0" fontAlgn="base" hangingPunct="0">
              <a:spcBef>
                <a:spcPct val="20000"/>
              </a:spcBef>
              <a:spcAft>
                <a:spcPct val="0"/>
              </a:spcAft>
              <a:buFont typeface="Arial" charset="0"/>
              <a:buChar char="»"/>
              <a:defRPr sz="2000">
                <a:solidFill>
                  <a:srgbClr val="595959"/>
                </a:solidFill>
                <a:latin typeface="Arial" charset="0"/>
                <a:cs typeface="Arial" charset="0"/>
              </a:defRPr>
            </a:lvl7pPr>
            <a:lvl8pPr marL="3429000" indent="-228600" eaLnBrk="0" fontAlgn="base" hangingPunct="0">
              <a:spcBef>
                <a:spcPct val="20000"/>
              </a:spcBef>
              <a:spcAft>
                <a:spcPct val="0"/>
              </a:spcAft>
              <a:buFont typeface="Arial" charset="0"/>
              <a:buChar char="»"/>
              <a:defRPr sz="2000">
                <a:solidFill>
                  <a:srgbClr val="595959"/>
                </a:solidFill>
                <a:latin typeface="Arial" charset="0"/>
                <a:cs typeface="Arial" charset="0"/>
              </a:defRPr>
            </a:lvl8pPr>
            <a:lvl9pPr marL="3886200" indent="-228600" eaLnBrk="0" fontAlgn="base" hangingPunct="0">
              <a:spcBef>
                <a:spcPct val="20000"/>
              </a:spcBef>
              <a:spcAft>
                <a:spcPct val="0"/>
              </a:spcAft>
              <a:buFont typeface="Arial" charset="0"/>
              <a:buChar char="»"/>
              <a:defRPr sz="2000">
                <a:solidFill>
                  <a:srgbClr val="595959"/>
                </a:solidFill>
                <a:latin typeface="Arial" charset="0"/>
                <a:cs typeface="Arial" charset="0"/>
              </a:defRPr>
            </a:lvl9pPr>
          </a:lstStyle>
          <a:p>
            <a:pPr algn="ctr" eaLnBrk="1" hangingPunct="1">
              <a:spcBef>
                <a:spcPct val="0"/>
              </a:spcBef>
              <a:buFontTx/>
              <a:buNone/>
            </a:pPr>
            <a:r>
              <a:rPr lang="en-US" altLang="en-US" sz="900" b="0" dirty="0" smtClean="0">
                <a:solidFill>
                  <a:schemeClr val="tx1"/>
                </a:solidFill>
                <a:latin typeface="Times New Roman" pitchFamily="18" charset="0"/>
              </a:rPr>
              <a:t>ACK</a:t>
            </a:r>
          </a:p>
          <a:p>
            <a:pPr algn="ctr" eaLnBrk="1" hangingPunct="1">
              <a:spcBef>
                <a:spcPct val="0"/>
              </a:spcBef>
              <a:buFontTx/>
              <a:buNone/>
            </a:pPr>
            <a:r>
              <a:rPr lang="en-US" altLang="en-US" sz="900" b="0" dirty="0" smtClean="0">
                <a:solidFill>
                  <a:schemeClr val="tx1"/>
                </a:solidFill>
                <a:latin typeface="Times New Roman" pitchFamily="18" charset="0"/>
              </a:rPr>
              <a:t>/BA</a:t>
            </a:r>
            <a:endParaRPr lang="en-US" altLang="en-US" sz="900" b="0" dirty="0">
              <a:solidFill>
                <a:schemeClr val="tx1"/>
              </a:solidFill>
              <a:latin typeface="Times New Roman" pitchFamily="18" charset="0"/>
            </a:endParaRPr>
          </a:p>
        </p:txBody>
      </p:sp>
      <p:sp>
        <p:nvSpPr>
          <p:cNvPr id="46" name="Content Placeholder 6"/>
          <p:cNvSpPr txBox="1">
            <a:spLocks/>
          </p:cNvSpPr>
          <p:nvPr/>
        </p:nvSpPr>
        <p:spPr bwMode="auto">
          <a:xfrm>
            <a:off x="76200" y="1752600"/>
            <a:ext cx="4343400" cy="457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rmAutofit/>
          </a:bodyPr>
          <a:lstStyle/>
          <a:p>
            <a:pPr marL="285750" indent="-285750">
              <a:spcBef>
                <a:spcPct val="20000"/>
              </a:spcBef>
              <a:buClr>
                <a:srgbClr val="D7381B"/>
              </a:buClr>
              <a:defRPr/>
            </a:pPr>
            <a:r>
              <a:rPr kumimoji="0" lang="en-US" sz="1600" b="0" i="0" u="none" strike="noStrike" kern="0" cap="none" spc="0" normalizeH="0" baseline="0" noProof="0" dirty="0" smtClean="0">
                <a:ln>
                  <a:noFill/>
                </a:ln>
                <a:solidFill>
                  <a:schemeClr val="tx1"/>
                </a:solidFill>
                <a:effectLst/>
                <a:uLnTx/>
                <a:uFillTx/>
                <a:latin typeface="+mn-lt"/>
              </a:rPr>
              <a:t>Basic: Trigger ++ UL MU data ++ DL ACK/BA</a:t>
            </a:r>
          </a:p>
        </p:txBody>
      </p:sp>
      <p:sp>
        <p:nvSpPr>
          <p:cNvPr id="47" name="Content Placeholder 6"/>
          <p:cNvSpPr txBox="1">
            <a:spLocks/>
          </p:cNvSpPr>
          <p:nvPr/>
        </p:nvSpPr>
        <p:spPr bwMode="auto">
          <a:xfrm>
            <a:off x="4953000" y="1600200"/>
            <a:ext cx="3352800" cy="609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rmAutofit/>
          </a:bodyPr>
          <a:lstStyle/>
          <a:p>
            <a:pPr marL="285750" indent="-285750">
              <a:spcBef>
                <a:spcPct val="20000"/>
              </a:spcBef>
              <a:buClr>
                <a:srgbClr val="D7381B"/>
              </a:buClr>
              <a:defRPr/>
            </a:pPr>
            <a:r>
              <a:rPr kumimoji="0" lang="en-US" sz="1600" b="0" i="0" u="none" strike="noStrike" kern="0" cap="none" spc="0" normalizeH="0" baseline="0" noProof="0" dirty="0" smtClean="0">
                <a:ln>
                  <a:noFill/>
                </a:ln>
                <a:solidFill>
                  <a:schemeClr val="tx1"/>
                </a:solidFill>
                <a:effectLst/>
                <a:uLnTx/>
                <a:uFillTx/>
                <a:latin typeface="+mn-lt"/>
              </a:rPr>
              <a:t>Cascading: (Trigger + DL MU data) ++ UL MU data ++ DL ACK/BA</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86854" y="627796"/>
            <a:ext cx="8065827" cy="591403"/>
          </a:xfrm>
        </p:spPr>
        <p:txBody>
          <a:bodyPr/>
          <a:lstStyle/>
          <a:p>
            <a:r>
              <a:rPr lang="en-US" sz="2800" dirty="0" smtClean="0"/>
              <a:t>Open Issues about UL MU CCA</a:t>
            </a:r>
            <a:endParaRPr lang="en-US" sz="2800" dirty="0"/>
          </a:p>
        </p:txBody>
      </p:sp>
      <p:sp>
        <p:nvSpPr>
          <p:cNvPr id="7" name="Content Placeholder 6"/>
          <p:cNvSpPr>
            <a:spLocks noGrp="1"/>
          </p:cNvSpPr>
          <p:nvPr>
            <p:ph idx="1"/>
          </p:nvPr>
        </p:nvSpPr>
        <p:spPr>
          <a:xfrm>
            <a:off x="136480" y="1282890"/>
            <a:ext cx="8911989" cy="5145206"/>
          </a:xfrm>
        </p:spPr>
        <p:txBody>
          <a:bodyPr>
            <a:normAutofit lnSpcReduction="10000"/>
          </a:bodyPr>
          <a:lstStyle/>
          <a:p>
            <a:pPr marL="457200" indent="-457200">
              <a:spcBef>
                <a:spcPts val="600"/>
              </a:spcBef>
              <a:spcAft>
                <a:spcPts val="600"/>
              </a:spcAft>
              <a:buClr>
                <a:schemeClr val="tx1"/>
              </a:buClr>
              <a:buFont typeface="+mj-lt"/>
              <a:buAutoNum type="arabicPeriod"/>
              <a:defRPr/>
            </a:pPr>
            <a:r>
              <a:rPr lang="en-US" sz="2000" b="0" dirty="0" smtClean="0"/>
              <a:t>What is the non-null set of conditions for a STA not to consider CCA before UL MU transmission in response to a Trigger Frame?</a:t>
            </a:r>
          </a:p>
          <a:p>
            <a:pPr marL="457200" indent="-457200">
              <a:spcBef>
                <a:spcPts val="600"/>
              </a:spcBef>
              <a:spcAft>
                <a:spcPts val="600"/>
              </a:spcAft>
              <a:buClr>
                <a:schemeClr val="tx1"/>
              </a:buClr>
              <a:buFont typeface="+mj-lt"/>
              <a:buAutoNum type="arabicPeriod"/>
              <a:defRPr/>
            </a:pPr>
            <a:r>
              <a:rPr lang="en-US" sz="2000" b="0" dirty="0" smtClean="0"/>
              <a:t>When to sense the channel if CCA is required before UL MU transmission in responses to a trigger frame?</a:t>
            </a:r>
          </a:p>
          <a:p>
            <a:pPr marL="457200" indent="-457200">
              <a:spcBef>
                <a:spcPts val="600"/>
              </a:spcBef>
              <a:spcAft>
                <a:spcPts val="600"/>
              </a:spcAft>
              <a:buClr>
                <a:schemeClr val="tx1"/>
              </a:buClr>
              <a:buFont typeface="+mj-lt"/>
              <a:buAutoNum type="arabicPeriod"/>
              <a:defRPr/>
            </a:pPr>
            <a:r>
              <a:rPr lang="en-US" sz="2000" b="0" dirty="0" smtClean="0"/>
              <a:t>Which channel to sense if CCA is required before UL MU transmission in responses to a trigger frame?</a:t>
            </a:r>
          </a:p>
          <a:p>
            <a:pPr marL="457200" indent="-457200">
              <a:spcBef>
                <a:spcPts val="600"/>
              </a:spcBef>
              <a:spcAft>
                <a:spcPts val="600"/>
              </a:spcAft>
              <a:buFont typeface="+mj-lt"/>
              <a:buAutoNum type="arabicPeriod"/>
              <a:defRPr/>
            </a:pPr>
            <a:r>
              <a:rPr lang="en-US" sz="2000" b="0" dirty="0" smtClean="0"/>
              <a:t>How to sense the channel, Physical CS and Virtual CS,  if CCA is required before UL MU transmission in responses to a trigger frame?</a:t>
            </a:r>
            <a:endParaRPr lang="en-US" sz="1600" dirty="0" smtClean="0"/>
          </a:p>
          <a:p>
            <a:pPr marL="457200" indent="-457200">
              <a:spcBef>
                <a:spcPts val="600"/>
              </a:spcBef>
              <a:spcAft>
                <a:spcPts val="600"/>
              </a:spcAft>
              <a:buFont typeface="+mj-lt"/>
              <a:buAutoNum type="arabicPeriod"/>
              <a:defRPr/>
            </a:pPr>
            <a:r>
              <a:rPr lang="en-US" sz="2000" b="0" dirty="0" smtClean="0"/>
              <a:t>What’s the IFS between Trigger and UL MU PPDU?</a:t>
            </a:r>
          </a:p>
          <a:p>
            <a:pPr marL="457200" indent="-457200">
              <a:spcBef>
                <a:spcPts val="600"/>
              </a:spcBef>
              <a:spcAft>
                <a:spcPts val="600"/>
              </a:spcAft>
              <a:buFont typeface="+mj-lt"/>
              <a:buAutoNum type="arabicPeriod"/>
              <a:defRPr/>
            </a:pPr>
            <a:r>
              <a:rPr lang="en-US" sz="2000" b="0" dirty="0" smtClean="0"/>
              <a:t>What if the allocated channel is busy?</a:t>
            </a:r>
          </a:p>
          <a:p>
            <a:pPr marL="457200" indent="-457200">
              <a:spcBef>
                <a:spcPts val="600"/>
              </a:spcBef>
              <a:spcAft>
                <a:spcPts val="600"/>
              </a:spcAft>
              <a:buFont typeface="+mj-lt"/>
              <a:buAutoNum type="arabicPeriod"/>
              <a:defRPr/>
            </a:pPr>
            <a:r>
              <a:rPr lang="en-US" sz="2000" b="0" dirty="0" smtClean="0"/>
              <a:t>What if the allocated channel is partially busy?</a:t>
            </a:r>
          </a:p>
          <a:p>
            <a:pPr marL="457200" indent="-457200">
              <a:spcBef>
                <a:spcPts val="600"/>
              </a:spcBef>
              <a:spcAft>
                <a:spcPts val="600"/>
              </a:spcAft>
              <a:buNone/>
              <a:defRPr/>
            </a:pPr>
            <a:endParaRPr lang="en-US" sz="2000" b="0" dirty="0" smtClean="0"/>
          </a:p>
          <a:p>
            <a:pPr marL="341313" indent="-341313">
              <a:spcBef>
                <a:spcPts val="600"/>
              </a:spcBef>
              <a:spcAft>
                <a:spcPts val="600"/>
              </a:spcAft>
              <a:buNone/>
              <a:defRPr/>
            </a:pPr>
            <a:r>
              <a:rPr lang="en-US" sz="2200" dirty="0" smtClean="0">
                <a:solidFill>
                  <a:srgbClr val="333399"/>
                </a:solidFill>
                <a:sym typeface="Wingdings" pitchFamily="2" charset="2"/>
              </a:rPr>
              <a:t> This contribution will focus on the Open Issue #6 and #7.</a:t>
            </a:r>
            <a:endParaRPr lang="en-US" sz="2200" dirty="0" smtClean="0">
              <a:solidFill>
                <a:srgbClr val="333399"/>
              </a:solidFill>
            </a:endParaRPr>
          </a:p>
        </p:txBody>
      </p:sp>
      <p:sp>
        <p:nvSpPr>
          <p:cNvPr id="5" name="Slide Number Placeholder 4"/>
          <p:cNvSpPr>
            <a:spLocks noGrp="1"/>
          </p:cNvSpPr>
          <p:nvPr>
            <p:ph type="sldNum" sz="quarter" idx="11"/>
          </p:nvPr>
        </p:nvSpPr>
        <p:spPr/>
        <p:txBody>
          <a:bodyPr/>
          <a:lstStyle/>
          <a:p>
            <a:pPr>
              <a:defRPr/>
            </a:pPr>
            <a:r>
              <a:rPr lang="en-US" smtClean="0"/>
              <a:t>Slide </a:t>
            </a:r>
            <a:fld id="{3099D1E7-2CFE-4362-BB72-AF97192842EA}" type="slidenum">
              <a:rPr lang="en-US" smtClean="0"/>
              <a:pPr>
                <a:defRPr/>
              </a:pPr>
              <a:t>9</a:t>
            </a:fld>
            <a:endParaRPr lang="en-US" dirty="0"/>
          </a:p>
        </p:txBody>
      </p:sp>
      <p:sp>
        <p:nvSpPr>
          <p:cNvPr id="4" name="Footer Placeholder 3"/>
          <p:cNvSpPr>
            <a:spLocks noGrp="1"/>
          </p:cNvSpPr>
          <p:nvPr>
            <p:ph type="ftr" sz="quarter" idx="3"/>
          </p:nvPr>
        </p:nvSpPr>
        <p:spPr>
          <a:xfrm>
            <a:off x="5791199" y="6475413"/>
            <a:ext cx="2752661" cy="184666"/>
          </a:xfrm>
        </p:spPr>
        <p:txBody>
          <a:bodyPr/>
          <a:lstStyle/>
          <a:p>
            <a:pPr>
              <a:defRPr/>
            </a:pPr>
            <a:r>
              <a:rPr lang="en-US" altLang="zh-CN" dirty="0" err="1" smtClean="0"/>
              <a:t>Kaiying</a:t>
            </a:r>
            <a:r>
              <a:rPr lang="en-US" altLang="zh-CN" dirty="0" smtClean="0"/>
              <a:t> </a:t>
            </a:r>
            <a:r>
              <a:rPr lang="en-US" altLang="zh-CN" dirty="0" err="1" smtClean="0"/>
              <a:t>Lv</a:t>
            </a:r>
            <a:r>
              <a:rPr lang="en-US" altLang="zh-CN" dirty="0" smtClean="0"/>
              <a:t> (ZTE), et al.</a:t>
            </a:r>
            <a:endParaRPr lang="en-US" dirty="0"/>
          </a:p>
        </p:txBody>
      </p:sp>
    </p:spTree>
    <p:extLst>
      <p:ext uri="{BB962C8B-B14F-4D97-AF65-F5344CB8AC3E}">
        <p14:creationId xmlns:p14="http://schemas.microsoft.com/office/powerpoint/2010/main" xmlns="" val="4020390167"/>
      </p:ext>
    </p:extLst>
  </p:cSld>
  <p:clrMapOvr>
    <a:masterClrMapping/>
  </p:clrMapOvr>
  <p:timing>
    <p:tnLst>
      <p:par>
        <p:cTn id="1" dur="indefinite" restart="never" nodeType="tmRoot"/>
      </p:par>
    </p:tnLst>
  </p:timing>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ACcord Submission Template</Template>
  <TotalTime>36160</TotalTime>
  <Words>1711</Words>
  <Application>Microsoft Office PowerPoint</Application>
  <PresentationFormat>全屏显示(4:3)</PresentationFormat>
  <Paragraphs>567</Paragraphs>
  <Slides>14</Slides>
  <Notes>6</Notes>
  <HiddenSlides>0</HiddenSlides>
  <MMClips>0</MMClips>
  <ScaleCrop>false</ScaleCrop>
  <HeadingPairs>
    <vt:vector size="4" baseType="variant">
      <vt:variant>
        <vt:lpstr>主题</vt:lpstr>
      </vt:variant>
      <vt:variant>
        <vt:i4>1</vt:i4>
      </vt:variant>
      <vt:variant>
        <vt:lpstr>幻灯片标题</vt:lpstr>
      </vt:variant>
      <vt:variant>
        <vt:i4>14</vt:i4>
      </vt:variant>
    </vt:vector>
  </HeadingPairs>
  <TitlesOfParts>
    <vt:vector size="15" baseType="lpstr">
      <vt:lpstr>ACcord Submission Template</vt:lpstr>
      <vt:lpstr>UL MU CCA Response </vt:lpstr>
      <vt:lpstr>UL MU CCA </vt:lpstr>
      <vt:lpstr>Authors (continued)</vt:lpstr>
      <vt:lpstr>Authors (continued)</vt:lpstr>
      <vt:lpstr>Authors (continued)</vt:lpstr>
      <vt:lpstr>Authors (continued)</vt:lpstr>
      <vt:lpstr>Authors (continued)</vt:lpstr>
      <vt:lpstr>Background (1)</vt:lpstr>
      <vt:lpstr>Open Issues about UL MU CCA</vt:lpstr>
      <vt:lpstr>What If the Allocated Channel is Busy?</vt:lpstr>
      <vt:lpstr>Comparison of options</vt:lpstr>
      <vt:lpstr>Conclusion</vt:lpstr>
      <vt:lpstr>References</vt:lpstr>
      <vt:lpstr>Straw Poll 1</vt:lpstr>
    </vt:vector>
  </TitlesOfParts>
  <Company>&lt;Company Name&gt;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&lt;Document Title&gt;</dc:title>
  <dc:creator>lv.kaiying@zte.com.cn</dc:creator>
  <cp:lastModifiedBy>Windows 用户</cp:lastModifiedBy>
  <cp:revision>738</cp:revision>
  <cp:lastPrinted>1998-02-10T13:28:06Z</cp:lastPrinted>
  <dcterms:created xsi:type="dcterms:W3CDTF">2009-12-02T19:05:24Z</dcterms:created>
  <dcterms:modified xsi:type="dcterms:W3CDTF">2016-01-20T00:59:05Z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AdHocReviewCycleID">
    <vt:i4>-477216848</vt:i4>
  </property>
  <property fmtid="{D5CDD505-2E9C-101B-9397-08002B2CF9AE}" pid="4" name="_EmailSubject">
    <vt:lpwstr>Review of F2F planned presentations</vt:lpwstr>
  </property>
  <property fmtid="{D5CDD505-2E9C-101B-9397-08002B2CF9AE}" pid="5" name="_AuthorEmail">
    <vt:lpwstr>aasterja@qti.qualcomm.com</vt:lpwstr>
  </property>
  <property fmtid="{D5CDD505-2E9C-101B-9397-08002B2CF9AE}" pid="6" name="_AuthorEmailDisplayName">
    <vt:lpwstr>Asterjadhi, Alfred</vt:lpwstr>
  </property>
  <property fmtid="{D5CDD505-2E9C-101B-9397-08002B2CF9AE}" pid="7" name="_PreviousAdHocReviewCycleID">
    <vt:i4>-660028118</vt:i4>
  </property>
</Properties>
</file>