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424" r:id="rId3"/>
    <p:sldId id="427" r:id="rId4"/>
    <p:sldId id="455" r:id="rId5"/>
    <p:sldId id="456" r:id="rId6"/>
    <p:sldId id="457" r:id="rId7"/>
    <p:sldId id="439" r:id="rId8"/>
    <p:sldId id="461" r:id="rId9"/>
    <p:sldId id="430" r:id="rId10"/>
    <p:sldId id="458" r:id="rId11"/>
    <p:sldId id="459" r:id="rId12"/>
    <p:sldId id="431" r:id="rId13"/>
    <p:sldId id="434" r:id="rId14"/>
    <p:sldId id="435" r:id="rId15"/>
    <p:sldId id="429" r:id="rId16"/>
    <p:sldId id="422" r:id="rId17"/>
    <p:sldId id="378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  <a:srgbClr val="006600"/>
    <a:srgbClr val="0099FF"/>
    <a:srgbClr val="FF9900"/>
    <a:srgbClr val="FF0000"/>
    <a:srgbClr val="00CC99"/>
    <a:srgbClr val="D46C4C"/>
    <a:srgbClr val="E53B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92" autoAdjust="0"/>
    <p:restoredTop sz="94343" autoAdjust="0"/>
  </p:normalViewPr>
  <p:slideViewPr>
    <p:cSldViewPr>
      <p:cViewPr varScale="1">
        <p:scale>
          <a:sx n="70" d="100"/>
          <a:sy n="70" d="100"/>
        </p:scale>
        <p:origin x="78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645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908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IITP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IITP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IITP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369332"/>
          </a:xfrm>
          <a:prstGeom prst="rect">
            <a:avLst/>
          </a:prstGeo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369332"/>
          </a:xfrm>
          <a:prstGeom prst="rect">
            <a:avLst/>
          </a:prstGeo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IITP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IITP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IITP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IITP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IITP</a:t>
            </a:r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802.11-16/0018r1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kureev@iitp.ru" TargetMode="External"/><Relationship Id="rId3" Type="http://schemas.openxmlformats.org/officeDocument/2006/relationships/hyperlink" Target="mailto:Khorov@frtk.ru" TargetMode="External"/><Relationship Id="rId7" Type="http://schemas.openxmlformats.org/officeDocument/2006/relationships/hyperlink" Target="mailto:krotov@iitp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wang@quantenna.com" TargetMode="External"/><Relationship Id="rId5" Type="http://schemas.openxmlformats.org/officeDocument/2006/relationships/hyperlink" Target="mailto:sigurd@quantenna.com" TargetMode="External"/><Relationship Id="rId4" Type="http://schemas.openxmlformats.org/officeDocument/2006/relationships/hyperlink" Target="mailto:ant456@ya.r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TDMA for Eliminating Hidden Station Effect in Dense Networks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2016-01-16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IITP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1336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615373"/>
              </p:ext>
            </p:extLst>
          </p:nvPr>
        </p:nvGraphicFramePr>
        <p:xfrm>
          <a:off x="971600" y="2590800"/>
          <a:ext cx="7467600" cy="2880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0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6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7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Evgeny</a:t>
                      </a:r>
                      <a:r>
                        <a:rPr lang="en-US" altLang="zh-CN" sz="1200" baseline="0" dirty="0" smtClean="0">
                          <a:latin typeface="+mn-lt"/>
                          <a:ea typeface="Times New Roman"/>
                          <a:cs typeface="Arial"/>
                        </a:rPr>
                        <a:t> Khorov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IITP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khorov@frtk.ru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Anton Kiryanov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IITP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4"/>
                        </a:rPr>
                        <a:t>ant456@ya.ru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Sigurd Schelstraete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Quantenna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5"/>
                        </a:rPr>
                        <a:t>sigurd@quantenna.com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Huizhao</a:t>
                      </a: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 Wang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  <a:hlinkClick r:id="rId6"/>
                        </a:rPr>
                        <a:t>hwang@quantenna.com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Alexander </a:t>
                      </a: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Krotov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IITP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7"/>
                        </a:rPr>
                        <a:t>krotov@iitp.ru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Alexey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Kureev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IITP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8"/>
                        </a:rPr>
                        <a:t>kureev@iitp.ru</a:t>
                      </a: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3145" y="3112396"/>
            <a:ext cx="4440855" cy="333064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57" y="3112396"/>
            <a:ext cx="4440855" cy="333064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r>
              <a:rPr lang="ru-RU" dirty="0" smtClean="0"/>
              <a:t> </a:t>
            </a:r>
            <a:r>
              <a:rPr lang="en-US" dirty="0"/>
              <a:t>F</a:t>
            </a:r>
            <a:r>
              <a:rPr lang="en-US" dirty="0" smtClean="0"/>
              <a:t>rom Blocking Area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96280" y="3076177"/>
            <a:ext cx="2489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½ for BSS1, ½ for BSS2</a:t>
            </a:r>
            <a:endParaRPr lang="ru-RU" sz="1800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4526802" y="1827210"/>
            <a:ext cx="4008120" cy="1029819"/>
            <a:chOff x="563880" y="1738258"/>
            <a:chExt cx="4084320" cy="1029819"/>
          </a:xfrm>
        </p:grpSpPr>
        <p:cxnSp>
          <p:nvCxnSpPr>
            <p:cNvPr id="12" name="Прямая соединительная линия 11"/>
            <p:cNvCxnSpPr/>
            <p:nvPr/>
          </p:nvCxnSpPr>
          <p:spPr bwMode="auto">
            <a:xfrm>
              <a:off x="685800" y="2267229"/>
              <a:ext cx="3962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3" name="Прямоугольник 12"/>
            <p:cNvSpPr/>
            <p:nvPr/>
          </p:nvSpPr>
          <p:spPr bwMode="auto">
            <a:xfrm>
              <a:off x="765048" y="1738258"/>
              <a:ext cx="633984" cy="52897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/>
                <a:t>BSS1 slot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 bwMode="auto">
            <a:xfrm>
              <a:off x="1399032" y="1738258"/>
              <a:ext cx="633984" cy="528971"/>
            </a:xfrm>
            <a:prstGeom prst="rect">
              <a:avLst/>
            </a:prstGeom>
            <a:solidFill>
              <a:srgbClr val="A87878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BSS</a:t>
              </a:r>
              <a:r>
                <a:rPr lang="ru-RU" sz="1400" dirty="0" smtClean="0"/>
                <a:t>2</a:t>
              </a:r>
              <a:r>
                <a:rPr lang="en-US" sz="1400" dirty="0" smtClean="0"/>
                <a:t> </a:t>
              </a:r>
              <a:r>
                <a:rPr lang="en-US" sz="1400" dirty="0"/>
                <a:t>slot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 bwMode="auto">
            <a:xfrm>
              <a:off x="3300984" y="1738258"/>
              <a:ext cx="633984" cy="52897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/>
                <a:t>BSS1 slot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auto">
            <a:xfrm>
              <a:off x="3934968" y="1738258"/>
              <a:ext cx="633984" cy="528971"/>
            </a:xfrm>
            <a:prstGeom prst="rect">
              <a:avLst/>
            </a:prstGeom>
            <a:solidFill>
              <a:srgbClr val="A87878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BSS</a:t>
              </a:r>
              <a:r>
                <a:rPr lang="ru-RU" sz="1400" dirty="0" smtClean="0"/>
                <a:t>2</a:t>
              </a:r>
              <a:r>
                <a:rPr lang="en-US" sz="1400" dirty="0" smtClean="0"/>
                <a:t> </a:t>
              </a:r>
              <a:r>
                <a:rPr lang="en-US" sz="1400" dirty="0"/>
                <a:t>slot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7" name="Прямая со стрелкой 16"/>
            <p:cNvCxnSpPr/>
            <p:nvPr/>
          </p:nvCxnSpPr>
          <p:spPr bwMode="auto">
            <a:xfrm>
              <a:off x="765048" y="2433844"/>
              <a:ext cx="63398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cxnSp>
          <p:nvCxnSpPr>
            <p:cNvPr id="18" name="Прямая со стрелкой 17"/>
            <p:cNvCxnSpPr/>
            <p:nvPr/>
          </p:nvCxnSpPr>
          <p:spPr bwMode="auto">
            <a:xfrm>
              <a:off x="1399032" y="2433844"/>
              <a:ext cx="63398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cxnSp>
          <p:nvCxnSpPr>
            <p:cNvPr id="19" name="Прямая со стрелкой 18"/>
            <p:cNvCxnSpPr/>
            <p:nvPr/>
          </p:nvCxnSpPr>
          <p:spPr bwMode="auto">
            <a:xfrm>
              <a:off x="3300984" y="2433844"/>
              <a:ext cx="63398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cxnSp>
          <p:nvCxnSpPr>
            <p:cNvPr id="20" name="Прямая со стрелкой 19"/>
            <p:cNvCxnSpPr/>
            <p:nvPr/>
          </p:nvCxnSpPr>
          <p:spPr bwMode="auto">
            <a:xfrm>
              <a:off x="3934968" y="2433844"/>
              <a:ext cx="63398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cxnSp>
          <p:nvCxnSpPr>
            <p:cNvPr id="21" name="Прямая со стрелкой 20"/>
            <p:cNvCxnSpPr/>
            <p:nvPr/>
          </p:nvCxnSpPr>
          <p:spPr bwMode="auto">
            <a:xfrm>
              <a:off x="2033016" y="2433844"/>
              <a:ext cx="1267968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563880" y="2445104"/>
              <a:ext cx="10363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20 </a:t>
              </a:r>
              <a:r>
                <a:rPr lang="en-US" sz="1400" dirty="0" err="1" smtClean="0"/>
                <a:t>ms</a:t>
              </a:r>
              <a:endParaRPr lang="ru-RU" sz="1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19784" y="2450169"/>
              <a:ext cx="7924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20 </a:t>
              </a:r>
              <a:r>
                <a:rPr lang="en-US" sz="1400" dirty="0" err="1" smtClean="0"/>
                <a:t>ms</a:t>
              </a:r>
              <a:endParaRPr lang="ru-RU" sz="1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221736" y="2455234"/>
              <a:ext cx="7924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20 </a:t>
              </a:r>
              <a:r>
                <a:rPr lang="en-US" sz="1400" dirty="0" err="1" smtClean="0"/>
                <a:t>ms</a:t>
              </a:r>
              <a:endParaRPr lang="ru-RU" sz="1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55720" y="2460300"/>
              <a:ext cx="7924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20 </a:t>
              </a:r>
              <a:r>
                <a:rPr lang="en-US" sz="1400" dirty="0" err="1" smtClean="0"/>
                <a:t>ms</a:t>
              </a:r>
              <a:endParaRPr lang="ru-RU" sz="14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270760" y="2445103"/>
              <a:ext cx="7924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4</a:t>
              </a:r>
              <a:r>
                <a:rPr lang="en-US" sz="1400" dirty="0" smtClean="0"/>
                <a:t>0 </a:t>
              </a:r>
              <a:r>
                <a:rPr lang="en-US" sz="1400" dirty="0" err="1" smtClean="0"/>
                <a:t>ms</a:t>
              </a:r>
              <a:endParaRPr lang="ru-RU" sz="1400" dirty="0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434358" y="1827210"/>
            <a:ext cx="4071188" cy="1021126"/>
            <a:chOff x="2038350" y="3942485"/>
            <a:chExt cx="5257800" cy="922406"/>
          </a:xfrm>
        </p:grpSpPr>
        <p:cxnSp>
          <p:nvCxnSpPr>
            <p:cNvPr id="29" name="Прямая соединительная линия 28"/>
            <p:cNvCxnSpPr/>
            <p:nvPr/>
          </p:nvCxnSpPr>
          <p:spPr bwMode="auto">
            <a:xfrm>
              <a:off x="2038350" y="4430922"/>
              <a:ext cx="5257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0" name="Прямоугольник 29"/>
            <p:cNvSpPr/>
            <p:nvPr/>
          </p:nvSpPr>
          <p:spPr bwMode="auto">
            <a:xfrm>
              <a:off x="2190749" y="3942485"/>
              <a:ext cx="1219201" cy="488436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BSS1 slot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 bwMode="auto">
            <a:xfrm>
              <a:off x="3409950" y="3942487"/>
              <a:ext cx="1219201" cy="488436"/>
            </a:xfrm>
            <a:prstGeom prst="rect">
              <a:avLst/>
            </a:prstGeom>
            <a:solidFill>
              <a:srgbClr val="A87878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 smtClean="0"/>
                <a:t>BSS</a:t>
              </a:r>
              <a:r>
                <a:rPr lang="ru-RU" sz="1600" dirty="0" smtClean="0"/>
                <a:t>2</a:t>
              </a:r>
              <a:r>
                <a:rPr lang="en-US" sz="1600" dirty="0" smtClean="0"/>
                <a:t> </a:t>
              </a:r>
              <a:r>
                <a:rPr lang="en-US" sz="1600" dirty="0"/>
                <a:t>slot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 bwMode="auto">
            <a:xfrm>
              <a:off x="4629150" y="3942487"/>
              <a:ext cx="1219201" cy="488436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BSS1 slot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 bwMode="auto">
            <a:xfrm>
              <a:off x="5848350" y="3942487"/>
              <a:ext cx="1219201" cy="488436"/>
            </a:xfrm>
            <a:prstGeom prst="rect">
              <a:avLst/>
            </a:prstGeom>
            <a:solidFill>
              <a:srgbClr val="A87878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 smtClean="0"/>
                <a:t>BSS</a:t>
              </a:r>
              <a:r>
                <a:rPr lang="ru-RU" sz="1600" dirty="0" smtClean="0"/>
                <a:t>2</a:t>
              </a:r>
              <a:r>
                <a:rPr lang="en-US" sz="1600" dirty="0" smtClean="0"/>
                <a:t> </a:t>
              </a:r>
              <a:r>
                <a:rPr lang="en-US" sz="1600" dirty="0"/>
                <a:t>slot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34" name="Прямая со стрелкой 33"/>
            <p:cNvCxnSpPr/>
            <p:nvPr/>
          </p:nvCxnSpPr>
          <p:spPr bwMode="auto">
            <a:xfrm>
              <a:off x="2190750" y="4583322"/>
              <a:ext cx="1219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cxnSp>
          <p:nvCxnSpPr>
            <p:cNvPr id="35" name="Прямая со стрелкой 34"/>
            <p:cNvCxnSpPr/>
            <p:nvPr/>
          </p:nvCxnSpPr>
          <p:spPr bwMode="auto">
            <a:xfrm>
              <a:off x="3409950" y="4583322"/>
              <a:ext cx="1219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cxnSp>
          <p:nvCxnSpPr>
            <p:cNvPr id="36" name="Прямая со стрелкой 35"/>
            <p:cNvCxnSpPr/>
            <p:nvPr/>
          </p:nvCxnSpPr>
          <p:spPr bwMode="auto">
            <a:xfrm>
              <a:off x="4629150" y="4583322"/>
              <a:ext cx="1219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cxnSp>
          <p:nvCxnSpPr>
            <p:cNvPr id="37" name="Прямая со стрелкой 36"/>
            <p:cNvCxnSpPr/>
            <p:nvPr/>
          </p:nvCxnSpPr>
          <p:spPr bwMode="auto">
            <a:xfrm>
              <a:off x="5848350" y="4583322"/>
              <a:ext cx="1219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sp>
          <p:nvSpPr>
            <p:cNvPr id="38" name="TextBox 37"/>
            <p:cNvSpPr txBox="1"/>
            <p:nvPr/>
          </p:nvSpPr>
          <p:spPr>
            <a:xfrm>
              <a:off x="2295664" y="4593621"/>
              <a:ext cx="937958" cy="257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20 </a:t>
              </a:r>
              <a:r>
                <a:rPr lang="en-US" sz="1600" dirty="0" err="1" smtClean="0"/>
                <a:t>ms</a:t>
              </a:r>
              <a:endParaRPr lang="ru-RU" sz="16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638550" y="4598253"/>
              <a:ext cx="1010476" cy="257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20 </a:t>
              </a:r>
              <a:r>
                <a:rPr lang="en-US" sz="1600" dirty="0" err="1" smtClean="0"/>
                <a:t>ms</a:t>
              </a:r>
              <a:endParaRPr lang="ru-RU" sz="16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857750" y="4602886"/>
              <a:ext cx="990599" cy="257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20 </a:t>
              </a:r>
              <a:r>
                <a:rPr lang="en-US" sz="1600" dirty="0" err="1" smtClean="0"/>
                <a:t>ms</a:t>
              </a:r>
              <a:endParaRPr lang="ru-RU" sz="16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848350" y="4607521"/>
              <a:ext cx="990599" cy="257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20 </a:t>
              </a:r>
              <a:r>
                <a:rPr lang="en-US" sz="1600" dirty="0" err="1" smtClean="0"/>
                <a:t>ms</a:t>
              </a:r>
              <a:endParaRPr lang="ru-RU" sz="1600" dirty="0"/>
            </a:p>
          </p:txBody>
        </p:sp>
      </p:grpSp>
      <p:sp>
        <p:nvSpPr>
          <p:cNvPr id="3" name="Дата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692157" y="3067731"/>
            <a:ext cx="2520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¼ for BSS1, ¼ for BSS2</a:t>
            </a:r>
            <a:endParaRPr lang="ru-RU" sz="1800" dirty="0"/>
          </a:p>
        </p:txBody>
      </p:sp>
      <p:cxnSp>
        <p:nvCxnSpPr>
          <p:cNvPr id="8" name="Прямая со стрелкой 7"/>
          <p:cNvCxnSpPr/>
          <p:nvPr/>
        </p:nvCxnSpPr>
        <p:spPr bwMode="auto">
          <a:xfrm flipV="1">
            <a:off x="2514600" y="3657600"/>
            <a:ext cx="869894" cy="1295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7" name="Прямая со стрелкой 46"/>
          <p:cNvCxnSpPr/>
          <p:nvPr/>
        </p:nvCxnSpPr>
        <p:spPr bwMode="auto">
          <a:xfrm flipV="1">
            <a:off x="2514600" y="4093885"/>
            <a:ext cx="1098494" cy="8591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1522854" y="4922505"/>
            <a:ext cx="2415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Diff without RTS/CTS is caused by </a:t>
            </a:r>
          </a:p>
          <a:p>
            <a:pPr algn="ctr"/>
            <a:r>
              <a:rPr lang="en-US" dirty="0" smtClean="0"/>
              <a:t>collisions at the intervals borders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8212849" y="5257800"/>
            <a:ext cx="5501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~25%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8182077" y="3666217"/>
            <a:ext cx="5501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~75%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262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130" y="2390466"/>
            <a:ext cx="4076158" cy="305711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973" y="2390466"/>
            <a:ext cx="4076157" cy="305711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77174" y="1787013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Legacy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108514" y="1791395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Proposed</a:t>
            </a:r>
            <a:endParaRPr lang="ru-RU" sz="200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310927" y="4524106"/>
            <a:ext cx="782265" cy="55399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no RTS/CTS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1, no RTS/CTS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2, RTS/CTS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1, RTS/CTS</a:t>
            </a: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1002996" y="2674961"/>
            <a:ext cx="3147346" cy="2487589"/>
            <a:chOff x="945846" y="2110445"/>
            <a:chExt cx="4423424" cy="3481789"/>
          </a:xfrm>
        </p:grpSpPr>
        <p:sp>
          <p:nvSpPr>
            <p:cNvPr id="15" name="Прямоугольник 14"/>
            <p:cNvSpPr/>
            <p:nvPr/>
          </p:nvSpPr>
          <p:spPr bwMode="auto">
            <a:xfrm>
              <a:off x="2629347" y="2129549"/>
              <a:ext cx="629174" cy="3462685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 bwMode="auto">
            <a:xfrm>
              <a:off x="3258521" y="2110445"/>
              <a:ext cx="749583" cy="3481789"/>
            </a:xfrm>
            <a:prstGeom prst="rect">
              <a:avLst/>
            </a:prstGeom>
            <a:solidFill>
              <a:srgbClr val="FFFF99">
                <a:alpha val="20000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 bwMode="auto">
            <a:xfrm>
              <a:off x="945846" y="2151771"/>
              <a:ext cx="661900" cy="3440463"/>
            </a:xfrm>
            <a:prstGeom prst="rect">
              <a:avLst/>
            </a:prstGeom>
            <a:solidFill>
              <a:srgbClr val="006600">
                <a:alpha val="40000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 bwMode="auto">
            <a:xfrm>
              <a:off x="1607746" y="2151771"/>
              <a:ext cx="1021455" cy="3440463"/>
            </a:xfrm>
            <a:prstGeom prst="rect">
              <a:avLst/>
            </a:prstGeom>
            <a:solidFill>
              <a:srgbClr val="0099FF">
                <a:alpha val="40000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 bwMode="auto">
            <a:xfrm>
              <a:off x="4026652" y="2151771"/>
              <a:ext cx="1342618" cy="3440462"/>
            </a:xfrm>
            <a:prstGeom prst="rect">
              <a:avLst/>
            </a:prstGeom>
            <a:solidFill>
              <a:srgbClr val="00CC99">
                <a:alpha val="40000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5073472" y="2704487"/>
            <a:ext cx="3147346" cy="2458065"/>
            <a:chOff x="945846" y="2165962"/>
            <a:chExt cx="4423424" cy="3440466"/>
          </a:xfrm>
        </p:grpSpPr>
        <p:sp>
          <p:nvSpPr>
            <p:cNvPr id="22" name="Прямоугольник 21"/>
            <p:cNvSpPr/>
            <p:nvPr/>
          </p:nvSpPr>
          <p:spPr bwMode="auto">
            <a:xfrm>
              <a:off x="2629347" y="2165962"/>
              <a:ext cx="629174" cy="3440465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 bwMode="auto">
            <a:xfrm>
              <a:off x="3258521" y="2165962"/>
              <a:ext cx="749583" cy="3440465"/>
            </a:xfrm>
            <a:prstGeom prst="rect">
              <a:avLst/>
            </a:prstGeom>
            <a:solidFill>
              <a:srgbClr val="FFFF99">
                <a:alpha val="20000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 bwMode="auto">
            <a:xfrm>
              <a:off x="945846" y="2165963"/>
              <a:ext cx="661900" cy="3440465"/>
            </a:xfrm>
            <a:prstGeom prst="rect">
              <a:avLst/>
            </a:prstGeom>
            <a:solidFill>
              <a:srgbClr val="006600">
                <a:alpha val="40000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 bwMode="auto">
            <a:xfrm>
              <a:off x="1607746" y="2165962"/>
              <a:ext cx="1021455" cy="3440465"/>
            </a:xfrm>
            <a:prstGeom prst="rect">
              <a:avLst/>
            </a:prstGeom>
            <a:solidFill>
              <a:srgbClr val="0099FF">
                <a:alpha val="40000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 bwMode="auto">
            <a:xfrm>
              <a:off x="4026652" y="2165962"/>
              <a:ext cx="1342618" cy="3440463"/>
            </a:xfrm>
            <a:prstGeom prst="rect">
              <a:avLst/>
            </a:prstGeom>
            <a:solidFill>
              <a:srgbClr val="00CC99">
                <a:alpha val="40000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27" name="Прямая со стрелкой 26"/>
          <p:cNvCxnSpPr>
            <a:stCxn id="29" idx="2"/>
          </p:cNvCxnSpPr>
          <p:nvPr/>
        </p:nvCxnSpPr>
        <p:spPr bwMode="auto">
          <a:xfrm>
            <a:off x="6212559" y="3608294"/>
            <a:ext cx="316168" cy="4303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" name="Прямая со стрелкой 27"/>
          <p:cNvCxnSpPr>
            <a:stCxn id="29" idx="2"/>
          </p:cNvCxnSpPr>
          <p:nvPr/>
        </p:nvCxnSpPr>
        <p:spPr bwMode="auto">
          <a:xfrm>
            <a:off x="6212559" y="3608294"/>
            <a:ext cx="316168" cy="6589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5004920" y="3146629"/>
            <a:ext cx="2415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Diff without RTS/CTS is caused by </a:t>
            </a:r>
          </a:p>
          <a:p>
            <a:pPr algn="ctr"/>
            <a:r>
              <a:rPr lang="en-US" dirty="0" smtClean="0"/>
              <a:t>collisions at the intervals borders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910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How to Inform OBSS STAs about Reservations?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500729"/>
            <a:ext cx="4267200" cy="429047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600" b="0" dirty="0"/>
              <a:t>OBSS AP2 </a:t>
            </a:r>
            <a:r>
              <a:rPr lang="en-US" sz="1600" b="0" dirty="0" smtClean="0"/>
              <a:t>receives </a:t>
            </a:r>
            <a:r>
              <a:rPr lang="en-US" sz="1600" b="0" dirty="0"/>
              <a:t>information about reserved time intervals directly from </a:t>
            </a:r>
            <a:r>
              <a:rPr lang="en-US" sz="1600" b="0" dirty="0" smtClean="0"/>
              <a:t>AP1’s </a:t>
            </a:r>
            <a:r>
              <a:rPr lang="en-US" sz="1600" b="0" dirty="0"/>
              <a:t>beacon and </a:t>
            </a:r>
            <a:r>
              <a:rPr lang="en-US" sz="1600" dirty="0" smtClean="0"/>
              <a:t>includes </a:t>
            </a:r>
            <a:r>
              <a:rPr lang="en-US" sz="1600" dirty="0"/>
              <a:t>this information in its own beacons</a:t>
            </a:r>
            <a:r>
              <a:rPr lang="en-US" sz="1600" b="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ru-RU" sz="1600" b="0" dirty="0"/>
          </a:p>
          <a:p>
            <a:pPr marL="457200" indent="-457200">
              <a:buFont typeface="+mj-lt"/>
              <a:buAutoNum type="arabicPeriod"/>
            </a:pPr>
            <a:r>
              <a:rPr lang="en-US" sz="1600" b="0" dirty="0" smtClean="0"/>
              <a:t>OBSS STA2a receives information about </a:t>
            </a:r>
            <a:r>
              <a:rPr lang="en-US" sz="1600" b="0" dirty="0"/>
              <a:t>reserved time intervals </a:t>
            </a:r>
            <a:r>
              <a:rPr lang="en-US" sz="1600" b="0" dirty="0" smtClean="0"/>
              <a:t>directly from alien AP1’s beacon, and </a:t>
            </a:r>
            <a:r>
              <a:rPr lang="en-US" sz="1600" dirty="0" smtClean="0"/>
              <a:t>relays this information to its AP2</a:t>
            </a:r>
            <a:r>
              <a:rPr lang="en-US" sz="1600" b="0" dirty="0" smtClean="0"/>
              <a:t>. AP2 includes this </a:t>
            </a:r>
            <a:r>
              <a:rPr lang="en-US" sz="1600" b="0" dirty="0"/>
              <a:t>information in its own beacons</a:t>
            </a:r>
            <a:r>
              <a:rPr lang="en-US" sz="1600" b="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1600" b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600" b="0" dirty="0"/>
              <a:t>OBSS AP2 can receive information about reserved time intervals </a:t>
            </a:r>
            <a:r>
              <a:rPr lang="en-US" sz="1600" b="0" dirty="0" smtClean="0"/>
              <a:t>from OBSS STA1 and </a:t>
            </a:r>
            <a:r>
              <a:rPr lang="en-US" sz="1600" b="0" dirty="0"/>
              <a:t>include this information in its own beacons</a:t>
            </a:r>
            <a:r>
              <a:rPr lang="en-US" sz="1600" b="0" dirty="0" smtClean="0"/>
              <a:t>.</a:t>
            </a:r>
            <a:endParaRPr lang="en-US" sz="1600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705600" y="343302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STA2a</a:t>
            </a:r>
            <a:endParaRPr lang="ru-RU" sz="105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10422" y="3425085"/>
            <a:ext cx="914400" cy="27699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AP2</a:t>
            </a:r>
            <a:endParaRPr lang="ru-RU" sz="105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19800" y="3433022"/>
            <a:ext cx="914400" cy="27699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AP1</a:t>
            </a:r>
            <a:endParaRPr lang="ru-RU" sz="1050" dirty="0">
              <a:solidFill>
                <a:schemeClr val="tx2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5715001" y="3076222"/>
            <a:ext cx="1709736" cy="9906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0" name="Прямая со стрелкой 19"/>
          <p:cNvCxnSpPr>
            <a:endCxn id="17" idx="3"/>
          </p:cNvCxnSpPr>
          <p:nvPr/>
        </p:nvCxnSpPr>
        <p:spPr bwMode="auto">
          <a:xfrm flipV="1">
            <a:off x="6623045" y="3571522"/>
            <a:ext cx="311155" cy="19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7700960" y="3425084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STA2b</a:t>
            </a:r>
            <a:endParaRPr lang="ru-RU" sz="1050" dirty="0">
              <a:solidFill>
                <a:srgbClr val="C00000"/>
              </a:solidFill>
            </a:endParaRPr>
          </a:p>
        </p:txBody>
      </p:sp>
      <p:sp>
        <p:nvSpPr>
          <p:cNvPr id="34" name="Овал 33"/>
          <p:cNvSpPr/>
          <p:nvPr/>
        </p:nvSpPr>
        <p:spPr bwMode="auto">
          <a:xfrm>
            <a:off x="6767511" y="3068285"/>
            <a:ext cx="1647826" cy="990600"/>
          </a:xfrm>
          <a:prstGeom prst="ellipse">
            <a:avLst/>
          </a:prstGeom>
          <a:noFill/>
          <a:ln w="12700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1" name="Прямая со стрелкой 40"/>
          <p:cNvCxnSpPr/>
          <p:nvPr/>
        </p:nvCxnSpPr>
        <p:spPr bwMode="auto">
          <a:xfrm>
            <a:off x="7389805" y="3563585"/>
            <a:ext cx="15557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3" name="Прямая со стрелкой 42"/>
          <p:cNvCxnSpPr/>
          <p:nvPr/>
        </p:nvCxnSpPr>
        <p:spPr bwMode="auto">
          <a:xfrm>
            <a:off x="7785096" y="3563585"/>
            <a:ext cx="15557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6913558" y="2149203"/>
            <a:ext cx="914400" cy="27699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AP2</a:t>
            </a:r>
            <a:endParaRPr lang="ru-RU" sz="1050" dirty="0">
              <a:solidFill>
                <a:srgbClr val="C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303958" y="2157140"/>
            <a:ext cx="914400" cy="27699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AP1</a:t>
            </a:r>
            <a:endParaRPr lang="ru-RU" sz="1050" dirty="0">
              <a:solidFill>
                <a:schemeClr val="tx2"/>
              </a:solidFill>
            </a:endParaRPr>
          </a:p>
        </p:txBody>
      </p:sp>
      <p:sp>
        <p:nvSpPr>
          <p:cNvPr id="47" name="Овал 46"/>
          <p:cNvSpPr/>
          <p:nvPr/>
        </p:nvSpPr>
        <p:spPr bwMode="auto">
          <a:xfrm>
            <a:off x="5999159" y="1800340"/>
            <a:ext cx="1709736" cy="9906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8" name="Прямая со стрелкой 47"/>
          <p:cNvCxnSpPr>
            <a:endCxn id="46" idx="3"/>
          </p:cNvCxnSpPr>
          <p:nvPr/>
        </p:nvCxnSpPr>
        <p:spPr bwMode="auto">
          <a:xfrm flipV="1">
            <a:off x="6907203" y="2295640"/>
            <a:ext cx="311155" cy="19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7523158" y="215907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STA2b</a:t>
            </a:r>
            <a:endParaRPr lang="ru-RU" sz="1050" dirty="0">
              <a:solidFill>
                <a:srgbClr val="C00000"/>
              </a:solidFill>
            </a:endParaRPr>
          </a:p>
        </p:txBody>
      </p:sp>
      <p:sp>
        <p:nvSpPr>
          <p:cNvPr id="50" name="Овал 49"/>
          <p:cNvSpPr/>
          <p:nvPr/>
        </p:nvSpPr>
        <p:spPr bwMode="auto">
          <a:xfrm>
            <a:off x="6532558" y="1792403"/>
            <a:ext cx="1670050" cy="990600"/>
          </a:xfrm>
          <a:prstGeom prst="ellipse">
            <a:avLst/>
          </a:prstGeom>
          <a:noFill/>
          <a:ln w="12700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2" name="Прямая со стрелкой 51"/>
          <p:cNvCxnSpPr/>
          <p:nvPr/>
        </p:nvCxnSpPr>
        <p:spPr bwMode="auto">
          <a:xfrm>
            <a:off x="7504901" y="2295640"/>
            <a:ext cx="228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5098256" y="2876251"/>
            <a:ext cx="76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AP1 </a:t>
            </a:r>
          </a:p>
          <a:p>
            <a:pPr algn="ctr"/>
            <a:r>
              <a:rPr lang="en-US" sz="1100" dirty="0" smtClean="0"/>
              <a:t>TX range</a:t>
            </a:r>
            <a:endParaRPr lang="ru-RU" sz="1100" dirty="0"/>
          </a:p>
        </p:txBody>
      </p:sp>
      <p:sp>
        <p:nvSpPr>
          <p:cNvPr id="59" name="TextBox 58"/>
          <p:cNvSpPr txBox="1"/>
          <p:nvPr/>
        </p:nvSpPr>
        <p:spPr>
          <a:xfrm>
            <a:off x="8234360" y="2961009"/>
            <a:ext cx="76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C00000"/>
                </a:solidFill>
              </a:rPr>
              <a:t>AP2 </a:t>
            </a:r>
          </a:p>
          <a:p>
            <a:pPr algn="ctr"/>
            <a:r>
              <a:rPr lang="en-US" sz="1100" dirty="0" smtClean="0">
                <a:solidFill>
                  <a:srgbClr val="C00000"/>
                </a:solidFill>
              </a:rPr>
              <a:t>TX range</a:t>
            </a:r>
            <a:endParaRPr lang="ru-RU" sz="1100" dirty="0">
              <a:solidFill>
                <a:srgbClr val="C0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618159" y="1623285"/>
            <a:ext cx="76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AP1 </a:t>
            </a:r>
          </a:p>
          <a:p>
            <a:pPr algn="ctr"/>
            <a:r>
              <a:rPr lang="en-US" sz="1100" dirty="0" smtClean="0"/>
              <a:t>TX range</a:t>
            </a:r>
            <a:endParaRPr lang="ru-RU" sz="1100" dirty="0"/>
          </a:p>
        </p:txBody>
      </p:sp>
      <p:sp>
        <p:nvSpPr>
          <p:cNvPr id="61" name="TextBox 60"/>
          <p:cNvSpPr txBox="1"/>
          <p:nvPr/>
        </p:nvSpPr>
        <p:spPr>
          <a:xfrm>
            <a:off x="7720009" y="1513916"/>
            <a:ext cx="76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C00000"/>
                </a:solidFill>
              </a:rPr>
              <a:t>AP2 </a:t>
            </a:r>
          </a:p>
          <a:p>
            <a:pPr algn="ctr"/>
            <a:r>
              <a:rPr lang="en-US" sz="1100" dirty="0" smtClean="0">
                <a:solidFill>
                  <a:srgbClr val="C00000"/>
                </a:solidFill>
              </a:rPr>
              <a:t>TX range</a:t>
            </a:r>
            <a:endParaRPr lang="ru-RU" sz="1100" dirty="0">
              <a:solidFill>
                <a:srgbClr val="C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705600" y="4809568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STA1</a:t>
            </a:r>
            <a:endParaRPr lang="ru-RU" sz="1050" dirty="0"/>
          </a:p>
        </p:txBody>
      </p:sp>
      <p:sp>
        <p:nvSpPr>
          <p:cNvPr id="63" name="TextBox 62"/>
          <p:cNvSpPr txBox="1"/>
          <p:nvPr/>
        </p:nvSpPr>
        <p:spPr>
          <a:xfrm>
            <a:off x="7210422" y="4801632"/>
            <a:ext cx="914400" cy="27699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AP2</a:t>
            </a:r>
            <a:endParaRPr lang="ru-RU" sz="1050" dirty="0">
              <a:solidFill>
                <a:srgbClr val="C0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019800" y="4809569"/>
            <a:ext cx="914400" cy="27699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AP1</a:t>
            </a:r>
            <a:endParaRPr lang="ru-RU" sz="1050" dirty="0">
              <a:solidFill>
                <a:schemeClr val="tx2"/>
              </a:solidFill>
            </a:endParaRPr>
          </a:p>
        </p:txBody>
      </p:sp>
      <p:sp>
        <p:nvSpPr>
          <p:cNvPr id="65" name="Овал 64"/>
          <p:cNvSpPr/>
          <p:nvPr/>
        </p:nvSpPr>
        <p:spPr bwMode="auto">
          <a:xfrm>
            <a:off x="5715001" y="4452769"/>
            <a:ext cx="1709736" cy="9906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6" name="Прямая со стрелкой 65"/>
          <p:cNvCxnSpPr>
            <a:endCxn id="64" idx="3"/>
          </p:cNvCxnSpPr>
          <p:nvPr/>
        </p:nvCxnSpPr>
        <p:spPr bwMode="auto">
          <a:xfrm flipV="1">
            <a:off x="6623045" y="4948069"/>
            <a:ext cx="311155" cy="19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7700960" y="480163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STA2b</a:t>
            </a:r>
            <a:endParaRPr lang="ru-RU" sz="1050" dirty="0">
              <a:solidFill>
                <a:srgbClr val="C00000"/>
              </a:solidFill>
            </a:endParaRPr>
          </a:p>
        </p:txBody>
      </p:sp>
      <p:sp>
        <p:nvSpPr>
          <p:cNvPr id="68" name="Овал 67"/>
          <p:cNvSpPr/>
          <p:nvPr/>
        </p:nvSpPr>
        <p:spPr bwMode="auto">
          <a:xfrm>
            <a:off x="6767511" y="4444832"/>
            <a:ext cx="1647826" cy="990600"/>
          </a:xfrm>
          <a:prstGeom prst="ellipse">
            <a:avLst/>
          </a:prstGeom>
          <a:noFill/>
          <a:ln w="12700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9" name="Прямая со стрелкой 68"/>
          <p:cNvCxnSpPr/>
          <p:nvPr/>
        </p:nvCxnSpPr>
        <p:spPr bwMode="auto">
          <a:xfrm>
            <a:off x="7389805" y="4940132"/>
            <a:ext cx="15557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0" name="Прямая со стрелкой 69"/>
          <p:cNvCxnSpPr/>
          <p:nvPr/>
        </p:nvCxnSpPr>
        <p:spPr bwMode="auto">
          <a:xfrm>
            <a:off x="7785096" y="4940132"/>
            <a:ext cx="15557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5105400" y="4338469"/>
            <a:ext cx="76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AP1 </a:t>
            </a:r>
          </a:p>
          <a:p>
            <a:pPr algn="ctr"/>
            <a:r>
              <a:rPr lang="en-US" sz="1100" dirty="0" smtClean="0"/>
              <a:t>TX range</a:t>
            </a:r>
            <a:endParaRPr lang="ru-RU" sz="1100" dirty="0"/>
          </a:p>
        </p:txBody>
      </p:sp>
      <p:sp>
        <p:nvSpPr>
          <p:cNvPr id="72" name="TextBox 71"/>
          <p:cNvSpPr txBox="1"/>
          <p:nvPr/>
        </p:nvSpPr>
        <p:spPr>
          <a:xfrm>
            <a:off x="8234360" y="4337556"/>
            <a:ext cx="76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C00000"/>
                </a:solidFill>
              </a:rPr>
              <a:t>AP2 </a:t>
            </a:r>
          </a:p>
          <a:p>
            <a:pPr algn="ctr"/>
            <a:r>
              <a:rPr lang="en-US" sz="1100" dirty="0" smtClean="0">
                <a:solidFill>
                  <a:srgbClr val="C00000"/>
                </a:solidFill>
              </a:rPr>
              <a:t>TX range</a:t>
            </a:r>
            <a:endParaRPr lang="ru-RU" sz="1100" dirty="0">
              <a:solidFill>
                <a:srgbClr val="C0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946150" y="5663625"/>
            <a:ext cx="7588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Note:</a:t>
            </a:r>
            <a:r>
              <a:rPr lang="en-US" sz="1600" dirty="0" smtClean="0"/>
              <a:t> STA2a in cases 2 and STA1 in case 3 shall understand that AP2 is unaware of time intervals reserved by AP1</a:t>
            </a:r>
            <a:r>
              <a:rPr lang="en-US" sz="1600" dirty="0"/>
              <a:t> </a:t>
            </a:r>
            <a:r>
              <a:rPr lang="en-US" sz="1600" dirty="0" smtClean="0"/>
              <a:t>(see the next slide) </a:t>
            </a:r>
            <a:endParaRPr lang="ru-RU" sz="1600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8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Inform OBSS STAs</a:t>
            </a:r>
            <a:r>
              <a:rPr lang="en-US" dirty="0" smtClean="0"/>
              <a:t>? (cont’d)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3276599"/>
            <a:ext cx="7772400" cy="2523887"/>
          </a:xfrm>
        </p:spPr>
        <p:txBody>
          <a:bodyPr/>
          <a:lstStyle/>
          <a:p>
            <a:r>
              <a:rPr lang="en-US" sz="2000" b="0" dirty="0" smtClean="0"/>
              <a:t>If AP2 knows time intervals reserved by AP1, then AP2 includes this </a:t>
            </a:r>
            <a:r>
              <a:rPr lang="en-US" sz="2000" b="0" dirty="0"/>
              <a:t>information in its own beacons</a:t>
            </a:r>
            <a:r>
              <a:rPr lang="en-US" sz="2000" b="0" dirty="0" smtClean="0"/>
              <a:t>.</a:t>
            </a:r>
          </a:p>
          <a:p>
            <a:r>
              <a:rPr lang="en-US" sz="2000" b="0" dirty="0" smtClean="0"/>
              <a:t>STA1 receive both AP1’s and AP2’s beacons.</a:t>
            </a:r>
          </a:p>
          <a:p>
            <a:r>
              <a:rPr lang="en-US" sz="2000" b="0" dirty="0" smtClean="0"/>
              <a:t>Having compared information from </a:t>
            </a:r>
            <a:r>
              <a:rPr lang="en-US" sz="2000" b="0" dirty="0"/>
              <a:t>AP1’s and AP2’s </a:t>
            </a:r>
            <a:r>
              <a:rPr lang="en-US" sz="2000" b="0" dirty="0" smtClean="0"/>
              <a:t>beacons, STA1 understands that AP2 </a:t>
            </a:r>
            <a:r>
              <a:rPr lang="en-US" sz="2000" b="0" dirty="0"/>
              <a:t>is unaware of time intervals reserved by </a:t>
            </a:r>
            <a:r>
              <a:rPr lang="en-US" sz="2000" b="0" dirty="0" smtClean="0"/>
              <a:t>AP1.</a:t>
            </a:r>
          </a:p>
          <a:p>
            <a:r>
              <a:rPr lang="en-US" sz="2000" b="0" dirty="0" smtClean="0"/>
              <a:t>STA1 broadcasts a frame containing information about time intervals reserved by AP1. </a:t>
            </a:r>
          </a:p>
          <a:p>
            <a:endParaRPr lang="en-US" sz="2000" b="0" dirty="0"/>
          </a:p>
          <a:p>
            <a:endParaRPr lang="ru-RU" sz="2000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186240" y="2453212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STA1</a:t>
            </a:r>
            <a:endParaRPr lang="ru-RU" sz="1050" dirty="0"/>
          </a:p>
        </p:txBody>
      </p:sp>
      <p:sp>
        <p:nvSpPr>
          <p:cNvPr id="18" name="TextBox 17"/>
          <p:cNvSpPr txBox="1"/>
          <p:nvPr/>
        </p:nvSpPr>
        <p:spPr>
          <a:xfrm>
            <a:off x="4691062" y="2445276"/>
            <a:ext cx="914400" cy="27699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AP2</a:t>
            </a:r>
            <a:endParaRPr lang="ru-RU" sz="1050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00440" y="2453213"/>
            <a:ext cx="914400" cy="27699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AP1</a:t>
            </a:r>
            <a:endParaRPr lang="ru-RU" sz="1050" dirty="0">
              <a:solidFill>
                <a:schemeClr val="tx2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3195641" y="2096413"/>
            <a:ext cx="1709736" cy="9906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1" name="Прямая со стрелкой 20"/>
          <p:cNvCxnSpPr>
            <a:endCxn id="19" idx="3"/>
          </p:cNvCxnSpPr>
          <p:nvPr/>
        </p:nvCxnSpPr>
        <p:spPr bwMode="auto">
          <a:xfrm flipV="1">
            <a:off x="4103685" y="2591713"/>
            <a:ext cx="311155" cy="19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5181600" y="2445275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STA2b</a:t>
            </a:r>
            <a:endParaRPr lang="ru-RU" sz="1050" dirty="0">
              <a:solidFill>
                <a:srgbClr val="C00000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4248151" y="2088476"/>
            <a:ext cx="1647826" cy="990600"/>
          </a:xfrm>
          <a:prstGeom prst="ellipse">
            <a:avLst/>
          </a:prstGeom>
          <a:noFill/>
          <a:ln w="12700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" name="Прямая со стрелкой 23"/>
          <p:cNvCxnSpPr/>
          <p:nvPr/>
        </p:nvCxnSpPr>
        <p:spPr bwMode="auto">
          <a:xfrm>
            <a:off x="4870445" y="2583776"/>
            <a:ext cx="15557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Прямая со стрелкой 24"/>
          <p:cNvCxnSpPr/>
          <p:nvPr/>
        </p:nvCxnSpPr>
        <p:spPr bwMode="auto">
          <a:xfrm>
            <a:off x="5265736" y="2583776"/>
            <a:ext cx="15557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2586040" y="1982113"/>
            <a:ext cx="76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AP1 </a:t>
            </a:r>
          </a:p>
          <a:p>
            <a:pPr algn="ctr"/>
            <a:r>
              <a:rPr lang="en-US" sz="1100" dirty="0" smtClean="0"/>
              <a:t>TX range</a:t>
            </a:r>
            <a:endParaRPr lang="ru-RU" sz="1100" dirty="0"/>
          </a:p>
        </p:txBody>
      </p:sp>
      <p:sp>
        <p:nvSpPr>
          <p:cNvPr id="27" name="TextBox 26"/>
          <p:cNvSpPr txBox="1"/>
          <p:nvPr/>
        </p:nvSpPr>
        <p:spPr>
          <a:xfrm>
            <a:off x="5715000" y="1981200"/>
            <a:ext cx="76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C00000"/>
                </a:solidFill>
              </a:rPr>
              <a:t>AP2 </a:t>
            </a:r>
          </a:p>
          <a:p>
            <a:pPr algn="ctr"/>
            <a:r>
              <a:rPr lang="en-US" sz="1100" dirty="0" smtClean="0">
                <a:solidFill>
                  <a:srgbClr val="C00000"/>
                </a:solidFill>
              </a:rPr>
              <a:t>TX range</a:t>
            </a:r>
            <a:endParaRPr lang="ru-RU" sz="1100" dirty="0">
              <a:solidFill>
                <a:srgbClr val="C00000"/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3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Protection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981200"/>
            <a:ext cx="7848600" cy="4114800"/>
          </a:xfrm>
        </p:spPr>
        <p:txBody>
          <a:bodyPr/>
          <a:lstStyle/>
          <a:p>
            <a:r>
              <a:rPr lang="en-US" b="0" dirty="0" smtClean="0"/>
              <a:t>To further protect transmissions within the reserved time intervals the AP may transmit special frame which prohibits frame exchange for its own BSS, alien BSS STAs, or a particular subset of STAs.</a:t>
            </a:r>
          </a:p>
          <a:p>
            <a:r>
              <a:rPr lang="en-US" b="0" dirty="0" smtClean="0"/>
              <a:t>This frame is transmitted before the beginning of the reserved time interval.</a:t>
            </a:r>
          </a:p>
          <a:p>
            <a:r>
              <a:rPr lang="en-US" b="0" dirty="0" smtClean="0"/>
              <a:t>AP may use prioritized channel access to transmit this frame.</a:t>
            </a:r>
          </a:p>
          <a:p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64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The hidden STA problem leads to packet collisions and throughput degradation.</a:t>
            </a:r>
          </a:p>
          <a:p>
            <a:r>
              <a:rPr lang="en-US" b="0" dirty="0" smtClean="0"/>
              <a:t>The problem is more critical in case of dense deployment and overlapped networks, which is a case of .11ax. </a:t>
            </a:r>
          </a:p>
          <a:p>
            <a:r>
              <a:rPr lang="en-US" b="0" dirty="0" smtClean="0"/>
              <a:t>We have shown that RTS/CTS mechanism can not </a:t>
            </a:r>
            <a:r>
              <a:rPr lang="en-US" b="0" dirty="0"/>
              <a:t>always </a:t>
            </a:r>
            <a:r>
              <a:rPr lang="en-US" b="0" dirty="0" smtClean="0"/>
              <a:t>solve the hidden STA problem.  </a:t>
            </a:r>
          </a:p>
          <a:p>
            <a:r>
              <a:rPr lang="en-US" b="0" dirty="0" smtClean="0"/>
              <a:t>In contrast, periodic reservations do solve this problem. </a:t>
            </a:r>
          </a:p>
          <a:p>
            <a:r>
              <a:rPr lang="en-US" b="0" dirty="0" smtClean="0"/>
              <a:t>Such a solution can improve performance of .11ax networks.</a:t>
            </a: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98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114800"/>
          </a:xfrm>
        </p:spPr>
        <p:txBody>
          <a:bodyPr/>
          <a:lstStyle/>
          <a:p>
            <a:r>
              <a:rPr lang="en-US" altLang="ko-KR" dirty="0" smtClean="0"/>
              <a:t>Do you agree to add the following </a:t>
            </a:r>
            <a:r>
              <a:rPr lang="en-US" altLang="ko-KR" dirty="0"/>
              <a:t>text in SFD: </a:t>
            </a:r>
          </a:p>
          <a:p>
            <a:pPr lvl="1"/>
            <a:r>
              <a:rPr lang="en-US" altLang="zh-CN" dirty="0" err="1"/>
              <a:t>x</a:t>
            </a:r>
            <a:r>
              <a:rPr lang="en-US" altLang="zh-CN" dirty="0" err="1" smtClean="0"/>
              <a:t>.y.z</a:t>
            </a:r>
            <a:r>
              <a:rPr lang="en-US" altLang="zh-CN" dirty="0" smtClean="0"/>
              <a:t> The </a:t>
            </a:r>
            <a:r>
              <a:rPr lang="en-US" altLang="zh-CN" dirty="0"/>
              <a:t>spec shall include a mechanism that </a:t>
            </a:r>
            <a:r>
              <a:rPr lang="en-US" altLang="zh-CN" dirty="0" smtClean="0"/>
              <a:t>allows an HE AP to negotiate periodic time intervals for its BSS in advance (not only for an HCCA transmission). During these time intervals, an OBSS or a subset of STAs in </a:t>
            </a:r>
            <a:r>
              <a:rPr lang="en-US" altLang="zh-CN" dirty="0"/>
              <a:t>the OBSS </a:t>
            </a:r>
            <a:r>
              <a:rPr lang="en-US" altLang="zh-CN" dirty="0" smtClean="0"/>
              <a:t>should not start their transmissions.</a:t>
            </a:r>
          </a:p>
          <a:p>
            <a:pPr lvl="1"/>
            <a:endParaRPr lang="zh-CN" altLang="zh-CN" sz="1200" b="0" dirty="0" smtClean="0"/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Y</a:t>
            </a: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N</a:t>
            </a: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A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dirty="0"/>
              <a:t>IITP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07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Reference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2" name="内容占位符 2"/>
          <p:cNvSpPr>
            <a:spLocks noGrp="1"/>
          </p:cNvSpPr>
          <p:nvPr>
            <p:ph idx="1"/>
          </p:nvPr>
        </p:nvSpPr>
        <p:spPr>
          <a:xfrm>
            <a:off x="457200" y="1447800"/>
            <a:ext cx="8001000" cy="4724400"/>
          </a:xfrm>
        </p:spPr>
        <p:txBody>
          <a:bodyPr/>
          <a:lstStyle/>
          <a:p>
            <a:pPr lvl="1">
              <a:buNone/>
            </a:pPr>
            <a:r>
              <a:rPr lang="en-US" altLang="zh-CN" sz="2400" dirty="0" smtClean="0"/>
              <a:t>[</a:t>
            </a:r>
            <a:r>
              <a:rPr lang="en-US" altLang="zh-CN" sz="2400" dirty="0"/>
              <a:t>1</a:t>
            </a:r>
            <a:r>
              <a:rPr lang="en-US" altLang="zh-CN" sz="2400" dirty="0" smtClean="0"/>
              <a:t>] </a:t>
            </a:r>
            <a:r>
              <a:rPr lang="en-US" altLang="zh-CN" sz="2400" dirty="0"/>
              <a:t>Masahito Mori, IEEE 802.11-15-0652r1, Reference simulation model for Dynamic CCA/DSC calibration</a:t>
            </a:r>
            <a:r>
              <a:rPr lang="en-US" altLang="zh-CN" sz="2400" dirty="0" smtClean="0"/>
              <a:t>.</a:t>
            </a:r>
          </a:p>
          <a:p>
            <a:pPr lvl="1">
              <a:buNone/>
            </a:pPr>
            <a:r>
              <a:rPr lang="en-US" altLang="zh-CN" sz="2400" dirty="0"/>
              <a:t>[2</a:t>
            </a:r>
            <a:r>
              <a:rPr lang="en-US" altLang="zh-CN" sz="2400" dirty="0" smtClean="0"/>
              <a:t>] </a:t>
            </a:r>
            <a:r>
              <a:rPr lang="en-US" altLang="zh-CN" sz="2400" dirty="0" err="1"/>
              <a:t>Chinghwa</a:t>
            </a:r>
            <a:r>
              <a:rPr lang="en-US" altLang="zh-CN" sz="2400" dirty="0"/>
              <a:t> Yu, IEEE 802.11-15-0886r0, DSC calibration results.</a:t>
            </a:r>
          </a:p>
          <a:p>
            <a:pPr lvl="1">
              <a:buNone/>
            </a:pPr>
            <a:endParaRPr lang="en-US" altLang="zh-CN" sz="2400" dirty="0"/>
          </a:p>
          <a:p>
            <a:pPr lvl="1">
              <a:buNone/>
            </a:pPr>
            <a:endParaRPr lang="en-US" altLang="zh-CN" sz="2400" dirty="0" smtClean="0"/>
          </a:p>
          <a:p>
            <a:pPr lvl="1">
              <a:buNone/>
            </a:pPr>
            <a:endParaRPr lang="en-US" altLang="zh-CN" sz="2400" dirty="0" smtClean="0"/>
          </a:p>
          <a:p>
            <a:pPr lvl="1">
              <a:buNone/>
            </a:pPr>
            <a:endParaRPr lang="en-US" altLang="zh-CN" sz="1800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dirty="0"/>
              <a:t>IITP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Hidden </a:t>
            </a:r>
            <a:r>
              <a:rPr lang="en-US" dirty="0" smtClean="0"/>
              <a:t>STA </a:t>
            </a:r>
            <a:r>
              <a:rPr lang="en-US" dirty="0"/>
              <a:t>Problem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10800000" flipV="1">
            <a:off x="893763" y="4842015"/>
            <a:ext cx="7962900" cy="822214"/>
          </a:xfrm>
        </p:spPr>
        <p:txBody>
          <a:bodyPr/>
          <a:lstStyle/>
          <a:p>
            <a:r>
              <a:rPr lang="en-US" sz="2000" b="0" dirty="0" smtClean="0"/>
              <a:t>AP1 </a:t>
            </a:r>
            <a:r>
              <a:rPr lang="en-US" sz="2000" b="0" dirty="0"/>
              <a:t>and </a:t>
            </a:r>
            <a:r>
              <a:rPr lang="en-US" sz="2000" b="0" dirty="0" smtClean="0"/>
              <a:t>AP2 </a:t>
            </a:r>
            <a:r>
              <a:rPr lang="en-US" sz="2000" b="0" dirty="0"/>
              <a:t>do not hear each other</a:t>
            </a:r>
          </a:p>
          <a:p>
            <a:r>
              <a:rPr lang="en-US" sz="2000" b="0" dirty="0" smtClean="0"/>
              <a:t>Transmissions of AP1 </a:t>
            </a:r>
            <a:r>
              <a:rPr lang="en-US" sz="2000" b="0" dirty="0"/>
              <a:t>and </a:t>
            </a:r>
            <a:r>
              <a:rPr lang="en-US" sz="2000" b="0" dirty="0" smtClean="0"/>
              <a:t>AP2 can overlap, which results in a collision </a:t>
            </a:r>
            <a:r>
              <a:rPr lang="en-US" sz="2000" b="0" dirty="0"/>
              <a:t>at </a:t>
            </a:r>
            <a:r>
              <a:rPr lang="en-US" sz="2000" b="0" dirty="0" smtClean="0"/>
              <a:t>STA1</a:t>
            </a:r>
            <a:endParaRPr lang="en-US" sz="2000" b="0" dirty="0"/>
          </a:p>
          <a:p>
            <a:endParaRPr lang="ru-RU" sz="2000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1600200" y="2282237"/>
            <a:ext cx="5943600" cy="2133600"/>
            <a:chOff x="1752600" y="2422113"/>
            <a:chExt cx="5486400" cy="1768887"/>
          </a:xfrm>
        </p:grpSpPr>
        <p:sp>
          <p:nvSpPr>
            <p:cNvPr id="7" name="TextBox 6"/>
            <p:cNvSpPr txBox="1"/>
            <p:nvPr/>
          </p:nvSpPr>
          <p:spPr>
            <a:xfrm>
              <a:off x="2438400" y="3001622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C00000"/>
                  </a:solidFill>
                </a:rPr>
                <a:t>STA1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448622" y="3852446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2"/>
                  </a:solidFill>
                </a:rPr>
                <a:t>STA2</a:t>
              </a:r>
              <a:endParaRPr lang="ru-RU" dirty="0">
                <a:solidFill>
                  <a:schemeClr val="tx2"/>
                </a:solidFill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 bwMode="auto">
            <a:xfrm>
              <a:off x="3429000" y="3171116"/>
              <a:ext cx="3810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" name="Прямая соединительная линия 9"/>
            <p:cNvCxnSpPr/>
            <p:nvPr/>
          </p:nvCxnSpPr>
          <p:spPr bwMode="auto">
            <a:xfrm>
              <a:off x="3488365" y="4134309"/>
              <a:ext cx="375063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" name="Прямая соединительная линия 11"/>
            <p:cNvCxnSpPr/>
            <p:nvPr/>
          </p:nvCxnSpPr>
          <p:spPr bwMode="auto">
            <a:xfrm>
              <a:off x="3429000" y="2588583"/>
              <a:ext cx="3810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2484717" y="2422113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C00000"/>
                  </a:solidFill>
                </a:rPr>
                <a:t>AP1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 bwMode="auto">
            <a:xfrm>
              <a:off x="3488365" y="3618198"/>
              <a:ext cx="375063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2448622" y="3456538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2"/>
                  </a:solidFill>
                </a:rPr>
                <a:t>AP2</a:t>
              </a:r>
              <a:endParaRPr lang="ru-RU" dirty="0">
                <a:solidFill>
                  <a:schemeClr val="tx2"/>
                </a:solidFill>
              </a:endParaRPr>
            </a:p>
          </p:txBody>
        </p:sp>
        <p:sp>
          <p:nvSpPr>
            <p:cNvPr id="27" name="Прямоугольник 26"/>
            <p:cNvSpPr/>
            <p:nvPr/>
          </p:nvSpPr>
          <p:spPr bwMode="auto">
            <a:xfrm>
              <a:off x="4540560" y="2588583"/>
              <a:ext cx="1290959" cy="269294"/>
            </a:xfrm>
            <a:prstGeom prst="rect">
              <a:avLst/>
            </a:prstGeom>
            <a:solidFill>
              <a:srgbClr val="C00000">
                <a:alpha val="48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/>
                <a:t>Frame</a:t>
              </a:r>
              <a:endPara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Прямая со стрелкой 29"/>
            <p:cNvCxnSpPr>
              <a:stCxn id="27" idx="2"/>
            </p:cNvCxnSpPr>
            <p:nvPr/>
          </p:nvCxnSpPr>
          <p:spPr bwMode="auto">
            <a:xfrm>
              <a:off x="5186040" y="2857877"/>
              <a:ext cx="0" cy="3156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5" name="Прямоугольник 34"/>
            <p:cNvSpPr/>
            <p:nvPr/>
          </p:nvSpPr>
          <p:spPr bwMode="auto">
            <a:xfrm>
              <a:off x="3513737" y="3618198"/>
              <a:ext cx="1634204" cy="267785"/>
            </a:xfrm>
            <a:prstGeom prst="rect">
              <a:avLst/>
            </a:prstGeom>
            <a:solidFill>
              <a:schemeClr val="bg1">
                <a:lumMod val="75000"/>
                <a:alpha val="48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/>
                <a:t>Frame</a:t>
              </a:r>
              <a:endPara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6" name="Прямая со стрелкой 35"/>
            <p:cNvCxnSpPr>
              <a:stCxn id="35" idx="2"/>
            </p:cNvCxnSpPr>
            <p:nvPr/>
          </p:nvCxnSpPr>
          <p:spPr bwMode="auto">
            <a:xfrm>
              <a:off x="4330839" y="3885983"/>
              <a:ext cx="0" cy="25073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1752600" y="2679946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C00000"/>
                  </a:solidFill>
                </a:rPr>
                <a:t>BSS1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752600" y="3665709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2"/>
                  </a:solidFill>
                </a:rPr>
                <a:t>BSS2</a:t>
              </a:r>
              <a:endParaRPr lang="ru-RU" dirty="0">
                <a:solidFill>
                  <a:schemeClr val="tx2"/>
                </a:solidFill>
              </a:endParaRPr>
            </a:p>
          </p:txBody>
        </p:sp>
        <p:cxnSp>
          <p:nvCxnSpPr>
            <p:cNvPr id="45" name="Прямая со стрелкой 44"/>
            <p:cNvCxnSpPr>
              <a:stCxn id="35" idx="0"/>
            </p:cNvCxnSpPr>
            <p:nvPr/>
          </p:nvCxnSpPr>
          <p:spPr bwMode="auto">
            <a:xfrm flipV="1">
              <a:off x="4330839" y="3173526"/>
              <a:ext cx="0" cy="44467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arrow"/>
            </a:ln>
            <a:effectLst/>
          </p:spPr>
        </p:cxnSp>
        <p:sp>
          <p:nvSpPr>
            <p:cNvPr id="51" name="Пятно 1 50"/>
            <p:cNvSpPr/>
            <p:nvPr/>
          </p:nvSpPr>
          <p:spPr>
            <a:xfrm>
              <a:off x="4191000" y="3176296"/>
              <a:ext cx="1447800" cy="452872"/>
            </a:xfrm>
            <a:prstGeom prst="irregularSeal1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2"/>
                  </a:solidFill>
                </a:rPr>
                <a:t>Collision</a:t>
              </a:r>
              <a:endParaRPr lang="ru-RU" dirty="0">
                <a:solidFill>
                  <a:schemeClr val="tx2"/>
                </a:solidFill>
              </a:endParaRPr>
            </a:p>
          </p:txBody>
        </p:sp>
      </p:grp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35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RTS/CTS Really Efficient?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10800000" flipV="1">
            <a:off x="698090" y="4421702"/>
            <a:ext cx="8153400" cy="822214"/>
          </a:xfrm>
        </p:spPr>
        <p:txBody>
          <a:bodyPr/>
          <a:lstStyle/>
          <a:p>
            <a:r>
              <a:rPr lang="en-US" sz="2000" dirty="0" smtClean="0"/>
              <a:t>The distance between AP1 and STA1, and between AP2 and STA2 is fixed</a:t>
            </a:r>
            <a:r>
              <a:rPr lang="en-US" sz="2000" dirty="0"/>
              <a:t> and equals 10 m</a:t>
            </a:r>
            <a:r>
              <a:rPr lang="en-US" sz="2000" dirty="0" smtClean="0"/>
              <a:t>.</a:t>
            </a:r>
            <a:endParaRPr lang="ru-RU" sz="2000" dirty="0" smtClean="0"/>
          </a:p>
          <a:p>
            <a:r>
              <a:rPr lang="en-US" sz="2000" dirty="0" smtClean="0"/>
              <a:t>We vary distance </a:t>
            </a:r>
            <a:r>
              <a:rPr lang="en-US" sz="2000" i="1" dirty="0" smtClean="0"/>
              <a:t>d</a:t>
            </a:r>
            <a:r>
              <a:rPr lang="en-US" sz="2000" dirty="0" smtClean="0"/>
              <a:t> between AP1 and AP2 and measure throughput.</a:t>
            </a:r>
          </a:p>
          <a:p>
            <a:r>
              <a:rPr lang="en-US" sz="2000" dirty="0" smtClean="0"/>
              <a:t>We consider two cases </a:t>
            </a:r>
          </a:p>
          <a:p>
            <a:pPr lvl="1"/>
            <a:r>
              <a:rPr lang="en-US" sz="1600" dirty="0" smtClean="0"/>
              <a:t>With RTS/CTS</a:t>
            </a:r>
          </a:p>
          <a:p>
            <a:pPr lvl="1"/>
            <a:r>
              <a:rPr lang="en-US" sz="1600" dirty="0" smtClean="0"/>
              <a:t>Without RTS/CTS</a:t>
            </a:r>
            <a:endParaRPr lang="en-US" sz="1600" dirty="0"/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2741426"/>
            <a:ext cx="914400" cy="380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STA1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96222" y="4040981"/>
            <a:ext cx="914400" cy="380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STA2</a:t>
            </a:r>
            <a:endParaRPr lang="ru-RU" dirty="0">
              <a:solidFill>
                <a:schemeClr val="tx2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 bwMode="auto">
          <a:xfrm flipV="1">
            <a:off x="3276600" y="2929088"/>
            <a:ext cx="4953000" cy="29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Прямая соединительная линия 9"/>
          <p:cNvCxnSpPr/>
          <p:nvPr/>
        </p:nvCxnSpPr>
        <p:spPr bwMode="auto">
          <a:xfrm flipV="1">
            <a:off x="3335965" y="4343400"/>
            <a:ext cx="4893635" cy="145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Прямая соединительная линия 11"/>
          <p:cNvCxnSpPr/>
          <p:nvPr/>
        </p:nvCxnSpPr>
        <p:spPr bwMode="auto">
          <a:xfrm>
            <a:off x="3276600" y="2276943"/>
            <a:ext cx="4953000" cy="166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332317" y="2089740"/>
            <a:ext cx="914400" cy="380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AP1</a:t>
            </a: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 bwMode="auto">
          <a:xfrm>
            <a:off x="3335965" y="3777558"/>
            <a:ext cx="4969835" cy="1043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302669" y="3584520"/>
            <a:ext cx="914400" cy="380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AP2</a:t>
            </a:r>
            <a:endParaRPr lang="ru-RU" dirty="0">
              <a:solidFill>
                <a:schemeClr val="tx2"/>
              </a:solidFill>
            </a:endParaRPr>
          </a:p>
        </p:txBody>
      </p:sp>
      <p:cxnSp>
        <p:nvCxnSpPr>
          <p:cNvPr id="23" name="Прямая со стрелкой 22"/>
          <p:cNvCxnSpPr>
            <a:stCxn id="32" idx="0"/>
          </p:cNvCxnSpPr>
          <p:nvPr/>
        </p:nvCxnSpPr>
        <p:spPr bwMode="auto">
          <a:xfrm flipV="1">
            <a:off x="6837690" y="2347748"/>
            <a:ext cx="0" cy="2785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4" name="Прямоугольник 23"/>
          <p:cNvSpPr/>
          <p:nvPr/>
        </p:nvSpPr>
        <p:spPr bwMode="auto">
          <a:xfrm>
            <a:off x="3399117" y="2278603"/>
            <a:ext cx="533400" cy="302834"/>
          </a:xfrm>
          <a:prstGeom prst="rect">
            <a:avLst/>
          </a:prstGeom>
          <a:solidFill>
            <a:srgbClr val="C00000">
              <a:alpha val="48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RTS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6" name="Прямая со стрелкой 25"/>
          <p:cNvCxnSpPr>
            <a:stCxn id="24" idx="2"/>
          </p:cNvCxnSpPr>
          <p:nvPr/>
        </p:nvCxnSpPr>
        <p:spPr bwMode="auto">
          <a:xfrm>
            <a:off x="3665817" y="2581437"/>
            <a:ext cx="0" cy="3522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2" name="Прямоугольник 31"/>
          <p:cNvSpPr/>
          <p:nvPr/>
        </p:nvSpPr>
        <p:spPr bwMode="auto">
          <a:xfrm>
            <a:off x="6532890" y="2626254"/>
            <a:ext cx="609600" cy="302834"/>
          </a:xfrm>
          <a:prstGeom prst="rect">
            <a:avLst/>
          </a:prstGeom>
          <a:solidFill>
            <a:srgbClr val="C00000">
              <a:alpha val="48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ACK</a:t>
            </a:r>
            <a:endParaRPr lang="ru-RU" sz="1400" dirty="0"/>
          </a:p>
        </p:txBody>
      </p:sp>
      <p:sp>
        <p:nvSpPr>
          <p:cNvPr id="35" name="Прямоугольник 34"/>
          <p:cNvSpPr/>
          <p:nvPr/>
        </p:nvSpPr>
        <p:spPr bwMode="auto">
          <a:xfrm>
            <a:off x="4749607" y="2286287"/>
            <a:ext cx="1634204" cy="301137"/>
          </a:xfrm>
          <a:prstGeom prst="rect">
            <a:avLst/>
          </a:prstGeom>
          <a:solidFill>
            <a:srgbClr val="C00000">
              <a:alpha val="48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 smtClean="0"/>
              <a:t>Data</a:t>
            </a:r>
            <a:endParaRPr lang="ru-RU" sz="1400" dirty="0"/>
          </a:p>
        </p:txBody>
      </p:sp>
      <p:cxnSp>
        <p:nvCxnSpPr>
          <p:cNvPr id="36" name="Прямая со стрелкой 35"/>
          <p:cNvCxnSpPr>
            <a:stCxn id="35" idx="2"/>
          </p:cNvCxnSpPr>
          <p:nvPr/>
        </p:nvCxnSpPr>
        <p:spPr bwMode="auto">
          <a:xfrm flipH="1">
            <a:off x="5562600" y="2587424"/>
            <a:ext cx="4109" cy="3443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1600200" y="2379686"/>
            <a:ext cx="914400" cy="380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BSS1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600200" y="3830987"/>
            <a:ext cx="914400" cy="380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BSS2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 bwMode="auto">
          <a:xfrm>
            <a:off x="4629234" y="3474724"/>
            <a:ext cx="2513255" cy="302834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NAV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 bwMode="auto">
          <a:xfrm>
            <a:off x="4019634" y="2628927"/>
            <a:ext cx="609600" cy="302834"/>
          </a:xfrm>
          <a:prstGeom prst="rect">
            <a:avLst/>
          </a:prstGeom>
          <a:solidFill>
            <a:srgbClr val="C00000">
              <a:alpha val="48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CTS</a:t>
            </a:r>
            <a:endParaRPr lang="ru-RU" sz="1400" dirty="0"/>
          </a:p>
        </p:txBody>
      </p:sp>
      <p:cxnSp>
        <p:nvCxnSpPr>
          <p:cNvPr id="62" name="Прямая со стрелкой 61"/>
          <p:cNvCxnSpPr>
            <a:stCxn id="58" idx="0"/>
          </p:cNvCxnSpPr>
          <p:nvPr/>
        </p:nvCxnSpPr>
        <p:spPr bwMode="auto">
          <a:xfrm flipV="1">
            <a:off x="4324434" y="2336287"/>
            <a:ext cx="0" cy="2926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5" name="Прямая со стрелкой 14"/>
          <p:cNvCxnSpPr/>
          <p:nvPr/>
        </p:nvCxnSpPr>
        <p:spPr bwMode="auto">
          <a:xfrm>
            <a:off x="2438400" y="2280100"/>
            <a:ext cx="0" cy="1550887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392865" y="2935187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Distance </a:t>
            </a:r>
            <a:r>
              <a:rPr lang="en-US" sz="1600" i="1" dirty="0" smtClean="0"/>
              <a:t>d</a:t>
            </a:r>
            <a:endParaRPr lang="ru-RU" i="1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  <p:cxnSp>
        <p:nvCxnSpPr>
          <p:cNvPr id="37" name="Прямая со стрелкой 36"/>
          <p:cNvCxnSpPr>
            <a:stCxn id="58" idx="2"/>
          </p:cNvCxnSpPr>
          <p:nvPr/>
        </p:nvCxnSpPr>
        <p:spPr bwMode="auto">
          <a:xfrm>
            <a:off x="4324434" y="2931761"/>
            <a:ext cx="0" cy="8562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arrow"/>
          </a:ln>
          <a:effectLst/>
        </p:spPr>
      </p:cxnSp>
      <p:sp>
        <p:nvSpPr>
          <p:cNvPr id="46" name="Прямоугольник 45"/>
          <p:cNvSpPr/>
          <p:nvPr/>
        </p:nvSpPr>
        <p:spPr bwMode="auto">
          <a:xfrm>
            <a:off x="7542539" y="3481661"/>
            <a:ext cx="609600" cy="302834"/>
          </a:xfrm>
          <a:prstGeom prst="rect">
            <a:avLst/>
          </a:prstGeom>
          <a:solidFill>
            <a:schemeClr val="bg1">
              <a:lumMod val="75000"/>
              <a:alpha val="48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RTS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Прямая со стрелкой 46"/>
          <p:cNvCxnSpPr/>
          <p:nvPr/>
        </p:nvCxnSpPr>
        <p:spPr bwMode="auto">
          <a:xfrm>
            <a:off x="7847341" y="3786958"/>
            <a:ext cx="1259" cy="55644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0975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1063283"/>
            <a:ext cx="7772400" cy="613117"/>
          </a:xfrm>
        </p:spPr>
        <p:txBody>
          <a:bodyPr/>
          <a:lstStyle/>
          <a:p>
            <a:r>
              <a:rPr lang="en-US" dirty="0" smtClean="0"/>
              <a:t>Physical Layer </a:t>
            </a:r>
            <a:r>
              <a:rPr lang="en-US" dirty="0"/>
              <a:t>P</a:t>
            </a:r>
            <a:r>
              <a:rPr lang="en-US" dirty="0" smtClean="0"/>
              <a:t>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4294967295"/>
          </p:nvPr>
        </p:nvSpPr>
        <p:spPr>
          <a:xfrm>
            <a:off x="4114800" y="6475413"/>
            <a:ext cx="912812" cy="363537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b="0" kern="0" dirty="0" smtClean="0">
                <a:solidFill>
                  <a:sysClr val="windowText" lastClr="000000"/>
                </a:solidFill>
              </a:rPr>
              <a:t>Slide </a:t>
            </a:r>
            <a:fld id="{93823DB3-BAA4-4F4A-B4B3-ED9ABE70E976}" type="slidenum">
              <a:rPr lang="en-GB" b="0" kern="0" smtClean="0">
                <a:solidFill>
                  <a:sysClr val="windowText" lastClr="000000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4</a:t>
            </a:fld>
            <a:endParaRPr lang="en-GB" b="0" kern="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654313"/>
              </p:ext>
            </p:extLst>
          </p:nvPr>
        </p:nvGraphicFramePr>
        <p:xfrm>
          <a:off x="914400" y="1676400"/>
          <a:ext cx="7543800" cy="4402455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3032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08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78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Parameter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Value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9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Band Width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(</a:t>
                      </a:r>
                      <a:r>
                        <a:rPr lang="en-US" sz="1800" dirty="0" err="1">
                          <a:effectLst/>
                        </a:rPr>
                        <a:t>Ch</a:t>
                      </a:r>
                      <a:r>
                        <a:rPr lang="en-US" sz="1800" dirty="0">
                          <a:effectLst/>
                        </a:rPr>
                        <a:t> 36, 5180) [</a:t>
                      </a:r>
                      <a:r>
                        <a:rPr lang="en-US" sz="1800" dirty="0" smtClean="0">
                          <a:effectLst/>
                        </a:rPr>
                        <a:t>80MHz]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8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Shadow fading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 shadowing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8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Data preamble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IEEE 802.11ac VHT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8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STA TX Power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15 </a:t>
                      </a:r>
                      <a:r>
                        <a:rPr lang="en-US" sz="1800" dirty="0" err="1">
                          <a:effectLst/>
                        </a:rPr>
                        <a:t>dBm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8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AP TX Power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20 </a:t>
                      </a:r>
                      <a:r>
                        <a:rPr lang="en-US" sz="1800" dirty="0" err="1">
                          <a:effectLst/>
                        </a:rPr>
                        <a:t>dBm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8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AP  number of </a:t>
                      </a:r>
                      <a:r>
                        <a:rPr lang="en-GB" sz="1800" dirty="0" smtClean="0">
                          <a:effectLst/>
                        </a:rPr>
                        <a:t>antennas 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1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8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STA number </a:t>
                      </a:r>
                      <a:r>
                        <a:rPr lang="en-GB" sz="1800" dirty="0" smtClean="0">
                          <a:effectLst/>
                        </a:rPr>
                        <a:t>of</a:t>
                      </a:r>
                      <a:r>
                        <a:rPr lang="en-GB" sz="1800" baseline="0" dirty="0" smtClean="0">
                          <a:effectLst/>
                        </a:rPr>
                        <a:t> antennas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1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8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AP antenna gain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 </a:t>
                      </a:r>
                      <a:r>
                        <a:rPr lang="en-GB" sz="1800" dirty="0" err="1">
                          <a:effectLst/>
                        </a:rPr>
                        <a:t>dBi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78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STA antenna gain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-2 </a:t>
                      </a:r>
                      <a:r>
                        <a:rPr lang="en-GB" sz="1800" dirty="0" err="1">
                          <a:effectLst/>
                        </a:rPr>
                        <a:t>dBi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78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Guard interval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400ns (short guard interval)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78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CCA threshold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-76 </a:t>
                      </a:r>
                      <a:r>
                        <a:rPr lang="en-US" sz="1800" dirty="0" err="1">
                          <a:effectLst/>
                        </a:rPr>
                        <a:t>dBm</a:t>
                      </a:r>
                      <a:r>
                        <a:rPr lang="en-US" sz="1800" dirty="0">
                          <a:effectLst/>
                        </a:rPr>
                        <a:t> @ 80MHz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78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Link Adaptation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Fixed MCS = 5 (234.0 Mbps)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78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Channel estimation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ideal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78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Pathloss</a:t>
                      </a:r>
                      <a:r>
                        <a:rPr lang="en-US" sz="1800" dirty="0">
                          <a:effectLst/>
                        </a:rPr>
                        <a:t> Model parameters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</a:t>
                      </a:r>
                      <a:r>
                        <a:rPr lang="en-US" sz="1800" baseline="-25000" dirty="0">
                          <a:effectLst/>
                        </a:rPr>
                        <a:t>0</a:t>
                      </a:r>
                      <a:r>
                        <a:rPr lang="en-US" sz="1800" dirty="0">
                          <a:effectLst/>
                        </a:rPr>
                        <a:t> = 1, d</a:t>
                      </a:r>
                      <a:r>
                        <a:rPr lang="en-US" sz="1800" baseline="-25000" dirty="0">
                          <a:effectLst/>
                        </a:rPr>
                        <a:t>1</a:t>
                      </a:r>
                      <a:r>
                        <a:rPr lang="en-US" sz="1800" dirty="0">
                          <a:effectLst/>
                        </a:rPr>
                        <a:t>=10, d</a:t>
                      </a:r>
                      <a:r>
                        <a:rPr lang="en-US" sz="1800" baseline="-25000" dirty="0">
                          <a:effectLst/>
                        </a:rPr>
                        <a:t>2</a:t>
                      </a:r>
                      <a:r>
                        <a:rPr lang="en-US" sz="1800" dirty="0">
                          <a:effectLst/>
                        </a:rPr>
                        <a:t>=30, e</a:t>
                      </a:r>
                      <a:r>
                        <a:rPr lang="en-US" sz="1800" baseline="-25000" dirty="0">
                          <a:effectLst/>
                        </a:rPr>
                        <a:t>0</a:t>
                      </a:r>
                      <a:r>
                        <a:rPr lang="en-US" sz="1800" dirty="0">
                          <a:effectLst/>
                        </a:rPr>
                        <a:t>=2, e</a:t>
                      </a:r>
                      <a:r>
                        <a:rPr lang="en-US" sz="1800" baseline="-25000" dirty="0">
                          <a:effectLst/>
                        </a:rPr>
                        <a:t>1</a:t>
                      </a:r>
                      <a:r>
                        <a:rPr lang="en-US" sz="1800" dirty="0">
                          <a:effectLst/>
                        </a:rPr>
                        <a:t>=3.5, e</a:t>
                      </a:r>
                      <a:r>
                        <a:rPr lang="en-US" sz="1800" baseline="-25000" dirty="0">
                          <a:effectLst/>
                        </a:rPr>
                        <a:t>2</a:t>
                      </a:r>
                      <a:r>
                        <a:rPr lang="en-US" sz="1800" dirty="0">
                          <a:effectLst/>
                        </a:rPr>
                        <a:t>=3.5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 bwMode="auto">
          <a:xfrm>
            <a:off x="436808" y="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ca-ES" kern="0" dirty="0" smtClean="0">
                <a:latin typeface="Times New Roman" pitchFamily="18" charset="0"/>
                <a:cs typeface="Times New Roman" pitchFamily="18" charset="0"/>
              </a:rPr>
              <a:t>Simulation Scenarios and Assumptions (1/2)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2"/>
          </p:nvPr>
        </p:nvSpPr>
        <p:spPr>
          <a:xfrm>
            <a:off x="696913" y="180201"/>
            <a:ext cx="1340110" cy="27699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ru-RU" smtClean="0"/>
              <a:t>Jan 2016</a:t>
            </a:r>
            <a:endParaRPr lang="en-US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24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1202786"/>
            <a:ext cx="7772400" cy="397414"/>
          </a:xfrm>
        </p:spPr>
        <p:txBody>
          <a:bodyPr/>
          <a:lstStyle/>
          <a:p>
            <a:r>
              <a:rPr lang="en-US" dirty="0" smtClean="0"/>
              <a:t>MAC Layer </a:t>
            </a:r>
            <a:r>
              <a:rPr lang="en-US" dirty="0"/>
              <a:t>P</a:t>
            </a:r>
            <a:r>
              <a:rPr lang="en-US" dirty="0" smtClean="0"/>
              <a:t>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4294967295"/>
          </p:nvPr>
        </p:nvSpPr>
        <p:spPr>
          <a:xfrm>
            <a:off x="4114800" y="6475413"/>
            <a:ext cx="912812" cy="363537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b="0" kern="0" smtClean="0">
                <a:solidFill>
                  <a:sysClr val="windowText" lastClr="000000"/>
                </a:solidFill>
              </a:rPr>
              <a:t>Slide </a:t>
            </a:r>
            <a:fld id="{93823DB3-BAA4-4F4A-B4B3-ED9ABE70E976}" type="slidenum">
              <a:rPr lang="en-GB" b="0" kern="0" smtClean="0">
                <a:solidFill>
                  <a:sysClr val="windowText" lastClr="000000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5</a:t>
            </a:fld>
            <a:endParaRPr lang="en-GB" b="0" kern="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664087"/>
              </p:ext>
            </p:extLst>
          </p:nvPr>
        </p:nvGraphicFramePr>
        <p:xfrm>
          <a:off x="815852" y="1710056"/>
          <a:ext cx="7489948" cy="2796071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2833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6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7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Parameter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Value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Access protocol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[EDCA, AC_BE  with default parameters] </a:t>
                      </a:r>
                      <a:endParaRPr lang="es-ES" sz="18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[</a:t>
                      </a:r>
                      <a:r>
                        <a:rPr lang="en-US" sz="1800" dirty="0" err="1">
                          <a:effectLst/>
                        </a:rPr>
                        <a:t>CWmin</a:t>
                      </a:r>
                      <a:r>
                        <a:rPr lang="en-US" sz="1800" dirty="0">
                          <a:effectLst/>
                        </a:rPr>
                        <a:t>  = 15, </a:t>
                      </a:r>
                      <a:r>
                        <a:rPr lang="en-US" sz="1800" dirty="0" err="1">
                          <a:effectLst/>
                        </a:rPr>
                        <a:t>CWmax</a:t>
                      </a:r>
                      <a:r>
                        <a:rPr lang="en-US" sz="1800" dirty="0">
                          <a:effectLst/>
                        </a:rPr>
                        <a:t> = 1023, </a:t>
                      </a:r>
                      <a:r>
                        <a:rPr lang="en-US" sz="1800" dirty="0" err="1">
                          <a:effectLst/>
                        </a:rPr>
                        <a:t>AIFSn</a:t>
                      </a:r>
                      <a:r>
                        <a:rPr lang="en-US" sz="1800" dirty="0">
                          <a:effectLst/>
                        </a:rPr>
                        <a:t>=3 ]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MPDU size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1538 Bytes (1472 Data + 28 IP header + 8 bytes LLC + 30 MAC header</a:t>
                      </a:r>
                      <a:r>
                        <a:rPr lang="en-US" sz="1800" dirty="0" smtClean="0">
                          <a:effectLst/>
                        </a:rPr>
                        <a:t>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6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BlockACK</a:t>
                      </a:r>
                      <a:endParaRPr lang="es-E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On, 32 MPDU aggregated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8939139"/>
                  </a:ext>
                </a:extLst>
              </a:tr>
              <a:tr h="1807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Max number of retries 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7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Beacons 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Disabled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Throughput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Per non-AP station (received </a:t>
                      </a:r>
                      <a:r>
                        <a:rPr lang="en-GB" sz="1800" dirty="0" smtClean="0">
                          <a:effectLst/>
                        </a:rPr>
                        <a:t>bits/sim </a:t>
                      </a:r>
                      <a:r>
                        <a:rPr lang="en-GB" sz="1800" dirty="0">
                          <a:effectLst/>
                        </a:rPr>
                        <a:t>time</a:t>
                      </a:r>
                      <a:r>
                        <a:rPr lang="en-GB" sz="1800" dirty="0" smtClean="0">
                          <a:effectLst/>
                        </a:rPr>
                        <a:t>)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itle 2"/>
          <p:cNvSpPr txBox="1">
            <a:spLocks/>
          </p:cNvSpPr>
          <p:nvPr/>
        </p:nvSpPr>
        <p:spPr bwMode="auto">
          <a:xfrm>
            <a:off x="662500" y="4652854"/>
            <a:ext cx="7772400" cy="488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Simulation Parameters</a:t>
            </a:r>
            <a:endParaRPr lang="en-US" kern="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971640"/>
              </p:ext>
            </p:extLst>
          </p:nvPr>
        </p:nvGraphicFramePr>
        <p:xfrm>
          <a:off x="815852" y="5232088"/>
          <a:ext cx="7489948" cy="1008222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2841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0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Parameter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Value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0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Simulation time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35 seconds</a:t>
                      </a:r>
                      <a:endParaRPr lang="ru-RU" sz="1800" dirty="0" smtClean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07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Distance (AP#-STA#)</a:t>
                      </a:r>
                      <a:endParaRPr lang="es-E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10 m</a:t>
                      </a:r>
                      <a:endParaRPr lang="ru-RU" sz="1800" dirty="0" smtClean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2311154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 bwMode="auto">
          <a:xfrm>
            <a:off x="436808" y="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ca-ES" kern="0" dirty="0" smtClean="0">
                <a:latin typeface="Times New Roman" pitchFamily="18" charset="0"/>
                <a:cs typeface="Times New Roman" pitchFamily="18" charset="0"/>
              </a:rPr>
              <a:t>Simulation Scenarios and Assumptions (</a:t>
            </a:r>
            <a:r>
              <a:rPr lang="en-US" altLang="ca-ES" kern="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ca-ES" kern="0" dirty="0" smtClean="0">
                <a:latin typeface="Times New Roman" pitchFamily="18" charset="0"/>
                <a:cs typeface="Times New Roman" pitchFamily="18" charset="0"/>
              </a:rPr>
              <a:t>/2)</a:t>
            </a:r>
          </a:p>
        </p:txBody>
      </p:sp>
      <p:sp>
        <p:nvSpPr>
          <p:cNvPr id="9" name="Date Placeholder 7"/>
          <p:cNvSpPr>
            <a:spLocks noGrp="1"/>
          </p:cNvSpPr>
          <p:nvPr>
            <p:ph type="dt" sz="half" idx="2"/>
          </p:nvPr>
        </p:nvSpPr>
        <p:spPr>
          <a:xfrm>
            <a:off x="696913" y="180201"/>
            <a:ext cx="1340110" cy="27699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ru-RU" smtClean="0"/>
              <a:t>Jan 2016</a:t>
            </a:r>
            <a:endParaRPr lang="en-US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04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74" y="1729241"/>
            <a:ext cx="5635171" cy="4313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</a:t>
            </a:r>
            <a:r>
              <a:rPr lang="en-US" dirty="0" smtClean="0"/>
              <a:t>Results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629347" y="2170895"/>
            <a:ext cx="661754" cy="3440464"/>
          </a:xfrm>
          <a:prstGeom prst="rect">
            <a:avLst/>
          </a:prstGeom>
          <a:solidFill>
            <a:srgbClr val="FF0000">
              <a:alpha val="2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282541" y="2170012"/>
            <a:ext cx="643352" cy="3440464"/>
          </a:xfrm>
          <a:prstGeom prst="rect">
            <a:avLst/>
          </a:prstGeom>
          <a:solidFill>
            <a:srgbClr val="FFFF99">
              <a:alpha val="2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45846" y="2178435"/>
            <a:ext cx="661900" cy="3440464"/>
          </a:xfrm>
          <a:prstGeom prst="rect">
            <a:avLst/>
          </a:prstGeom>
          <a:solidFill>
            <a:srgbClr val="006600">
              <a:alpha val="4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607746" y="2170895"/>
            <a:ext cx="1021455" cy="3440464"/>
          </a:xfrm>
          <a:prstGeom prst="rect">
            <a:avLst/>
          </a:prstGeom>
          <a:solidFill>
            <a:srgbClr val="0099FF">
              <a:alpha val="4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5486400" y="1658859"/>
            <a:ext cx="304801" cy="458869"/>
          </a:xfrm>
          <a:prstGeom prst="rect">
            <a:avLst/>
          </a:prstGeom>
          <a:solidFill>
            <a:srgbClr val="006600">
              <a:alpha val="4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79491" y="1472794"/>
            <a:ext cx="29950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Fair area</a:t>
            </a:r>
          </a:p>
          <a:p>
            <a:r>
              <a:rPr lang="en-US" dirty="0" smtClean="0"/>
              <a:t>All </a:t>
            </a:r>
            <a:r>
              <a:rPr lang="en-US" dirty="0"/>
              <a:t>devices are in </a:t>
            </a:r>
            <a:r>
              <a:rPr lang="en-US" dirty="0" smtClean="0"/>
              <a:t>range of each other. </a:t>
            </a:r>
          </a:p>
          <a:p>
            <a:r>
              <a:rPr lang="en-US" dirty="0" smtClean="0"/>
              <a:t>Throughput at any link is ~ 50%</a:t>
            </a:r>
          </a:p>
          <a:p>
            <a:r>
              <a:rPr lang="en-US" dirty="0" smtClean="0"/>
              <a:t>Little difference, if any, is caused by starvation during simultaneous transmission</a:t>
            </a: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5469705" y="5834214"/>
            <a:ext cx="304801" cy="458869"/>
          </a:xfrm>
          <a:prstGeom prst="rect">
            <a:avLst/>
          </a:prstGeom>
          <a:solidFill>
            <a:srgbClr val="00CC99">
              <a:alpha val="4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5879491" y="5584448"/>
            <a:ext cx="285685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No </a:t>
            </a:r>
            <a:r>
              <a:rPr lang="en-US" sz="1600" b="1" dirty="0"/>
              <a:t>interference area</a:t>
            </a:r>
          </a:p>
          <a:p>
            <a:r>
              <a:rPr lang="en-US" dirty="0" smtClean="0"/>
              <a:t>BSS1 and BSS2 are out of the range of each other. </a:t>
            </a:r>
          </a:p>
          <a:p>
            <a:r>
              <a:rPr lang="en-US" dirty="0" smtClean="0"/>
              <a:t>Throughput at any link is 100%</a:t>
            </a: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5474255" y="4561776"/>
            <a:ext cx="304801" cy="458869"/>
          </a:xfrm>
          <a:prstGeom prst="rect">
            <a:avLst/>
          </a:prstGeom>
          <a:solidFill>
            <a:srgbClr val="FFFF99">
              <a:alpha val="2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 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879491" y="4235602"/>
            <a:ext cx="29618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Low interference area</a:t>
            </a:r>
          </a:p>
          <a:p>
            <a:r>
              <a:rPr lang="en-US" dirty="0" smtClean="0"/>
              <a:t>For example, the transmissions in BSS1 and BSS2 cannot damage each other, </a:t>
            </a:r>
            <a:r>
              <a:rPr lang="en-US" dirty="0"/>
              <a:t>however, the devices may encounter PHY-RXEND indicating errors or Rx frames with CRC errors, causing them to trigger EIFS, much longer delay than </a:t>
            </a:r>
            <a:r>
              <a:rPr lang="en-US" dirty="0" smtClean="0"/>
              <a:t>DIFS.</a:t>
            </a:r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5493120" y="3594137"/>
            <a:ext cx="304801" cy="458869"/>
          </a:xfrm>
          <a:prstGeom prst="rect">
            <a:avLst/>
          </a:prstGeom>
          <a:solidFill>
            <a:srgbClr val="FF0000">
              <a:alpha val="2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879491" y="3376222"/>
            <a:ext cx="297662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Blocking area</a:t>
            </a:r>
          </a:p>
          <a:p>
            <a:r>
              <a:rPr lang="en-US" dirty="0" smtClean="0"/>
              <a:t>AP1 and AP2 do not sense transmissions of each other. All or almost all transmission attempts by AP1 are unsuccessful</a:t>
            </a:r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5486327" y="2626498"/>
            <a:ext cx="304801" cy="458869"/>
          </a:xfrm>
          <a:prstGeom prst="rect">
            <a:avLst/>
          </a:prstGeom>
          <a:solidFill>
            <a:srgbClr val="0099FF">
              <a:alpha val="4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5879491" y="2516841"/>
            <a:ext cx="299516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Unfair area</a:t>
            </a:r>
          </a:p>
          <a:p>
            <a:r>
              <a:rPr lang="en-US" dirty="0" smtClean="0"/>
              <a:t>For example, AP1 decodes ACK sent by STA2 </a:t>
            </a:r>
            <a:r>
              <a:rPr lang="en-US" dirty="0"/>
              <a:t>incorrectly and </a:t>
            </a:r>
            <a:r>
              <a:rPr lang="en-US" dirty="0" smtClean="0"/>
              <a:t>waits EIFS instead of DIFS. AP1 has rarer channel access than AP2 </a:t>
            </a: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3925893" y="2165963"/>
            <a:ext cx="1443377" cy="3440464"/>
          </a:xfrm>
          <a:prstGeom prst="rect">
            <a:avLst/>
          </a:prstGeom>
          <a:solidFill>
            <a:srgbClr val="00CC99">
              <a:alpha val="4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56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827" y="1828800"/>
            <a:ext cx="5190673" cy="38930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Blocking Area with Non-saturated </a:t>
            </a:r>
            <a:r>
              <a:rPr lang="en-US" dirty="0"/>
              <a:t>T</a:t>
            </a:r>
            <a:r>
              <a:rPr lang="en-US" dirty="0" smtClean="0"/>
              <a:t>raffic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768884"/>
            <a:ext cx="32766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b="0" dirty="0"/>
              <a:t>Load at both links follows Poisson distribution with the mean value λ </a:t>
            </a:r>
            <a:r>
              <a:rPr lang="en-US" sz="1800" b="0" dirty="0" err="1"/>
              <a:t>pkt</a:t>
            </a:r>
            <a:r>
              <a:rPr lang="en-US" sz="1800" b="0" dirty="0"/>
              <a:t>/s.</a:t>
            </a:r>
          </a:p>
          <a:p>
            <a:pPr marL="0" indent="0">
              <a:buNone/>
            </a:pPr>
            <a:endParaRPr lang="en-US" sz="1800" b="0" dirty="0"/>
          </a:p>
          <a:p>
            <a:pPr marL="0" indent="0">
              <a:buNone/>
            </a:pPr>
            <a:r>
              <a:rPr lang="en-US" sz="1800" b="0" dirty="0" smtClean="0"/>
              <a:t>The problem exists even when the load is low, </a:t>
            </a:r>
          </a:p>
          <a:p>
            <a:pPr marL="0" indent="0">
              <a:buNone/>
            </a:pPr>
            <a:r>
              <a:rPr lang="en-US" sz="1800" b="0" dirty="0" smtClean="0"/>
              <a:t>i.e. the unfairness appears when the load at both links is ~50Mbps.</a:t>
            </a:r>
          </a:p>
          <a:p>
            <a:pPr marL="0" indent="0">
              <a:buNone/>
            </a:pPr>
            <a:r>
              <a:rPr lang="en-US" sz="1800" b="0" dirty="0" smtClean="0"/>
              <a:t>When the load increases, the first link experiences hidden station effect, while the second one gets as much channel time </a:t>
            </a:r>
            <a:r>
              <a:rPr lang="en-US" sz="1800" b="0" smtClean="0"/>
              <a:t>as needed.</a:t>
            </a:r>
            <a:endParaRPr lang="en-US" sz="1800" b="0" dirty="0" smtClean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5181599" y="2229684"/>
            <a:ext cx="3269343" cy="3122231"/>
          </a:xfrm>
          <a:prstGeom prst="rect">
            <a:avLst/>
          </a:prstGeom>
          <a:solidFill>
            <a:srgbClr val="FF0000">
              <a:alpha val="2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14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Deterministic Channel Access Background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2760" y="1162377"/>
            <a:ext cx="2820179" cy="4196503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 smtClean="0"/>
              <a:t>Centralized</a:t>
            </a:r>
          </a:p>
          <a:p>
            <a:pPr marL="0" indent="0">
              <a:buNone/>
            </a:pPr>
            <a:r>
              <a:rPr lang="en-US" sz="1800" b="0" dirty="0" smtClean="0"/>
              <a:t>PCF (IEEE 802.11)</a:t>
            </a:r>
          </a:p>
          <a:p>
            <a:endParaRPr lang="en-US" sz="1800" b="0" dirty="0" smtClean="0"/>
          </a:p>
          <a:p>
            <a:pPr marL="0" indent="0">
              <a:buNone/>
            </a:pPr>
            <a:r>
              <a:rPr lang="en-US" sz="1800" b="0" dirty="0" smtClean="0"/>
              <a:t>HCCA (IEEE 802.11e)</a:t>
            </a:r>
          </a:p>
          <a:p>
            <a:pPr marL="0" indent="0">
              <a:buNone/>
            </a:pPr>
            <a:endParaRPr lang="en-US" sz="1800" b="0" dirty="0"/>
          </a:p>
          <a:p>
            <a:pPr marL="0" indent="0">
              <a:buNone/>
            </a:pPr>
            <a:r>
              <a:rPr lang="en-US" sz="1800" b="0" dirty="0" smtClean="0"/>
              <a:t>SP (</a:t>
            </a:r>
            <a:r>
              <a:rPr lang="en-US" sz="1800" b="0" dirty="0"/>
              <a:t>IEEE 802.11ad)</a:t>
            </a:r>
          </a:p>
          <a:p>
            <a:pPr marL="0" indent="0">
              <a:buNone/>
            </a:pPr>
            <a:endParaRPr lang="en-US" sz="1800" b="0" dirty="0" smtClean="0"/>
          </a:p>
          <a:p>
            <a:pPr marL="0" indent="0">
              <a:buNone/>
            </a:pPr>
            <a:r>
              <a:rPr lang="en-US" sz="1800" b="0" dirty="0" smtClean="0"/>
              <a:t>RAW/PRAW (IEEE 802.11ah)</a:t>
            </a:r>
          </a:p>
          <a:p>
            <a:pPr marL="0" indent="0">
              <a:buNone/>
            </a:pPr>
            <a:endParaRPr lang="en-US" sz="1800" dirty="0"/>
          </a:p>
          <a:p>
            <a:pPr marL="0" indent="0" algn="ctr">
              <a:buNone/>
            </a:pPr>
            <a:r>
              <a:rPr lang="en-US" sz="1800" dirty="0" smtClean="0"/>
              <a:t>Distributed</a:t>
            </a:r>
            <a:endParaRPr lang="en-US" sz="1800" dirty="0"/>
          </a:p>
          <a:p>
            <a:pPr marL="0" indent="0">
              <a:buNone/>
            </a:pPr>
            <a:r>
              <a:rPr lang="en-US" sz="1800" b="0" dirty="0" smtClean="0"/>
              <a:t>MCCA (IEEE 802.11s)</a:t>
            </a:r>
          </a:p>
          <a:p>
            <a:pPr marL="0" indent="0">
              <a:buNone/>
            </a:pPr>
            <a:endParaRPr lang="en-US" sz="1800" b="0" dirty="0" smtClean="0"/>
          </a:p>
          <a:p>
            <a:pPr marL="0" indent="0">
              <a:buNone/>
            </a:pPr>
            <a:r>
              <a:rPr lang="en-US" sz="1800" b="0" dirty="0" smtClean="0"/>
              <a:t>HCCA TXOP Negotiation</a:t>
            </a:r>
          </a:p>
          <a:p>
            <a:pPr marL="0" indent="0">
              <a:buNone/>
            </a:pPr>
            <a:r>
              <a:rPr lang="en-US" sz="1800" b="0" dirty="0" smtClean="0"/>
              <a:t>(IEEE 802.11aa)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4349531" y="6494559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 flipH="1">
            <a:off x="5782462" y="6474535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IITP</a:t>
            </a:r>
            <a:endParaRPr lang="en-US" dirty="0"/>
          </a:p>
        </p:txBody>
      </p:sp>
      <p:grpSp>
        <p:nvGrpSpPr>
          <p:cNvPr id="70" name="Группа 69"/>
          <p:cNvGrpSpPr/>
          <p:nvPr/>
        </p:nvGrpSpPr>
        <p:grpSpPr>
          <a:xfrm>
            <a:off x="3055852" y="1143000"/>
            <a:ext cx="4876800" cy="1095512"/>
            <a:chOff x="3408833" y="1801475"/>
            <a:chExt cx="5479897" cy="1127581"/>
          </a:xfrm>
        </p:grpSpPr>
        <p:cxnSp>
          <p:nvCxnSpPr>
            <p:cNvPr id="6" name="Прямая соединительная линия 5"/>
            <p:cNvCxnSpPr/>
            <p:nvPr/>
          </p:nvCxnSpPr>
          <p:spPr bwMode="auto">
            <a:xfrm>
              <a:off x="3871935" y="2508617"/>
              <a:ext cx="501679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" name="Прямоугольник 7"/>
            <p:cNvSpPr/>
            <p:nvPr/>
          </p:nvSpPr>
          <p:spPr bwMode="auto">
            <a:xfrm>
              <a:off x="3986235" y="2239323"/>
              <a:ext cx="228600" cy="269294"/>
            </a:xfrm>
            <a:prstGeom prst="rect">
              <a:avLst/>
            </a:prstGeom>
            <a:solidFill>
              <a:srgbClr val="C00000">
                <a:alpha val="48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662269" y="1910965"/>
              <a:ext cx="64793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Beacon</a:t>
              </a:r>
              <a:endParaRPr lang="ru-RU" dirty="0"/>
            </a:p>
          </p:txBody>
        </p:sp>
        <p:sp>
          <p:nvSpPr>
            <p:cNvPr id="12" name="Прямоугольник 11"/>
            <p:cNvSpPr/>
            <p:nvPr/>
          </p:nvSpPr>
          <p:spPr bwMode="auto">
            <a:xfrm>
              <a:off x="4214834" y="2239322"/>
              <a:ext cx="1165861" cy="269295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PCF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6053152" y="1893807"/>
              <a:ext cx="131157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Contention Period</a:t>
              </a:r>
              <a:endParaRPr lang="ru-RU" dirty="0"/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 bwMode="auto">
            <a:xfrm flipV="1">
              <a:off x="3986235" y="2234284"/>
              <a:ext cx="0" cy="63845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3" name="Прямоугольник 22"/>
            <p:cNvSpPr/>
            <p:nvPr/>
          </p:nvSpPr>
          <p:spPr>
            <a:xfrm>
              <a:off x="3408833" y="2513558"/>
              <a:ext cx="57740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DTIM</a:t>
              </a:r>
              <a:endParaRPr lang="ru-RU" dirty="0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4100534" y="1801475"/>
              <a:ext cx="135919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/>
                <a:t>Contention-Free Period</a:t>
              </a:r>
              <a:endParaRPr lang="ru-RU" dirty="0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6467529" y="2217717"/>
              <a:ext cx="48282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DCF</a:t>
              </a:r>
              <a:endParaRPr lang="ru-RU" dirty="0"/>
            </a:p>
          </p:txBody>
        </p:sp>
        <p:cxnSp>
          <p:nvCxnSpPr>
            <p:cNvPr id="27" name="Прямая со стрелкой 26"/>
            <p:cNvCxnSpPr/>
            <p:nvPr/>
          </p:nvCxnSpPr>
          <p:spPr bwMode="auto">
            <a:xfrm>
              <a:off x="3986235" y="2652057"/>
              <a:ext cx="139446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sp>
          <p:nvSpPr>
            <p:cNvPr id="30" name="Прямоугольник 29"/>
            <p:cNvSpPr/>
            <p:nvPr/>
          </p:nvSpPr>
          <p:spPr>
            <a:xfrm>
              <a:off x="4435127" y="2652057"/>
              <a:ext cx="49667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NAV</a:t>
              </a:r>
              <a:endParaRPr lang="ru-RU" dirty="0"/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3028955" y="4193413"/>
            <a:ext cx="5859548" cy="1243383"/>
            <a:chOff x="2438400" y="2590800"/>
            <a:chExt cx="6085947" cy="1243383"/>
          </a:xfrm>
        </p:grpSpPr>
        <p:cxnSp>
          <p:nvCxnSpPr>
            <p:cNvPr id="31" name="Прямая соединительная линия 30"/>
            <p:cNvCxnSpPr/>
            <p:nvPr/>
          </p:nvCxnSpPr>
          <p:spPr bwMode="auto">
            <a:xfrm>
              <a:off x="2829393" y="3276215"/>
              <a:ext cx="569495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3" name="Прямоугольник 32"/>
            <p:cNvSpPr/>
            <p:nvPr/>
          </p:nvSpPr>
          <p:spPr bwMode="auto">
            <a:xfrm>
              <a:off x="2935837" y="3025430"/>
              <a:ext cx="106444" cy="250785"/>
            </a:xfrm>
            <a:prstGeom prst="rect">
              <a:avLst/>
            </a:prstGeom>
            <a:solidFill>
              <a:srgbClr val="C00000">
                <a:alpha val="48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1" name="Прямая со стрелкой 40"/>
            <p:cNvCxnSpPr/>
            <p:nvPr/>
          </p:nvCxnSpPr>
          <p:spPr bwMode="auto">
            <a:xfrm>
              <a:off x="3837023" y="3481884"/>
              <a:ext cx="105159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cxnSp>
          <p:nvCxnSpPr>
            <p:cNvPr id="42" name="Прямая со стрелкой 41"/>
            <p:cNvCxnSpPr/>
            <p:nvPr/>
          </p:nvCxnSpPr>
          <p:spPr bwMode="auto">
            <a:xfrm>
              <a:off x="4888620" y="3353761"/>
              <a:ext cx="218792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cxnSp>
          <p:nvCxnSpPr>
            <p:cNvPr id="43" name="Прямая со стрелкой 42"/>
            <p:cNvCxnSpPr/>
            <p:nvPr/>
          </p:nvCxnSpPr>
          <p:spPr bwMode="auto">
            <a:xfrm>
              <a:off x="4888620" y="3477143"/>
              <a:ext cx="82711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sp>
          <p:nvSpPr>
            <p:cNvPr id="44" name="Прямоугольник 43"/>
            <p:cNvSpPr/>
            <p:nvPr/>
          </p:nvSpPr>
          <p:spPr>
            <a:xfrm>
              <a:off x="4098979" y="3481884"/>
              <a:ext cx="527685" cy="25796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i="1" dirty="0" smtClean="0"/>
                <a:t>Offset</a:t>
              </a:r>
              <a:endParaRPr lang="ru-RU" i="1" dirty="0"/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5814435" y="3330478"/>
              <a:ext cx="563095" cy="25796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i="1" dirty="0" smtClean="0"/>
                <a:t>Period</a:t>
              </a:r>
              <a:endParaRPr lang="ru-RU" i="1" dirty="0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4953453" y="3481884"/>
              <a:ext cx="697449" cy="25796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i="1" dirty="0" smtClean="0"/>
                <a:t>Duration</a:t>
              </a:r>
              <a:endParaRPr lang="ru-RU" i="1" dirty="0"/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2438400" y="2590801"/>
              <a:ext cx="634751" cy="42993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Setup</a:t>
              </a:r>
            </a:p>
            <a:p>
              <a:pPr algn="ctr"/>
              <a:r>
                <a:rPr lang="en-US" dirty="0" smtClean="0"/>
                <a:t>Request</a:t>
              </a:r>
              <a:endParaRPr lang="ru-RU" dirty="0"/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3096420" y="2590800"/>
              <a:ext cx="721335" cy="42993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Setup</a:t>
              </a:r>
            </a:p>
            <a:p>
              <a:pPr algn="ctr"/>
              <a:r>
                <a:rPr lang="en-US" dirty="0" smtClean="0"/>
                <a:t>Response</a:t>
              </a:r>
              <a:endParaRPr lang="ru-RU" dirty="0"/>
            </a:p>
          </p:txBody>
        </p:sp>
        <p:sp>
          <p:nvSpPr>
            <p:cNvPr id="50" name="Прямоугольник 49"/>
            <p:cNvSpPr/>
            <p:nvPr/>
          </p:nvSpPr>
          <p:spPr bwMode="auto">
            <a:xfrm>
              <a:off x="3378112" y="3025430"/>
              <a:ext cx="106444" cy="250785"/>
            </a:xfrm>
            <a:prstGeom prst="rect">
              <a:avLst/>
            </a:prstGeom>
            <a:solidFill>
              <a:srgbClr val="C00000">
                <a:alpha val="48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 bwMode="auto">
            <a:xfrm>
              <a:off x="4898865" y="3020737"/>
              <a:ext cx="816872" cy="250786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/>
                <a:t>MCCAOP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3" name="Прямая соединительная линия 52"/>
            <p:cNvCxnSpPr/>
            <p:nvPr/>
          </p:nvCxnSpPr>
          <p:spPr bwMode="auto">
            <a:xfrm flipV="1">
              <a:off x="3822871" y="2934607"/>
              <a:ext cx="0" cy="89957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5" name="Прямоугольник 54"/>
            <p:cNvSpPr/>
            <p:nvPr/>
          </p:nvSpPr>
          <p:spPr>
            <a:xfrm>
              <a:off x="3285154" y="3464198"/>
              <a:ext cx="537717" cy="25796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DTIM</a:t>
              </a:r>
              <a:endParaRPr lang="ru-RU" dirty="0"/>
            </a:p>
          </p:txBody>
        </p:sp>
        <p:cxnSp>
          <p:nvCxnSpPr>
            <p:cNvPr id="58" name="Прямая со стрелкой 57"/>
            <p:cNvCxnSpPr/>
            <p:nvPr/>
          </p:nvCxnSpPr>
          <p:spPr bwMode="auto">
            <a:xfrm>
              <a:off x="3810000" y="2790605"/>
              <a:ext cx="1182438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none"/>
            </a:ln>
            <a:effectLst/>
          </p:spPr>
        </p:cxnSp>
        <p:sp>
          <p:nvSpPr>
            <p:cNvPr id="59" name="Прямоугольник 58"/>
            <p:cNvSpPr/>
            <p:nvPr/>
          </p:nvSpPr>
          <p:spPr>
            <a:xfrm>
              <a:off x="5052342" y="2630730"/>
              <a:ext cx="1087078" cy="25796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DTIM Interval </a:t>
              </a:r>
              <a:endParaRPr lang="ru-RU" dirty="0"/>
            </a:p>
          </p:txBody>
        </p:sp>
        <p:cxnSp>
          <p:nvCxnSpPr>
            <p:cNvPr id="61" name="Прямая со стрелкой 60"/>
            <p:cNvCxnSpPr/>
            <p:nvPr/>
          </p:nvCxnSpPr>
          <p:spPr bwMode="auto">
            <a:xfrm>
              <a:off x="6182667" y="2790605"/>
              <a:ext cx="2024009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4" name="Прямая соединительная линия 63"/>
            <p:cNvCxnSpPr/>
            <p:nvPr/>
          </p:nvCxnSpPr>
          <p:spPr bwMode="auto">
            <a:xfrm flipV="1">
              <a:off x="8219547" y="2934607"/>
              <a:ext cx="0" cy="89957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65" name="Прямоугольник 64"/>
            <p:cNvSpPr/>
            <p:nvPr/>
          </p:nvSpPr>
          <p:spPr bwMode="auto">
            <a:xfrm>
              <a:off x="7076547" y="3020736"/>
              <a:ext cx="816872" cy="250786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/>
                <a:t>MCCAOP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3254014" y="5397317"/>
            <a:ext cx="57358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Similar to MCCA, but negotiation occurs between APs. During the reserved time intervals the AP accesses the channel </a:t>
            </a:r>
            <a:r>
              <a:rPr lang="en-US" sz="1600" dirty="0" smtClean="0">
                <a:solidFill>
                  <a:srgbClr val="FF0000"/>
                </a:solidFill>
              </a:rPr>
              <a:t>with HCCA</a:t>
            </a:r>
            <a:r>
              <a:rPr lang="en-US" sz="1600" dirty="0" smtClean="0"/>
              <a:t>.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No signaling protocol for APs that do not hear each other. No protection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20092" y="2209800"/>
            <a:ext cx="5574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Similar to PCF but more flexible. Applicable only for streams </a:t>
            </a:r>
            <a:r>
              <a:rPr lang="en-US" sz="1600" dirty="0" smtClean="0">
                <a:solidFill>
                  <a:srgbClr val="FF0000"/>
                </a:solidFill>
              </a:rPr>
              <a:t>with known </a:t>
            </a:r>
            <a:r>
              <a:rPr lang="en-US" sz="1600" dirty="0" err="1" smtClean="0">
                <a:solidFill>
                  <a:srgbClr val="FF0000"/>
                </a:solidFill>
              </a:rPr>
              <a:t>QoS</a:t>
            </a:r>
            <a:r>
              <a:rPr lang="en-US" sz="1600" dirty="0" smtClean="0">
                <a:solidFill>
                  <a:srgbClr val="FF0000"/>
                </a:solidFill>
              </a:rPr>
              <a:t> requirements</a:t>
            </a:r>
            <a:r>
              <a:rPr lang="en-US" sz="1600" dirty="0" smtClean="0"/>
              <a:t>. No coordination between BSS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020093" y="2844225"/>
            <a:ext cx="57429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Similar to </a:t>
            </a:r>
            <a:r>
              <a:rPr lang="en-US" sz="1600" dirty="0" smtClean="0"/>
              <a:t>PCF, </a:t>
            </a:r>
            <a:r>
              <a:rPr lang="en-US" sz="1600" dirty="0"/>
              <a:t>but </a:t>
            </a:r>
            <a:r>
              <a:rPr lang="en-US" sz="1600" dirty="0" smtClean="0"/>
              <a:t>the PCP/AP </a:t>
            </a:r>
            <a:r>
              <a:rPr lang="en-US" sz="1600" dirty="0"/>
              <a:t>allocates </a:t>
            </a:r>
            <a:r>
              <a:rPr lang="en-US" sz="1600" dirty="0" smtClean="0"/>
              <a:t>a periodic series of channel times </a:t>
            </a:r>
            <a:r>
              <a:rPr lang="en-US" sz="1600" dirty="0"/>
              <a:t>for direct communication between </a:t>
            </a:r>
            <a:r>
              <a:rPr lang="en-US" sz="1600" dirty="0" smtClean="0"/>
              <a:t>pairs </a:t>
            </a:r>
            <a:r>
              <a:rPr lang="en-US" sz="1600" dirty="0"/>
              <a:t>of </a:t>
            </a:r>
            <a:r>
              <a:rPr lang="en-US" sz="1600" dirty="0" smtClean="0"/>
              <a:t>STAs</a:t>
            </a:r>
            <a:endParaRPr lang="ru-RU" sz="160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3020092" y="3505200"/>
            <a:ext cx="57429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Similar to </a:t>
            </a:r>
            <a:r>
              <a:rPr lang="en-US" sz="1600" dirty="0" smtClean="0"/>
              <a:t>PCF, </a:t>
            </a:r>
            <a:r>
              <a:rPr lang="en-US" sz="1600" dirty="0"/>
              <a:t>but </a:t>
            </a:r>
            <a:r>
              <a:rPr lang="en-US" sz="1600" dirty="0" smtClean="0"/>
              <a:t>channel times are allocated for a group of STAs</a:t>
            </a:r>
            <a:endParaRPr lang="ru-RU" sz="1600" dirty="0"/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304800" y="4193412"/>
            <a:ext cx="8583703" cy="2273981"/>
          </a:xfrm>
          <a:prstGeom prst="roundRect">
            <a:avLst/>
          </a:prstGeom>
          <a:noFill/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8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1066800"/>
          </a:xfrm>
        </p:spPr>
        <p:txBody>
          <a:bodyPr/>
          <a:lstStyle/>
          <a:p>
            <a:r>
              <a:rPr lang="en-US" dirty="0"/>
              <a:t>Channel Time Reservation for OBSSs (TDMA)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514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To decrease interference with OBSSs, an AP can reserve channel time for its own BSS</a:t>
            </a:r>
          </a:p>
          <a:p>
            <a:pPr lvl="1"/>
            <a:r>
              <a:rPr lang="en-US" sz="1800" dirty="0" smtClean="0"/>
              <a:t>Similar to MCCA, periodic time intervals  are described by </a:t>
            </a:r>
            <a:r>
              <a:rPr lang="en-US" sz="1800" i="1" dirty="0" smtClean="0"/>
              <a:t>offset, duration, period, and TBD</a:t>
            </a:r>
            <a:r>
              <a:rPr lang="en-US" sz="1800" i="1" dirty="0"/>
              <a:t> </a:t>
            </a:r>
            <a:r>
              <a:rPr lang="en-US" sz="1800" i="1" dirty="0" smtClean="0"/>
              <a:t>(e.g. number)</a:t>
            </a:r>
            <a:endParaRPr lang="en-US" sz="1800" dirty="0"/>
          </a:p>
          <a:p>
            <a:pPr lvl="1"/>
            <a:r>
              <a:rPr lang="en-US" sz="1800" dirty="0" smtClean="0"/>
              <a:t>Information about reserved channel time can be signaled in beacons</a:t>
            </a:r>
          </a:p>
          <a:p>
            <a:pPr lvl="1"/>
            <a:r>
              <a:rPr lang="en-US" sz="1800" dirty="0" smtClean="0"/>
              <a:t>Starting a transmission in alien intervals is prohibited (the exact behavior is TBD)</a:t>
            </a:r>
            <a:endParaRPr lang="en-US" sz="1800" dirty="0"/>
          </a:p>
          <a:p>
            <a:pPr lvl="1"/>
            <a:r>
              <a:rPr lang="en-US" sz="1800" b="0" dirty="0" smtClean="0">
                <a:solidFill>
                  <a:srgbClr val="FF0000"/>
                </a:solidFill>
              </a:rPr>
              <a:t>In contrast to HCCA, channel reservation is not assigned to a stream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In </a:t>
            </a:r>
            <a:r>
              <a:rPr lang="en-US" sz="1800" dirty="0">
                <a:solidFill>
                  <a:srgbClr val="FF0000"/>
                </a:solidFill>
              </a:rPr>
              <a:t>contrast to </a:t>
            </a:r>
            <a:r>
              <a:rPr lang="en-US" sz="1800" dirty="0" smtClean="0">
                <a:solidFill>
                  <a:srgbClr val="FF0000"/>
                </a:solidFill>
              </a:rPr>
              <a:t>MCCA, </a:t>
            </a:r>
            <a:r>
              <a:rPr lang="en-US" sz="1800" dirty="0">
                <a:solidFill>
                  <a:srgbClr val="FF0000"/>
                </a:solidFill>
              </a:rPr>
              <a:t>the reservation can belong to a STA, a group of STAs or the whole </a:t>
            </a:r>
            <a:r>
              <a:rPr lang="en-US" sz="1800" dirty="0" smtClean="0">
                <a:solidFill>
                  <a:srgbClr val="FF0000"/>
                </a:solidFill>
              </a:rPr>
              <a:t>BSS</a:t>
            </a:r>
            <a:endParaRPr lang="en-US" sz="1800" b="0" dirty="0" smtClean="0">
              <a:solidFill>
                <a:srgbClr val="FF0000"/>
              </a:solidFill>
            </a:endParaRPr>
          </a:p>
          <a:p>
            <a:pPr lvl="1"/>
            <a:r>
              <a:rPr lang="en-US" sz="1800" b="0" dirty="0" smtClean="0">
                <a:solidFill>
                  <a:srgbClr val="FF0000"/>
                </a:solidFill>
              </a:rPr>
              <a:t>In contrast to HCCA and MCCA, it does not require tight synchronization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139995" y="5310392"/>
            <a:ext cx="8623005" cy="1090408"/>
            <a:chOff x="139995" y="4678081"/>
            <a:chExt cx="8623005" cy="1090408"/>
          </a:xfrm>
        </p:grpSpPr>
        <p:cxnSp>
          <p:nvCxnSpPr>
            <p:cNvPr id="6" name="Прямая соединительная линия 5"/>
            <p:cNvCxnSpPr/>
            <p:nvPr/>
          </p:nvCxnSpPr>
          <p:spPr bwMode="auto">
            <a:xfrm>
              <a:off x="1066800" y="5275733"/>
              <a:ext cx="7696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7" name="TextBox 6"/>
            <p:cNvSpPr txBox="1"/>
            <p:nvPr/>
          </p:nvSpPr>
          <p:spPr>
            <a:xfrm>
              <a:off x="139995" y="5106456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C00000"/>
                  </a:solidFill>
                </a:rPr>
                <a:t>AP1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 bwMode="auto">
            <a:xfrm>
              <a:off x="1181100" y="5006439"/>
              <a:ext cx="228600" cy="269294"/>
            </a:xfrm>
            <a:prstGeom prst="rect">
              <a:avLst/>
            </a:prstGeom>
            <a:solidFill>
              <a:srgbClr val="C00000">
                <a:alpha val="48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971433" y="4724400"/>
              <a:ext cx="64793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Beacon</a:t>
              </a:r>
              <a:endParaRPr lang="ru-RU" dirty="0"/>
            </a:p>
          </p:txBody>
        </p:sp>
        <p:sp>
          <p:nvSpPr>
            <p:cNvPr id="12" name="Прямоугольник 11"/>
            <p:cNvSpPr/>
            <p:nvPr/>
          </p:nvSpPr>
          <p:spPr bwMode="auto">
            <a:xfrm>
              <a:off x="7772400" y="5006439"/>
              <a:ext cx="228600" cy="269294"/>
            </a:xfrm>
            <a:prstGeom prst="rect">
              <a:avLst/>
            </a:prstGeom>
            <a:solidFill>
              <a:srgbClr val="C00000">
                <a:alpha val="48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7562733" y="4724400"/>
              <a:ext cx="64793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Beacon</a:t>
              </a:r>
              <a:endParaRPr lang="ru-RU" dirty="0"/>
            </a:p>
          </p:txBody>
        </p:sp>
        <p:sp>
          <p:nvSpPr>
            <p:cNvPr id="14" name="Прямоугольник 13"/>
            <p:cNvSpPr/>
            <p:nvPr/>
          </p:nvSpPr>
          <p:spPr bwMode="auto">
            <a:xfrm>
              <a:off x="3741420" y="5123333"/>
              <a:ext cx="457200" cy="152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 bwMode="auto">
            <a:xfrm>
              <a:off x="4757420" y="5123333"/>
              <a:ext cx="457200" cy="152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auto">
            <a:xfrm>
              <a:off x="5773420" y="5123333"/>
              <a:ext cx="457200" cy="152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 bwMode="auto">
            <a:xfrm>
              <a:off x="6789420" y="5123333"/>
              <a:ext cx="457200" cy="152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9" name="Прямая со стрелкой 18"/>
            <p:cNvCxnSpPr/>
            <p:nvPr/>
          </p:nvCxnSpPr>
          <p:spPr bwMode="auto">
            <a:xfrm>
              <a:off x="1409700" y="5445010"/>
              <a:ext cx="233172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cxnSp>
          <p:nvCxnSpPr>
            <p:cNvPr id="20" name="Прямая со стрелкой 19"/>
            <p:cNvCxnSpPr/>
            <p:nvPr/>
          </p:nvCxnSpPr>
          <p:spPr bwMode="auto">
            <a:xfrm>
              <a:off x="3749040" y="5445010"/>
              <a:ext cx="100838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cxnSp>
          <p:nvCxnSpPr>
            <p:cNvPr id="22" name="Прямая со стрелкой 21"/>
            <p:cNvCxnSpPr/>
            <p:nvPr/>
          </p:nvCxnSpPr>
          <p:spPr bwMode="auto">
            <a:xfrm>
              <a:off x="4765040" y="5445010"/>
              <a:ext cx="44958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sp>
          <p:nvSpPr>
            <p:cNvPr id="25" name="Прямоугольник 24"/>
            <p:cNvSpPr/>
            <p:nvPr/>
          </p:nvSpPr>
          <p:spPr>
            <a:xfrm>
              <a:off x="2292247" y="5445010"/>
              <a:ext cx="56663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i="1" dirty="0" smtClean="0"/>
                <a:t>Offset</a:t>
              </a:r>
              <a:endParaRPr lang="ru-RU" i="1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3950904" y="5477590"/>
              <a:ext cx="60465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i="1" dirty="0" smtClean="0"/>
                <a:t>Period</a:t>
              </a:r>
              <a:endParaRPr lang="ru-RU" i="1" dirty="0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4611559" y="5491490"/>
              <a:ext cx="74892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i="1" dirty="0" smtClean="0"/>
                <a:t>Duration</a:t>
              </a:r>
              <a:endParaRPr lang="ru-RU" i="1" dirty="0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3454500" y="4678081"/>
              <a:ext cx="103105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Reserved </a:t>
              </a:r>
            </a:p>
            <a:p>
              <a:pPr algn="ctr"/>
              <a:r>
                <a:rPr lang="en-US" dirty="0" smtClean="0"/>
                <a:t>time intervals</a:t>
              </a:r>
              <a:endParaRPr lang="ru-RU" dirty="0"/>
            </a:p>
          </p:txBody>
        </p:sp>
      </p:grpSp>
      <p:sp>
        <p:nvSpPr>
          <p:cNvPr id="9" name="Дата 8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36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58733</TotalTime>
  <Words>1503</Words>
  <Application>Microsoft Office PowerPoint</Application>
  <PresentationFormat>Экран (4:3)</PresentationFormat>
  <Paragraphs>359</Paragraphs>
  <Slides>17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ACcord Submission Template</vt:lpstr>
      <vt:lpstr>TDMA for Eliminating Hidden Station Effect in Dense Networks</vt:lpstr>
      <vt:lpstr>Hidden STA Problem</vt:lpstr>
      <vt:lpstr>Is RTS/CTS Really Efficient?</vt:lpstr>
      <vt:lpstr>Physical Layer Parameters</vt:lpstr>
      <vt:lpstr>MAC Layer Parameters</vt:lpstr>
      <vt:lpstr>Simulation Results</vt:lpstr>
      <vt:lpstr>Blocking Area with Non-saturated Traffic</vt:lpstr>
      <vt:lpstr>Deterministic Channel Access Background</vt:lpstr>
      <vt:lpstr>Channel Time Reservation for OBSSs (TDMA)</vt:lpstr>
      <vt:lpstr>Simulation Results From Blocking Area</vt:lpstr>
      <vt:lpstr>Simulation Results</vt:lpstr>
      <vt:lpstr>How to Inform OBSS STAs about Reservations?</vt:lpstr>
      <vt:lpstr>How to Inform OBSS STAs? (cont’d)</vt:lpstr>
      <vt:lpstr>Extra Protection</vt:lpstr>
      <vt:lpstr>Conclusion</vt:lpstr>
      <vt:lpstr>Straw Poll </vt:lpstr>
      <vt:lpstr>Reference</vt:lpstr>
    </vt:vector>
  </TitlesOfParts>
  <Manager>khorov@frtk.ru</Manager>
  <Company>IITP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TDMA for Eliminating Hidden Station Effect in Dense Networks</dc:title>
  <dc:creator>khorov@frtk.ru;ant456@yandex.ru</dc:creator>
  <cp:lastModifiedBy>Evgeny Khorov</cp:lastModifiedBy>
  <cp:revision>1819</cp:revision>
  <cp:lastPrinted>1998-02-10T13:28:06Z</cp:lastPrinted>
  <dcterms:created xsi:type="dcterms:W3CDTF">2009-12-02T19:05:24Z</dcterms:created>
  <dcterms:modified xsi:type="dcterms:W3CDTF">2016-01-18T16:04:00Z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ms_pID_725343">
    <vt:lpwstr>(1)TaLO26QoDNq4tKYqUpSZgDFhr6CJfCj+tyNG5t5qDEujNcPgTDvTVTjc+SbmwrKU4lwFoT35_x000d_ mEi918zXEF4SYavvf2BcYpkdWIlI29AYRr/Pl2hTNzYjBPEWeQhePV4/mv+efLEeIZk6Osag_x000d_ 2i61edRzFK3HaiRnd0kcrekPYbY=</vt:lpwstr>
  </property>
  <property fmtid="{D5CDD505-2E9C-101B-9397-08002B2CF9AE}" pid="4" name="_new_ms_pID_72543">
    <vt:lpwstr>(4)h+I9xr9z3ispdb9+hLbgQpLOppbKZ9xokL3OLPf+hrfoq5yAYdWCUebDG5Z6JMeiI6RjlSdy
rg9K7iP4TMQ3N7lXpNRZHnUQVGsYmjakbbAcK9a1bLLHVMnf0zGEe+MASXFoi1I4ULz04Pqg
mIdRUNd5l4V+RJ82xYYkm22mGcyEpR5143+oPQS4RKE9tPwpiSY6mf5v8Glwzu0MuoBATo6E
9m/30z5oHkhUk/GbXX</vt:lpwstr>
  </property>
  <property fmtid="{D5CDD505-2E9C-101B-9397-08002B2CF9AE}" pid="5" name="_new_ms_pID_725431">
    <vt:lpwstr>cUaSf8SAODQEj8ojKBgAs3VOtqRzsmRSDbv49tjRiCSPdrqot+0t7D
OHLZB9tMvCXsSUSF0KObooyYI9hiVTDsuN0mqP2wlWPIZAJwobRYeWtacuhD2962fn967qST
4RMN20QAsw0y1v8J1h/KDPy4F/F+sKPOjM2VMrKqlfELlCXkSgwHU50dDOzDN5bhsY1bU32A
zF/ArWZ9fU6Pb79XIi+0pKTHbP4BH1TVZxwj</vt:lpwstr>
  </property>
  <property fmtid="{D5CDD505-2E9C-101B-9397-08002B2CF9AE}" pid="6" name="_new_ms_pID_725432">
    <vt:lpwstr>Xcrvt6q+VFCZzLnFJCwxYPyS5dR6WZ4/kqnx
sP9vv4ZOhrfAX+Mj5mIQHPVCgBz4JlmkKOYK1OfwuEIXemUsiXslOxQg8jpdxC4oNg46Saae
0OIH/PokHm/zbQYBJc/WSDEpL9iqQIbTHtTRuQmJVHd1Fi/oKW090RAcAylAbTmJt6OZCXOH
/D+LQ74+fW5xd60fKKsQZa+OjUKRItioXqbM3skRYXnv7lq8pI8rZ9</vt:lpwstr>
  </property>
  <property fmtid="{D5CDD505-2E9C-101B-9397-08002B2CF9AE}" pid="7" name="sflag">
    <vt:lpwstr>1441618681</vt:lpwstr>
  </property>
  <property fmtid="{D5CDD505-2E9C-101B-9397-08002B2CF9AE}" pid="8" name="_new_ms_pID_725433">
    <vt:lpwstr>raIMSJIdt6slyue+GG
+y581FIb15G5u19ds/V1J7mv/90=</vt:lpwstr>
  </property>
</Properties>
</file>