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76"/>
  </p:notesMasterIdLst>
  <p:handoutMasterIdLst>
    <p:handoutMasterId r:id="rId77"/>
  </p:handoutMasterIdLst>
  <p:sldIdLst>
    <p:sldId id="269" r:id="rId2"/>
    <p:sldId id="278" r:id="rId3"/>
    <p:sldId id="1454" r:id="rId4"/>
    <p:sldId id="1455" r:id="rId5"/>
    <p:sldId id="358" r:id="rId6"/>
    <p:sldId id="359" r:id="rId7"/>
    <p:sldId id="287" r:id="rId8"/>
    <p:sldId id="1620" r:id="rId9"/>
    <p:sldId id="344" r:id="rId10"/>
    <p:sldId id="345" r:id="rId11"/>
    <p:sldId id="1378" r:id="rId12"/>
    <p:sldId id="1423" r:id="rId13"/>
    <p:sldId id="1411" r:id="rId14"/>
    <p:sldId id="1486" r:id="rId15"/>
    <p:sldId id="1420" r:id="rId16"/>
    <p:sldId id="1412" r:id="rId17"/>
    <p:sldId id="1487" r:id="rId18"/>
    <p:sldId id="1518" r:id="rId19"/>
    <p:sldId id="1469" r:id="rId20"/>
    <p:sldId id="1606" r:id="rId21"/>
    <p:sldId id="1627" r:id="rId22"/>
    <p:sldId id="1538" r:id="rId23"/>
    <p:sldId id="1285" r:id="rId24"/>
    <p:sldId id="1619" r:id="rId25"/>
    <p:sldId id="1468" r:id="rId26"/>
    <p:sldId id="1164" r:id="rId27"/>
    <p:sldId id="1562" r:id="rId28"/>
    <p:sldId id="1101" r:id="rId29"/>
    <p:sldId id="1581" r:id="rId30"/>
    <p:sldId id="1381" r:id="rId31"/>
    <p:sldId id="1528" r:id="rId32"/>
    <p:sldId id="1404" r:id="rId33"/>
    <p:sldId id="1631" r:id="rId34"/>
    <p:sldId id="1632" r:id="rId35"/>
    <p:sldId id="1405" r:id="rId36"/>
    <p:sldId id="1526" r:id="rId37"/>
    <p:sldId id="1527" r:id="rId38"/>
    <p:sldId id="1618" r:id="rId39"/>
    <p:sldId id="1583" r:id="rId40"/>
    <p:sldId id="1629" r:id="rId41"/>
    <p:sldId id="1584" r:id="rId42"/>
    <p:sldId id="1626" r:id="rId43"/>
    <p:sldId id="1572" r:id="rId44"/>
    <p:sldId id="1500" r:id="rId45"/>
    <p:sldId id="1630" r:id="rId46"/>
    <p:sldId id="1605" r:id="rId47"/>
    <p:sldId id="1633" r:id="rId48"/>
    <p:sldId id="1634" r:id="rId49"/>
    <p:sldId id="1635" r:id="rId50"/>
    <p:sldId id="1375" r:id="rId51"/>
    <p:sldId id="1376" r:id="rId52"/>
    <p:sldId id="1400" r:id="rId53"/>
    <p:sldId id="619" r:id="rId54"/>
    <p:sldId id="621" r:id="rId55"/>
    <p:sldId id="1561" r:id="rId56"/>
    <p:sldId id="1555" r:id="rId57"/>
    <p:sldId id="1601" r:id="rId58"/>
    <p:sldId id="1585" r:id="rId59"/>
    <p:sldId id="1586" r:id="rId60"/>
    <p:sldId id="1587" r:id="rId61"/>
    <p:sldId id="1588" r:id="rId62"/>
    <p:sldId id="1589" r:id="rId63"/>
    <p:sldId id="1590" r:id="rId64"/>
    <p:sldId id="1591" r:id="rId65"/>
    <p:sldId id="1592" r:id="rId66"/>
    <p:sldId id="1593" r:id="rId67"/>
    <p:sldId id="1594" r:id="rId68"/>
    <p:sldId id="1595" r:id="rId69"/>
    <p:sldId id="1596" r:id="rId70"/>
    <p:sldId id="1597" r:id="rId71"/>
    <p:sldId id="1598" r:id="rId72"/>
    <p:sldId id="1599" r:id="rId73"/>
    <p:sldId id="1600" r:id="rId74"/>
    <p:sldId id="1628" r:id="rId7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1" autoAdjust="0"/>
    <p:restoredTop sz="94660" autoAdjust="0"/>
  </p:normalViewPr>
  <p:slideViewPr>
    <p:cSldViewPr>
      <p:cViewPr varScale="1">
        <p:scale>
          <a:sx n="88" d="100"/>
          <a:sy n="88" d="100"/>
        </p:scale>
        <p:origin x="-1338"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48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802.11-16/0001r0</a:t>
            </a:r>
            <a:endParaRPr lang="en-US" dirty="0"/>
          </a:p>
        </p:txBody>
      </p:sp>
      <p:sp>
        <p:nvSpPr>
          <p:cNvPr id="3075" name="Rectangle 3"/>
          <p:cNvSpPr>
            <a:spLocks noGrp="1" noChangeArrowheads="1"/>
          </p:cNvSpPr>
          <p:nvPr>
            <p:ph type="dt" sz="quarter" idx="1"/>
          </p:nvPr>
        </p:nvSpPr>
        <p:spPr bwMode="auto">
          <a:xfrm>
            <a:off x="695325" y="177284"/>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2016</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802.11-16/0001r0</a:t>
            </a:r>
            <a:endParaRPr lang="en-US" dirty="0"/>
          </a:p>
        </p:txBody>
      </p:sp>
      <p:sp>
        <p:nvSpPr>
          <p:cNvPr id="2051" name="Rectangle 3"/>
          <p:cNvSpPr>
            <a:spLocks noGrp="1" noChangeArrowheads="1"/>
          </p:cNvSpPr>
          <p:nvPr>
            <p:ph type="dt" idx="1"/>
          </p:nvPr>
        </p:nvSpPr>
        <p:spPr bwMode="auto">
          <a:xfrm>
            <a:off x="654050" y="97909"/>
            <a:ext cx="64761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Jan 2016</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53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54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2" y="363379"/>
            <a:ext cx="31529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802.11-16/0001r4</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65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Jan 2016</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ntor.ieee.org/802.11/dcn/15/11-15-1484-00-0jtc-minutes-of-ieee-802-jtc1-sc-in-nov-2015.do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ieee-sa.centraldesktop.com/802psdo/"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ieee802.org/1/files/public/docs2016/liaison-randall-SC6response8021Xbx-0116-v02.pdf"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package" Target="../embeddings/Microsoft_PowerPoint_Presentation1.pptx"/><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0.wmf"/><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2.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5.wmf"/><Relationship Id="rId5" Type="http://schemas.openxmlformats.org/officeDocument/2006/relationships/oleObject" Target="../embeddings/oleObject13.bin"/><Relationship Id="rId4" Type="http://schemas.openxmlformats.org/officeDocument/2006/relationships/image" Target="../media/image14.wmf"/></Relationships>
</file>

<file path=ppt/slides/_rels/slide69.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6.wmf"/><Relationship Id="rId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7.wmf"/><Relationship Id="rId4" Type="http://schemas.openxmlformats.org/officeDocument/2006/relationships/oleObject" Target="../embeddings/oleObject15.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18.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19.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Jan 2016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18 January 2016</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57657168"/>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+61 2 84461010</a:t>
                      </a:r>
                      <a:endParaRPr lang="en-AU" sz="1200" dirty="0">
                        <a:effectLst/>
                      </a:endParaRPr>
                    </a:p>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j-lt"/>
                          <a:ea typeface="Times New Roman"/>
                        </a:rPr>
                        <a:t>Peter Yee (Vice</a:t>
                      </a:r>
                      <a:r>
                        <a:rPr lang="en-AU" sz="1200" baseline="0" dirty="0" smtClean="0">
                          <a:effectLst/>
                          <a:latin typeface="+mj-lt"/>
                          <a:ea typeface="Times New Roman"/>
                        </a:rPr>
                        <a:t> Chair)</a:t>
                      </a:r>
                      <a:endParaRPr lang="en-AU" sz="1200" dirty="0">
                        <a:effectLst/>
                        <a:latin typeface="+mj-lt"/>
                        <a:ea typeface="Times New Roman"/>
                      </a:endParaRPr>
                    </a:p>
                  </a:txBody>
                  <a:tcPr marL="68580" marR="68580" marT="0" marB="0" anchor="ctr"/>
                </a:tc>
                <a:tc>
                  <a:txBody>
                    <a:bodyPr/>
                    <a:lstStyle/>
                    <a:p>
                      <a:pPr>
                        <a:spcAft>
                          <a:spcPts val="0"/>
                        </a:spcAft>
                      </a:pPr>
                      <a:endParaRPr lang="en-AU" sz="1200" dirty="0">
                        <a:effectLst/>
                        <a:latin typeface="+mj-lt"/>
                        <a:ea typeface="Times New Roman"/>
                      </a:endParaRPr>
                    </a:p>
                  </a:txBody>
                  <a:tcPr marL="68580" marR="68580" marT="0" marB="0" anchor="ctr"/>
                </a:tc>
                <a:tc>
                  <a:txBody>
                    <a:bodyPr/>
                    <a:lstStyle/>
                    <a:p>
                      <a:pPr marL="21590" indent="-21590">
                        <a:spcAft>
                          <a:spcPts val="0"/>
                        </a:spcAft>
                      </a:pPr>
                      <a:endParaRPr lang="en-AU" sz="1200" dirty="0">
                        <a:effectLst/>
                        <a:latin typeface="Times New Roman"/>
                        <a:ea typeface="Times New Roman"/>
                      </a:endParaRPr>
                    </a:p>
                  </a:txBody>
                  <a:tcPr marL="68580" marR="68580" marT="0" marB="0" anchor="ctr"/>
                </a:tc>
                <a:tc>
                  <a:txBody>
                    <a:bodyPr/>
                    <a:lstStyle/>
                    <a:p>
                      <a:pPr>
                        <a:spcAft>
                          <a:spcPts val="0"/>
                        </a:spcAft>
                      </a:pPr>
                      <a:r>
                        <a:rPr lang="en-AU" sz="1200" dirty="0" smtClean="0">
                          <a:effectLst/>
                          <a:latin typeface="+mj-lt"/>
                          <a:ea typeface="Times New Roman"/>
                        </a:rPr>
                        <a:t>peter@akayla.com</a:t>
                      </a:r>
                      <a:endParaRPr lang="en-AU" sz="1200" dirty="0">
                        <a:effectLst/>
                        <a:latin typeface="+mj-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Dallas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Dallas, US in Nov 2015, as documented in </a:t>
            </a:r>
            <a:r>
              <a:rPr lang="en-AU" i="1" dirty="0" smtClean="0">
                <a:hlinkClick r:id="rId3"/>
              </a:rPr>
              <a:t>11-15-1484r0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11</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 WG</a:t>
            </a:r>
          </a:p>
          <a:p>
            <a:pPr lvl="2"/>
            <a:r>
              <a:rPr lang="en-AU" dirty="0" smtClean="0"/>
              <a:t>802.3 WG</a:t>
            </a:r>
          </a:p>
          <a:p>
            <a:pPr lvl="2"/>
            <a:r>
              <a:rPr lang="en-AU" dirty="0"/>
              <a:t>802.11 </a:t>
            </a:r>
            <a:r>
              <a:rPr lang="en-AU" dirty="0" smtClean="0"/>
              <a:t>WG</a:t>
            </a:r>
          </a:p>
          <a:p>
            <a:pPr lvl="2"/>
            <a:r>
              <a:rPr lang="en-AU" dirty="0" smtClean="0"/>
              <a:t>802.15 WG</a:t>
            </a:r>
          </a:p>
          <a:p>
            <a:pPr lvl="2"/>
            <a:r>
              <a:rPr lang="en-AU" dirty="0" smtClean="0"/>
              <a:t>802.22 WG</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the </a:t>
            </a:r>
            <a:r>
              <a:rPr lang="en-AU" dirty="0" smtClean="0"/>
              <a:t>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12</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758447529"/>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757"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completed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61427839"/>
              </p:ext>
            </p:extLst>
          </p:nvPr>
        </p:nvGraphicFramePr>
        <p:xfrm>
          <a:off x="152400" y="176276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802.11mb</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r>
                        <a:rPr lang="en-GB" sz="1400" dirty="0" smtClean="0"/>
                        <a:t>12.0</a:t>
                      </a:r>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4:2015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5:2015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active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1766520"/>
              </p:ext>
            </p:extLst>
          </p:nvPr>
        </p:nvGraphicFramePr>
        <p:xfrm>
          <a:off x="152400" y="1762760"/>
          <a:ext cx="8841721" cy="31140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3.0</a:t>
                      </a:r>
                      <a:endParaRPr lang="en-GB" sz="1400" dirty="0"/>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802.11ay</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802.11az</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Dallas (Nov 2015)</a:t>
            </a:r>
          </a:p>
          <a:p>
            <a:pPr lvl="1"/>
            <a:r>
              <a:rPr lang="en-AU" dirty="0" smtClean="0"/>
              <a:t>Agreed 802.11aq close to being ready for liaison</a:t>
            </a:r>
          </a:p>
          <a:p>
            <a:r>
              <a:rPr lang="en-AU" dirty="0" smtClean="0"/>
              <a:t>In Atlanta (Jan 2016)</a:t>
            </a:r>
            <a:endParaRPr lang="en-AU" dirty="0"/>
          </a:p>
          <a:p>
            <a:pPr lvl="1"/>
            <a:r>
              <a:rPr lang="en-AU" dirty="0" smtClean="0"/>
              <a:t>Chair has asked TG Chairs whether new drafts ready for liaising</a:t>
            </a:r>
          </a:p>
          <a:p>
            <a:pPr lvl="2"/>
            <a:r>
              <a:rPr lang="en-AU" dirty="0" smtClean="0"/>
              <a:t>802.11mc: D4.0 passed SB, current version is D4.3</a:t>
            </a:r>
          </a:p>
          <a:p>
            <a:pPr lvl="2"/>
            <a:r>
              <a:rPr lang="en-AU" dirty="0" smtClean="0"/>
              <a:t>802.11ah: D5.0 passed SB, current version is D5.1</a:t>
            </a:r>
          </a:p>
          <a:p>
            <a:pPr lvl="2"/>
            <a:r>
              <a:rPr lang="en-AU" dirty="0" smtClean="0"/>
              <a:t>802.11ai: D6.0 passed SV, current version in D6.2</a:t>
            </a:r>
          </a:p>
          <a:p>
            <a:pPr lvl="2"/>
            <a:r>
              <a:rPr lang="en-AU" dirty="0" smtClean="0"/>
              <a:t>802.11aj: D1.0 in LB</a:t>
            </a:r>
          </a:p>
          <a:p>
            <a:pPr lvl="2"/>
            <a:r>
              <a:rPr lang="en-AU" dirty="0" smtClean="0"/>
              <a:t>802.11ak: D1.0 passed LB, current version in D1.3</a:t>
            </a:r>
          </a:p>
          <a:p>
            <a:pPr lvl="2"/>
            <a:r>
              <a:rPr lang="en-AU" dirty="0" smtClean="0"/>
              <a:t>802.11aq: D3.0 passed LB, current version is D3.1</a:t>
            </a:r>
          </a:p>
          <a:p>
            <a:pPr lvl="2"/>
            <a:r>
              <a:rPr lang="en-AU" dirty="0" smtClean="0"/>
              <a:t>802.11ax:</a:t>
            </a:r>
          </a:p>
          <a:p>
            <a:pPr lvl="2"/>
            <a:r>
              <a:rPr lang="en-AU" dirty="0" smtClean="0"/>
              <a:t>802.11ay: TG Chair reports no plans to liaise draft yet</a:t>
            </a:r>
          </a:p>
          <a:p>
            <a:pPr lvl="2"/>
            <a:r>
              <a:rPr lang="en-AU" dirty="0" smtClean="0"/>
              <a:t>802.11az:</a:t>
            </a:r>
            <a:endParaRPr lang="en-AU" dirty="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15</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07715408"/>
              </p:ext>
            </p:extLst>
          </p:nvPr>
        </p:nvGraphicFramePr>
        <p:xfrm>
          <a:off x="31376" y="1793240"/>
          <a:ext cx="8962744" cy="4028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Passed FDIS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ISO/IEC/IEEE</a:t>
                      </a:r>
                      <a:r>
                        <a:rPr lang="en-AU" sz="1400" baseline="0" dirty="0" smtClean="0"/>
                        <a:t> </a:t>
                      </a:r>
                      <a:r>
                        <a:rPr lang="en-AU" sz="1400" dirty="0" smtClean="0"/>
                        <a:t>8802-1AX:201</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802.1Qca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D2.1</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Dec 15</a:t>
                      </a:r>
                      <a:endParaRPr lang="en-GB" sz="1400" dirty="0">
                        <a:solidFill>
                          <a:schemeClr val="tx1"/>
                        </a:solidFill>
                      </a:endParaRPr>
                    </a:p>
                  </a:txBody>
                  <a:tcPr/>
                </a:tc>
                <a:tc>
                  <a:txBody>
                    <a:bodyPr/>
                    <a:lstStyle/>
                    <a:p>
                      <a:r>
                        <a:rPr lang="en-GB" sz="1400" dirty="0" smtClean="0">
                          <a:solidFill>
                            <a:schemeClr val="tx1"/>
                          </a:solidFill>
                        </a:rPr>
                        <a:t>D2.3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802.1AC-Rev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802.1AB-Rev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D1.2</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AU" dirty="0" smtClean="0"/>
              <a:t>In Dallas (Nov 2015)</a:t>
            </a:r>
          </a:p>
          <a:p>
            <a:pPr lvl="1"/>
            <a:r>
              <a:rPr lang="en-GB" dirty="0" smtClean="0"/>
              <a:t>Agreed 802.1Qbz</a:t>
            </a:r>
            <a:r>
              <a:rPr lang="en-GB" dirty="0"/>
              <a:t>, </a:t>
            </a:r>
            <a:r>
              <a:rPr lang="en-GB" dirty="0" smtClean="0"/>
              <a:t>802.1AC-rev, 802.1AB-Rev will be sent</a:t>
            </a:r>
          </a:p>
          <a:p>
            <a:pPr lvl="1"/>
            <a:r>
              <a:rPr lang="en-GB" dirty="0" smtClean="0"/>
              <a:t>802.11Qca </a:t>
            </a:r>
            <a:r>
              <a:rPr lang="en-GB" dirty="0"/>
              <a:t>needs one editorial change before it can be sent for its 60-day </a:t>
            </a:r>
            <a:r>
              <a:rPr lang="en-GB" dirty="0" smtClean="0"/>
              <a:t>pre-ballot</a:t>
            </a:r>
          </a:p>
          <a:p>
            <a:r>
              <a:rPr lang="en-GB" dirty="0" smtClean="0"/>
              <a:t>In Atlanta (Jan 2016)</a:t>
            </a:r>
          </a:p>
          <a:p>
            <a:pPr lvl="1"/>
            <a:r>
              <a:rPr lang="en-GB" dirty="0"/>
              <a:t>802.1Qbz, 802.1AC-rev, 802.1AB-Rev </a:t>
            </a:r>
            <a:r>
              <a:rPr lang="en-GB" dirty="0" smtClean="0"/>
              <a:t>were liaised in Dec 2015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0477683"/>
              </p:ext>
            </p:extLst>
          </p:nvPr>
        </p:nvGraphicFramePr>
        <p:xfrm>
          <a:off x="31376" y="1793240"/>
          <a:ext cx="8962744" cy="180340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solidFill>
                            <a:schemeClr val="tx1"/>
                          </a:solidFill>
                        </a:rPr>
                        <a:t>Apr 15</a:t>
                      </a:r>
                      <a:endParaRPr lang="en-GB" sz="1400" dirty="0">
                        <a:solidFill>
                          <a:schemeClr val="tx1"/>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802.3bw</a:t>
                      </a:r>
                    </a:p>
                  </a:txBody>
                  <a:tcPr/>
                </a:tc>
                <a:tc>
                  <a:txBody>
                    <a:bodyPr/>
                    <a:lstStyle/>
                    <a:p>
                      <a:r>
                        <a:rPr lang="en-GB" sz="1400" dirty="0" smtClean="0"/>
                        <a:t>Will be submitted to PSDO process in about March 2015</a:t>
                      </a:r>
                      <a:endParaRPr lang="en-AU" sz="1400" dirty="0"/>
                    </a:p>
                  </a:txBody>
                  <a:tcPr/>
                </a:tc>
                <a:tc>
                  <a:txBody>
                    <a:bodyPr/>
                    <a:lstStyle/>
                    <a:p>
                      <a:pPr algn="ctr"/>
                      <a:r>
                        <a:rPr lang="en-GB" sz="1400" dirty="0" smtClean="0">
                          <a:solidFill>
                            <a:schemeClr val="tx1"/>
                          </a:solidFill>
                        </a:rPr>
                        <a:t>Nov</a:t>
                      </a:r>
                      <a:r>
                        <a:rPr lang="en-GB" sz="1400" baseline="0" dirty="0" smtClean="0">
                          <a:solidFill>
                            <a:schemeClr val="tx1"/>
                          </a:solidFill>
                        </a:rPr>
                        <a:t> 15</a:t>
                      </a:r>
                      <a:endParaRPr lang="en-GB" sz="1400" dirty="0">
                        <a:solidFill>
                          <a:schemeClr val="tx1"/>
                        </a:solidFill>
                      </a:endParaRPr>
                    </a:p>
                  </a:txBody>
                  <a:tcPr/>
                </a:tc>
                <a:tc>
                  <a:txBody>
                    <a:bodyPr/>
                    <a:lstStyle/>
                    <a:p>
                      <a:r>
                        <a:rPr lang="en-GB" sz="1400" dirty="0" smtClean="0"/>
                        <a:t>D3.3</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802.3bp</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802.3bv</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Dallas (Nov 2015</a:t>
            </a:r>
            <a:r>
              <a:rPr lang="en-AU" dirty="0"/>
              <a:t>)</a:t>
            </a:r>
          </a:p>
          <a:p>
            <a:pPr lvl="1"/>
            <a:r>
              <a:rPr lang="en-AU" dirty="0" smtClean="0"/>
              <a:t>The 802.3 WG had previously decided to only submit revisions to the PSDO process</a:t>
            </a:r>
          </a:p>
          <a:p>
            <a:pPr lvl="1"/>
            <a:r>
              <a:rPr lang="en-AU" dirty="0" smtClean="0"/>
              <a:t>However, IEC TC22 is now proposing a project to define “In-vehicle Gigabit Ethernet” </a:t>
            </a:r>
          </a:p>
          <a:p>
            <a:pPr lvl="1"/>
            <a:r>
              <a:rPr lang="en-AU" dirty="0" smtClean="0"/>
              <a:t>The proposal of this project highlights the benefit of getting an “international” stamp from JTC1 – the existence of such a stamp may stop/change projects like this before they start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Atlanta in January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Dallas (Nov 2015</a:t>
            </a:r>
            <a:r>
              <a:rPr lang="en-AU" dirty="0"/>
              <a:t>)</a:t>
            </a:r>
          </a:p>
          <a:p>
            <a:pPr lvl="1"/>
            <a:r>
              <a:rPr lang="en-AU" dirty="0" smtClean="0"/>
              <a:t>802.3 WG are now proposing to submit amendments to SC6, starting with: </a:t>
            </a:r>
          </a:p>
          <a:p>
            <a:pPr lvl="2"/>
            <a:r>
              <a:rPr lang="en-AU" dirty="0"/>
              <a:t>802.3bw 100 Mb/s Operation over Single Twisted Pair Copper Cable (</a:t>
            </a:r>
            <a:r>
              <a:rPr lang="en-AU" dirty="0" smtClean="0"/>
              <a:t>100BASE-T1) – almost ratified by IEEE-SA SB</a:t>
            </a:r>
          </a:p>
          <a:p>
            <a:pPr lvl="2"/>
            <a:r>
              <a:rPr lang="en-AU" dirty="0" smtClean="0"/>
              <a:t>802.3bp </a:t>
            </a:r>
            <a:r>
              <a:rPr lang="en-AU" dirty="0"/>
              <a:t>1 Gb/s Operation over Single Twisted Pair Copper Cable (</a:t>
            </a:r>
            <a:r>
              <a:rPr lang="en-AU" dirty="0" smtClean="0"/>
              <a:t>1000BASE-T1) – pre Sponsor Ballot</a:t>
            </a:r>
          </a:p>
          <a:p>
            <a:pPr lvl="2"/>
            <a:r>
              <a:rPr lang="en-AU" dirty="0" smtClean="0"/>
              <a:t>802.3bv </a:t>
            </a:r>
            <a:r>
              <a:rPr lang="en-AU" dirty="0"/>
              <a:t>1000 Mb/s Operation Over Plastic Optical </a:t>
            </a:r>
            <a:r>
              <a:rPr lang="en-AU" dirty="0" err="1" smtClean="0"/>
              <a:t>Fiber</a:t>
            </a:r>
            <a:r>
              <a:rPr lang="en-AU" dirty="0"/>
              <a:t> </a:t>
            </a:r>
            <a:r>
              <a:rPr lang="en-AU" dirty="0" smtClean="0"/>
              <a:t>– </a:t>
            </a:r>
            <a:r>
              <a:rPr lang="en-AU" dirty="0"/>
              <a:t>pre Sponsor </a:t>
            </a:r>
            <a:r>
              <a:rPr lang="en-AU" dirty="0" smtClean="0"/>
              <a:t>Ballot</a:t>
            </a:r>
          </a:p>
          <a:p>
            <a:pPr lvl="1"/>
            <a:r>
              <a:rPr lang="en-AU" dirty="0" smtClean="0"/>
              <a:t>These drafts need to shared with SC6 at the appropriate time</a:t>
            </a:r>
          </a:p>
          <a:p>
            <a:pPr lvl="2"/>
            <a:r>
              <a:rPr lang="en-AU" dirty="0" smtClean="0"/>
              <a:t>802.3bw – immediately</a:t>
            </a:r>
          </a:p>
          <a:p>
            <a:pPr lvl="2"/>
            <a:r>
              <a:rPr lang="en-AU" dirty="0" smtClean="0"/>
              <a:t>802.3bp and 802.3bv – once reach SB</a:t>
            </a:r>
            <a:endParaRPr lang="en-AU" dirty="0"/>
          </a:p>
          <a:p>
            <a:pPr lvl="1"/>
            <a:endParaRPr lang="en-AU" dirty="0"/>
          </a:p>
          <a:p>
            <a:pPr lvl="1"/>
            <a:endParaRPr lang="en-GB" dirty="0"/>
          </a:p>
          <a:p>
            <a:pPr lvl="1"/>
            <a:endParaRPr lang="en-GB"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234338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In Atlanta (Jan 2016)</a:t>
            </a:r>
          </a:p>
          <a:p>
            <a:pPr lvl="1"/>
            <a:r>
              <a:rPr lang="en-AU" dirty="0" smtClean="0"/>
              <a:t>802.3bw was liaised in Nov 2015</a:t>
            </a:r>
          </a:p>
          <a:p>
            <a:pPr lvl="1"/>
            <a:r>
              <a:rPr lang="en-AU" dirty="0" smtClean="0"/>
              <a:t>Still </a:t>
            </a:r>
            <a:r>
              <a:rPr lang="en-AU" dirty="0"/>
              <a:t>waiting for 802.3bp and </a:t>
            </a:r>
            <a:r>
              <a:rPr lang="en-AU" dirty="0" smtClean="0"/>
              <a:t>802.3bv </a:t>
            </a:r>
            <a:r>
              <a:rPr lang="en-AU" dirty="0"/>
              <a:t>t</a:t>
            </a:r>
            <a:r>
              <a:rPr lang="en-AU" dirty="0" smtClean="0"/>
              <a:t>o reach SB</a:t>
            </a:r>
          </a:p>
          <a:p>
            <a:pPr lvl="2"/>
            <a:r>
              <a:rPr lang="en-AU" dirty="0" smtClean="0"/>
              <a:t>When is that expected?</a:t>
            </a:r>
            <a:endParaRPr lang="en-AU" dirty="0"/>
          </a:p>
          <a:p>
            <a:pPr lvl="1"/>
            <a:r>
              <a:rPr lang="en-AU" dirty="0" smtClean="0"/>
              <a:t>What is the status of 802.3bx (</a:t>
            </a:r>
            <a:r>
              <a:rPr lang="en-AU" dirty="0"/>
              <a:t>Revision to IEEE </a:t>
            </a:r>
            <a:r>
              <a:rPr lang="en-AU" dirty="0" err="1"/>
              <a:t>Std</a:t>
            </a:r>
            <a:r>
              <a:rPr lang="en-AU" dirty="0"/>
              <a:t> </a:t>
            </a:r>
            <a:r>
              <a:rPr lang="en-AU" dirty="0" smtClean="0"/>
              <a:t>802.3-2012)?</a:t>
            </a:r>
          </a:p>
          <a:p>
            <a:pPr lvl="2"/>
            <a:r>
              <a:rPr lang="en-AU" dirty="0" smtClean="0"/>
              <a:t>D3.0 was liaised in Apr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831408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WG </a:t>
            </a:r>
            <a:r>
              <a:rPr lang="en-AU" dirty="0"/>
              <a:t>has liaised </a:t>
            </a:r>
            <a:r>
              <a:rPr lang="en-AU" dirty="0" smtClean="0"/>
              <a:t>one draft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43319250"/>
              </p:ext>
            </p:extLst>
          </p:nvPr>
        </p:nvGraphicFramePr>
        <p:xfrm>
          <a:off x="31376" y="1793240"/>
          <a:ext cx="8962744" cy="6756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AU" sz="1400" dirty="0" smtClean="0"/>
                        <a:t>802.15.3RevA </a:t>
                      </a:r>
                      <a:endParaRPr lang="en-GB" sz="1400" b="0" dirty="0" smtClean="0">
                        <a:solidFill>
                          <a:schemeClr val="tx1"/>
                        </a:solidFill>
                      </a:endParaRPr>
                    </a:p>
                  </a:txBody>
                  <a:tcPr/>
                </a:tc>
                <a:tc>
                  <a:txBody>
                    <a:bodyPr/>
                    <a:lstStyle/>
                    <a:p>
                      <a:r>
                        <a:rPr lang="en-GB" sz="1400" dirty="0" smtClean="0"/>
                        <a:t>-</a:t>
                      </a:r>
                      <a:endParaRPr lang="en-AU" sz="1400" dirty="0"/>
                    </a:p>
                  </a:txBody>
                  <a:tcPr/>
                </a:tc>
                <a:tc>
                  <a:txBody>
                    <a:bodyPr/>
                    <a:lstStyle/>
                    <a:p>
                      <a:pPr algn="ctr"/>
                      <a:r>
                        <a:rPr lang="en-GB" sz="1400" dirty="0" smtClean="0">
                          <a:solidFill>
                            <a:schemeClr val="tx1"/>
                          </a:solidFill>
                        </a:rPr>
                        <a:t>Dec 15</a:t>
                      </a:r>
                      <a:endParaRPr lang="en-GB" sz="1400" dirty="0">
                        <a:solidFill>
                          <a:schemeClr val="tx1"/>
                        </a:solidFill>
                      </a:endParaRPr>
                    </a:p>
                  </a:txBody>
                  <a:tcPr/>
                </a:tc>
                <a:tc>
                  <a:txBody>
                    <a:bodyPr/>
                    <a:lstStyle/>
                    <a:p>
                      <a:pPr algn="ctr"/>
                      <a:r>
                        <a:rPr lang="en-GB" sz="1400" dirty="0" smtClean="0">
                          <a:solidFill>
                            <a:schemeClr val="tx1"/>
                          </a:solidFill>
                        </a:rPr>
                        <a:t>2.0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 but JTC1/SC6 has responsibility as </a:t>
            </a:r>
            <a:r>
              <a:rPr lang="en-GB" dirty="0"/>
              <a:t>of June 2015 </a:t>
            </a:r>
            <a:r>
              <a:rPr lang="en-GB" dirty="0" smtClean="0"/>
              <a:t>for IEEE 802.15 standards</a:t>
            </a:r>
            <a:endParaRPr lang="en-AU" dirty="0" smtClean="0"/>
          </a:p>
          <a:p>
            <a:pPr lvl="1"/>
            <a:r>
              <a:rPr lang="en-AU" dirty="0" smtClean="0"/>
              <a:t>It appears that 802.15 WG is going to start using the PSD process. Peter Yee (</a:t>
            </a:r>
            <a:r>
              <a:rPr lang="en-US" dirty="0"/>
              <a:t>802.15 rep to IEEE 802 JTC1 SC as of Sept 2015 </a:t>
            </a:r>
            <a:r>
              <a:rPr lang="en-US" dirty="0" smtClean="0"/>
              <a:t>) </a:t>
            </a:r>
            <a:r>
              <a:rPr lang="en-AU" dirty="0" smtClean="0"/>
              <a:t>reports”</a:t>
            </a:r>
          </a:p>
          <a:p>
            <a:pPr lvl="2"/>
            <a:r>
              <a:rPr lang="en-AU" i="1" dirty="0"/>
              <a:t>Bob </a:t>
            </a:r>
            <a:r>
              <a:rPr lang="en-AU" i="1" dirty="0" err="1"/>
              <a:t>Heile</a:t>
            </a:r>
            <a:r>
              <a:rPr lang="en-AU" i="1" dirty="0"/>
              <a:t> has indicated that IEEE 802.15.3 and IEEE 802.15.4-2015 would be candidates to be sent to </a:t>
            </a:r>
            <a:r>
              <a:rPr lang="en-AU" i="1" dirty="0" smtClean="0"/>
              <a:t>JTC1/SC6</a:t>
            </a:r>
          </a:p>
          <a:p>
            <a:pPr lvl="2"/>
            <a:r>
              <a:rPr lang="en-AU" i="1" dirty="0" smtClean="0"/>
              <a:t>It </a:t>
            </a:r>
            <a:r>
              <a:rPr lang="en-AU" i="1" dirty="0"/>
              <a:t>looks like IEEE 802.15.4-2015 was approved following the November meeting and is just being finalized by </a:t>
            </a:r>
            <a:r>
              <a:rPr lang="en-AU" i="1" dirty="0" err="1" smtClean="0"/>
              <a:t>RevCom</a:t>
            </a:r>
            <a:endParaRPr lang="en-AU" i="1" dirty="0" smtClean="0"/>
          </a:p>
          <a:p>
            <a:pPr lvl="2"/>
            <a:r>
              <a:rPr lang="en-AU" i="1" dirty="0" smtClean="0"/>
              <a:t>Publication </a:t>
            </a:r>
            <a:r>
              <a:rPr lang="en-AU" i="1" dirty="0"/>
              <a:t>is expected in early </a:t>
            </a:r>
            <a:r>
              <a:rPr lang="en-AU" i="1" dirty="0" smtClean="0"/>
              <a:t>2016</a:t>
            </a:r>
          </a:p>
          <a:p>
            <a:pPr lvl="2"/>
            <a:r>
              <a:rPr lang="en-AU" i="1" dirty="0" smtClean="0"/>
              <a:t>A </a:t>
            </a:r>
            <a:r>
              <a:rPr lang="en-AU" i="1" dirty="0"/>
              <a:t>WG motion was approved to forward P802.15.3RevA once its Sponsor Ballot begins.</a:t>
            </a:r>
          </a:p>
          <a:p>
            <a:pPr lvl="1"/>
            <a:r>
              <a:rPr lang="en-US" dirty="0" smtClean="0"/>
              <a:t>Will 802.15 WG now approve the liaising of </a:t>
            </a:r>
            <a:r>
              <a:rPr lang="en-AU" dirty="0"/>
              <a:t>IEEE 802.15.4-2015 </a:t>
            </a:r>
            <a:r>
              <a:rPr lang="en-AU" dirty="0" smtClean="0"/>
              <a:t>before starting the PSDO process?</a:t>
            </a:r>
            <a:endParaRPr lang="en-US"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a:t>
            </a:r>
            <a:r>
              <a:rPr lang="en-AU" dirty="0"/>
              <a:t>has liaised </a:t>
            </a:r>
            <a:r>
              <a:rPr lang="en-AU" dirty="0" smtClean="0"/>
              <a:t>two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51338386"/>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smtClean="0">
                          <a:solidFill>
                            <a:schemeClr val="tx1"/>
                          </a:solidFill>
                        </a:rPr>
                        <a:t>Jul 15</a:t>
                      </a:r>
                      <a:endParaRPr lang="en-GB" sz="1400" dirty="0">
                        <a:solidFill>
                          <a:schemeClr val="tx1"/>
                        </a:solidFill>
                      </a:endParaRPr>
                    </a:p>
                  </a:txBody>
                  <a:tcPr/>
                </a:tc>
                <a:tc>
                  <a:txBody>
                    <a:bodyPr/>
                    <a:lstStyle/>
                    <a:p>
                      <a:pPr algn="ctr"/>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1"/>
                          </a:solidFill>
                        </a:rPr>
                        <a:t>Jul</a:t>
                      </a:r>
                      <a:r>
                        <a:rPr lang="en-GB" sz="1400" baseline="0" dirty="0" smtClean="0">
                          <a:solidFill>
                            <a:schemeClr val="tx1"/>
                          </a:solidFill>
                        </a:rPr>
                        <a:t> 15</a:t>
                      </a:r>
                      <a:endParaRPr lang="en-GB" sz="1400" dirty="0">
                        <a:solidFill>
                          <a:schemeClr val="tx1"/>
                        </a:solidFill>
                      </a:endParaRPr>
                    </a:p>
                  </a:txBody>
                  <a:tcPr/>
                </a:tc>
                <a:tc>
                  <a:txBody>
                    <a:bodyPr/>
                    <a:lstStyle/>
                    <a:p>
                      <a:pPr algn="ctr"/>
                      <a:r>
                        <a:rPr lang="en-GB" sz="1400" dirty="0" smtClean="0">
                          <a:solidFill>
                            <a:schemeClr val="tx1"/>
                          </a:solidFill>
                        </a:rPr>
                        <a:t>5.0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4183739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GB" dirty="0" smtClean="0"/>
              <a:t>In </a:t>
            </a:r>
            <a:r>
              <a:rPr lang="en-GB" dirty="0"/>
              <a:t>Hawaii (July 2015)</a:t>
            </a:r>
          </a:p>
          <a:p>
            <a:pPr lvl="1"/>
            <a:r>
              <a:rPr lang="en-AU" dirty="0"/>
              <a:t>Just before Hawaii IEEE 802.22a-2014 and IEEE P802.22b Draft 5.0 were submitted to ISO JTC1 SC6 for information </a:t>
            </a:r>
            <a:r>
              <a:rPr lang="en-AU" dirty="0" smtClean="0"/>
              <a:t>only</a:t>
            </a:r>
            <a:endParaRPr lang="en-AU" dirty="0">
              <a:solidFill>
                <a:srgbClr val="FF0000"/>
              </a:solidFill>
            </a:endParaRPr>
          </a:p>
          <a:p>
            <a:pPr lvl="2"/>
            <a:r>
              <a:rPr lang="en-AU" dirty="0"/>
              <a:t>The IEEE 802.22a-2014 is an amendment specifying MIBs and Management Plane Procedures to the IEEE 802.22-2011</a:t>
            </a:r>
          </a:p>
          <a:p>
            <a:pPr lvl="2"/>
            <a:r>
              <a:rPr lang="en-AU" dirty="0"/>
              <a:t>The IEEE P802.22b Draft 5 is also an amendment specifying Broadband Services and Monitoring Applications to the IEEE 802.22-2011 Standard. This is in the final stages of approval within the IEEE Standards </a:t>
            </a:r>
            <a:r>
              <a:rPr lang="en-AU" dirty="0" smtClean="0"/>
              <a:t>process</a:t>
            </a:r>
          </a:p>
          <a:p>
            <a:r>
              <a:rPr lang="en-AU" dirty="0" smtClean="0"/>
              <a:t>In Atlanta (Jan 2016)</a:t>
            </a:r>
            <a:endParaRPr lang="en-AU" dirty="0"/>
          </a:p>
          <a:p>
            <a:pPr lvl="1"/>
            <a:r>
              <a:rPr lang="en-AU" dirty="0"/>
              <a:t>Both IEEE 802.22a-2014 and IEEE P802.22b </a:t>
            </a:r>
            <a:r>
              <a:rPr lang="en-AU" dirty="0" smtClean="0"/>
              <a:t> have now been submitted to PSDO</a:t>
            </a:r>
            <a:endParaRPr lang="en-AU" dirty="0"/>
          </a:p>
          <a:p>
            <a:pPr lvl="1"/>
            <a:endParaRPr lang="en-AU" dirty="0" smtClean="0"/>
          </a:p>
          <a:p>
            <a:pPr lvl="1"/>
            <a:endParaRPr lang="en-AU" dirty="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2015 plenary, the IEEE 802 notified SC6 (N16361) of the approval of: </a:t>
            </a:r>
          </a:p>
          <a:p>
            <a:pPr lvl="2"/>
            <a:r>
              <a:rPr lang="en-AU" dirty="0" smtClean="0"/>
              <a:t>IEEE 802.3 Single Lane 50 Gb/s Ethernet Study Group </a:t>
            </a:r>
          </a:p>
          <a:p>
            <a:pPr lvl="2"/>
            <a:r>
              <a:rPr lang="en-AU" dirty="0" smtClean="0"/>
              <a:t>IEEE 802.3 Next Generation 100 Gb/s and 200 Gb/s Ethernet Study Group </a:t>
            </a:r>
          </a:p>
          <a:p>
            <a:pPr lvl="2"/>
            <a:r>
              <a:rPr lang="en-AU" dirty="0" smtClean="0"/>
              <a:t>IEEE 802.3 25Gb/s Single Mode </a:t>
            </a:r>
            <a:r>
              <a:rPr lang="en-AU" dirty="0" err="1" smtClean="0"/>
              <a:t>Fiber</a:t>
            </a:r>
            <a:r>
              <a:rPr lang="en-AU" dirty="0" smtClean="0"/>
              <a:t> Study Group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a:t>
            </a:r>
            <a:r>
              <a:rPr lang="en-AU" u="sng" dirty="0" smtClean="0">
                <a:hlinkClick r:id="rId2"/>
              </a:rPr>
              <a:t>ieee-sa.centraldesktop.com/802psdo/</a:t>
            </a:r>
            <a:endParaRPr lang="en-AU" dirty="0" smtClean="0"/>
          </a:p>
          <a:p>
            <a:pPr lvl="1"/>
            <a:r>
              <a:rPr lang="en-AU" dirty="0" smtClean="0"/>
              <a:t>WG Chairs (and some others) will have management access, which will allow them to update the process steps</a:t>
            </a:r>
          </a:p>
          <a:p>
            <a:pPr lvl="1"/>
            <a:r>
              <a:rPr lang="en-AU" dirty="0" smtClean="0"/>
              <a:t>Training will be available to WG Chairs as they need to use the new tool</a:t>
            </a:r>
            <a:endParaRPr lang="en-AU" dirty="0"/>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27</a:t>
            </a:fld>
            <a:endParaRPr lang="en-US"/>
          </a:p>
        </p:txBody>
      </p:sp>
    </p:spTree>
    <p:extLst>
      <p:ext uri="{BB962C8B-B14F-4D97-AF65-F5344CB8AC3E}">
        <p14:creationId xmlns:p14="http://schemas.microsoft.com/office/powerpoint/2010/main" val="296495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17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1705015"/>
              </p:ext>
            </p:extLst>
          </p:nvPr>
        </p:nvGraphicFramePr>
        <p:xfrm>
          <a:off x="762000" y="1600200"/>
          <a:ext cx="7620000" cy="4477926"/>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17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4028049"/>
              </p:ext>
            </p:extLst>
          </p:nvPr>
        </p:nvGraphicFramePr>
        <p:xfrm>
          <a:off x="761999" y="1600200"/>
          <a:ext cx="7620000" cy="2718741"/>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Oct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Jun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4849602"/>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a:t>
                      </a:r>
                      <a:r>
                        <a:rPr lang="en-AU" sz="1600" b="1" baseline="0" dirty="0" smtClean="0">
                          <a:solidFill>
                            <a:srgbClr val="00B050"/>
                          </a:solidFill>
                          <a:latin typeface="+mj-lt"/>
                        </a:rPr>
                        <a:t> Nov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19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24</a:t>
                      </a:r>
                      <a:r>
                        <a:rPr lang="en-AU" sz="1600" b="1" baseline="0" dirty="0" smtClean="0">
                          <a:solidFill>
                            <a:srgbClr val="00B050"/>
                          </a:solidFill>
                          <a:latin typeface="+mj-lt"/>
                        </a:rPr>
                        <a:t> Dec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Discuss</a:t>
                      </a:r>
                      <a:r>
                        <a:rPr lang="en-AU" sz="1600" b="1" baseline="0" dirty="0" smtClean="0">
                          <a:solidFill>
                            <a:schemeClr val="accent6"/>
                          </a:solidFill>
                        </a:rPr>
                        <a:t> in Jan 16</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13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n-lt"/>
                        </a:rPr>
                        <a:t>Closes</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28 Jan</a:t>
                      </a:r>
                      <a:r>
                        <a:rPr lang="en-AU" sz="1600" b="1" kern="1200" baseline="0" dirty="0" smtClean="0">
                          <a:solidFill>
                            <a:schemeClr val="accent6"/>
                          </a:solidFill>
                          <a:latin typeface="+mn-lt"/>
                          <a:ea typeface="+mn-ea"/>
                          <a:cs typeface="+mn-cs"/>
                        </a:rPr>
                        <a:t> 16</a:t>
                      </a:r>
                      <a:endParaRPr lang="en-AU" sz="1600" b="1" kern="1200" dirty="0" smtClean="0">
                        <a:solidFill>
                          <a:schemeClr val="accent6"/>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Sent</a:t>
                      </a:r>
                      <a:r>
                        <a:rPr lang="en-AU" sz="1600" b="1" baseline="0" dirty="0" smtClean="0">
                          <a:solidFill>
                            <a:srgbClr val="00B050"/>
                          </a:solidFill>
                        </a:rPr>
                        <a:t> in Jun 15</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a:t>
                      </a:r>
                      <a:r>
                        <a:rPr lang="en-AU" sz="1600" b="1" baseline="0" dirty="0" smtClean="0">
                          <a:solidFill>
                            <a:srgbClr val="00B050"/>
                          </a:solidFill>
                          <a:latin typeface="+mj-lt"/>
                          <a:cs typeface="Arial" panose="020B0604020202020204" pitchFamily="34" charset="0"/>
                        </a:rPr>
                        <a:t>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802.1Qca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Submitted</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15 Dec 15</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802.22b</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Submitted</a:t>
                      </a:r>
                      <a:endParaRPr lang="en-AU" sz="1600" b="1" kern="1200" dirty="0">
                        <a:solidFill>
                          <a:schemeClr val="accent2"/>
                        </a:solidFill>
                        <a:latin typeface="+mn-lt"/>
                        <a:ea typeface="+mn-ea"/>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15</a:t>
                      </a:r>
                      <a:r>
                        <a:rPr lang="en-AU" sz="1600" b="1" baseline="0" dirty="0" smtClean="0">
                          <a:solidFill>
                            <a:schemeClr val="accent2"/>
                          </a:solidFill>
                          <a:latin typeface="+mj-lt"/>
                          <a:cs typeface="Arial" panose="020B0604020202020204" pitchFamily="34" charset="0"/>
                        </a:rPr>
                        <a:t> Dec 15</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802.3bx</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latin typeface="+mj-lt"/>
                          <a:cs typeface="Arial" panose="020B0604020202020204" pitchFamily="34" charset="0"/>
                        </a:rPr>
                        <a:t>802.3bw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Mar 2016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2"/>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a:xfrm>
            <a:off x="685800" y="1905000"/>
            <a:ext cx="7772400" cy="4114800"/>
          </a:xfrm>
        </p:spPr>
        <p:txBody>
          <a:bodyPr/>
          <a:lstStyle/>
          <a:p>
            <a:r>
              <a:rPr lang="en-AU" dirty="0"/>
              <a:t>60 day 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31</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5015357"/>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1420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815053118"/>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1420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60932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a:t>
            </a:r>
            <a:r>
              <a:rPr lang="en-GB" dirty="0" smtClean="0"/>
              <a:t>FDIS ballot closed on 24 December and passed with one comment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comment responses liaised</a:t>
            </a: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&amp; passed with a China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2"/>
            <a:r>
              <a:rPr lang="en-AU" dirty="0" smtClean="0"/>
              <a:t>802.1 WG responded to the comment in June 2015 (see N16255)</a:t>
            </a:r>
            <a:endParaRPr lang="en-AU" dirty="0"/>
          </a:p>
          <a:p>
            <a:r>
              <a:rPr lang="en-AU" dirty="0" smtClean="0"/>
              <a:t>FDIS </a:t>
            </a:r>
            <a:r>
              <a:rPr lang="en-AU" dirty="0"/>
              <a:t>ballot</a:t>
            </a:r>
            <a:r>
              <a:rPr lang="en-AU" dirty="0" smtClean="0"/>
              <a:t>: </a:t>
            </a:r>
            <a:r>
              <a:rPr lang="en-AU" dirty="0" smtClean="0">
                <a:solidFill>
                  <a:schemeClr val="accent6"/>
                </a:solidFill>
              </a:rPr>
              <a:t>closed 28 January 2016</a:t>
            </a:r>
          </a:p>
          <a:p>
            <a:pPr lvl="1"/>
            <a:r>
              <a:rPr lang="en-AU" dirty="0" smtClean="0"/>
              <a:t>FDIS ballot closed 24 Dec 2015 </a:t>
            </a:r>
            <a:r>
              <a:rPr lang="en-AU" dirty="0"/>
              <a:t>&amp; passed with a China </a:t>
            </a:r>
            <a:r>
              <a:rPr lang="en-AU" dirty="0" smtClean="0"/>
              <a:t>comment</a:t>
            </a:r>
          </a:p>
          <a:p>
            <a:pPr lvl="2"/>
            <a:r>
              <a:rPr lang="en-AU" dirty="0" smtClean="0"/>
              <a:t>Passed 15/1/18</a:t>
            </a:r>
          </a:p>
          <a:p>
            <a:pPr lvl="2"/>
            <a:r>
              <a:rPr lang="en-AU" dirty="0" smtClean="0"/>
              <a:t>The comment needs a response</a:t>
            </a:r>
          </a:p>
          <a:p>
            <a:pPr lvl="1"/>
            <a:r>
              <a:rPr lang="en-AU" dirty="0" smtClean="0"/>
              <a:t>It </a:t>
            </a:r>
            <a:r>
              <a:rPr lang="en-AU" dirty="0"/>
              <a:t>is likely the </a:t>
            </a:r>
            <a:r>
              <a:rPr lang="en-AU" dirty="0" smtClean="0"/>
              <a:t>standard </a:t>
            </a:r>
            <a:r>
              <a:rPr lang="en-AU" dirty="0"/>
              <a:t>will be known </a:t>
            </a:r>
            <a:r>
              <a:rPr lang="en-AU" dirty="0" smtClean="0"/>
              <a:t>as ISO/IEC/IEEE 8802-1X:2014/Amd1</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183730131"/>
              </p:ext>
            </p:extLst>
          </p:nvPr>
        </p:nvGraphicFramePr>
        <p:xfrm>
          <a:off x="7239000" y="3657600"/>
          <a:ext cx="914400" cy="771525"/>
        </p:xfrm>
        <a:graphic>
          <a:graphicData uri="http://schemas.openxmlformats.org/presentationml/2006/ole">
            <mc:AlternateContent xmlns:mc="http://schemas.openxmlformats.org/markup-compatibility/2006">
              <mc:Choice xmlns:v="urn:schemas-microsoft-com:vml" Requires="v">
                <p:oleObj spid="_x0000_s22028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23900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a:t>
            </a:r>
            <a:r>
              <a:rPr lang="en-AU" dirty="0"/>
              <a:t>IEEE 802.</a:t>
            </a:r>
            <a:r>
              <a:rPr lang="en-GB" dirty="0"/>
              <a:t>1Xbx-2014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smtClean="0"/>
              <a:t>ISO/IEC/IEEE 8802-1X: 2013 FDAmd1 is the same as IEEE 802.1XbxTM-2014, it is based on IEEE 802.1X</a:t>
            </a:r>
          </a:p>
          <a:p>
            <a:pPr lvl="1"/>
            <a:r>
              <a:rPr lang="en-AU" i="1" dirty="0" smtClean="0"/>
              <a:t>China has already submitted the comments on IEEE 802.1XbxTM-2014 during its pre-FDIS ballot. Although IEEE 802 provided the response in 6N16255, it still hasn’t resolved Chinese comments</a:t>
            </a:r>
          </a:p>
          <a:p>
            <a:pPr lvl="1"/>
            <a:r>
              <a:rPr lang="en-AU" i="1" dirty="0" smtClean="0"/>
              <a:t>Moreover, many documents distributed in SC6 have already pointed out the existing problems in IEEE 802.1X, such as 6N15613, 6N15662, 6N15523</a:t>
            </a:r>
          </a:p>
          <a:p>
            <a:pPr lvl="1"/>
            <a:r>
              <a:rPr lang="en-AU" i="1" dirty="0" smtClean="0"/>
              <a:t>It is regretful that all these documents didn’t get IEEE’s much attention and reasonable solution. China NB cannot support a standard that hasn’t reasonably solved the above Chinese comments</a:t>
            </a:r>
          </a:p>
          <a:p>
            <a:r>
              <a:rPr lang="en-AU" dirty="0"/>
              <a:t>China NB </a:t>
            </a:r>
            <a:r>
              <a:rPr lang="en-AU" dirty="0" smtClean="0"/>
              <a:t>proposed change</a:t>
            </a:r>
          </a:p>
          <a:p>
            <a:pPr lvl="1"/>
            <a:r>
              <a:rPr lang="en-AU" i="1" dirty="0" smtClean="0"/>
              <a:t>Reasonably </a:t>
            </a:r>
            <a:r>
              <a:rPr lang="en-AU" i="1" dirty="0"/>
              <a:t>resolve Chinese </a:t>
            </a:r>
            <a:r>
              <a:rPr lang="en-AU" i="1" dirty="0" smtClean="0"/>
              <a:t>comments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1647229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SC will discus a response to the China NB comment on IEEE 802.</a:t>
            </a:r>
            <a:r>
              <a:rPr lang="en-GB" smtClean="0"/>
              <a:t>1Xbx-2014 </a:t>
            </a:r>
            <a:endParaRPr lang="en-AU" dirty="0"/>
          </a:p>
        </p:txBody>
      </p:sp>
      <p:sp>
        <p:nvSpPr>
          <p:cNvPr id="8" name="Content Placeholder 7"/>
          <p:cNvSpPr>
            <a:spLocks noGrp="1"/>
          </p:cNvSpPr>
          <p:nvPr>
            <p:ph idx="1"/>
          </p:nvPr>
        </p:nvSpPr>
        <p:spPr>
          <a:xfrm>
            <a:off x="685800" y="1371600"/>
            <a:ext cx="7772400" cy="4114800"/>
          </a:xfrm>
        </p:spPr>
        <p:txBody>
          <a:bodyPr/>
          <a:lstStyle/>
          <a:p>
            <a:r>
              <a:rPr lang="en-US" dirty="0" smtClean="0"/>
              <a:t>Proposed response (to be considered at March plenary) - </a:t>
            </a:r>
            <a:r>
              <a:rPr lang="en-US" dirty="0" smtClean="0">
                <a:hlinkClick r:id="rId2"/>
              </a:rPr>
              <a:t>link</a:t>
            </a:r>
            <a:endParaRPr lang="en-US" dirty="0" smtClean="0"/>
          </a:p>
          <a:p>
            <a:pPr lvl="1"/>
            <a:r>
              <a:rPr lang="en-US" i="1" dirty="0" smtClean="0"/>
              <a:t>IEEE 802 has given the China NB comments much attention and has previously responded to the comments provided during the pre-FDIS ballot (6N16255). IEEE 802.1 WG has not received corroborating technical information to be able determine if any additional action is appropriate.</a:t>
            </a:r>
          </a:p>
          <a:p>
            <a:pPr lvl="1"/>
            <a:r>
              <a:rPr lang="en-US" i="1" dirty="0" smtClean="0"/>
              <a:t>In the past, the China NB has alleged that man-in-the-middle (and other) attacks are possible, however the technical details of such an attack (or the attack being demonstrated) have still not been supplied by the China NB to IEEE 802 experts for review and discussion.  In the absence of technical substantiation of the claims IEEE 802.1X cannot be updated.</a:t>
            </a:r>
          </a:p>
          <a:p>
            <a:pPr lvl="1"/>
            <a:r>
              <a:rPr lang="en-US" i="1" dirty="0" smtClean="0"/>
              <a:t>China NB Comment 2 on the pre-FDIS ballot requested that the references be updated. This was addressed in IEEE 802.1Xbx-2014. Reference updates will continue to be part of the regular maintenance process for IEEE 802.1X in the IEEE 802.1 WG as per the PSDO agreement.  Additional updates will be incorporated in the IEEE 802.1Xck amendment (current work in progress).</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408818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FDIS ballot closes </a:t>
            </a:r>
            <a:r>
              <a:rPr lang="en-AU" dirty="0">
                <a:solidFill>
                  <a:schemeClr val="accent6"/>
                </a:solidFill>
              </a:rPr>
              <a:t>28 </a:t>
            </a:r>
            <a:r>
              <a:rPr lang="en-AU" dirty="0" smtClean="0">
                <a:solidFill>
                  <a:schemeClr val="accent6"/>
                </a:solidFill>
              </a:rPr>
              <a:t>January 2016</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responses liaised</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a:t>
            </a:r>
          </a:p>
          <a:p>
            <a:pPr lvl="1"/>
            <a:r>
              <a:rPr lang="en-AU" dirty="0"/>
              <a:t>The pre-ballot closed on 2</a:t>
            </a:r>
            <a:r>
              <a:rPr lang="en-AU" dirty="0" smtClean="0"/>
              <a:t>3 Mar </a:t>
            </a:r>
            <a:r>
              <a:rPr lang="en-AU" dirty="0"/>
              <a:t>2015, and passed</a:t>
            </a:r>
          </a:p>
          <a:p>
            <a:pPr lvl="2"/>
            <a:r>
              <a:rPr lang="en-AU" dirty="0"/>
              <a:t>Passed </a:t>
            </a:r>
            <a:r>
              <a:rPr lang="en-AU" dirty="0" smtClean="0"/>
              <a:t>11/1/6 </a:t>
            </a:r>
            <a:r>
              <a:rPr lang="en-AU" dirty="0"/>
              <a:t>on need for an ISO standard – China NB voted no</a:t>
            </a:r>
          </a:p>
          <a:p>
            <a:pPr lvl="2"/>
            <a:r>
              <a:rPr lang="en-AU" dirty="0"/>
              <a:t>Passed </a:t>
            </a:r>
            <a:r>
              <a:rPr lang="en-AU" dirty="0" smtClean="0"/>
              <a:t>11/1/6 </a:t>
            </a:r>
            <a:r>
              <a:rPr lang="en-AU" dirty="0"/>
              <a:t>on submission to FDIS – China NB voted no</a:t>
            </a:r>
          </a:p>
          <a:p>
            <a:pPr lvl="2"/>
            <a:r>
              <a:rPr lang="en-AU" dirty="0"/>
              <a:t>A comment was received from China NB (see </a:t>
            </a:r>
            <a:r>
              <a:rPr lang="en-AU" dirty="0" smtClean="0"/>
              <a:t>N16135)</a:t>
            </a:r>
          </a:p>
          <a:p>
            <a:pPr lvl="1"/>
            <a:r>
              <a:rPr lang="en-AU" dirty="0"/>
              <a:t>802.1 WG responded to the comment in June </a:t>
            </a:r>
            <a:r>
              <a:rPr lang="en-AU" dirty="0" smtClean="0"/>
              <a:t>2015</a:t>
            </a:r>
          </a:p>
          <a:p>
            <a:pPr lvl="2"/>
            <a:r>
              <a:rPr lang="en-AU" dirty="0"/>
              <a:t>See </a:t>
            </a:r>
            <a:r>
              <a:rPr lang="en-AU" dirty="0" smtClean="0"/>
              <a:t>N16255 (embedded on slide for </a:t>
            </a:r>
            <a:r>
              <a:rPr lang="en-AU" dirty="0"/>
              <a:t>IEEE 802.</a:t>
            </a:r>
            <a:r>
              <a:rPr lang="en-GB" dirty="0" smtClean="0"/>
              <a:t>1Xbx-2014)</a:t>
            </a:r>
            <a:endParaRPr lang="en-AU" dirty="0"/>
          </a:p>
          <a:p>
            <a:r>
              <a:rPr lang="en-AU" dirty="0" smtClean="0"/>
              <a:t>FDIS </a:t>
            </a:r>
            <a:r>
              <a:rPr lang="en-AU" dirty="0"/>
              <a:t>ballot</a:t>
            </a:r>
            <a:r>
              <a:rPr lang="en-AU" dirty="0" smtClean="0"/>
              <a:t>: </a:t>
            </a:r>
            <a:r>
              <a:rPr lang="en-AU" dirty="0" smtClean="0">
                <a:solidFill>
                  <a:schemeClr val="accent6"/>
                </a:solidFill>
              </a:rPr>
              <a:t>closes </a:t>
            </a:r>
            <a:r>
              <a:rPr lang="en-AU" dirty="0">
                <a:solidFill>
                  <a:schemeClr val="accent6"/>
                </a:solidFill>
              </a:rPr>
              <a:t>28 Jan </a:t>
            </a:r>
            <a:r>
              <a:rPr lang="en-AU" dirty="0" smtClean="0">
                <a:solidFill>
                  <a:schemeClr val="accent6"/>
                </a:solidFill>
              </a:rPr>
              <a:t>2016</a:t>
            </a:r>
            <a:endParaRPr lang="en-AU" dirty="0">
              <a:solidFill>
                <a:schemeClr val="accent6"/>
              </a:solidFill>
            </a:endParaRPr>
          </a:p>
          <a:p>
            <a:pPr lvl="1"/>
            <a:r>
              <a:rPr lang="en-AU" dirty="0" smtClean="0"/>
              <a:t>FDIS </a:t>
            </a:r>
            <a:r>
              <a:rPr lang="en-AU" dirty="0"/>
              <a:t>ballot closes 28 Jan </a:t>
            </a:r>
            <a:r>
              <a:rPr lang="en-AU" dirty="0" smtClean="0"/>
              <a:t>2016</a:t>
            </a:r>
            <a:endParaRPr lang="en-AU" dirty="0" smtClean="0">
              <a:solidFill>
                <a:srgbClr val="FF0000"/>
              </a:solidFill>
            </a:endParaRPr>
          </a:p>
          <a:p>
            <a:pPr lvl="1"/>
            <a:r>
              <a:rPr lang="en-AU" dirty="0" smtClean="0"/>
              <a:t>It will probably be called ISO/IEC/IEEE 8802-1Q:2015</a:t>
            </a:r>
          </a:p>
          <a:p>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passed </a:t>
            </a:r>
            <a:r>
              <a:rPr lang="en-GB" dirty="0"/>
              <a:t>60 day pre-ballot </a:t>
            </a:r>
            <a:r>
              <a:rPr lang="en-AU" dirty="0"/>
              <a:t>on 23 Sept </a:t>
            </a:r>
            <a:r>
              <a:rPr lang="en-AU" dirty="0" smtClean="0"/>
              <a:t>2015 </a:t>
            </a:r>
            <a:r>
              <a:rPr lang="en-AU" dirty="0"/>
              <a:t> </a:t>
            </a:r>
            <a:r>
              <a:rPr lang="en-GB" dirty="0"/>
              <a:t>&amp; a response 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liaised in Jan 16</a:t>
            </a:r>
            <a:endParaRPr lang="en-AU" dirty="0" smtClean="0">
              <a:solidFill>
                <a:schemeClr val="accent6"/>
              </a:solidFill>
            </a:endParaRPr>
          </a:p>
          <a:p>
            <a:pPr lvl="1"/>
            <a:r>
              <a:rPr lang="en-AU" dirty="0" smtClean="0"/>
              <a:t>IEEE 802.1BR-2012 was liaised (N16151) to SC6 on 7 April 2015 and formal submission occurred in July 2015</a:t>
            </a: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needs a response</a:t>
            </a:r>
          </a:p>
          <a:p>
            <a:pPr lvl="1"/>
            <a:r>
              <a:rPr lang="en-AU" dirty="0"/>
              <a:t>A response was discussed in Nov 2015 but </a:t>
            </a:r>
            <a:r>
              <a:rPr lang="en-AU" dirty="0" smtClean="0"/>
              <a:t>it </a:t>
            </a:r>
            <a:r>
              <a:rPr lang="en-AU" dirty="0"/>
              <a:t>was decided that the 802.1 WG would take responsibility for </a:t>
            </a:r>
            <a:r>
              <a:rPr lang="en-AU" dirty="0" smtClean="0"/>
              <a:t>sending</a:t>
            </a:r>
            <a:endParaRPr lang="en-AU" dirty="0"/>
          </a:p>
          <a:p>
            <a:pPr lvl="2"/>
            <a:r>
              <a:rPr lang="en-AU" dirty="0" smtClean="0"/>
              <a:t>Sent in Jan 16</a:t>
            </a:r>
          </a:p>
          <a:p>
            <a:r>
              <a:rPr lang="en-AU" dirty="0" smtClean="0"/>
              <a:t>FDIS ballot: </a:t>
            </a:r>
            <a:r>
              <a:rPr lang="en-AU" dirty="0" smtClean="0">
                <a:solidFill>
                  <a:schemeClr val="accent6"/>
                </a:solidFill>
              </a:rPr>
              <a:t>waiting for start</a:t>
            </a:r>
            <a:endParaRPr lang="en-AU" dirty="0">
              <a:solidFill>
                <a:schemeClr val="accent6"/>
              </a:solidFill>
            </a:endParaRPr>
          </a:p>
          <a:p>
            <a:pPr lvl="1"/>
            <a:r>
              <a:rPr lang="en-AU" dirty="0" smtClean="0"/>
              <a:t>Start date not known</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53737324"/>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2939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passed 60 </a:t>
            </a:r>
            <a:r>
              <a:rPr lang="en-GB" dirty="0"/>
              <a:t>day pre-ballot </a:t>
            </a:r>
            <a:r>
              <a:rPr lang="en-AU" dirty="0" smtClean="0"/>
              <a:t>on 23 Sept 2015 </a:t>
            </a:r>
            <a:r>
              <a:rPr lang="en-GB" dirty="0" smtClean="0"/>
              <a:t>&amp; a </a:t>
            </a:r>
            <a:r>
              <a:rPr lang="en-GB" dirty="0"/>
              <a:t>response </a:t>
            </a:r>
            <a:r>
              <a:rPr lang="en-GB" dirty="0" smtClean="0"/>
              <a:t>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t>
            </a:r>
            <a:r>
              <a:rPr lang="en-AU" dirty="0" smtClean="0">
                <a:solidFill>
                  <a:srgbClr val="00B050"/>
                </a:solidFill>
              </a:rPr>
              <a:t>&amp; liaised in Jan 16</a:t>
            </a:r>
            <a:endParaRPr lang="en-AU" dirty="0">
              <a:solidFill>
                <a:srgbClr val="00B050"/>
              </a:solidFill>
            </a:endParaRPr>
          </a:p>
          <a:p>
            <a:pPr lvl="1"/>
            <a:r>
              <a:rPr lang="en-AU" dirty="0" smtClean="0"/>
              <a:t>IEEE 802.1BA-2011 was liaised (N16149) to SC6 on 7 April 2015 and formal submission occurred in July 2015</a:t>
            </a: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8/0/11 </a:t>
            </a:r>
            <a:endParaRPr lang="en-AU" dirty="0"/>
          </a:p>
          <a:p>
            <a:pPr lvl="2"/>
            <a:r>
              <a:rPr lang="en-AU" dirty="0"/>
              <a:t>Only </a:t>
            </a:r>
            <a:r>
              <a:rPr lang="en-AU" dirty="0" smtClean="0"/>
              <a:t>two substantive comments </a:t>
            </a:r>
            <a:r>
              <a:rPr lang="en-AU" dirty="0"/>
              <a:t>that </a:t>
            </a:r>
            <a:r>
              <a:rPr lang="en-AU" dirty="0" smtClean="0"/>
              <a:t>need </a:t>
            </a:r>
            <a:r>
              <a:rPr lang="en-AU" dirty="0"/>
              <a:t>a </a:t>
            </a:r>
            <a:r>
              <a:rPr lang="en-AU" dirty="0" smtClean="0"/>
              <a:t>response</a:t>
            </a:r>
          </a:p>
          <a:p>
            <a:pPr lvl="1"/>
            <a:r>
              <a:rPr lang="en-AU" dirty="0"/>
              <a:t>A response was discussed in Nov 2015 but I was decided that the 802.1 WG would take responsibility for sending it</a:t>
            </a:r>
          </a:p>
          <a:p>
            <a:pPr lvl="2"/>
            <a:r>
              <a:rPr lang="en-AU" dirty="0"/>
              <a:t>Sent in Jan 16</a:t>
            </a:r>
          </a:p>
          <a:p>
            <a:r>
              <a:rPr lang="en-AU" dirty="0"/>
              <a:t>FDIS ballot: </a:t>
            </a:r>
            <a:r>
              <a:rPr lang="en-AU" dirty="0">
                <a:solidFill>
                  <a:schemeClr val="accent6"/>
                </a:solidFill>
              </a:rPr>
              <a:t>waiting for start</a:t>
            </a:r>
            <a:endParaRPr lang="en-AU" dirty="0"/>
          </a:p>
          <a:p>
            <a:pPr lvl="1"/>
            <a:r>
              <a:rPr lang="en-AU" dirty="0"/>
              <a:t>Start date not known</a:t>
            </a:r>
          </a:p>
          <a:p>
            <a:endParaRPr lang="en-AU" dirty="0" smtClean="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50765646"/>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30416"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a:t>
            </a:r>
            <a:r>
              <a:rPr lang="en-GB" dirty="0" smtClean="0"/>
              <a:t> </a:t>
            </a:r>
            <a:r>
              <a:rPr lang="en-AU" dirty="0" smtClean="0"/>
              <a:t>is almost ready to enter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802.1Qca has been liaised for information</a:t>
            </a:r>
          </a:p>
          <a:p>
            <a:pPr lvl="1"/>
            <a:r>
              <a:rPr lang="en-AU" dirty="0" smtClean="0"/>
              <a:t>One minor editorial change is required to enter 60 day pre-ballot</a:t>
            </a:r>
          </a:p>
          <a:p>
            <a:pPr lvl="2"/>
            <a:r>
              <a:rPr lang="en-AU" dirty="0"/>
              <a:t>IEEE 802.1Qca is still awaiting the "editorial" change of an updated RFC </a:t>
            </a:r>
            <a:r>
              <a:rPr lang="en-AU" dirty="0" smtClean="0"/>
              <a:t>number</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395080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has been </a:t>
            </a:r>
            <a:r>
              <a:rPr lang="en-GB" dirty="0" smtClean="0"/>
              <a:t>submitted for 60 </a:t>
            </a:r>
            <a:r>
              <a:rPr lang="en-GB" dirty="0"/>
              <a:t>day </a:t>
            </a:r>
            <a:r>
              <a:rPr lang="en-GB" dirty="0" smtClean="0"/>
              <a:t>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soon</a:t>
            </a:r>
            <a:endParaRPr lang="en-AU" dirty="0">
              <a:solidFill>
                <a:schemeClr val="accent2"/>
              </a:solidFill>
            </a:endParaRPr>
          </a:p>
          <a:p>
            <a:pPr lvl="1"/>
            <a:r>
              <a:rPr lang="en-AU" dirty="0" smtClean="0"/>
              <a:t>IEEE 802.22a was liaised in July 2015 to SC6  to allow them to become familiar with it before submission for approval under the PSDO process</a:t>
            </a:r>
          </a:p>
          <a:p>
            <a:pPr lvl="1"/>
            <a:r>
              <a:rPr lang="en-AU" dirty="0" smtClean="0"/>
              <a:t>It was submitted for 60 day ballot in December 2015, but the ballot has not yet started</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has been </a:t>
            </a:r>
            <a:r>
              <a:rPr lang="en-GB" dirty="0" smtClean="0"/>
              <a:t>submitted for 60 </a:t>
            </a:r>
            <a:r>
              <a:rPr lang="en-GB" dirty="0"/>
              <a:t>day </a:t>
            </a:r>
            <a:r>
              <a:rPr lang="en-GB" dirty="0" smtClean="0"/>
              <a:t>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soon</a:t>
            </a:r>
            <a:endParaRPr lang="en-AU" dirty="0">
              <a:solidFill>
                <a:schemeClr val="accent2"/>
              </a:solidFill>
            </a:endParaRPr>
          </a:p>
          <a:p>
            <a:pPr lvl="1"/>
            <a:r>
              <a:rPr lang="en-AU" dirty="0" smtClean="0"/>
              <a:t>IEEE 802.22b D5.0 was liaised in July 2015 to SC6  to allow them to become familiar with it before submission for approval under the PSDO process</a:t>
            </a:r>
          </a:p>
          <a:p>
            <a:pPr lvl="1"/>
            <a:r>
              <a:rPr lang="en-AU" dirty="0" smtClean="0"/>
              <a:t>The 802.22b standard was submitted for 60 day ballot in December 2015, but the ballot has not yet started</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802.3bx will be</a:t>
            </a:r>
            <a:r>
              <a:rPr lang="en-GB" dirty="0" smtClean="0"/>
              <a:t> </a:t>
            </a:r>
            <a:r>
              <a:rPr lang="en-GB" dirty="0"/>
              <a:t>submitted to 60 day </a:t>
            </a:r>
            <a:r>
              <a:rPr lang="en-GB" dirty="0" smtClean="0"/>
              <a:t>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after publication</a:t>
            </a:r>
            <a:endParaRPr lang="en-AU" dirty="0">
              <a:solidFill>
                <a:schemeClr val="accent2"/>
              </a:solidFill>
            </a:endParaRPr>
          </a:p>
          <a:p>
            <a:pPr lvl="1"/>
            <a:r>
              <a:rPr lang="en-AU" dirty="0" smtClean="0"/>
              <a:t>IEEE 802.3bx was approved by </a:t>
            </a:r>
            <a:r>
              <a:rPr lang="en-AU" dirty="0" err="1" smtClean="0"/>
              <a:t>RevCom</a:t>
            </a:r>
            <a:r>
              <a:rPr lang="en-AU" dirty="0" smtClean="0"/>
              <a:t> in Sept 2015</a:t>
            </a:r>
          </a:p>
          <a:p>
            <a:pPr lvl="1"/>
            <a:r>
              <a:rPr lang="en-AU" dirty="0" smtClean="0"/>
              <a:t>It has previously been liaised (Apr 2015)  to SC6  to allow them to become familiar with it before submission for approval under the PSDO process</a:t>
            </a:r>
          </a:p>
          <a:p>
            <a:pPr lvl="1"/>
            <a:r>
              <a:rPr lang="en-AU" dirty="0" smtClean="0"/>
              <a:t>It will be submitted to 60 day pre-ballot after publication</a:t>
            </a:r>
          </a:p>
          <a:p>
            <a:pPr lvl="2"/>
            <a:r>
              <a:rPr lang="en-AU" dirty="0" smtClean="0">
                <a:solidFill>
                  <a:srgbClr val="FF0000"/>
                </a:solidFill>
              </a:rPr>
              <a:t>When is that?</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511883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will be</a:t>
            </a:r>
            <a:r>
              <a:rPr lang="en-GB" dirty="0" smtClean="0"/>
              <a:t> </a:t>
            </a:r>
            <a:r>
              <a:rPr lang="en-GB" dirty="0"/>
              <a:t>submitted to 60 day </a:t>
            </a:r>
            <a:r>
              <a:rPr lang="en-GB" dirty="0" smtClean="0"/>
              <a:t>pre-ballot in about March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in about March 2015</a:t>
            </a:r>
            <a:endParaRPr lang="en-AU" dirty="0">
              <a:solidFill>
                <a:schemeClr val="accent2"/>
              </a:solidFill>
            </a:endParaRPr>
          </a:p>
          <a:p>
            <a:pPr lvl="1"/>
            <a:r>
              <a:rPr lang="en-AU" dirty="0" smtClean="0"/>
              <a:t>IEEE 802.3bw was approved by </a:t>
            </a:r>
            <a:r>
              <a:rPr lang="en-AU" dirty="0" err="1" smtClean="0"/>
              <a:t>RevCom</a:t>
            </a:r>
            <a:r>
              <a:rPr lang="en-AU" dirty="0" smtClean="0"/>
              <a:t> in </a:t>
            </a:r>
            <a:r>
              <a:rPr lang="en-AU" dirty="0" smtClean="0">
                <a:solidFill>
                  <a:srgbClr val="FF0000"/>
                </a:solidFill>
              </a:rPr>
              <a:t>when</a:t>
            </a:r>
          </a:p>
          <a:p>
            <a:pPr lvl="1"/>
            <a:r>
              <a:rPr lang="en-AU" dirty="0" smtClean="0"/>
              <a:t>It was liaised to SC6  in March 2015 to allow them to become familiar with it before submission for approval under the PSDO process</a:t>
            </a:r>
          </a:p>
          <a:p>
            <a:pPr lvl="1"/>
            <a:r>
              <a:rPr lang="en-AU" dirty="0" smtClean="0"/>
              <a:t>It will be submitted to 60 day pre-ballot in about March 2015 according to a note from David Law</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123658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next SC6 meeting will be in February 2016  in Xi'an, China </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China</a:t>
            </a:r>
          </a:p>
          <a:p>
            <a:r>
              <a:rPr lang="en-AU" dirty="0" smtClean="0"/>
              <a:t>Date</a:t>
            </a:r>
          </a:p>
          <a:p>
            <a:pPr lvl="1"/>
            <a:r>
              <a:rPr lang="en-AU" dirty="0" smtClean="0"/>
              <a:t>Week of 29 February</a:t>
            </a:r>
          </a:p>
          <a:p>
            <a:r>
              <a:rPr lang="en-AU" dirty="0" smtClean="0"/>
              <a:t>Location</a:t>
            </a:r>
          </a:p>
          <a:p>
            <a:pPr lvl="1"/>
            <a:r>
              <a:rPr lang="en-AU" dirty="0" smtClean="0"/>
              <a:t>Xi'an, China </a:t>
            </a:r>
          </a:p>
        </p:txBody>
      </p:sp>
      <p:sp>
        <p:nvSpPr>
          <p:cNvPr id="6" name="Content Placeholder 5"/>
          <p:cNvSpPr>
            <a:spLocks noGrp="1"/>
          </p:cNvSpPr>
          <p:nvPr>
            <p:ph sz="half" idx="2"/>
          </p:nvPr>
        </p:nvSpPr>
        <p:spPr/>
        <p:txBody>
          <a:bodyPr/>
          <a:lstStyle/>
          <a:p>
            <a:r>
              <a:rPr lang="en-AU" dirty="0" smtClean="0"/>
              <a:t>Deadlines</a:t>
            </a:r>
          </a:p>
          <a:p>
            <a:pPr lvl="1"/>
            <a:r>
              <a:rPr lang="en-GB" altLang="en-US" dirty="0" smtClean="0"/>
              <a:t>Documents for decision:</a:t>
            </a:r>
          </a:p>
          <a:p>
            <a:pPr lvl="2"/>
            <a:r>
              <a:rPr lang="en-GB" altLang="en-US" dirty="0" smtClean="0"/>
              <a:t>15 Jan 2016</a:t>
            </a:r>
          </a:p>
          <a:p>
            <a:pPr lvl="1"/>
            <a:r>
              <a:rPr lang="en-GB" altLang="en-US" dirty="0"/>
              <a:t>Documents for </a:t>
            </a:r>
            <a:r>
              <a:rPr lang="en-GB" altLang="en-US" dirty="0" smtClean="0"/>
              <a:t>information:</a:t>
            </a:r>
          </a:p>
          <a:p>
            <a:pPr lvl="2"/>
            <a:r>
              <a:rPr lang="en-GB" altLang="en-US" dirty="0" smtClean="0"/>
              <a:t>5 Feb 2016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1158510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Volunteers are sought for the IEEE 802 delegation to SC6 in February 2016 but none are likely</a:t>
            </a:r>
            <a:endParaRPr lang="en-AU" dirty="0"/>
          </a:p>
        </p:txBody>
      </p:sp>
      <p:sp>
        <p:nvSpPr>
          <p:cNvPr id="3" name="Content Placeholder 2"/>
          <p:cNvSpPr>
            <a:spLocks noGrp="1"/>
          </p:cNvSpPr>
          <p:nvPr>
            <p:ph idx="1"/>
          </p:nvPr>
        </p:nvSpPr>
        <p:spPr/>
        <p:txBody>
          <a:bodyPr/>
          <a:lstStyle/>
          <a:p>
            <a:pPr lvl="1"/>
            <a:r>
              <a:rPr lang="en-AU" dirty="0" smtClean="0"/>
              <a:t>It is likely that Adrian Stephens will not be available to represent IEEE 802 in February 2016 …</a:t>
            </a:r>
          </a:p>
          <a:p>
            <a:pPr lvl="1"/>
            <a:r>
              <a:rPr lang="en-AU" dirty="0" smtClean="0"/>
              <a:t>… but he believes that IEEE 802 will need a delegate to attend,</a:t>
            </a:r>
            <a:r>
              <a:rPr lang="en-GB" dirty="0"/>
              <a:t> </a:t>
            </a:r>
            <a:r>
              <a:rPr lang="en-GB" dirty="0" smtClean="0"/>
              <a:t>ideally an </a:t>
            </a:r>
            <a:r>
              <a:rPr lang="en-GB" dirty="0" err="1"/>
              <a:t>HoD</a:t>
            </a:r>
            <a:r>
              <a:rPr lang="en-GB" dirty="0"/>
              <a:t> who speaks </a:t>
            </a:r>
            <a:r>
              <a:rPr lang="en-GB" dirty="0" smtClean="0"/>
              <a:t>Chinese</a:t>
            </a:r>
          </a:p>
          <a:p>
            <a:pPr lvl="1"/>
            <a:r>
              <a:rPr lang="en-GB" dirty="0" smtClean="0"/>
              <a:t>As of January 2016 it seems unlikely that IEEE 802 will have any representation at the SC6 meeting …</a:t>
            </a:r>
          </a:p>
          <a:p>
            <a:pPr lvl="1"/>
            <a:r>
              <a:rPr lang="en-GB" dirty="0" smtClean="0"/>
              <a:t>… and the IEEE 802 SC6 Chair suggests that the IEEE 802 Chair notes this </a:t>
            </a:r>
            <a:r>
              <a:rPr lang="en-GB" smtClean="0"/>
              <a:t>in the liaison </a:t>
            </a:r>
            <a:r>
              <a:rPr lang="en-GB" dirty="0" smtClean="0"/>
              <a:t>containing the status reports from the IEEE 802 WGs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8716688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review the WG status reports to the Xian meeting of SC6</a:t>
            </a:r>
            <a:endParaRPr lang="en-AU" dirty="0"/>
          </a:p>
        </p:txBody>
      </p:sp>
      <p:sp>
        <p:nvSpPr>
          <p:cNvPr id="3" name="Content Placeholder 2"/>
          <p:cNvSpPr>
            <a:spLocks noGrp="1"/>
          </p:cNvSpPr>
          <p:nvPr>
            <p:ph idx="1"/>
          </p:nvPr>
        </p:nvSpPr>
        <p:spPr/>
        <p:txBody>
          <a:bodyPr/>
          <a:lstStyle/>
          <a:p>
            <a:pPr lvl="1"/>
            <a:r>
              <a:rPr lang="en-GB" dirty="0"/>
              <a:t>IEEE 802 has agreed to keep ISO/IEC JTC1/SC6 up to date on our activities as part of the implementation of the PSDO agreement between SC6 and IEEE 802. </a:t>
            </a:r>
            <a:endParaRPr lang="en-AU" dirty="0"/>
          </a:p>
          <a:p>
            <a:pPr lvl="1"/>
            <a:r>
              <a:rPr lang="en-GB" dirty="0" smtClean="0"/>
              <a:t>We </a:t>
            </a:r>
            <a:r>
              <a:rPr lang="en-GB" dirty="0"/>
              <a:t>have partially satisfied this agreement by providing a status presentation for each relevant IEEE 802 WG  at each SC6 </a:t>
            </a:r>
            <a:r>
              <a:rPr lang="en-GB" dirty="0" smtClean="0"/>
              <a:t>meeting</a:t>
            </a:r>
          </a:p>
          <a:p>
            <a:pPr lvl="1"/>
            <a:r>
              <a:rPr lang="en-GB" dirty="0" smtClean="0"/>
              <a:t>In </a:t>
            </a:r>
            <a:r>
              <a:rPr lang="en-GB" dirty="0"/>
              <a:t>recent times, the presentations have included </a:t>
            </a:r>
            <a:r>
              <a:rPr lang="en-GB" dirty="0" smtClean="0"/>
              <a:t>updates from the WG Chairs </a:t>
            </a:r>
            <a:r>
              <a:rPr lang="en-GB" dirty="0"/>
              <a:t>for:</a:t>
            </a:r>
            <a:endParaRPr lang="en-AU" dirty="0"/>
          </a:p>
          <a:p>
            <a:pPr lvl="2"/>
            <a:r>
              <a:rPr lang="en-GB" dirty="0"/>
              <a:t>IEEE 802.1 (</a:t>
            </a:r>
            <a:r>
              <a:rPr lang="en-GB" dirty="0" smtClean="0"/>
              <a:t>Glen Parsons) – </a:t>
            </a:r>
            <a:r>
              <a:rPr lang="en-AU" dirty="0" smtClean="0">
                <a:solidFill>
                  <a:srgbClr val="FF0000"/>
                </a:solidFill>
              </a:rPr>
              <a:t>In progress</a:t>
            </a:r>
            <a:endParaRPr lang="en-AU" dirty="0">
              <a:solidFill>
                <a:srgbClr val="FF0000"/>
              </a:solidFill>
            </a:endParaRPr>
          </a:p>
          <a:p>
            <a:pPr lvl="2"/>
            <a:r>
              <a:rPr lang="en-GB" dirty="0"/>
              <a:t>IEEE 802.3 (</a:t>
            </a:r>
            <a:r>
              <a:rPr lang="en-GB" dirty="0" smtClean="0"/>
              <a:t>David Law) – </a:t>
            </a:r>
            <a:r>
              <a:rPr lang="en-GB" dirty="0" smtClean="0">
                <a:solidFill>
                  <a:srgbClr val="FF0000"/>
                </a:solidFill>
              </a:rPr>
              <a:t>Draft </a:t>
            </a:r>
            <a:endParaRPr lang="en-AU" dirty="0">
              <a:solidFill>
                <a:srgbClr val="FF0000"/>
              </a:solidFill>
            </a:endParaRPr>
          </a:p>
          <a:p>
            <a:pPr lvl="2"/>
            <a:r>
              <a:rPr lang="en-GB" dirty="0"/>
              <a:t>IEEE 802.11 (</a:t>
            </a:r>
            <a:r>
              <a:rPr lang="en-GB" dirty="0" smtClean="0"/>
              <a:t>Adrian Stephens) - </a:t>
            </a:r>
            <a:r>
              <a:rPr lang="en-GB" dirty="0" smtClean="0">
                <a:solidFill>
                  <a:srgbClr val="FF0000"/>
                </a:solidFill>
              </a:rPr>
              <a:t>Done</a:t>
            </a:r>
            <a:endParaRPr lang="en-AU" dirty="0">
              <a:solidFill>
                <a:srgbClr val="FF0000"/>
              </a:solidFill>
            </a:endParaRPr>
          </a:p>
          <a:p>
            <a:pPr lvl="2"/>
            <a:r>
              <a:rPr lang="en-GB" dirty="0"/>
              <a:t>IEEE 802.15 (</a:t>
            </a:r>
            <a:r>
              <a:rPr lang="en-GB" dirty="0" smtClean="0"/>
              <a:t>Bob </a:t>
            </a:r>
            <a:r>
              <a:rPr lang="en-GB" dirty="0" err="1" smtClean="0"/>
              <a:t>Heile</a:t>
            </a:r>
            <a:r>
              <a:rPr lang="en-GB" dirty="0"/>
              <a:t>) - </a:t>
            </a:r>
            <a:r>
              <a:rPr lang="en-GB" dirty="0">
                <a:solidFill>
                  <a:srgbClr val="FF0000"/>
                </a:solidFill>
              </a:rPr>
              <a:t>???</a:t>
            </a:r>
            <a:endParaRPr lang="en-AU" dirty="0"/>
          </a:p>
          <a:p>
            <a:pPr lvl="2"/>
            <a:r>
              <a:rPr lang="en-GB" dirty="0"/>
              <a:t>IEEE 802.22 (</a:t>
            </a:r>
            <a:r>
              <a:rPr lang="en-GB" dirty="0" smtClean="0"/>
              <a:t>Apurva Mody) – </a:t>
            </a:r>
            <a:r>
              <a:rPr lang="en-AU" dirty="0" smtClean="0">
                <a:solidFill>
                  <a:srgbClr val="FF0000"/>
                </a:solidFill>
              </a:rPr>
              <a:t>Done</a:t>
            </a:r>
            <a:endParaRPr lang="en-AU" dirty="0">
              <a:solidFill>
                <a:srgbClr val="FF0000"/>
              </a:solidFill>
            </a:endParaRPr>
          </a:p>
          <a:p>
            <a:pPr lvl="1"/>
            <a:r>
              <a:rPr lang="en-GB" dirty="0"/>
              <a:t> </a:t>
            </a:r>
            <a:r>
              <a:rPr lang="en-GB" dirty="0" smtClean="0"/>
              <a:t>The WG Chairs have been asked to update their reports, and they may be reviewed by the SC</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1044185135"/>
              </p:ext>
            </p:extLst>
          </p:nvPr>
        </p:nvGraphicFramePr>
        <p:xfrm>
          <a:off x="4648200" y="4876800"/>
          <a:ext cx="914400" cy="771525"/>
        </p:xfrm>
        <a:graphic>
          <a:graphicData uri="http://schemas.openxmlformats.org/presentationml/2006/ole">
            <mc:AlternateContent xmlns:mc="http://schemas.openxmlformats.org/markup-compatibility/2006">
              <mc:Choice xmlns:v="urn:schemas-microsoft-com:vml" Requires="v">
                <p:oleObj spid="_x0000_s228387"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4648200" y="48768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55657932"/>
              </p:ext>
            </p:extLst>
          </p:nvPr>
        </p:nvGraphicFramePr>
        <p:xfrm>
          <a:off x="5410200" y="4486275"/>
          <a:ext cx="914400" cy="771525"/>
        </p:xfrm>
        <a:graphic>
          <a:graphicData uri="http://schemas.openxmlformats.org/presentationml/2006/ole">
            <mc:AlternateContent xmlns:mc="http://schemas.openxmlformats.org/markup-compatibility/2006">
              <mc:Choice xmlns:v="urn:schemas-microsoft-com:vml" Requires="v">
                <p:oleObj spid="_x0000_s22838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410200" y="4486275"/>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03757472"/>
              </p:ext>
            </p:extLst>
          </p:nvPr>
        </p:nvGraphicFramePr>
        <p:xfrm>
          <a:off x="5943600" y="5248275"/>
          <a:ext cx="914400" cy="771525"/>
        </p:xfrm>
        <a:graphic>
          <a:graphicData uri="http://schemas.openxmlformats.org/presentationml/2006/ole">
            <mc:AlternateContent xmlns:mc="http://schemas.openxmlformats.org/markup-compatibility/2006">
              <mc:Choice xmlns:v="urn:schemas-microsoft-com:vml" Requires="v">
                <p:oleObj spid="_x0000_s228389"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943600" y="5248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7728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draft agendas for the SC6 meeting in February 2016</a:t>
            </a:r>
            <a:endParaRPr lang="en-AU" dirty="0"/>
          </a:p>
        </p:txBody>
      </p:sp>
      <p:sp>
        <p:nvSpPr>
          <p:cNvPr id="3" name="Content Placeholder 2"/>
          <p:cNvSpPr>
            <a:spLocks noGrp="1"/>
          </p:cNvSpPr>
          <p:nvPr>
            <p:ph idx="1"/>
          </p:nvPr>
        </p:nvSpPr>
        <p:spPr/>
        <p:txBody>
          <a:bodyPr/>
          <a:lstStyle/>
          <a:p>
            <a:pPr lvl="1"/>
            <a:r>
              <a:rPr lang="en-AU" dirty="0" smtClean="0"/>
              <a:t>A draft agenda for the plenary is available but it is content free</a:t>
            </a:r>
          </a:p>
          <a:p>
            <a:pPr lvl="1"/>
            <a:r>
              <a:rPr lang="en-AU" dirty="0"/>
              <a:t>A draft agenda for </a:t>
            </a:r>
            <a:r>
              <a:rPr lang="en-AU" dirty="0" smtClean="0"/>
              <a:t>WG1 is </a:t>
            </a:r>
            <a:r>
              <a:rPr lang="en-AU" dirty="0"/>
              <a:t>available but it is content free</a:t>
            </a:r>
          </a:p>
          <a:p>
            <a:pPr lvl="1"/>
            <a:r>
              <a:rPr lang="en-AU" dirty="0" smtClean="0"/>
              <a:t>No agenda is yet available for WG7</a:t>
            </a:r>
          </a:p>
          <a:p>
            <a:pPr lvl="1"/>
            <a:r>
              <a:rPr lang="en-AU" dirty="0"/>
              <a:t>As of 4 January 2016, no documents of potential interest have been submitted to </a:t>
            </a:r>
            <a:r>
              <a:rPr lang="en-AU" dirty="0" smtClean="0"/>
              <a:t>SC6</a:t>
            </a:r>
          </a:p>
          <a:p>
            <a:pPr lvl="2"/>
            <a:r>
              <a:rPr lang="en-AU" dirty="0" smtClean="0"/>
              <a:t>Late breaking news: documents uploaded</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204039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will be discussion of human body </a:t>
            </a:r>
            <a:r>
              <a:rPr lang="en-AU" dirty="0" smtClean="0"/>
              <a:t>communication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pic>
        <p:nvPicPr>
          <p:cNvPr id="232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286000"/>
            <a:ext cx="6648450"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90033221"/>
              </p:ext>
            </p:extLst>
          </p:nvPr>
        </p:nvGraphicFramePr>
        <p:xfrm>
          <a:off x="7896225" y="2590800"/>
          <a:ext cx="914400" cy="771525"/>
        </p:xfrm>
        <a:graphic>
          <a:graphicData uri="http://schemas.openxmlformats.org/presentationml/2006/ole">
            <mc:AlternateContent xmlns:mc="http://schemas.openxmlformats.org/markup-compatibility/2006">
              <mc:Choice xmlns:v="urn:schemas-microsoft-com:vml" Requires="v">
                <p:oleObj spid="_x0000_s233475"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7896225" y="2590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41707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WG7 will be discussing wireless access controllers</a:t>
            </a:r>
            <a:endParaRPr lang="en-AU" dirty="0"/>
          </a:p>
        </p:txBody>
      </p:sp>
      <p:sp>
        <p:nvSpPr>
          <p:cNvPr id="3" name="Content Placeholder 2"/>
          <p:cNvSpPr>
            <a:spLocks noGrp="1"/>
          </p:cNvSpPr>
          <p:nvPr>
            <p:ph idx="1"/>
          </p:nvPr>
        </p:nvSpPr>
        <p:spPr/>
        <p:txBody>
          <a:bodyPr/>
          <a:lstStyle/>
          <a:p>
            <a:pPr lvl="1"/>
            <a:r>
              <a:rPr lang="en-AU" dirty="0" smtClean="0"/>
              <a:t>China Telecom and IWNCOMM have submitted a document to WG7</a:t>
            </a:r>
          </a:p>
          <a:p>
            <a:pPr lvl="2"/>
            <a:r>
              <a:rPr lang="en-AU" dirty="0" smtClean="0"/>
              <a:t>“Proposal </a:t>
            </a:r>
            <a:r>
              <a:rPr lang="en-AU" dirty="0"/>
              <a:t>on WLAN Access </a:t>
            </a:r>
            <a:r>
              <a:rPr lang="en-AU" dirty="0" smtClean="0"/>
              <a:t>Controller (</a:t>
            </a:r>
            <a:r>
              <a:rPr lang="en-AU" dirty="0"/>
              <a:t>AC) Coordination </a:t>
            </a:r>
            <a:r>
              <a:rPr lang="en-AU" dirty="0" smtClean="0"/>
              <a:t>Technology”</a:t>
            </a:r>
          </a:p>
          <a:p>
            <a:pPr lvl="2"/>
            <a:endParaRPr lang="en-AU" dirty="0"/>
          </a:p>
          <a:p>
            <a:pPr lvl="2"/>
            <a:endParaRPr lang="en-AU" dirty="0" smtClean="0"/>
          </a:p>
          <a:p>
            <a:pPr lvl="2"/>
            <a:endParaRPr lang="en-AU" dirty="0"/>
          </a:p>
          <a:p>
            <a:pPr lvl="1"/>
            <a:r>
              <a:rPr lang="en-AU" dirty="0" smtClean="0"/>
              <a:t>Discussion?</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904107577"/>
              </p:ext>
            </p:extLst>
          </p:nvPr>
        </p:nvGraphicFramePr>
        <p:xfrm>
          <a:off x="1219200" y="2743200"/>
          <a:ext cx="914400" cy="771525"/>
        </p:xfrm>
        <a:graphic>
          <a:graphicData uri="http://schemas.openxmlformats.org/presentationml/2006/ole">
            <mc:AlternateContent xmlns:mc="http://schemas.openxmlformats.org/markup-compatibility/2006">
              <mc:Choice xmlns:v="urn:schemas-microsoft-com:vml" Requires="v">
                <p:oleObj spid="_x0000_s23143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1920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75865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WG7 will be discussing </a:t>
            </a:r>
            <a:r>
              <a:rPr lang="en-AU" dirty="0" smtClean="0"/>
              <a:t>interworking </a:t>
            </a:r>
            <a:r>
              <a:rPr lang="en-AU" dirty="0"/>
              <a:t>of </a:t>
            </a:r>
            <a:r>
              <a:rPr lang="en-AU" dirty="0" smtClean="0"/>
              <a:t>heterogeneous wireless networks</a:t>
            </a:r>
            <a:endParaRPr lang="en-AU" dirty="0"/>
          </a:p>
        </p:txBody>
      </p:sp>
      <p:sp>
        <p:nvSpPr>
          <p:cNvPr id="3" name="Content Placeholder 2"/>
          <p:cNvSpPr>
            <a:spLocks noGrp="1"/>
          </p:cNvSpPr>
          <p:nvPr>
            <p:ph idx="1"/>
          </p:nvPr>
        </p:nvSpPr>
        <p:spPr/>
        <p:txBody>
          <a:bodyPr/>
          <a:lstStyle/>
          <a:p>
            <a:pPr lvl="1"/>
            <a:r>
              <a:rPr lang="en-AU" dirty="0" smtClean="0"/>
              <a:t>Peking University has submitted </a:t>
            </a:r>
            <a:r>
              <a:rPr lang="en-AU" dirty="0"/>
              <a:t>a document to WG7</a:t>
            </a:r>
          </a:p>
          <a:p>
            <a:pPr lvl="2"/>
            <a:r>
              <a:rPr lang="en-AU" dirty="0" smtClean="0"/>
              <a:t>“</a:t>
            </a:r>
            <a:r>
              <a:rPr lang="en-AU" i="1" dirty="0"/>
              <a:t>Convergence Service for </a:t>
            </a:r>
            <a:r>
              <a:rPr lang="en-AU" i="1" dirty="0" smtClean="0"/>
              <a:t>Interworking </a:t>
            </a:r>
            <a:r>
              <a:rPr lang="en-AU" i="1" dirty="0"/>
              <a:t>of Heterogeneous Wireless </a:t>
            </a:r>
            <a:r>
              <a:rPr lang="en-AU" i="1" dirty="0" smtClean="0"/>
              <a:t>Networks</a:t>
            </a:r>
            <a:r>
              <a:rPr lang="en-AU" dirty="0" smtClean="0"/>
              <a:t>”</a:t>
            </a:r>
            <a:endParaRPr lang="en-AU" dirty="0"/>
          </a:p>
          <a:p>
            <a:pPr lvl="2"/>
            <a:endParaRPr lang="en-AU" dirty="0"/>
          </a:p>
          <a:p>
            <a:pPr lvl="2"/>
            <a:endParaRPr lang="en-AU" dirty="0"/>
          </a:p>
          <a:p>
            <a:pPr lvl="2"/>
            <a:endParaRPr lang="en-AU" dirty="0"/>
          </a:p>
          <a:p>
            <a:pPr lvl="1"/>
            <a:r>
              <a:rPr lang="en-AU" dirty="0"/>
              <a:t>Discussion?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274395315"/>
              </p:ext>
            </p:extLst>
          </p:nvPr>
        </p:nvGraphicFramePr>
        <p:xfrm>
          <a:off x="1295400" y="2733675"/>
          <a:ext cx="914400" cy="771525"/>
        </p:xfrm>
        <a:graphic>
          <a:graphicData uri="http://schemas.openxmlformats.org/presentationml/2006/ole">
            <mc:AlternateContent xmlns:mc="http://schemas.openxmlformats.org/markup-compatibility/2006">
              <mc:Choice xmlns:v="urn:schemas-microsoft-com:vml" Requires="v">
                <p:oleObj spid="_x0000_s23245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95400" y="27336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0104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Belgium meeting but no one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2285021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93124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were added in Sept 2014:</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hlinkClick r:id="rId2"/>
              </a:rPr>
              <a:t>jmessenger@advaoptical.com</a:t>
            </a:r>
            <a:endParaRPr lang="en-AU" dirty="0" smtClean="0"/>
          </a:p>
          <a:p>
            <a:pPr lvl="2"/>
            <a:r>
              <a:rPr lang="en-AU" dirty="0"/>
              <a:t>Karen Randall </a:t>
            </a:r>
            <a:r>
              <a:rPr lang="en-AU" dirty="0" smtClean="0"/>
              <a:t>- </a:t>
            </a:r>
            <a:r>
              <a:rPr lang="en-AU" u="sng" dirty="0" smtClean="0">
                <a:hlinkClick r:id="rId3"/>
              </a:rPr>
              <a:t>karen@randall-consulting.com</a:t>
            </a:r>
            <a:r>
              <a:rPr lang="en-AU" dirty="0" smtClean="0"/>
              <a:t> - added Sept 2015</a:t>
            </a:r>
          </a:p>
          <a:p>
            <a:pPr lvl="2"/>
            <a:r>
              <a:rPr lang="en-AU" dirty="0" smtClean="0"/>
              <a:t>…</a:t>
            </a:r>
          </a:p>
          <a:p>
            <a:pPr lvl="1"/>
            <a:r>
              <a:rPr lang="en-AU" dirty="0" smtClean="0"/>
              <a:t>Yell if you would like to be added too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1594141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Atlanta in Jan 2015,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3323317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57</a:t>
            </a:fld>
            <a:endParaRPr lang="en-US"/>
          </a:p>
        </p:txBody>
      </p:sp>
    </p:spTree>
    <p:extLst>
      <p:ext uri="{BB962C8B-B14F-4D97-AF65-F5344CB8AC3E}">
        <p14:creationId xmlns:p14="http://schemas.microsoft.com/office/powerpoint/2010/main" val="3285234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61</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62</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63</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339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339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69</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338"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two slots at the Atlanta interim meeting but will probably not need them</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19 Jan 2016, PM1</a:t>
            </a: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 </a:t>
            </a:r>
            <a:endParaRPr lang="en-US" sz="1600" b="1" dirty="0">
              <a:latin typeface="+mj-lt"/>
            </a:endParaRPr>
          </a:p>
          <a:p>
            <a:pPr algn="ctr">
              <a:defRPr/>
            </a:pPr>
            <a:r>
              <a:rPr lang="en-US" sz="1600" b="1" dirty="0" smtClean="0">
                <a:latin typeface="+mj-lt"/>
              </a:rPr>
              <a:t>21 Jan 2016, PM1</a:t>
            </a:r>
            <a:endParaRPr lang="en-US" sz="1600" b="1" dirty="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70</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36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38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60 day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411"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73</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74</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Nov 2015 in Dallas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Prepare for SC6 meeting in February 2016</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9</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Atlanta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Atlanta, US in Jan 2016, as documented on slide 8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6807</Words>
  <Application>Microsoft Office PowerPoint</Application>
  <PresentationFormat>On-screen Show (4:3)</PresentationFormat>
  <Paragraphs>1101</Paragraphs>
  <Slides>74</Slides>
  <Notes>11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74</vt:i4>
      </vt:variant>
    </vt:vector>
  </HeadingPairs>
  <TitlesOfParts>
    <vt:vector size="79" baseType="lpstr">
      <vt:lpstr>802-11-Submission</vt:lpstr>
      <vt:lpstr>Acrobat Document</vt:lpstr>
      <vt:lpstr>Presentation</vt:lpstr>
      <vt:lpstr>Packager Shell Object</vt:lpstr>
      <vt:lpstr>Adobe Acrobat Document</vt:lpstr>
      <vt:lpstr>IEEE 802 JTC1 Standing Committee Jan 2016 agenda</vt:lpstr>
      <vt:lpstr>This document will be used to run the IEEE 802 JTC1 SC meetings in Atlanta in January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two slots at the Atlanta interim meeting but will probably not need them</vt:lpstr>
      <vt:lpstr>The IEEE 802 JTC1 SC regular meeting has a high level list of agenda items to be considered</vt:lpstr>
      <vt:lpstr>The IEEE 802 JTC1 SC will consider approving its agenda for the Atlanta meeting</vt:lpstr>
      <vt:lpstr>The IEEE 802 JTC1 SC will consider approval of the minutes of its Dallas meeting</vt:lpstr>
      <vt:lpstr>The goals of the IEEE 802 JTC1 SC were reaffirmed by the IEEE 802 EC in March 2014</vt:lpstr>
      <vt:lpstr>The IEEE 802 WGs continue to liaise drafts to SC6 for their information</vt:lpstr>
      <vt:lpstr>IEEE 802.11 WG has liaised a variety of drafts from completed TGs  to SC6</vt:lpstr>
      <vt:lpstr>IEEE 802.11 WG has liaised a variety of drafts from active TGs  to SC6</vt:lpstr>
      <vt:lpstr>The SC will discuss drafts that should be liaised from the IEEE 802.11 WG</vt:lpstr>
      <vt:lpstr>IEEE 802.1 WG has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The SC will discuss drafts that should be liaised from the IEEE 802.3 WG</vt:lpstr>
      <vt:lpstr>The SC will discuss drafts that should be liaised from the IEEE 802.3 WG</vt:lpstr>
      <vt:lpstr>IEEE 802.15 WG has liaised one draft to SC6</vt:lpstr>
      <vt:lpstr>The SC may discuss the possibility of liaising IEEE 802.15 drafts to SC6</vt:lpstr>
      <vt:lpstr>IEEE 802.22 WG has liaised two drafts to SC6</vt:lpstr>
      <vt:lpstr>IEEE 802.22 WG will continue to consider drafts for liaison</vt:lpstr>
      <vt:lpstr>IEEE 802 continues to notify SC6 of various new projects</vt:lpstr>
      <vt:lpstr>The new Central Desktop area for the “Adoption of IEEE 802 standards by ISO/IEC JTC1” is operational</vt:lpstr>
      <vt:lpstr>IEEE 802 has pushed 17 standards completely through the PSDO ratification process</vt:lpstr>
      <vt:lpstr>IEEE 802 has pushed 17 standards completely through the PSDO ratification process</vt:lpstr>
      <vt:lpstr>IEEE 802 has ten standards in the pipeline for ratification under the PSDO</vt:lpstr>
      <vt:lpstr>IEEE 802-2014 FDIS ballot passed on 2 Nov 2015 and comment response liaised in Jan 16 </vt:lpstr>
      <vt:lpstr>IEEE 802.1Xbx-2014 FDIS ballot closed on 24 December and passed with one comment</vt:lpstr>
      <vt:lpstr>The China NB has provided a comment during the FDIS on IEEE 802.1Xbx-2014 </vt:lpstr>
      <vt:lpstr>The SC will discus a response to the China NB comment on IEEE 802.1Xbx-2014 </vt:lpstr>
      <vt:lpstr>IEEE 802.1Q-Rev-2014 FDIS ballot closes 28 January 2016</vt:lpstr>
      <vt:lpstr>IEEE 802.1BR-2012 passed 60 day pre-ballot on 23 Sept 2015  &amp; a response liaised in Jan 16</vt:lpstr>
      <vt:lpstr>IEEE 802.1BA-2011 passed 60 day pre-ballot on 23 Sept 2015 &amp; a response liaised in Jan 16</vt:lpstr>
      <vt:lpstr>IEEE 802.1Qca is almost ready to enter the PSDO process</vt:lpstr>
      <vt:lpstr>IEEE 802.22a has been submitted for 60 day pre-ballot</vt:lpstr>
      <vt:lpstr>IEEE 802.22b has been submitted for 60 day pre-ballot</vt:lpstr>
      <vt:lpstr>IEEE 802.3bx will be submitted to 60 day pre-ballot soon</vt:lpstr>
      <vt:lpstr>IEEE 802.3bw will be submitted to 60 day pre-ballot in about March 2015</vt:lpstr>
      <vt:lpstr>The next SC6 meeting will be in February 2016  in Xi'an, China </vt:lpstr>
      <vt:lpstr>Volunteers are sought for the IEEE 802 delegation to SC6 in February 2016 but none are likely</vt:lpstr>
      <vt:lpstr>The SC may review the WG status reports to the Xian meeting of SC6</vt:lpstr>
      <vt:lpstr>The SC will consider the draft agendas for the SC6 meeting in February 2016</vt:lpstr>
      <vt:lpstr>There will be discussion of human body communication</vt:lpstr>
      <vt:lpstr>WG7 will be discussing wireless access controllers</vt:lpstr>
      <vt:lpstr>WG7 will be discussing interworking of heterogeneous wireless networks</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2016-01-19T18:31:16Z</dcterms:modified>
</cp:coreProperties>
</file>