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75"/>
  </p:notesMasterIdLst>
  <p:handoutMasterIdLst>
    <p:handoutMasterId r:id="rId76"/>
  </p:handoutMasterIdLst>
  <p:sldIdLst>
    <p:sldId id="269" r:id="rId2"/>
    <p:sldId id="278" r:id="rId3"/>
    <p:sldId id="1454" r:id="rId4"/>
    <p:sldId id="1455" r:id="rId5"/>
    <p:sldId id="358" r:id="rId6"/>
    <p:sldId id="359" r:id="rId7"/>
    <p:sldId id="287" r:id="rId8"/>
    <p:sldId id="1620" r:id="rId9"/>
    <p:sldId id="344" r:id="rId10"/>
    <p:sldId id="345" r:id="rId11"/>
    <p:sldId id="1378" r:id="rId12"/>
    <p:sldId id="1423" r:id="rId13"/>
    <p:sldId id="1411" r:id="rId14"/>
    <p:sldId id="1486" r:id="rId15"/>
    <p:sldId id="1420" r:id="rId16"/>
    <p:sldId id="1412" r:id="rId17"/>
    <p:sldId id="1487" r:id="rId18"/>
    <p:sldId id="1518" r:id="rId19"/>
    <p:sldId id="1469" r:id="rId20"/>
    <p:sldId id="1606" r:id="rId21"/>
    <p:sldId id="1627" r:id="rId22"/>
    <p:sldId id="1538" r:id="rId23"/>
    <p:sldId id="1285" r:id="rId24"/>
    <p:sldId id="1619" r:id="rId25"/>
    <p:sldId id="1468" r:id="rId26"/>
    <p:sldId id="1164" r:id="rId27"/>
    <p:sldId id="1562" r:id="rId28"/>
    <p:sldId id="1101" r:id="rId29"/>
    <p:sldId id="1581" r:id="rId30"/>
    <p:sldId id="1381" r:id="rId31"/>
    <p:sldId id="1528" r:id="rId32"/>
    <p:sldId id="1404" r:id="rId33"/>
    <p:sldId id="1631" r:id="rId34"/>
    <p:sldId id="1632" r:id="rId35"/>
    <p:sldId id="1405" r:id="rId36"/>
    <p:sldId id="1526" r:id="rId37"/>
    <p:sldId id="1527" r:id="rId38"/>
    <p:sldId id="1618" r:id="rId39"/>
    <p:sldId id="1583" r:id="rId40"/>
    <p:sldId id="1629" r:id="rId41"/>
    <p:sldId id="1584" r:id="rId42"/>
    <p:sldId id="1626" r:id="rId43"/>
    <p:sldId id="1572" r:id="rId44"/>
    <p:sldId id="1500" r:id="rId45"/>
    <p:sldId id="1630" r:id="rId46"/>
    <p:sldId id="1605" r:id="rId47"/>
    <p:sldId id="1633" r:id="rId48"/>
    <p:sldId id="1634" r:id="rId49"/>
    <p:sldId id="1375" r:id="rId50"/>
    <p:sldId id="1376" r:id="rId51"/>
    <p:sldId id="1400" r:id="rId52"/>
    <p:sldId id="619" r:id="rId53"/>
    <p:sldId id="621" r:id="rId54"/>
    <p:sldId id="1561" r:id="rId55"/>
    <p:sldId id="1555" r:id="rId56"/>
    <p:sldId id="1601" r:id="rId57"/>
    <p:sldId id="1585" r:id="rId58"/>
    <p:sldId id="1586" r:id="rId59"/>
    <p:sldId id="1587" r:id="rId60"/>
    <p:sldId id="1588" r:id="rId61"/>
    <p:sldId id="1589" r:id="rId62"/>
    <p:sldId id="1590" r:id="rId63"/>
    <p:sldId id="1591" r:id="rId64"/>
    <p:sldId id="1592" r:id="rId65"/>
    <p:sldId id="1593" r:id="rId66"/>
    <p:sldId id="1594" r:id="rId67"/>
    <p:sldId id="1595" r:id="rId68"/>
    <p:sldId id="1596" r:id="rId69"/>
    <p:sldId id="1597" r:id="rId70"/>
    <p:sldId id="1598" r:id="rId71"/>
    <p:sldId id="1599" r:id="rId72"/>
    <p:sldId id="1600" r:id="rId73"/>
    <p:sldId id="1628" r:id="rId74"/>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11" autoAdjust="0"/>
    <p:restoredTop sz="94660" autoAdjust="0"/>
  </p:normalViewPr>
  <p:slideViewPr>
    <p:cSldViewPr>
      <p:cViewPr varScale="1">
        <p:scale>
          <a:sx n="88" d="100"/>
          <a:sy n="88" d="100"/>
        </p:scale>
        <p:origin x="-1338"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7032"/>
    </p:cViewPr>
  </p:sorterViewPr>
  <p:notesViewPr>
    <p:cSldViewPr>
      <p:cViewPr>
        <p:scale>
          <a:sx n="100" d="100"/>
          <a:sy n="100" d="100"/>
        </p:scale>
        <p:origin x="-2484"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802.11-16/0001r0</a:t>
            </a:r>
            <a:endParaRPr lang="en-US" dirty="0"/>
          </a:p>
        </p:txBody>
      </p:sp>
      <p:sp>
        <p:nvSpPr>
          <p:cNvPr id="3075" name="Rectangle 3"/>
          <p:cNvSpPr>
            <a:spLocks noGrp="1" noChangeArrowheads="1"/>
          </p:cNvSpPr>
          <p:nvPr>
            <p:ph type="dt" sz="quarter" idx="1"/>
          </p:nvPr>
        </p:nvSpPr>
        <p:spPr bwMode="auto">
          <a:xfrm>
            <a:off x="695325" y="177284"/>
            <a:ext cx="64761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Jan 2016</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802.11-16/0001r0</a:t>
            </a:r>
            <a:endParaRPr lang="en-US" dirty="0"/>
          </a:p>
        </p:txBody>
      </p:sp>
      <p:sp>
        <p:nvSpPr>
          <p:cNvPr id="2051" name="Rectangle 3"/>
          <p:cNvSpPr>
            <a:spLocks noGrp="1" noChangeArrowheads="1"/>
          </p:cNvSpPr>
          <p:nvPr>
            <p:ph type="dt" idx="1"/>
          </p:nvPr>
        </p:nvSpPr>
        <p:spPr bwMode="auto">
          <a:xfrm>
            <a:off x="654050" y="97909"/>
            <a:ext cx="64761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Jan 2016</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52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53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5</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6</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7</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802.11-16/0001r2</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656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Jan 2016</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entor.ieee.org/802.11/dcn/15/11-15-1484-00-0jtc-minutes-of-ieee-802-jtc1-sc-in-nov-2015.doc"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s://ieee-sa.centraldesktop.com/802psdo/"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oleObject" Target="../embeddings/oleObject3.bin"/><Relationship Id="rId4" Type="http://schemas.openxmlformats.org/officeDocument/2006/relationships/image" Target="../media/image2.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4.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www.ieee802.org/1/files/public/docs2016/liaison-randall-SC6response8021Xbx-0116-v02.pdf"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5.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6.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standards.ieee.org/about/sasb/patcom/index.html" TargetMode="External"/><Relationship Id="rId2" Type="http://schemas.openxmlformats.org/officeDocument/2006/relationships/hyperlink" Target="mailto:patcom@ieee.org" TargetMode="External"/><Relationship Id="rId1" Type="http://schemas.openxmlformats.org/officeDocument/2006/relationships/slideLayout" Target="../slideLayouts/slideLayout1.xml"/><Relationship Id="rId4" Type="http://schemas.openxmlformats.org/officeDocument/2006/relationships/hyperlink" Target="development.standards.ieee.org/myproject/Public/mytools/mob/slideset.pp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package" Target="../embeddings/Microsoft_PowerPoint_Presentation1.pptx"/><Relationship Id="rId7"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8.wmf"/><Relationship Id="rId5" Type="http://schemas.openxmlformats.org/officeDocument/2006/relationships/oleObject" Target="../embeddings/oleObject7.bin"/><Relationship Id="rId4" Type="http://schemas.openxmlformats.org/officeDocument/2006/relationships/image" Target="../media/image7.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1.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mailto:karen@randall-consulting.com" TargetMode="External"/><Relationship Id="rId2" Type="http://schemas.openxmlformats.org/officeDocument/2006/relationships/hyperlink" Target="mailto:jmessenger@advaoptical.com"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13.wmf"/><Relationship Id="rId5" Type="http://schemas.openxmlformats.org/officeDocument/2006/relationships/oleObject" Target="../embeddings/oleObject11.bin"/><Relationship Id="rId4" Type="http://schemas.openxmlformats.org/officeDocument/2006/relationships/image" Target="../media/image12.wmf"/></Relationships>
</file>

<file path=ppt/slides/_rels/slide68.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14.wmf"/><Relationship Id="rId4" Type="http://schemas.openxmlformats.org/officeDocument/2006/relationships/oleObject" Target="../embeddings/oleObject12.bin"/></Relationships>
</file>

<file path=ppt/slides/_rels/slide69.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15.wmf"/><Relationship Id="rId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6.w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7.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Jan 2016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50000"/>
                  </a:schemeClr>
                </a:solidFill>
              </a:rPr>
              <a:t>18 January 2016</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57657168"/>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a:effectLst/>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dirty="0">
                          <a:effectLst/>
                        </a:rPr>
                        <a:t>Andrew </a:t>
                      </a:r>
                      <a:r>
                        <a:rPr lang="en-US" sz="1200" dirty="0" smtClean="0">
                          <a:effectLst/>
                        </a:rPr>
                        <a:t>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+61 2 84461010</a:t>
                      </a:r>
                      <a:endParaRPr lang="en-AU" sz="1200" dirty="0">
                        <a:effectLst/>
                      </a:endParaRPr>
                    </a:p>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AU" sz="1200" dirty="0" smtClean="0">
                          <a:effectLst/>
                          <a:latin typeface="+mj-lt"/>
                          <a:ea typeface="Times New Roman"/>
                        </a:rPr>
                        <a:t>Peter Yee (Vice</a:t>
                      </a:r>
                      <a:r>
                        <a:rPr lang="en-AU" sz="1200" baseline="0" dirty="0" smtClean="0">
                          <a:effectLst/>
                          <a:latin typeface="+mj-lt"/>
                          <a:ea typeface="Times New Roman"/>
                        </a:rPr>
                        <a:t> Chair)</a:t>
                      </a:r>
                      <a:endParaRPr lang="en-AU" sz="1200" dirty="0">
                        <a:effectLst/>
                        <a:latin typeface="+mj-lt"/>
                        <a:ea typeface="Times New Roman"/>
                      </a:endParaRPr>
                    </a:p>
                  </a:txBody>
                  <a:tcPr marL="68580" marR="68580" marT="0" marB="0" anchor="ctr"/>
                </a:tc>
                <a:tc>
                  <a:txBody>
                    <a:bodyPr/>
                    <a:lstStyle/>
                    <a:p>
                      <a:pPr>
                        <a:spcAft>
                          <a:spcPts val="0"/>
                        </a:spcAft>
                      </a:pPr>
                      <a:endParaRPr lang="en-AU" sz="1200" dirty="0">
                        <a:effectLst/>
                        <a:latin typeface="+mj-lt"/>
                        <a:ea typeface="Times New Roman"/>
                      </a:endParaRPr>
                    </a:p>
                  </a:txBody>
                  <a:tcPr marL="68580" marR="68580" marT="0" marB="0" anchor="ctr"/>
                </a:tc>
                <a:tc>
                  <a:txBody>
                    <a:bodyPr/>
                    <a:lstStyle/>
                    <a:p>
                      <a:pPr marL="21590" indent="-21590">
                        <a:spcAft>
                          <a:spcPts val="0"/>
                        </a:spcAft>
                      </a:pPr>
                      <a:endParaRPr lang="en-AU" sz="1200" dirty="0">
                        <a:effectLst/>
                        <a:latin typeface="Times New Roman"/>
                        <a:ea typeface="Times New Roman"/>
                      </a:endParaRPr>
                    </a:p>
                  </a:txBody>
                  <a:tcPr marL="68580" marR="68580" marT="0" marB="0" anchor="ctr"/>
                </a:tc>
                <a:tc>
                  <a:txBody>
                    <a:bodyPr/>
                    <a:lstStyle/>
                    <a:p>
                      <a:pPr>
                        <a:spcAft>
                          <a:spcPts val="0"/>
                        </a:spcAft>
                      </a:pPr>
                      <a:r>
                        <a:rPr lang="en-AU" sz="1200" dirty="0" smtClean="0">
                          <a:effectLst/>
                          <a:latin typeface="+mj-lt"/>
                          <a:ea typeface="Times New Roman"/>
                        </a:rPr>
                        <a:t>peter@akayla.com</a:t>
                      </a:r>
                      <a:endParaRPr lang="en-AU" sz="1200" dirty="0">
                        <a:effectLst/>
                        <a:latin typeface="+mj-lt"/>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Dallas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Dallas, US in Nov 2015, as documented in </a:t>
            </a:r>
            <a:r>
              <a:rPr lang="en-AU" i="1" dirty="0" smtClean="0">
                <a:hlinkClick r:id="rId3"/>
              </a:rPr>
              <a:t>11-15-1484r0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i="1" dirty="0" smtClean="0"/>
              <a:t>Provides a forum for 802 members to discuss issues relevant to both:</a:t>
            </a:r>
          </a:p>
          <a:p>
            <a:pPr lvl="2"/>
            <a:r>
              <a:rPr lang="en-AU" i="1" dirty="0" smtClean="0"/>
              <a:t>IEEE 802</a:t>
            </a:r>
          </a:p>
          <a:p>
            <a:pPr lvl="2"/>
            <a:r>
              <a:rPr lang="en-AU" i="1" dirty="0" smtClean="0"/>
              <a:t>ISO/IEC JTC1/SC6</a:t>
            </a:r>
          </a:p>
          <a:p>
            <a:pPr lvl="1"/>
            <a:r>
              <a:rPr lang="en-AU" i="1" dirty="0" smtClean="0"/>
              <a:t>Recommends positions to </a:t>
            </a:r>
            <a:r>
              <a:rPr lang="en-AU" i="1" dirty="0" err="1" smtClean="0"/>
              <a:t>ExCom</a:t>
            </a:r>
            <a:r>
              <a:rPr lang="en-AU" i="1" dirty="0" smtClean="0"/>
              <a:t> on ISO/IEC JTC1/SC6 actions affecting IEEE 802</a:t>
            </a:r>
          </a:p>
          <a:p>
            <a:pPr lvl="2"/>
            <a:r>
              <a:rPr lang="en-AU" i="1" dirty="0" smtClean="0"/>
              <a:t>Note that IEEE 802 LMSC holds the liaison to SC6, not the IEEE 802.11 WG</a:t>
            </a:r>
          </a:p>
          <a:p>
            <a:pPr lvl="1"/>
            <a:r>
              <a:rPr lang="en-AU" i="1" dirty="0" smtClean="0"/>
              <a:t>Participates in dialog with IEEE staff and 802 </a:t>
            </a:r>
            <a:r>
              <a:rPr lang="en-AU" i="1" dirty="0" err="1" smtClean="0"/>
              <a:t>ExCom</a:t>
            </a:r>
            <a:r>
              <a:rPr lang="en-AU" i="1" dirty="0" smtClean="0"/>
              <a:t> on issues concerning IEEE’s relationship with ISO/IEC</a:t>
            </a:r>
          </a:p>
          <a:p>
            <a:pPr lvl="1"/>
            <a:r>
              <a:rPr lang="en-AU" i="1"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11</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a:t>
            </a:r>
          </a:p>
          <a:p>
            <a:pPr lvl="2"/>
            <a:r>
              <a:rPr lang="en-AU" dirty="0" smtClean="0"/>
              <a:t>802.1 WG</a:t>
            </a:r>
          </a:p>
          <a:p>
            <a:pPr lvl="2"/>
            <a:r>
              <a:rPr lang="en-AU" dirty="0" smtClean="0"/>
              <a:t>802.3 WG</a:t>
            </a:r>
          </a:p>
          <a:p>
            <a:pPr lvl="2"/>
            <a:r>
              <a:rPr lang="en-AU" dirty="0"/>
              <a:t>802.11 </a:t>
            </a:r>
            <a:r>
              <a:rPr lang="en-AU" dirty="0" smtClean="0"/>
              <a:t>WG</a:t>
            </a:r>
          </a:p>
          <a:p>
            <a:pPr lvl="2"/>
            <a:r>
              <a:rPr lang="en-AU" dirty="0" smtClean="0"/>
              <a:t>802.15 WG</a:t>
            </a:r>
          </a:p>
          <a:p>
            <a:pPr lvl="2"/>
            <a:r>
              <a:rPr lang="en-AU" dirty="0" smtClean="0"/>
              <a:t>802.22 WG</a:t>
            </a:r>
          </a:p>
          <a:p>
            <a:pPr lvl="1"/>
            <a:r>
              <a:rPr lang="en-AU" dirty="0" smtClean="0"/>
              <a:t>Note: as of March 2015, any drafts liaised to SC6 will need a “permission statement” added to the front of the draft</a:t>
            </a:r>
          </a:p>
          <a:p>
            <a:pPr lvl="2"/>
            <a:r>
              <a:rPr lang="en-AU" dirty="0" smtClean="0"/>
              <a:t>Please contact the </a:t>
            </a:r>
            <a:r>
              <a:rPr lang="en-AU" dirty="0"/>
              <a:t>staff liaisons for the </a:t>
            </a:r>
            <a:r>
              <a:rPr lang="en-AU" dirty="0" smtClean="0"/>
              <a:t>Working </a:t>
            </a:r>
            <a:r>
              <a:rPr lang="en-AU" dirty="0"/>
              <a:t>G</a:t>
            </a:r>
            <a:r>
              <a:rPr lang="en-AU" dirty="0" smtClean="0"/>
              <a:t>roups</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12</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1758447529"/>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7753"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has liaised a variety of drafts from completed TGs  to SC6</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261427839"/>
              </p:ext>
            </p:extLst>
          </p:nvPr>
        </p:nvGraphicFramePr>
        <p:xfrm>
          <a:off x="152400" y="1762760"/>
          <a:ext cx="8841721" cy="3723640"/>
        </p:xfrm>
        <a:graphic>
          <a:graphicData uri="http://schemas.openxmlformats.org/drawingml/2006/table">
            <a:tbl>
              <a:tblPr firstRow="1" bandRow="1">
                <a:tableStyleId>{21E4AEA4-8DFA-4A89-87EB-49C32662AFE0}</a:tableStyleId>
              </a:tblPr>
              <a:tblGrid>
                <a:gridCol w="1052400"/>
                <a:gridCol w="3006843"/>
                <a:gridCol w="826882"/>
                <a:gridCol w="659266"/>
                <a:gridCol w="659266"/>
                <a:gridCol w="659266"/>
                <a:gridCol w="659266"/>
                <a:gridCol w="659266"/>
                <a:gridCol w="659266"/>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802.11p</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Feb 10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802.11s</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Mar 11</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802.11u</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Nov 10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802.11v</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Sep 10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endParaRPr lang="en-GB" sz="1400" dirty="0"/>
                    </a:p>
                  </a:txBody>
                  <a:tcPr/>
                </a:tc>
                <a:tc>
                  <a:txBody>
                    <a:bodyPr/>
                    <a:lstStyle/>
                    <a:p>
                      <a:r>
                        <a:rPr lang="en-GB" sz="1400" dirty="0" smtClean="0"/>
                        <a:t>13.0</a:t>
                      </a:r>
                    </a:p>
                  </a:txBody>
                  <a:tcPr/>
                </a:tc>
                <a:tc>
                  <a:txBody>
                    <a:bodyPr/>
                    <a:lstStyle/>
                    <a:p>
                      <a:r>
                        <a:rPr lang="en-GB" sz="1400" dirty="0" smtClean="0"/>
                        <a:t>14.0</a:t>
                      </a:r>
                    </a:p>
                  </a:txBody>
                  <a:tcPr/>
                </a:tc>
                <a:tc>
                  <a:txBody>
                    <a:bodyPr/>
                    <a:lstStyle/>
                    <a:p>
                      <a:r>
                        <a:rPr lang="en-GB" sz="1400" dirty="0" smtClean="0"/>
                        <a:t>15.0</a:t>
                      </a:r>
                    </a:p>
                  </a:txBody>
                  <a:tcPr/>
                </a:tc>
              </a:tr>
              <a:tr h="0">
                <a:tc>
                  <a:txBody>
                    <a:bodyPr/>
                    <a:lstStyle/>
                    <a:p>
                      <a:r>
                        <a:rPr lang="en-GB" sz="1400" dirty="0" smtClean="0"/>
                        <a:t>802.11z</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Aug 10</a:t>
                      </a:r>
                      <a:endParaRPr lang="en-GB" sz="1400" dirty="0"/>
                    </a:p>
                  </a:txBody>
                  <a:tcPr/>
                </a:tc>
                <a:tc>
                  <a:txBody>
                    <a:bodyPr/>
                    <a:lstStyle/>
                    <a:p>
                      <a:r>
                        <a:rPr lang="en-GB" sz="1400" dirty="0" smtClean="0"/>
                        <a:t>7.0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p>
                  </a:txBody>
                  <a:tcPr/>
                </a:tc>
                <a:tc>
                  <a:txBody>
                    <a:bodyPr/>
                    <a:lstStyle/>
                    <a:p>
                      <a:r>
                        <a:rPr lang="en-GB" sz="1400" dirty="0" smtClean="0"/>
                        <a:t>13.0</a:t>
                      </a:r>
                    </a:p>
                  </a:txBody>
                  <a:tcPr/>
                </a:tc>
                <a:tc>
                  <a:txBody>
                    <a:bodyPr/>
                    <a:lstStyle/>
                    <a:p>
                      <a:endParaRPr lang="en-GB" sz="1400" dirty="0" smtClean="0"/>
                    </a:p>
                  </a:txBody>
                  <a:tcPr/>
                </a:tc>
              </a:tr>
              <a:tr h="0">
                <a:tc>
                  <a:txBody>
                    <a:bodyPr/>
                    <a:lstStyle/>
                    <a:p>
                      <a:r>
                        <a:rPr lang="en-GB" sz="1400" dirty="0" smtClean="0"/>
                        <a:t>802.11mb</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r>
                        <a:rPr lang="en-GB" sz="1400" dirty="0" smtClean="0"/>
                        <a:t>12.0</a:t>
                      </a:r>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802.11aa</a:t>
                      </a:r>
                      <a:endParaRPr lang="en-GB" sz="1400" b="0" dirty="0"/>
                    </a:p>
                  </a:txBody>
                  <a:tcPr/>
                </a:tc>
                <a:tc>
                  <a:txBody>
                    <a:bodyPr/>
                    <a:lstStyle/>
                    <a:p>
                      <a:r>
                        <a:rPr lang="en-AU" sz="1400" dirty="0" smtClean="0"/>
                        <a:t>8802-11:2012/</a:t>
                      </a:r>
                      <a:r>
                        <a:rPr lang="en-AU" sz="1400" dirty="0" err="1" smtClean="0"/>
                        <a:t>Amd</a:t>
                      </a:r>
                      <a:r>
                        <a:rPr lang="en-AU" sz="1400" dirty="0" smtClean="0"/>
                        <a:t> 2:2014</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802.11ad</a:t>
                      </a:r>
                      <a:endParaRPr lang="en-GB" sz="1400" b="0" dirty="0"/>
                    </a:p>
                  </a:txBody>
                  <a:tcPr/>
                </a:tc>
                <a:tc>
                  <a:txBody>
                    <a:bodyPr/>
                    <a:lstStyle/>
                    <a:p>
                      <a:r>
                        <a:rPr lang="en-GB" sz="1400" dirty="0" smtClean="0"/>
                        <a:t>8802-11:2012/</a:t>
                      </a:r>
                      <a:r>
                        <a:rPr lang="en-GB" sz="1400" dirty="0" err="1" smtClean="0"/>
                        <a:t>Amd</a:t>
                      </a:r>
                      <a:r>
                        <a:rPr lang="en-GB" sz="1400" dirty="0" smtClean="0"/>
                        <a:t> 3:2014</a:t>
                      </a:r>
                    </a:p>
                  </a:txBody>
                  <a:tcPr/>
                </a:tc>
                <a:tc>
                  <a:txBody>
                    <a:bodyPr/>
                    <a:lstStyle/>
                    <a:p>
                      <a:pPr algn="ctr"/>
                      <a:r>
                        <a:rPr lang="en-GB" sz="1400" dirty="0" smtClean="0"/>
                        <a:t>Jul 12</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r>
                        <a:rPr lang="en-GB" sz="1400" dirty="0" smtClean="0"/>
                        <a:t>8.0</a:t>
                      </a:r>
                      <a:endParaRPr lang="en-GB" sz="1400" dirty="0"/>
                    </a:p>
                  </a:txBody>
                  <a:tcPr/>
                </a:tc>
                <a:tc>
                  <a:txBody>
                    <a:bodyPr/>
                    <a:lstStyle/>
                    <a:p>
                      <a:r>
                        <a:rPr lang="en-GB" sz="1400" dirty="0" smtClean="0"/>
                        <a:t>9.0</a:t>
                      </a:r>
                      <a:endParaRPr lang="en-GB" sz="1400" dirty="0"/>
                    </a:p>
                  </a:txBody>
                  <a:tcPr/>
                </a:tc>
                <a:tc>
                  <a:txBody>
                    <a:bodyPr/>
                    <a:lstStyle/>
                    <a:p>
                      <a:endParaRPr lang="en-GB" sz="1400" dirty="0"/>
                    </a:p>
                  </a:txBody>
                  <a:tcPr/>
                </a:tc>
              </a:tr>
              <a:tr h="0">
                <a:tc>
                  <a:txBody>
                    <a:bodyPr/>
                    <a:lstStyle/>
                    <a:p>
                      <a:r>
                        <a:rPr lang="en-GB" sz="1400" dirty="0" smtClean="0"/>
                        <a:t>802.11ae</a:t>
                      </a:r>
                      <a:endParaRPr lang="en-GB" sz="1400" b="0" dirty="0"/>
                    </a:p>
                  </a:txBody>
                  <a:tcPr>
                    <a:lnB w="12700" cmpd="sng">
                      <a:noFill/>
                    </a:lnB>
                  </a:tcPr>
                </a:tc>
                <a:tc>
                  <a:txBody>
                    <a:bodyPr/>
                    <a:lstStyle/>
                    <a:p>
                      <a:r>
                        <a:rPr lang="en-GB" sz="1400" dirty="0" smtClean="0"/>
                        <a:t>8802-11:2012/</a:t>
                      </a:r>
                      <a:r>
                        <a:rPr lang="en-GB" sz="1400" dirty="0" err="1" smtClean="0"/>
                        <a:t>Amd</a:t>
                      </a:r>
                      <a:r>
                        <a:rPr lang="en-GB" sz="1400" dirty="0" smtClean="0"/>
                        <a:t> 1:2014</a:t>
                      </a:r>
                    </a:p>
                  </a:txBody>
                  <a:tcPr>
                    <a:lnB w="12700" cmpd="sng">
                      <a:noFill/>
                    </a:lnB>
                  </a:tcPr>
                </a:tc>
                <a:tc>
                  <a:txBody>
                    <a:bodyPr/>
                    <a:lstStyle/>
                    <a:p>
                      <a:pPr algn="ctr"/>
                      <a:r>
                        <a:rPr lang="en-GB" sz="1400" dirty="0" smtClean="0"/>
                        <a:t>Nov 11</a:t>
                      </a:r>
                      <a:endParaRPr lang="en-GB" sz="1400" dirty="0"/>
                    </a:p>
                  </a:txBody>
                  <a:tcPr>
                    <a:lnB w="12700" cmpd="sng">
                      <a:noFill/>
                    </a:lnB>
                  </a:tcPr>
                </a:tc>
                <a:tc>
                  <a:txBody>
                    <a:bodyPr/>
                    <a:lstStyle/>
                    <a:p>
                      <a:r>
                        <a:rPr lang="en-GB" sz="1400" dirty="0" smtClean="0"/>
                        <a:t>5.0</a:t>
                      </a:r>
                      <a:endParaRPr lang="en-GB" sz="1400" dirty="0"/>
                    </a:p>
                  </a:txBody>
                  <a:tcPr>
                    <a:lnB w="12700" cmpd="sng">
                      <a:noFill/>
                    </a:lnB>
                  </a:tcPr>
                </a:tc>
                <a:tc>
                  <a:txBody>
                    <a:bodyPr/>
                    <a:lstStyle/>
                    <a:p>
                      <a:r>
                        <a:rPr lang="en-GB" sz="1400" dirty="0" smtClean="0"/>
                        <a:t>7.0</a:t>
                      </a:r>
                      <a:endParaRPr lang="en-GB" sz="1400" dirty="0"/>
                    </a:p>
                  </a:txBody>
                  <a:tcPr>
                    <a:lnB w="12700" cmpd="sng">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txBody>
                  <a:tcPr>
                    <a:lnB w="12700" cmpd="sng">
                      <a:noFill/>
                    </a:lnB>
                  </a:tcPr>
                </a:tc>
                <a:tc>
                  <a:txBody>
                    <a:bodyPr/>
                    <a:lstStyle/>
                    <a:p>
                      <a:endParaRPr lang="en-GB" sz="1400" dirty="0"/>
                    </a:p>
                  </a:txBody>
                  <a:tcPr>
                    <a:lnB w="12700" cmpd="sng">
                      <a:noFill/>
                    </a:lnB>
                  </a:tcPr>
                </a:tc>
                <a:tc>
                  <a:txBody>
                    <a:bodyPr/>
                    <a:lstStyle/>
                    <a:p>
                      <a:endParaRPr lang="en-GB" sz="1400" dirty="0"/>
                    </a:p>
                  </a:txBody>
                  <a:tcPr>
                    <a:lnB w="12700" cmpd="sng">
                      <a:noFill/>
                    </a:lnB>
                  </a:tcPr>
                </a:tc>
                <a:tc>
                  <a:txBody>
                    <a:bodyPr/>
                    <a:lstStyle/>
                    <a:p>
                      <a:endParaRPr lang="en-GB" sz="1400" dirty="0"/>
                    </a:p>
                  </a:txBody>
                  <a:tcPr>
                    <a:lnB w="12700" cmpd="sng">
                      <a:noFill/>
                    </a:lnB>
                  </a:tcPr>
                </a:tc>
              </a:tr>
              <a:tr h="0">
                <a:tc>
                  <a:txBody>
                    <a:bodyPr/>
                    <a:lstStyle/>
                    <a:p>
                      <a:r>
                        <a:rPr lang="en-GB" sz="1400" dirty="0" smtClean="0"/>
                        <a:t>802.11ac</a:t>
                      </a:r>
                      <a:endParaRPr lang="en-GB" sz="1400" b="0" dirty="0"/>
                    </a:p>
                  </a:txBody>
                  <a:tcPr>
                    <a:lnT w="12700" cmpd="sng">
                      <a:noFill/>
                    </a:lnT>
                    <a:lnB w="12700" cmpd="sng">
                      <a:noFill/>
                    </a:lnB>
                  </a:tcPr>
                </a:tc>
                <a:tc>
                  <a:txBody>
                    <a:bodyPr/>
                    <a:lstStyle/>
                    <a:p>
                      <a:r>
                        <a:rPr lang="en-AU" sz="1400" dirty="0" smtClean="0"/>
                        <a:t>8802-11:2012/</a:t>
                      </a:r>
                      <a:r>
                        <a:rPr lang="en-AU" sz="1400" dirty="0" err="1" smtClean="0"/>
                        <a:t>Amd</a:t>
                      </a:r>
                      <a:r>
                        <a:rPr lang="en-AU" sz="1400" dirty="0" smtClean="0"/>
                        <a:t> 4:2015</a:t>
                      </a:r>
                      <a:endParaRPr lang="en-GB" sz="1400" dirty="0"/>
                    </a:p>
                  </a:txBody>
                  <a:tcPr>
                    <a:lnT w="12700" cmpd="sng">
                      <a:noFill/>
                    </a:lnT>
                    <a:lnB w="12700" cmpd="sng">
                      <a:noFill/>
                    </a:lnB>
                  </a:tcPr>
                </a:tc>
                <a:tc>
                  <a:txBody>
                    <a:bodyPr/>
                    <a:lstStyle/>
                    <a:p>
                      <a:pPr algn="ctr"/>
                      <a:r>
                        <a:rPr lang="en-GB" sz="1400" dirty="0" smtClean="0"/>
                        <a:t>Nov 13</a:t>
                      </a:r>
                      <a:endParaRPr lang="en-GB" sz="1400" dirty="0"/>
                    </a:p>
                  </a:txBody>
                  <a:tcPr>
                    <a:lnT w="12700" cmpd="sng">
                      <a:noFill/>
                    </a:lnT>
                    <a:lnB w="12700" cmpd="sng">
                      <a:noFill/>
                    </a:lnB>
                  </a:tcPr>
                </a:tc>
                <a:tc>
                  <a:txBody>
                    <a:bodyPr/>
                    <a:lstStyle/>
                    <a:p>
                      <a:r>
                        <a:rPr lang="en-GB" sz="1400" dirty="0" smtClean="0"/>
                        <a:t>2.0</a:t>
                      </a:r>
                      <a:endParaRPr lang="en-GB" sz="1400" dirty="0"/>
                    </a:p>
                  </a:txBody>
                  <a:tcPr>
                    <a:lnT w="12700" cmpd="sng">
                      <a:noFill/>
                    </a:lnT>
                    <a:lnB w="12700" cmpd="sng">
                      <a:noFill/>
                    </a:lnB>
                  </a:tcPr>
                </a:tc>
                <a:tc>
                  <a:txBody>
                    <a:bodyPr/>
                    <a:lstStyle/>
                    <a:p>
                      <a:r>
                        <a:rPr lang="en-GB" sz="1400" dirty="0" smtClean="0"/>
                        <a:t>3.0</a:t>
                      </a:r>
                      <a:endParaRPr lang="en-GB" sz="1400" dirty="0"/>
                    </a:p>
                  </a:txBody>
                  <a:tcPr>
                    <a:lnT w="12700" cmpd="sng">
                      <a:noFill/>
                    </a:lnT>
                    <a:lnB w="12700" cmpd="sng">
                      <a:noFill/>
                    </a:lnB>
                  </a:tcPr>
                </a:tc>
                <a:tc>
                  <a:txBody>
                    <a:bodyPr/>
                    <a:lstStyle/>
                    <a:p>
                      <a:r>
                        <a:rPr lang="en-GB" sz="1400" dirty="0" smtClean="0"/>
                        <a:t>4.0</a:t>
                      </a:r>
                      <a:endParaRPr lang="en-GB" sz="1400" dirty="0"/>
                    </a:p>
                  </a:txBody>
                  <a:tcPr>
                    <a:lnT w="12700" cmpd="sng">
                      <a:noFill/>
                    </a:lnT>
                    <a:lnB w="12700" cmpd="sng">
                      <a:noFill/>
                    </a:lnB>
                  </a:tcPr>
                </a:tc>
                <a:tc>
                  <a:txBody>
                    <a:bodyPr/>
                    <a:lstStyle/>
                    <a:p>
                      <a:r>
                        <a:rPr lang="en-GB" sz="1400" dirty="0" smtClean="0"/>
                        <a:t>5.0</a:t>
                      </a:r>
                    </a:p>
                  </a:txBody>
                  <a:tcPr>
                    <a:lnT w="12700" cmpd="sng">
                      <a:noFill/>
                    </a:lnT>
                    <a:lnB w="12700" cmpd="sng">
                      <a:noFill/>
                    </a:lnB>
                  </a:tcPr>
                </a:tc>
                <a:tc>
                  <a:txBody>
                    <a:bodyPr/>
                    <a:lstStyle/>
                    <a:p>
                      <a:r>
                        <a:rPr lang="en-GB" sz="1400" dirty="0" smtClean="0"/>
                        <a:t>6.0</a:t>
                      </a:r>
                    </a:p>
                  </a:txBody>
                  <a:tcPr>
                    <a:lnT w="12700" cmpd="sng">
                      <a:noFill/>
                    </a:lnT>
                    <a:lnB w="12700" cmpd="sng">
                      <a:noFill/>
                    </a:lnB>
                  </a:tcPr>
                </a:tc>
                <a:tc>
                  <a:txBody>
                    <a:bodyPr/>
                    <a:lstStyle/>
                    <a:p>
                      <a:r>
                        <a:rPr lang="en-GB" sz="1400" dirty="0" smtClean="0"/>
                        <a:t>7.0</a:t>
                      </a:r>
                    </a:p>
                  </a:txBody>
                  <a:tcPr>
                    <a:lnT w="12700" cmpd="sng">
                      <a:noFill/>
                    </a:lnT>
                    <a:lnB w="12700" cmpd="sng">
                      <a:noFill/>
                    </a:lnB>
                  </a:tcPr>
                </a:tc>
              </a:tr>
              <a:tr h="0">
                <a:tc>
                  <a:txBody>
                    <a:bodyPr/>
                    <a:lstStyle/>
                    <a:p>
                      <a:r>
                        <a:rPr lang="en-GB" sz="1400" dirty="0" smtClean="0"/>
                        <a:t>802.11af</a:t>
                      </a:r>
                      <a:endParaRPr lang="en-GB" sz="1400" b="0" dirty="0"/>
                    </a:p>
                  </a:txBody>
                  <a:tcPr>
                    <a:lnT w="12700" cmpd="sng">
                      <a:noFill/>
                    </a:lnT>
                    <a:lnB w="12700" cmpd="sng">
                      <a:noFill/>
                    </a:lnB>
                  </a:tcPr>
                </a:tc>
                <a:tc>
                  <a:txBody>
                    <a:bodyPr/>
                    <a:lstStyle/>
                    <a:p>
                      <a:r>
                        <a:rPr lang="en-AU" sz="1400" dirty="0" smtClean="0"/>
                        <a:t>8802-11:2012/</a:t>
                      </a:r>
                      <a:r>
                        <a:rPr lang="en-AU" sz="1400" dirty="0" err="1" smtClean="0"/>
                        <a:t>Amd</a:t>
                      </a:r>
                      <a:r>
                        <a:rPr lang="en-AU" sz="1400" dirty="0" smtClean="0"/>
                        <a:t> 5:2015</a:t>
                      </a:r>
                      <a:endParaRPr lang="en-GB" sz="1400" dirty="0"/>
                    </a:p>
                  </a:txBody>
                  <a:tcPr>
                    <a:lnT w="12700" cmpd="sng">
                      <a:noFill/>
                    </a:lnT>
                    <a:lnB w="12700" cmpd="sng">
                      <a:noFill/>
                    </a:lnB>
                  </a:tcPr>
                </a:tc>
                <a:tc>
                  <a:txBody>
                    <a:bodyPr/>
                    <a:lstStyle/>
                    <a:p>
                      <a:pPr algn="ctr"/>
                      <a:r>
                        <a:rPr lang="en-GB" sz="1400" dirty="0" smtClean="0"/>
                        <a:t>Nov 13</a:t>
                      </a:r>
                      <a:endParaRPr lang="en-GB" sz="1400" dirty="0"/>
                    </a:p>
                  </a:txBody>
                  <a:tcPr>
                    <a:lnT w="12700" cmpd="sng">
                      <a:noFill/>
                    </a:lnT>
                    <a:lnB w="12700" cmpd="sng">
                      <a:noFill/>
                    </a:lnB>
                  </a:tcPr>
                </a:tc>
                <a:tc>
                  <a:txBody>
                    <a:bodyPr/>
                    <a:lstStyle/>
                    <a:p>
                      <a:r>
                        <a:rPr lang="en-GB" sz="1400" dirty="0" smtClean="0"/>
                        <a:t>5.0</a:t>
                      </a:r>
                      <a:endParaRPr lang="en-GB" sz="1400" dirty="0"/>
                    </a:p>
                  </a:txBody>
                  <a:tcPr>
                    <a:lnT w="12700" cmpd="sng">
                      <a:noFill/>
                    </a:lnT>
                    <a:lnB w="12700" cmpd="sng">
                      <a:noFill/>
                    </a:lnB>
                  </a:tcPr>
                </a:tc>
                <a:tc>
                  <a:txBody>
                    <a:bodyPr/>
                    <a:lstStyle/>
                    <a:p>
                      <a:r>
                        <a:rPr lang="en-GB" sz="1400" dirty="0" smtClean="0"/>
                        <a:t>6.0</a:t>
                      </a:r>
                      <a:endParaRPr lang="en-GB" sz="1400" dirty="0"/>
                    </a:p>
                  </a:txBody>
                  <a:tcPr>
                    <a:lnT w="12700" cmpd="sng">
                      <a:noFill/>
                    </a:lnT>
                    <a:lnB w="12700" cmpd="sng">
                      <a:noFill/>
                    </a:lnB>
                  </a:tcPr>
                </a:tc>
                <a:tc>
                  <a:txBody>
                    <a:bodyPr/>
                    <a:lstStyle/>
                    <a:p>
                      <a:endParaRPr lang="en-GB" sz="1400" dirty="0"/>
                    </a:p>
                  </a:txBody>
                  <a:tcPr>
                    <a:lnT w="12700" cmpd="sng">
                      <a:noFill/>
                    </a:lnT>
                    <a:lnB w="12700" cmpd="sng">
                      <a:noFill/>
                    </a:lnB>
                  </a:tcPr>
                </a:tc>
                <a:tc>
                  <a:txBody>
                    <a:bodyPr/>
                    <a:lstStyle/>
                    <a:p>
                      <a:endParaRPr lang="en-GB" sz="1400" dirty="0" smtClean="0"/>
                    </a:p>
                  </a:txBody>
                  <a:tcPr>
                    <a:lnT w="12700" cmpd="sng">
                      <a:noFill/>
                    </a:lnT>
                    <a:lnB w="12700" cmpd="sng">
                      <a:noFill/>
                    </a:lnB>
                  </a:tcPr>
                </a:tc>
                <a:tc>
                  <a:txBody>
                    <a:bodyPr/>
                    <a:lstStyle/>
                    <a:p>
                      <a:endParaRPr lang="en-GB" sz="1400" dirty="0" smtClean="0"/>
                    </a:p>
                  </a:txBody>
                  <a:tcPr>
                    <a:lnT w="12700" cmpd="sng">
                      <a:noFill/>
                    </a:lnT>
                    <a:lnB w="12700" cmpd="sng">
                      <a:noFill/>
                    </a:lnB>
                  </a:tcPr>
                </a:tc>
                <a:tc>
                  <a:txBody>
                    <a:bodyPr/>
                    <a:lstStyle/>
                    <a:p>
                      <a:endParaRPr lang="en-GB" sz="1400" dirty="0" smtClean="0"/>
                    </a:p>
                  </a:txBody>
                  <a:tcPr>
                    <a:lnT w="12700" cmpd="sng">
                      <a:noFill/>
                    </a:lnT>
                    <a:lnB w="12700" cmpd="sng">
                      <a:noFill/>
                    </a:lnB>
                  </a:tcPr>
                </a:tc>
              </a:tr>
            </a:tbl>
          </a:graphicData>
        </a:graphic>
      </p:graphicFrame>
    </p:spTree>
    <p:extLst>
      <p:ext uri="{BB962C8B-B14F-4D97-AF65-F5344CB8AC3E}">
        <p14:creationId xmlns:p14="http://schemas.microsoft.com/office/powerpoint/2010/main" val="1803274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has liaised a variety of drafts from active TGs  to SC6</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61766520"/>
              </p:ext>
            </p:extLst>
          </p:nvPr>
        </p:nvGraphicFramePr>
        <p:xfrm>
          <a:off x="152400" y="1762760"/>
          <a:ext cx="8841721" cy="3114040"/>
        </p:xfrm>
        <a:graphic>
          <a:graphicData uri="http://schemas.openxmlformats.org/drawingml/2006/table">
            <a:tbl>
              <a:tblPr firstRow="1" bandRow="1">
                <a:tableStyleId>{21E4AEA4-8DFA-4A89-87EB-49C32662AFE0}</a:tableStyleId>
              </a:tblPr>
              <a:tblGrid>
                <a:gridCol w="1052400"/>
                <a:gridCol w="3006843"/>
                <a:gridCol w="826882"/>
                <a:gridCol w="659266"/>
                <a:gridCol w="659266"/>
                <a:gridCol w="659266"/>
                <a:gridCol w="659266"/>
                <a:gridCol w="659266"/>
                <a:gridCol w="659266"/>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solidFill>
                            <a:schemeClr val="tx1"/>
                          </a:solidFill>
                        </a:rPr>
                        <a:t>802.11</a:t>
                      </a:r>
                      <a:r>
                        <a:rPr lang="en-GB" sz="1400" baseline="0" dirty="0" smtClean="0">
                          <a:solidFill>
                            <a:schemeClr val="tx1"/>
                          </a:solidFill>
                        </a:rPr>
                        <a:t>mc</a:t>
                      </a:r>
                      <a:endParaRPr lang="en-GB" sz="1400" b="0" dirty="0">
                        <a:solidFill>
                          <a:schemeClr val="tx1"/>
                        </a:solidFill>
                      </a:endParaRPr>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Mar 15</a:t>
                      </a:r>
                    </a:p>
                  </a:txBody>
                  <a:tcPr/>
                </a:tc>
                <a:tc>
                  <a:txBody>
                    <a:bodyPr/>
                    <a:lstStyle/>
                    <a:p>
                      <a:r>
                        <a:rPr lang="en-GB" sz="1400" dirty="0" smtClean="0"/>
                        <a:t>3.0</a:t>
                      </a:r>
                      <a:endParaRPr lang="en-GB" sz="1400" dirty="0"/>
                    </a:p>
                  </a:txBody>
                  <a:tcPr/>
                </a:tc>
                <a:tc>
                  <a:txBody>
                    <a:bodyPr/>
                    <a:lstStyle/>
                    <a:p>
                      <a:r>
                        <a:rPr lang="en-GB" sz="1400" dirty="0" smtClean="0"/>
                        <a:t>4.0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solidFill>
                            <a:schemeClr val="tx1"/>
                          </a:solidFill>
                        </a:rPr>
                        <a:t>802.11ah</a:t>
                      </a:r>
                      <a:endParaRPr lang="en-GB" sz="1400" b="0" dirty="0">
                        <a:solidFill>
                          <a:schemeClr val="tx1"/>
                        </a:solidFill>
                      </a:endParaRPr>
                    </a:p>
                  </a:txBody>
                  <a:tcPr/>
                </a:tc>
                <a:tc>
                  <a:txBody>
                    <a:bodyPr/>
                    <a:lstStyle/>
                    <a:p>
                      <a:r>
                        <a:rPr lang="en-GB" sz="1400" dirty="0" smtClean="0"/>
                        <a:t>Will be submitted to PSDO process</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Oct 15</a:t>
                      </a:r>
                    </a:p>
                  </a:txBody>
                  <a:tcPr/>
                </a:tc>
                <a:tc>
                  <a:txBody>
                    <a:bodyPr/>
                    <a:lstStyle/>
                    <a:p>
                      <a:r>
                        <a:rPr lang="en-GB" sz="1400" dirty="0" smtClean="0"/>
                        <a:t>4.0</a:t>
                      </a:r>
                      <a:endParaRPr lang="en-GB" sz="1400" dirty="0"/>
                    </a:p>
                  </a:txBody>
                  <a:tcPr/>
                </a:tc>
                <a:tc>
                  <a:txBody>
                    <a:bodyPr/>
                    <a:lstStyle/>
                    <a:p>
                      <a:r>
                        <a:rPr lang="en-GB" sz="1400" dirty="0" smtClean="0"/>
                        <a:t>5.0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solidFill>
                            <a:schemeClr val="tx1"/>
                          </a:solidFill>
                        </a:rPr>
                        <a:t>802.11ai</a:t>
                      </a:r>
                      <a:endParaRPr lang="en-GB" sz="1400" b="0" dirty="0">
                        <a:solidFill>
                          <a:schemeClr val="tx1"/>
                        </a:solidFill>
                      </a:endParaRPr>
                    </a:p>
                  </a:txBody>
                  <a:tcPr/>
                </a:tc>
                <a:tc>
                  <a:txBody>
                    <a:bodyPr/>
                    <a:lstStyle/>
                    <a:p>
                      <a:r>
                        <a:rPr lang="en-GB" sz="1400" dirty="0" smtClean="0"/>
                        <a:t>Will be submitted to PSDO process</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Oct 15</a:t>
                      </a:r>
                    </a:p>
                  </a:txBody>
                  <a:tcPr/>
                </a:tc>
                <a:tc>
                  <a:txBody>
                    <a:bodyPr/>
                    <a:lstStyle/>
                    <a:p>
                      <a:r>
                        <a:rPr lang="en-GB" sz="1400" dirty="0" smtClean="0"/>
                        <a:t>4.0</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802.11aj</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802.11ak</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802.11aq</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802.11ax</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802.11ay</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802.11az</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bl>
          </a:graphicData>
        </a:graphic>
      </p:graphicFrame>
    </p:spTree>
    <p:extLst>
      <p:ext uri="{BB962C8B-B14F-4D97-AF65-F5344CB8AC3E}">
        <p14:creationId xmlns:p14="http://schemas.microsoft.com/office/powerpoint/2010/main" val="3222821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will discuss drafts that should be liaised from the IEEE 802.11 WG</a:t>
            </a:r>
            <a:endParaRPr lang="en-AU" dirty="0"/>
          </a:p>
        </p:txBody>
      </p:sp>
      <p:sp>
        <p:nvSpPr>
          <p:cNvPr id="3" name="Content Placeholder 2"/>
          <p:cNvSpPr>
            <a:spLocks noGrp="1"/>
          </p:cNvSpPr>
          <p:nvPr>
            <p:ph idx="1"/>
          </p:nvPr>
        </p:nvSpPr>
        <p:spPr/>
        <p:txBody>
          <a:bodyPr/>
          <a:lstStyle/>
          <a:p>
            <a:r>
              <a:rPr lang="en-AU" dirty="0" smtClean="0"/>
              <a:t>In Dallas (Nov 2015)</a:t>
            </a:r>
          </a:p>
          <a:p>
            <a:pPr lvl="1"/>
            <a:r>
              <a:rPr lang="en-AU" dirty="0" smtClean="0"/>
              <a:t>Agreed 802.11aq close to being ready for liaison</a:t>
            </a:r>
          </a:p>
          <a:p>
            <a:r>
              <a:rPr lang="en-AU" dirty="0" smtClean="0"/>
              <a:t>In Atlanta (Jan 2016)</a:t>
            </a:r>
            <a:endParaRPr lang="en-AU" dirty="0"/>
          </a:p>
          <a:p>
            <a:pPr lvl="1"/>
            <a:r>
              <a:rPr lang="en-AU" dirty="0" smtClean="0"/>
              <a:t>Chair has asked TG Chairs whether new drafts ready for liaising</a:t>
            </a:r>
          </a:p>
          <a:p>
            <a:pPr lvl="2"/>
            <a:r>
              <a:rPr lang="en-AU" dirty="0" smtClean="0"/>
              <a:t>802.11mc: D4.0 passed SB, current version is D4.3</a:t>
            </a:r>
          </a:p>
          <a:p>
            <a:pPr lvl="2"/>
            <a:r>
              <a:rPr lang="en-AU" dirty="0" smtClean="0"/>
              <a:t>802.11ah: D5.0 passed SB, current version is D5.1</a:t>
            </a:r>
          </a:p>
          <a:p>
            <a:pPr lvl="2"/>
            <a:r>
              <a:rPr lang="en-AU" dirty="0" smtClean="0"/>
              <a:t>802.11ai: D6.0 passed SV, current version in D6.2</a:t>
            </a:r>
          </a:p>
          <a:p>
            <a:pPr lvl="2"/>
            <a:r>
              <a:rPr lang="en-AU" dirty="0" smtClean="0"/>
              <a:t>802.11aj: D1.0 in LB</a:t>
            </a:r>
          </a:p>
          <a:p>
            <a:pPr lvl="2"/>
            <a:r>
              <a:rPr lang="en-AU" dirty="0" smtClean="0"/>
              <a:t>802.11ak: D1.0 passed LB, current version in D1.3</a:t>
            </a:r>
          </a:p>
          <a:p>
            <a:pPr lvl="2"/>
            <a:r>
              <a:rPr lang="en-AU" dirty="0" smtClean="0"/>
              <a:t>802.11aq: D3.0 passed LB, current version is D3.1</a:t>
            </a:r>
          </a:p>
          <a:p>
            <a:pPr lvl="2"/>
            <a:r>
              <a:rPr lang="en-AU" dirty="0" smtClean="0"/>
              <a:t>802.11ax:</a:t>
            </a:r>
          </a:p>
          <a:p>
            <a:pPr lvl="2"/>
            <a:r>
              <a:rPr lang="en-AU" dirty="0" smtClean="0"/>
              <a:t>802.11ay: TG Chair reports no plans to liaise draft yet</a:t>
            </a:r>
          </a:p>
          <a:p>
            <a:pPr lvl="2"/>
            <a:r>
              <a:rPr lang="en-AU" dirty="0" smtClean="0"/>
              <a:t>802.11az:</a:t>
            </a:r>
            <a:endParaRPr lang="en-AU" dirty="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15</a:t>
            </a:fld>
            <a:endParaRPr lang="en-US"/>
          </a:p>
        </p:txBody>
      </p:sp>
    </p:spTree>
    <p:extLst>
      <p:ext uri="{BB962C8B-B14F-4D97-AF65-F5344CB8AC3E}">
        <p14:creationId xmlns:p14="http://schemas.microsoft.com/office/powerpoint/2010/main" val="2377626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107715408"/>
              </p:ext>
            </p:extLst>
          </p:nvPr>
        </p:nvGraphicFramePr>
        <p:xfrm>
          <a:off x="31376" y="1793240"/>
          <a:ext cx="8962744" cy="40284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a:t>
                      </a:r>
                      <a:endParaRPr lang="en-GB" sz="1400" b="0" dirty="0"/>
                    </a:p>
                  </a:txBody>
                  <a:tcPr/>
                </a:tc>
                <a:tc>
                  <a:txBody>
                    <a:bodyPr/>
                    <a:lstStyle/>
                    <a:p>
                      <a:r>
                        <a:rPr lang="en-AU" sz="1400" dirty="0" smtClean="0"/>
                        <a:t>Passed FDIS</a:t>
                      </a:r>
                      <a:endParaRPr lang="en-AU" sz="1400" dirty="0"/>
                    </a:p>
                  </a:txBody>
                  <a:tcPr/>
                </a:tc>
                <a:tc>
                  <a:txBody>
                    <a:bodyPr/>
                    <a:lstStyle/>
                    <a:p>
                      <a:r>
                        <a:rPr lang="en-GB" sz="1400" dirty="0" smtClean="0"/>
                        <a:t>Mar</a:t>
                      </a:r>
                      <a:r>
                        <a:rPr lang="en-GB" sz="1400" baseline="0" dirty="0" smtClean="0"/>
                        <a:t> </a:t>
                      </a:r>
                      <a:r>
                        <a:rPr lang="en-GB" sz="1400" dirty="0" smtClean="0"/>
                        <a:t>14</a:t>
                      </a:r>
                      <a:endParaRPr lang="en-GB" sz="1400" dirty="0"/>
                    </a:p>
                  </a:txBody>
                  <a:tcPr/>
                </a:tc>
                <a:tc>
                  <a:txBody>
                    <a:bodyPr/>
                    <a:lstStyle/>
                    <a:p>
                      <a:r>
                        <a:rPr lang="en-GB" sz="1400" dirty="0" smtClean="0"/>
                        <a:t>D1.9</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AU" sz="1400" dirty="0" smtClean="0"/>
                        <a:t>802.1Xbx</a:t>
                      </a:r>
                      <a:endParaRPr lang="en-GB" sz="1400" b="0" dirty="0"/>
                    </a:p>
                  </a:txBody>
                  <a:tcPr/>
                </a:tc>
                <a:tc>
                  <a:txBody>
                    <a:bodyPr/>
                    <a:lstStyle/>
                    <a:p>
                      <a:r>
                        <a:rPr lang="en-AU" sz="1400" dirty="0" smtClean="0"/>
                        <a:t>FDIS closes</a:t>
                      </a:r>
                      <a:r>
                        <a:rPr lang="en-AU" sz="1400" baseline="0" dirty="0" smtClean="0"/>
                        <a:t> in Jan 2016</a:t>
                      </a:r>
                      <a:endParaRPr lang="en-AU" sz="1400" dirty="0"/>
                    </a:p>
                  </a:txBody>
                  <a:tcPr/>
                </a:tc>
                <a:tc>
                  <a:txBody>
                    <a:bodyPr/>
                    <a:lstStyle/>
                    <a:p>
                      <a:r>
                        <a:rPr lang="en-GB" sz="1400" dirty="0" smtClean="0"/>
                        <a:t>May 14</a:t>
                      </a:r>
                      <a:endParaRPr lang="en-GB" sz="1400" dirty="0"/>
                    </a:p>
                  </a:txBody>
                  <a:tcPr/>
                </a:tc>
                <a:tc>
                  <a:txBody>
                    <a:bodyPr/>
                    <a:lstStyle/>
                    <a:p>
                      <a:r>
                        <a:rPr lang="en-GB" sz="1400" dirty="0" smtClean="0"/>
                        <a:t>D1.0</a:t>
                      </a:r>
                      <a:endParaRPr lang="en-GB" sz="1400" dirty="0"/>
                    </a:p>
                  </a:txBody>
                  <a:tcPr/>
                </a:tc>
                <a:tc>
                  <a:txBody>
                    <a:bodyPr/>
                    <a:lstStyle/>
                    <a:p>
                      <a:r>
                        <a:rPr lang="en-GB" sz="1400" dirty="0" smtClean="0"/>
                        <a:t>D1.2</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r>
              <a:tr h="0">
                <a:tc>
                  <a:txBody>
                    <a:bodyPr/>
                    <a:lstStyle/>
                    <a:p>
                      <a:r>
                        <a:rPr lang="en-GB" sz="1400" dirty="0" smtClean="0"/>
                        <a:t>802.1Q-Rev</a:t>
                      </a:r>
                      <a:endParaRPr lang="en-GB" sz="1400" b="0" dirty="0"/>
                    </a:p>
                  </a:txBody>
                  <a:tcPr/>
                </a:tc>
                <a:tc>
                  <a:txBody>
                    <a:bodyPr/>
                    <a:lstStyle/>
                    <a:p>
                      <a:r>
                        <a:rPr lang="en-AU" sz="1400" dirty="0" smtClean="0"/>
                        <a:t>FDIS closes</a:t>
                      </a:r>
                      <a:r>
                        <a:rPr lang="en-AU" sz="1400" baseline="0" dirty="0" smtClean="0"/>
                        <a:t> in Jan 2016</a:t>
                      </a:r>
                      <a:endParaRPr lang="en-AU" sz="1400" dirty="0"/>
                    </a:p>
                  </a:txBody>
                  <a:tcPr/>
                </a:tc>
                <a:tc>
                  <a:txBody>
                    <a:bodyPr/>
                    <a:lstStyle/>
                    <a:p>
                      <a:r>
                        <a:rPr lang="en-GB" sz="1400" dirty="0" smtClean="0"/>
                        <a:t>Jan 14</a:t>
                      </a:r>
                      <a:endParaRPr lang="en-GB" sz="1400" dirty="0"/>
                    </a:p>
                  </a:txBody>
                  <a:tcPr/>
                </a:tc>
                <a:tc>
                  <a:txBody>
                    <a:bodyPr/>
                    <a:lstStyle/>
                    <a:p>
                      <a:r>
                        <a:rPr lang="en-GB" sz="1400" dirty="0" smtClean="0"/>
                        <a:t>D2.0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802.1AX-Rev</a:t>
                      </a:r>
                      <a:endParaRPr lang="en-GB" sz="1400" b="0" dirty="0" smtClean="0"/>
                    </a:p>
                  </a:txBody>
                  <a:tcPr/>
                </a:tc>
                <a:tc>
                  <a:txBody>
                    <a:bodyPr/>
                    <a:lstStyle/>
                    <a:p>
                      <a:r>
                        <a:rPr lang="en-AU" sz="1400" dirty="0" smtClean="0"/>
                        <a:t>ISO/IEC/IEEE</a:t>
                      </a:r>
                      <a:r>
                        <a:rPr lang="en-AU" sz="1400" baseline="0" dirty="0" smtClean="0"/>
                        <a:t> </a:t>
                      </a:r>
                      <a:r>
                        <a:rPr lang="en-AU" sz="1400" dirty="0" smtClean="0"/>
                        <a:t>8802-1AX:201</a:t>
                      </a:r>
                      <a:endParaRPr lang="en-AU" sz="1400" dirty="0"/>
                    </a:p>
                  </a:txBody>
                  <a:tcPr/>
                </a:tc>
                <a:tc>
                  <a:txBody>
                    <a:bodyPr/>
                    <a:lstStyle/>
                    <a:p>
                      <a:r>
                        <a:rPr lang="en-GB" sz="1400" dirty="0" smtClean="0">
                          <a:solidFill>
                            <a:schemeClr val="tx1"/>
                          </a:solidFill>
                        </a:rPr>
                        <a:t>Sep</a:t>
                      </a:r>
                      <a:r>
                        <a:rPr lang="en-GB" sz="1400" baseline="0" dirty="0" smtClean="0">
                          <a:solidFill>
                            <a:schemeClr val="tx1"/>
                          </a:solidFill>
                        </a:rPr>
                        <a:t> 14</a:t>
                      </a:r>
                      <a:endParaRPr lang="en-GB" sz="1400" dirty="0">
                        <a:solidFill>
                          <a:schemeClr val="tx1"/>
                        </a:solidFill>
                      </a:endParaRPr>
                    </a:p>
                  </a:txBody>
                  <a:tcPr/>
                </a:tc>
                <a:tc>
                  <a:txBody>
                    <a:bodyPr/>
                    <a:lstStyle/>
                    <a:p>
                      <a:r>
                        <a:rPr lang="en-GB" sz="1400" dirty="0" smtClean="0">
                          <a:solidFill>
                            <a:schemeClr val="tx1"/>
                          </a:solidFill>
                        </a:rPr>
                        <a:t>D4.3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802.1BR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Passed 60 day ballot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Apr 15</a:t>
                      </a:r>
                    </a:p>
                  </a:txBody>
                  <a:tcPr/>
                </a:tc>
                <a:tc>
                  <a:txBody>
                    <a:bodyPr/>
                    <a:lstStyle/>
                    <a:p>
                      <a:r>
                        <a:rPr lang="en-GB" sz="1400" dirty="0" err="1" smtClean="0">
                          <a:solidFill>
                            <a:schemeClr val="tx1"/>
                          </a:solidFill>
                        </a:rPr>
                        <a:t>Std</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802.1BA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Passed 60 day ballot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Apr 15</a:t>
                      </a:r>
                    </a:p>
                  </a:txBody>
                  <a:tcPr/>
                </a:tc>
                <a:tc>
                  <a:txBody>
                    <a:bodyPr/>
                    <a:lstStyle/>
                    <a:p>
                      <a:r>
                        <a:rPr lang="en-GB" sz="1400" dirty="0" err="1" smtClean="0">
                          <a:solidFill>
                            <a:schemeClr val="tx1"/>
                          </a:solidFill>
                        </a:rPr>
                        <a:t>Std</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802.1Qca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Nov 15</a:t>
                      </a:r>
                      <a:endParaRPr lang="en-GB" sz="1400" dirty="0">
                        <a:solidFill>
                          <a:schemeClr val="tx1"/>
                        </a:solidFill>
                      </a:endParaRPr>
                    </a:p>
                  </a:txBody>
                  <a:tcPr/>
                </a:tc>
                <a:tc>
                  <a:txBody>
                    <a:bodyPr/>
                    <a:lstStyle/>
                    <a:p>
                      <a:r>
                        <a:rPr lang="en-GB" sz="1400" dirty="0" smtClean="0">
                          <a:solidFill>
                            <a:schemeClr val="tx1"/>
                          </a:solidFill>
                        </a:rPr>
                        <a:t>D2.1</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802.1Qbv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Nov 15</a:t>
                      </a:r>
                      <a:endParaRPr lang="en-GB" sz="1400" dirty="0">
                        <a:solidFill>
                          <a:schemeClr val="tx1"/>
                        </a:solidFill>
                      </a:endParaRPr>
                    </a:p>
                  </a:txBody>
                  <a:tcPr/>
                </a:tc>
                <a:tc>
                  <a:txBody>
                    <a:bodyPr/>
                    <a:lstStyle/>
                    <a:p>
                      <a:r>
                        <a:rPr lang="en-GB" sz="1400" dirty="0" smtClean="0">
                          <a:solidFill>
                            <a:schemeClr val="tx1"/>
                          </a:solidFill>
                        </a:rPr>
                        <a:t>D3.0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802.1Qbu</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Nov 15</a:t>
                      </a:r>
                      <a:endParaRPr lang="en-GB" sz="1400" dirty="0">
                        <a:solidFill>
                          <a:schemeClr val="tx1"/>
                        </a:solidFill>
                      </a:endParaRPr>
                    </a:p>
                  </a:txBody>
                  <a:tcPr/>
                </a:tc>
                <a:tc>
                  <a:txBody>
                    <a:bodyPr/>
                    <a:lstStyle/>
                    <a:p>
                      <a:r>
                        <a:rPr lang="en-GB" sz="1400" dirty="0" smtClean="0">
                          <a:solidFill>
                            <a:schemeClr val="tx1"/>
                          </a:solidFill>
                        </a:rPr>
                        <a:t>D3.0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802.1Qbz</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Dec 15</a:t>
                      </a:r>
                      <a:endParaRPr lang="en-GB" sz="1400" dirty="0">
                        <a:solidFill>
                          <a:schemeClr val="tx1"/>
                        </a:solidFill>
                      </a:endParaRPr>
                    </a:p>
                  </a:txBody>
                  <a:tcPr/>
                </a:tc>
                <a:tc>
                  <a:txBody>
                    <a:bodyPr/>
                    <a:lstStyle/>
                    <a:p>
                      <a:r>
                        <a:rPr lang="en-GB" sz="1400" dirty="0" smtClean="0">
                          <a:solidFill>
                            <a:schemeClr val="tx1"/>
                          </a:solidFill>
                        </a:rPr>
                        <a:t>D2.3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802.1AC-Rev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Dec 15</a:t>
                      </a:r>
                    </a:p>
                  </a:txBody>
                  <a:tcPr/>
                </a:tc>
                <a:tc>
                  <a:txBody>
                    <a:bodyPr/>
                    <a:lstStyle/>
                    <a:p>
                      <a:r>
                        <a:rPr lang="en-GB" sz="1400" dirty="0" smtClean="0">
                          <a:solidFill>
                            <a:schemeClr val="tx1"/>
                          </a:solidFill>
                        </a:rPr>
                        <a:t>D3.0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802.1AB-Rev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Dec 15</a:t>
                      </a:r>
                    </a:p>
                  </a:txBody>
                  <a:tcPr/>
                </a:tc>
                <a:tc>
                  <a:txBody>
                    <a:bodyPr/>
                    <a:lstStyle/>
                    <a:p>
                      <a:r>
                        <a:rPr lang="en-GB" sz="1400" dirty="0" smtClean="0">
                          <a:solidFill>
                            <a:schemeClr val="tx1"/>
                          </a:solidFill>
                        </a:rPr>
                        <a:t>D1.2</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449270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802.1 </a:t>
            </a:r>
            <a:r>
              <a:rPr lang="en-AU" dirty="0"/>
              <a:t>WG</a:t>
            </a:r>
          </a:p>
        </p:txBody>
      </p:sp>
      <p:sp>
        <p:nvSpPr>
          <p:cNvPr id="3" name="Content Placeholder 2"/>
          <p:cNvSpPr>
            <a:spLocks noGrp="1"/>
          </p:cNvSpPr>
          <p:nvPr>
            <p:ph idx="1"/>
          </p:nvPr>
        </p:nvSpPr>
        <p:spPr/>
        <p:txBody>
          <a:bodyPr/>
          <a:lstStyle/>
          <a:p>
            <a:r>
              <a:rPr lang="en-AU" dirty="0" smtClean="0"/>
              <a:t>In Dallas (Nov 2015)</a:t>
            </a:r>
          </a:p>
          <a:p>
            <a:pPr lvl="1"/>
            <a:r>
              <a:rPr lang="en-GB" dirty="0" smtClean="0"/>
              <a:t>Agreed 802.1Qbz</a:t>
            </a:r>
            <a:r>
              <a:rPr lang="en-GB" dirty="0"/>
              <a:t>, </a:t>
            </a:r>
            <a:r>
              <a:rPr lang="en-GB" dirty="0" smtClean="0"/>
              <a:t>802.1AC-rev, 802.1AB-Rev will be sent</a:t>
            </a:r>
          </a:p>
          <a:p>
            <a:pPr lvl="1"/>
            <a:r>
              <a:rPr lang="en-GB" dirty="0" smtClean="0"/>
              <a:t>802.11Qca </a:t>
            </a:r>
            <a:r>
              <a:rPr lang="en-GB" dirty="0"/>
              <a:t>needs one editorial change before it can be sent for its 60-day </a:t>
            </a:r>
            <a:r>
              <a:rPr lang="en-GB" dirty="0" smtClean="0"/>
              <a:t>pre-ballot</a:t>
            </a:r>
          </a:p>
          <a:p>
            <a:r>
              <a:rPr lang="en-GB" dirty="0" smtClean="0"/>
              <a:t>In Atlanta (Jan 2016)</a:t>
            </a:r>
          </a:p>
          <a:p>
            <a:pPr lvl="1"/>
            <a:r>
              <a:rPr lang="en-GB" dirty="0"/>
              <a:t>802.1Qbz, 802.1AC-rev, 802.1AB-Rev </a:t>
            </a:r>
            <a:r>
              <a:rPr lang="en-GB" dirty="0" smtClean="0"/>
              <a:t>were liaised in Dec 2015 </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17</a:t>
            </a:fld>
            <a:endParaRPr lang="en-US"/>
          </a:p>
        </p:txBody>
      </p:sp>
    </p:spTree>
    <p:extLst>
      <p:ext uri="{BB962C8B-B14F-4D97-AF65-F5344CB8AC3E}">
        <p14:creationId xmlns:p14="http://schemas.microsoft.com/office/powerpoint/2010/main" val="852647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802.3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50477683"/>
              </p:ext>
            </p:extLst>
          </p:nvPr>
        </p:nvGraphicFramePr>
        <p:xfrm>
          <a:off x="31376" y="1793240"/>
          <a:ext cx="8962744" cy="180340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Description</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b="0" dirty="0" smtClean="0">
                          <a:solidFill>
                            <a:schemeClr val="tx1"/>
                          </a:solidFill>
                        </a:rPr>
                        <a:t>802.3bx</a:t>
                      </a:r>
                    </a:p>
                  </a:txBody>
                  <a:tcPr/>
                </a:tc>
                <a:tc>
                  <a:txBody>
                    <a:bodyPr/>
                    <a:lstStyle/>
                    <a:p>
                      <a:r>
                        <a:rPr lang="en-GB" sz="1400" dirty="0" smtClean="0"/>
                        <a:t>Will be submitted to PSDO process</a:t>
                      </a:r>
                      <a:endParaRPr lang="en-AU" sz="1400" dirty="0"/>
                    </a:p>
                  </a:txBody>
                  <a:tcPr/>
                </a:tc>
                <a:tc>
                  <a:txBody>
                    <a:bodyPr/>
                    <a:lstStyle/>
                    <a:p>
                      <a:pPr algn="ctr"/>
                      <a:r>
                        <a:rPr lang="en-GB" sz="1400" dirty="0" smtClean="0">
                          <a:solidFill>
                            <a:schemeClr val="tx1"/>
                          </a:solidFill>
                        </a:rPr>
                        <a:t>Apr 15</a:t>
                      </a:r>
                      <a:endParaRPr lang="en-GB" sz="1400" dirty="0">
                        <a:solidFill>
                          <a:schemeClr val="tx1"/>
                        </a:solidFill>
                      </a:endParaRPr>
                    </a:p>
                  </a:txBody>
                  <a:tcPr/>
                </a:tc>
                <a:tc>
                  <a:txBody>
                    <a:bodyPr/>
                    <a:lstStyle/>
                    <a:p>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802.3bw</a:t>
                      </a:r>
                    </a:p>
                  </a:txBody>
                  <a:tcPr/>
                </a:tc>
                <a:tc>
                  <a:txBody>
                    <a:bodyPr/>
                    <a:lstStyle/>
                    <a:p>
                      <a:r>
                        <a:rPr lang="en-GB" sz="1400" dirty="0" smtClean="0"/>
                        <a:t>Will be submitted to PSDO process in about March 2015</a:t>
                      </a:r>
                      <a:endParaRPr lang="en-AU" sz="1400" dirty="0"/>
                    </a:p>
                  </a:txBody>
                  <a:tcPr/>
                </a:tc>
                <a:tc>
                  <a:txBody>
                    <a:bodyPr/>
                    <a:lstStyle/>
                    <a:p>
                      <a:pPr algn="ctr"/>
                      <a:r>
                        <a:rPr lang="en-GB" sz="1400" dirty="0" smtClean="0">
                          <a:solidFill>
                            <a:schemeClr val="tx1"/>
                          </a:solidFill>
                        </a:rPr>
                        <a:t>Nov</a:t>
                      </a:r>
                      <a:r>
                        <a:rPr lang="en-GB" sz="1400" baseline="0" dirty="0" smtClean="0">
                          <a:solidFill>
                            <a:schemeClr val="tx1"/>
                          </a:solidFill>
                        </a:rPr>
                        <a:t> 15</a:t>
                      </a:r>
                      <a:endParaRPr lang="en-GB" sz="1400" dirty="0">
                        <a:solidFill>
                          <a:schemeClr val="tx1"/>
                        </a:solidFill>
                      </a:endParaRPr>
                    </a:p>
                  </a:txBody>
                  <a:tcPr/>
                </a:tc>
                <a:tc>
                  <a:txBody>
                    <a:bodyPr/>
                    <a:lstStyle/>
                    <a:p>
                      <a:r>
                        <a:rPr lang="en-GB" sz="1400" dirty="0" smtClean="0"/>
                        <a:t>D3.3</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802.3bp</a:t>
                      </a:r>
                    </a:p>
                  </a:txBody>
                  <a:tcPr/>
                </a:tc>
                <a:tc>
                  <a:txBody>
                    <a:bodyPr/>
                    <a:lstStyle/>
                    <a:p>
                      <a:r>
                        <a:rPr lang="en-AU" sz="1400" dirty="0" smtClean="0"/>
                        <a:t>Will</a:t>
                      </a:r>
                      <a:r>
                        <a:rPr lang="en-AU" sz="1400" baseline="0" dirty="0" smtClean="0"/>
                        <a:t> be liaised when  </a:t>
                      </a:r>
                      <a:r>
                        <a:rPr lang="en-AU" sz="1400" dirty="0" smtClean="0"/>
                        <a:t>in SB</a:t>
                      </a:r>
                      <a:endParaRPr lang="en-AU" sz="1400" dirty="0"/>
                    </a:p>
                  </a:txBody>
                  <a:tcPr/>
                </a:tc>
                <a:tc>
                  <a:txBody>
                    <a:bodyPr/>
                    <a:lstStyle/>
                    <a:p>
                      <a:pPr algn="ctr"/>
                      <a:endParaRPr lang="en-GB" sz="1400" dirty="0">
                        <a:solidFill>
                          <a:srgbClr val="FF0000"/>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802.3bv</a:t>
                      </a:r>
                    </a:p>
                  </a:txBody>
                  <a:tcPr/>
                </a:tc>
                <a:tc>
                  <a:txBody>
                    <a:bodyPr/>
                    <a:lstStyle/>
                    <a:p>
                      <a:r>
                        <a:rPr lang="en-AU" sz="1400" dirty="0" smtClean="0"/>
                        <a:t>Will</a:t>
                      </a:r>
                      <a:r>
                        <a:rPr lang="en-AU" sz="1400" baseline="0" dirty="0" smtClean="0"/>
                        <a:t> be liaised when  </a:t>
                      </a:r>
                      <a:r>
                        <a:rPr lang="en-AU" sz="1400" dirty="0" smtClean="0"/>
                        <a:t>in SB</a:t>
                      </a:r>
                      <a:endParaRPr lang="en-AU" sz="1400" dirty="0"/>
                    </a:p>
                  </a:txBody>
                  <a:tcPr/>
                </a:tc>
                <a:tc>
                  <a:txBody>
                    <a:bodyPr/>
                    <a:lstStyle/>
                    <a:p>
                      <a:pPr algn="ctr"/>
                      <a:endParaRPr lang="en-GB" sz="1400" dirty="0">
                        <a:solidFill>
                          <a:srgbClr val="FF0000"/>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8597494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802.3 </a:t>
            </a:r>
            <a:r>
              <a:rPr lang="en-AU" dirty="0"/>
              <a:t>WG</a:t>
            </a:r>
          </a:p>
        </p:txBody>
      </p:sp>
      <p:sp>
        <p:nvSpPr>
          <p:cNvPr id="3" name="Content Placeholder 2"/>
          <p:cNvSpPr>
            <a:spLocks noGrp="1"/>
          </p:cNvSpPr>
          <p:nvPr>
            <p:ph idx="1"/>
          </p:nvPr>
        </p:nvSpPr>
        <p:spPr/>
        <p:txBody>
          <a:bodyPr/>
          <a:lstStyle/>
          <a:p>
            <a:r>
              <a:rPr lang="en-AU" dirty="0" smtClean="0"/>
              <a:t>In Dallas (Nov 2015</a:t>
            </a:r>
            <a:r>
              <a:rPr lang="en-AU" dirty="0"/>
              <a:t>)</a:t>
            </a:r>
          </a:p>
          <a:p>
            <a:pPr lvl="1"/>
            <a:r>
              <a:rPr lang="en-AU" dirty="0" smtClean="0"/>
              <a:t>The 802.3 WG had previously decided to only submit revisions to the PSDO process</a:t>
            </a:r>
          </a:p>
          <a:p>
            <a:pPr lvl="1"/>
            <a:r>
              <a:rPr lang="en-AU" dirty="0" smtClean="0"/>
              <a:t>However, IEC TC22 is now proposing a project to define “In-vehicle Gigabit Ethernet” </a:t>
            </a:r>
          </a:p>
          <a:p>
            <a:pPr lvl="1"/>
            <a:r>
              <a:rPr lang="en-AU" dirty="0" smtClean="0"/>
              <a:t>The proposal of this project highlights the benefit of getting an “international” stamp from JTC1 – the existence of such a stamp may stop/change projects like this before they start</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spTree>
    <p:extLst>
      <p:ext uri="{BB962C8B-B14F-4D97-AF65-F5344CB8AC3E}">
        <p14:creationId xmlns:p14="http://schemas.microsoft.com/office/powerpoint/2010/main" val="1629658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document will be used to run the IEEE 802 JTC1 SC meetings in Atlanta in January 2016</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802.3 </a:t>
            </a:r>
            <a:r>
              <a:rPr lang="en-AU" dirty="0"/>
              <a:t>WG</a:t>
            </a:r>
          </a:p>
        </p:txBody>
      </p:sp>
      <p:sp>
        <p:nvSpPr>
          <p:cNvPr id="3" name="Content Placeholder 2"/>
          <p:cNvSpPr>
            <a:spLocks noGrp="1"/>
          </p:cNvSpPr>
          <p:nvPr>
            <p:ph idx="1"/>
          </p:nvPr>
        </p:nvSpPr>
        <p:spPr/>
        <p:txBody>
          <a:bodyPr/>
          <a:lstStyle/>
          <a:p>
            <a:r>
              <a:rPr lang="en-AU" dirty="0" smtClean="0"/>
              <a:t>In Dallas (Nov 2015</a:t>
            </a:r>
            <a:r>
              <a:rPr lang="en-AU" dirty="0"/>
              <a:t>)</a:t>
            </a:r>
          </a:p>
          <a:p>
            <a:pPr lvl="1"/>
            <a:r>
              <a:rPr lang="en-AU" dirty="0" smtClean="0"/>
              <a:t>802.3 WG are now proposing to submit amendments to SC6, starting with: </a:t>
            </a:r>
          </a:p>
          <a:p>
            <a:pPr lvl="2"/>
            <a:r>
              <a:rPr lang="en-AU" dirty="0"/>
              <a:t>802.3bw 100 Mb/s Operation over Single Twisted Pair Copper Cable (</a:t>
            </a:r>
            <a:r>
              <a:rPr lang="en-AU" dirty="0" smtClean="0"/>
              <a:t>100BASE-T1) – almost ratified by IEEE-SA SB</a:t>
            </a:r>
          </a:p>
          <a:p>
            <a:pPr lvl="2"/>
            <a:r>
              <a:rPr lang="en-AU" dirty="0" smtClean="0"/>
              <a:t>802.3bp </a:t>
            </a:r>
            <a:r>
              <a:rPr lang="en-AU" dirty="0"/>
              <a:t>1 Gb/s Operation over Single Twisted Pair Copper Cable (</a:t>
            </a:r>
            <a:r>
              <a:rPr lang="en-AU" dirty="0" smtClean="0"/>
              <a:t>1000BASE-T1) – pre Sponsor Ballot</a:t>
            </a:r>
          </a:p>
          <a:p>
            <a:pPr lvl="2"/>
            <a:r>
              <a:rPr lang="en-AU" dirty="0" smtClean="0"/>
              <a:t>802.3bv </a:t>
            </a:r>
            <a:r>
              <a:rPr lang="en-AU" dirty="0"/>
              <a:t>1000 Mb/s Operation Over Plastic Optical </a:t>
            </a:r>
            <a:r>
              <a:rPr lang="en-AU" dirty="0" err="1" smtClean="0"/>
              <a:t>Fiber</a:t>
            </a:r>
            <a:r>
              <a:rPr lang="en-AU" dirty="0"/>
              <a:t> </a:t>
            </a:r>
            <a:r>
              <a:rPr lang="en-AU" dirty="0" smtClean="0"/>
              <a:t>– </a:t>
            </a:r>
            <a:r>
              <a:rPr lang="en-AU" dirty="0"/>
              <a:t>pre Sponsor </a:t>
            </a:r>
            <a:r>
              <a:rPr lang="en-AU" dirty="0" smtClean="0"/>
              <a:t>Ballot</a:t>
            </a:r>
          </a:p>
          <a:p>
            <a:pPr lvl="1"/>
            <a:r>
              <a:rPr lang="en-AU" dirty="0" smtClean="0"/>
              <a:t>These drafts need to shared with SC6 at the appropriate time</a:t>
            </a:r>
          </a:p>
          <a:p>
            <a:pPr lvl="2"/>
            <a:r>
              <a:rPr lang="en-AU" dirty="0" smtClean="0"/>
              <a:t>802.3bw – immediately</a:t>
            </a:r>
          </a:p>
          <a:p>
            <a:pPr lvl="2"/>
            <a:r>
              <a:rPr lang="en-AU" dirty="0" smtClean="0"/>
              <a:t>802.3bp and 802.3bv – once reach SB</a:t>
            </a:r>
            <a:endParaRPr lang="en-AU" dirty="0"/>
          </a:p>
          <a:p>
            <a:pPr lvl="1"/>
            <a:endParaRPr lang="en-AU" dirty="0"/>
          </a:p>
          <a:p>
            <a:pPr lvl="1"/>
            <a:endParaRPr lang="en-GB" dirty="0"/>
          </a:p>
          <a:p>
            <a:pPr lvl="1"/>
            <a:endParaRPr lang="en-GB"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20</a:t>
            </a:fld>
            <a:endParaRPr lang="en-US"/>
          </a:p>
        </p:txBody>
      </p:sp>
    </p:spTree>
    <p:extLst>
      <p:ext uri="{BB962C8B-B14F-4D97-AF65-F5344CB8AC3E}">
        <p14:creationId xmlns:p14="http://schemas.microsoft.com/office/powerpoint/2010/main" val="2234338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802.3 </a:t>
            </a:r>
            <a:r>
              <a:rPr lang="en-AU" dirty="0"/>
              <a:t>WG</a:t>
            </a:r>
          </a:p>
        </p:txBody>
      </p:sp>
      <p:sp>
        <p:nvSpPr>
          <p:cNvPr id="3" name="Content Placeholder 2"/>
          <p:cNvSpPr>
            <a:spLocks noGrp="1"/>
          </p:cNvSpPr>
          <p:nvPr>
            <p:ph idx="1"/>
          </p:nvPr>
        </p:nvSpPr>
        <p:spPr/>
        <p:txBody>
          <a:bodyPr/>
          <a:lstStyle/>
          <a:p>
            <a:r>
              <a:rPr lang="en-AU" dirty="0" smtClean="0"/>
              <a:t>In Atlanta (Jan 2016)</a:t>
            </a:r>
          </a:p>
          <a:p>
            <a:pPr lvl="1"/>
            <a:r>
              <a:rPr lang="en-AU" dirty="0" smtClean="0"/>
              <a:t>802.3bw was liaised in Nov 2015</a:t>
            </a:r>
          </a:p>
          <a:p>
            <a:pPr lvl="1"/>
            <a:r>
              <a:rPr lang="en-AU" dirty="0" smtClean="0"/>
              <a:t>Still </a:t>
            </a:r>
            <a:r>
              <a:rPr lang="en-AU" dirty="0"/>
              <a:t>waiting for 802.3bp and </a:t>
            </a:r>
            <a:r>
              <a:rPr lang="en-AU" dirty="0" smtClean="0"/>
              <a:t>802.3bv </a:t>
            </a:r>
            <a:r>
              <a:rPr lang="en-AU" dirty="0"/>
              <a:t>t</a:t>
            </a:r>
            <a:r>
              <a:rPr lang="en-AU" dirty="0" smtClean="0"/>
              <a:t>o reach SB</a:t>
            </a:r>
          </a:p>
          <a:p>
            <a:pPr lvl="2"/>
            <a:r>
              <a:rPr lang="en-AU" dirty="0" smtClean="0"/>
              <a:t>When is that expected?</a:t>
            </a:r>
            <a:endParaRPr lang="en-AU" dirty="0"/>
          </a:p>
          <a:p>
            <a:pPr lvl="1"/>
            <a:r>
              <a:rPr lang="en-AU" dirty="0" smtClean="0"/>
              <a:t>What is the status of 802.3bx (</a:t>
            </a:r>
            <a:r>
              <a:rPr lang="en-AU" dirty="0"/>
              <a:t>Revision to IEEE </a:t>
            </a:r>
            <a:r>
              <a:rPr lang="en-AU" dirty="0" err="1"/>
              <a:t>Std</a:t>
            </a:r>
            <a:r>
              <a:rPr lang="en-AU" dirty="0"/>
              <a:t> </a:t>
            </a:r>
            <a:r>
              <a:rPr lang="en-AU" dirty="0" smtClean="0"/>
              <a:t>802.3-2012)?</a:t>
            </a:r>
          </a:p>
          <a:p>
            <a:pPr lvl="2"/>
            <a:r>
              <a:rPr lang="en-AU" dirty="0" smtClean="0"/>
              <a:t>D3.0 was liaised in Apr 2015</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21</a:t>
            </a:fld>
            <a:endParaRPr lang="en-US"/>
          </a:p>
        </p:txBody>
      </p:sp>
    </p:spTree>
    <p:extLst>
      <p:ext uri="{BB962C8B-B14F-4D97-AF65-F5344CB8AC3E}">
        <p14:creationId xmlns:p14="http://schemas.microsoft.com/office/powerpoint/2010/main" val="8314088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802.15 WG </a:t>
            </a:r>
            <a:r>
              <a:rPr lang="en-AU" dirty="0"/>
              <a:t>has liaised </a:t>
            </a:r>
            <a:r>
              <a:rPr lang="en-AU" dirty="0" smtClean="0"/>
              <a:t>one draft </a:t>
            </a:r>
            <a:r>
              <a:rPr lang="en-AU" dirty="0"/>
              <a:t>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343319250"/>
              </p:ext>
            </p:extLst>
          </p:nvPr>
        </p:nvGraphicFramePr>
        <p:xfrm>
          <a:off x="31376" y="1793240"/>
          <a:ext cx="8962744" cy="6756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AU" sz="1400" dirty="0" smtClean="0"/>
                        <a:t>802.15.3RevA </a:t>
                      </a:r>
                      <a:endParaRPr lang="en-GB" sz="1400" b="0" dirty="0" smtClean="0">
                        <a:solidFill>
                          <a:schemeClr val="tx1"/>
                        </a:solidFill>
                      </a:endParaRPr>
                    </a:p>
                  </a:txBody>
                  <a:tcPr/>
                </a:tc>
                <a:tc>
                  <a:txBody>
                    <a:bodyPr/>
                    <a:lstStyle/>
                    <a:p>
                      <a:r>
                        <a:rPr lang="en-GB" sz="1400" dirty="0" smtClean="0"/>
                        <a:t>-</a:t>
                      </a:r>
                      <a:endParaRPr lang="en-AU" sz="1400" dirty="0"/>
                    </a:p>
                  </a:txBody>
                  <a:tcPr/>
                </a:tc>
                <a:tc>
                  <a:txBody>
                    <a:bodyPr/>
                    <a:lstStyle/>
                    <a:p>
                      <a:pPr algn="ctr"/>
                      <a:r>
                        <a:rPr lang="en-GB" sz="1400" dirty="0" smtClean="0">
                          <a:solidFill>
                            <a:schemeClr val="tx1"/>
                          </a:solidFill>
                        </a:rPr>
                        <a:t>Dec 15</a:t>
                      </a:r>
                      <a:endParaRPr lang="en-GB" sz="1400" dirty="0">
                        <a:solidFill>
                          <a:schemeClr val="tx1"/>
                        </a:solidFill>
                      </a:endParaRPr>
                    </a:p>
                  </a:txBody>
                  <a:tcPr/>
                </a:tc>
                <a:tc>
                  <a:txBody>
                    <a:bodyPr/>
                    <a:lstStyle/>
                    <a:p>
                      <a:pPr algn="ctr"/>
                      <a:r>
                        <a:rPr lang="en-GB" sz="1400" dirty="0" smtClean="0">
                          <a:solidFill>
                            <a:schemeClr val="tx1"/>
                          </a:solidFill>
                        </a:rPr>
                        <a:t>2.0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10902411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possibility of liaising IEEE 802.15 drafts to SC6</a:t>
            </a:r>
            <a:endParaRPr lang="en-AU" dirty="0"/>
          </a:p>
        </p:txBody>
      </p:sp>
      <p:sp>
        <p:nvSpPr>
          <p:cNvPr id="3" name="Content Placeholder 2"/>
          <p:cNvSpPr>
            <a:spLocks noGrp="1"/>
          </p:cNvSpPr>
          <p:nvPr>
            <p:ph idx="1"/>
          </p:nvPr>
        </p:nvSpPr>
        <p:spPr/>
        <p:txBody>
          <a:bodyPr/>
          <a:lstStyle/>
          <a:p>
            <a:pPr lvl="1"/>
            <a:r>
              <a:rPr lang="en-GB" dirty="0" smtClean="0"/>
              <a:t>IEEE 802.15.4-2006 was adopted by ISO under JTC 1/SC 31 but JTC1/SC6 has responsibility as </a:t>
            </a:r>
            <a:r>
              <a:rPr lang="en-GB" dirty="0"/>
              <a:t>of June 2015 </a:t>
            </a:r>
            <a:r>
              <a:rPr lang="en-GB" dirty="0" smtClean="0"/>
              <a:t>for IEEE 802.15 standards</a:t>
            </a:r>
            <a:endParaRPr lang="en-AU" dirty="0" smtClean="0"/>
          </a:p>
          <a:p>
            <a:pPr lvl="1"/>
            <a:r>
              <a:rPr lang="en-AU" dirty="0" smtClean="0"/>
              <a:t>It appears that 802.15 WG is going to start using the PSD process. Peter Yee (</a:t>
            </a:r>
            <a:r>
              <a:rPr lang="en-US" dirty="0"/>
              <a:t>802.15 rep to IEEE 802 JTC1 SC as of Sept 2015 </a:t>
            </a:r>
            <a:r>
              <a:rPr lang="en-US" dirty="0" smtClean="0"/>
              <a:t>) </a:t>
            </a:r>
            <a:r>
              <a:rPr lang="en-AU" dirty="0" smtClean="0"/>
              <a:t>reports”</a:t>
            </a:r>
          </a:p>
          <a:p>
            <a:pPr lvl="2"/>
            <a:r>
              <a:rPr lang="en-AU" i="1" dirty="0"/>
              <a:t>Bob </a:t>
            </a:r>
            <a:r>
              <a:rPr lang="en-AU" i="1" dirty="0" err="1"/>
              <a:t>Heile</a:t>
            </a:r>
            <a:r>
              <a:rPr lang="en-AU" i="1" dirty="0"/>
              <a:t> has indicated that IEEE 802.15.3 and IEEE 802.15.4-2015 would be candidates to be sent to </a:t>
            </a:r>
            <a:r>
              <a:rPr lang="en-AU" i="1" dirty="0" smtClean="0"/>
              <a:t>JTC1/SC6</a:t>
            </a:r>
          </a:p>
          <a:p>
            <a:pPr lvl="2"/>
            <a:r>
              <a:rPr lang="en-AU" i="1" dirty="0" smtClean="0"/>
              <a:t>It </a:t>
            </a:r>
            <a:r>
              <a:rPr lang="en-AU" i="1" dirty="0"/>
              <a:t>looks like IEEE 802.15.4-2015 was approved following the November meeting and is just being finalized by </a:t>
            </a:r>
            <a:r>
              <a:rPr lang="en-AU" i="1" dirty="0" err="1" smtClean="0"/>
              <a:t>RevCom</a:t>
            </a:r>
            <a:endParaRPr lang="en-AU" i="1" dirty="0" smtClean="0"/>
          </a:p>
          <a:p>
            <a:pPr lvl="2"/>
            <a:r>
              <a:rPr lang="en-AU" i="1" dirty="0" smtClean="0"/>
              <a:t>Publication </a:t>
            </a:r>
            <a:r>
              <a:rPr lang="en-AU" i="1" dirty="0"/>
              <a:t>is expected in early </a:t>
            </a:r>
            <a:r>
              <a:rPr lang="en-AU" i="1" dirty="0" smtClean="0"/>
              <a:t>2016</a:t>
            </a:r>
          </a:p>
          <a:p>
            <a:pPr lvl="2"/>
            <a:r>
              <a:rPr lang="en-AU" i="1" dirty="0" smtClean="0"/>
              <a:t>A </a:t>
            </a:r>
            <a:r>
              <a:rPr lang="en-AU" i="1" dirty="0"/>
              <a:t>WG motion was approved to forward P802.15.3RevA once its Sponsor Ballot begins.</a:t>
            </a:r>
          </a:p>
          <a:p>
            <a:pPr lvl="1"/>
            <a:r>
              <a:rPr lang="en-US" dirty="0" smtClean="0"/>
              <a:t>Will 802.15 WG now approve the liaising of </a:t>
            </a:r>
            <a:r>
              <a:rPr lang="en-AU" dirty="0"/>
              <a:t>IEEE 802.15.4-2015 </a:t>
            </a:r>
            <a:r>
              <a:rPr lang="en-AU" dirty="0" smtClean="0"/>
              <a:t>before starting the PSDO process?</a:t>
            </a:r>
            <a:endParaRPr lang="en-US"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23</a:t>
            </a:fld>
            <a:endParaRPr lang="en-US"/>
          </a:p>
        </p:txBody>
      </p:sp>
    </p:spTree>
    <p:extLst>
      <p:ext uri="{BB962C8B-B14F-4D97-AF65-F5344CB8AC3E}">
        <p14:creationId xmlns:p14="http://schemas.microsoft.com/office/powerpoint/2010/main" val="18003905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802.22 WG </a:t>
            </a:r>
            <a:r>
              <a:rPr lang="en-AU" dirty="0"/>
              <a:t>has liaised </a:t>
            </a:r>
            <a:r>
              <a:rPr lang="en-AU" dirty="0" smtClean="0"/>
              <a:t>two drafts </a:t>
            </a:r>
            <a:r>
              <a:rPr lang="en-AU" dirty="0"/>
              <a:t>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351338386"/>
              </p:ext>
            </p:extLst>
          </p:nvPr>
        </p:nvGraphicFramePr>
        <p:xfrm>
          <a:off x="31376" y="1793240"/>
          <a:ext cx="8962744" cy="9804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b="0" dirty="0" smtClean="0">
                          <a:solidFill>
                            <a:schemeClr val="tx1"/>
                          </a:solidFill>
                        </a:rPr>
                        <a:t>802.22a</a:t>
                      </a:r>
                    </a:p>
                  </a:txBody>
                  <a:tcPr/>
                </a:tc>
                <a:tc>
                  <a:txBody>
                    <a:bodyPr/>
                    <a:lstStyle/>
                    <a:p>
                      <a:r>
                        <a:rPr lang="en-GB" sz="1400" dirty="0" smtClean="0"/>
                        <a:t>Approved for PSDO process</a:t>
                      </a:r>
                      <a:endParaRPr lang="en-AU" sz="1400" dirty="0"/>
                    </a:p>
                  </a:txBody>
                  <a:tcPr/>
                </a:tc>
                <a:tc>
                  <a:txBody>
                    <a:bodyPr/>
                    <a:lstStyle/>
                    <a:p>
                      <a:pPr algn="ctr"/>
                      <a:r>
                        <a:rPr lang="en-GB" sz="1400" dirty="0" smtClean="0">
                          <a:solidFill>
                            <a:schemeClr val="tx1"/>
                          </a:solidFill>
                        </a:rPr>
                        <a:t>Jul 15</a:t>
                      </a:r>
                      <a:endParaRPr lang="en-GB" sz="1400" dirty="0">
                        <a:solidFill>
                          <a:schemeClr val="tx1"/>
                        </a:solidFill>
                      </a:endParaRPr>
                    </a:p>
                  </a:txBody>
                  <a:tcPr/>
                </a:tc>
                <a:tc>
                  <a:txBody>
                    <a:bodyPr/>
                    <a:lstStyle/>
                    <a:p>
                      <a:pPr algn="ctr"/>
                      <a:r>
                        <a:rPr lang="en-GB" sz="1400" dirty="0" err="1" smtClean="0">
                          <a:solidFill>
                            <a:schemeClr val="tx1"/>
                          </a:solidFill>
                        </a:rPr>
                        <a:t>Std</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802.22b</a:t>
                      </a:r>
                    </a:p>
                  </a:txBody>
                  <a:tcPr/>
                </a:tc>
                <a:tc>
                  <a:txBody>
                    <a:bodyPr/>
                    <a:lstStyle/>
                    <a:p>
                      <a:r>
                        <a:rPr lang="en-AU" sz="1400" dirty="0" smtClean="0"/>
                        <a:t>Likely</a:t>
                      </a:r>
                      <a:r>
                        <a:rPr lang="en-AU" sz="1400" baseline="0" dirty="0" smtClean="0"/>
                        <a:t> to be approved for PSDO</a:t>
                      </a:r>
                      <a:endParaRPr lang="en-AU" sz="1400" dirty="0"/>
                    </a:p>
                  </a:txBody>
                  <a:tcPr/>
                </a:tc>
                <a:tc>
                  <a:txBody>
                    <a:bodyPr/>
                    <a:lstStyle/>
                    <a:p>
                      <a:pPr algn="ctr"/>
                      <a:r>
                        <a:rPr lang="en-GB" sz="1400" dirty="0" smtClean="0">
                          <a:solidFill>
                            <a:schemeClr val="tx1"/>
                          </a:solidFill>
                        </a:rPr>
                        <a:t>Jul</a:t>
                      </a:r>
                      <a:r>
                        <a:rPr lang="en-GB" sz="1400" baseline="0" dirty="0" smtClean="0">
                          <a:solidFill>
                            <a:schemeClr val="tx1"/>
                          </a:solidFill>
                        </a:rPr>
                        <a:t> 15</a:t>
                      </a:r>
                      <a:endParaRPr lang="en-GB" sz="1400" dirty="0">
                        <a:solidFill>
                          <a:schemeClr val="tx1"/>
                        </a:solidFill>
                      </a:endParaRPr>
                    </a:p>
                  </a:txBody>
                  <a:tcPr/>
                </a:tc>
                <a:tc>
                  <a:txBody>
                    <a:bodyPr/>
                    <a:lstStyle/>
                    <a:p>
                      <a:pPr algn="ctr"/>
                      <a:r>
                        <a:rPr lang="en-GB" sz="1400" dirty="0" smtClean="0">
                          <a:solidFill>
                            <a:schemeClr val="tx1"/>
                          </a:solidFill>
                        </a:rPr>
                        <a:t>5.0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4183739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802.22 WG will continue to consider drafts for liaison</a:t>
            </a:r>
            <a:endParaRPr lang="en-AU" dirty="0"/>
          </a:p>
        </p:txBody>
      </p:sp>
      <p:sp>
        <p:nvSpPr>
          <p:cNvPr id="3" name="Content Placeholder 2"/>
          <p:cNvSpPr>
            <a:spLocks noGrp="1"/>
          </p:cNvSpPr>
          <p:nvPr>
            <p:ph idx="1"/>
          </p:nvPr>
        </p:nvSpPr>
        <p:spPr/>
        <p:txBody>
          <a:bodyPr/>
          <a:lstStyle/>
          <a:p>
            <a:r>
              <a:rPr lang="en-GB" dirty="0" smtClean="0"/>
              <a:t>In </a:t>
            </a:r>
            <a:r>
              <a:rPr lang="en-GB" dirty="0"/>
              <a:t>Hawaii (July 2015)</a:t>
            </a:r>
          </a:p>
          <a:p>
            <a:pPr lvl="1"/>
            <a:r>
              <a:rPr lang="en-AU" dirty="0"/>
              <a:t>Just before Hawaii IEEE 802.22a-2014 and IEEE P802.22b Draft 5.0 were submitted to ISO JTC1 SC6 for information </a:t>
            </a:r>
            <a:r>
              <a:rPr lang="en-AU" dirty="0" smtClean="0"/>
              <a:t>only</a:t>
            </a:r>
            <a:endParaRPr lang="en-AU" dirty="0">
              <a:solidFill>
                <a:srgbClr val="FF0000"/>
              </a:solidFill>
            </a:endParaRPr>
          </a:p>
          <a:p>
            <a:pPr lvl="2"/>
            <a:r>
              <a:rPr lang="en-AU" dirty="0"/>
              <a:t>The IEEE 802.22a-2014 is an amendment specifying MIBs and Management Plane Procedures to the IEEE 802.22-2011</a:t>
            </a:r>
          </a:p>
          <a:p>
            <a:pPr lvl="2"/>
            <a:r>
              <a:rPr lang="en-AU" dirty="0"/>
              <a:t>The IEEE P802.22b Draft 5 is also an amendment specifying Broadband Services and Monitoring Applications to the IEEE 802.22-2011 Standard. This is in the final stages of approval within the IEEE Standards </a:t>
            </a:r>
            <a:r>
              <a:rPr lang="en-AU" dirty="0" smtClean="0"/>
              <a:t>process</a:t>
            </a:r>
          </a:p>
          <a:p>
            <a:r>
              <a:rPr lang="en-AU" dirty="0" smtClean="0"/>
              <a:t>In Atlanta (Jan 2016)</a:t>
            </a:r>
            <a:endParaRPr lang="en-AU" dirty="0"/>
          </a:p>
          <a:p>
            <a:pPr lvl="1"/>
            <a:r>
              <a:rPr lang="en-AU" dirty="0"/>
              <a:t>Both IEEE 802.22a-2014 and IEEE P802.22b </a:t>
            </a:r>
            <a:r>
              <a:rPr lang="en-AU" dirty="0" smtClean="0"/>
              <a:t> have now been submitted to PSDO</a:t>
            </a:r>
            <a:endParaRPr lang="en-AU" dirty="0"/>
          </a:p>
          <a:p>
            <a:pPr lvl="1"/>
            <a:endParaRPr lang="en-AU" dirty="0" smtClean="0"/>
          </a:p>
          <a:p>
            <a:pPr lvl="1"/>
            <a:endParaRPr lang="en-AU" dirty="0"/>
          </a:p>
          <a:p>
            <a:pPr lvl="2"/>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25</a:t>
            </a:fld>
            <a:endParaRPr lang="en-US"/>
          </a:p>
        </p:txBody>
      </p:sp>
    </p:spTree>
    <p:extLst>
      <p:ext uri="{BB962C8B-B14F-4D97-AF65-F5344CB8AC3E}">
        <p14:creationId xmlns:p14="http://schemas.microsoft.com/office/powerpoint/2010/main" val="7926190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After the Nov 2015 plenary, the IEEE 802 notified SC6 (N16361) of the approval of: </a:t>
            </a:r>
          </a:p>
          <a:p>
            <a:pPr lvl="2"/>
            <a:r>
              <a:rPr lang="en-AU" dirty="0" smtClean="0"/>
              <a:t>IEEE 802.3 Single Lane 50 Gb/s Ethernet Study Group </a:t>
            </a:r>
          </a:p>
          <a:p>
            <a:pPr lvl="2"/>
            <a:r>
              <a:rPr lang="en-AU" dirty="0" smtClean="0"/>
              <a:t>IEEE 802.3 Next Generation 100 Gb/s and 200 Gb/s Ethernet Study Group </a:t>
            </a:r>
          </a:p>
          <a:p>
            <a:pPr lvl="2"/>
            <a:r>
              <a:rPr lang="en-AU" dirty="0" smtClean="0"/>
              <a:t>IEEE 802.3 25Gb/s Single Mode </a:t>
            </a:r>
            <a:r>
              <a:rPr lang="en-AU" dirty="0" err="1" smtClean="0"/>
              <a:t>Fiber</a:t>
            </a:r>
            <a:r>
              <a:rPr lang="en-AU" dirty="0" smtClean="0"/>
              <a:t> Study Group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26</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new </a:t>
            </a:r>
            <a:r>
              <a:rPr lang="en-AU" dirty="0"/>
              <a:t>Central Desktop area for the </a:t>
            </a:r>
            <a:r>
              <a:rPr lang="en-AU" dirty="0" smtClean="0"/>
              <a:t>“Adoption </a:t>
            </a:r>
            <a:r>
              <a:rPr lang="en-AU" dirty="0"/>
              <a:t>of IEEE 802 standards by ISO/IEC </a:t>
            </a:r>
            <a:r>
              <a:rPr lang="en-AU" dirty="0" smtClean="0"/>
              <a:t>JTC1” is operational</a:t>
            </a:r>
            <a:endParaRPr lang="en-AU" dirty="0"/>
          </a:p>
        </p:txBody>
      </p:sp>
      <p:sp>
        <p:nvSpPr>
          <p:cNvPr id="3" name="Content Placeholder 2"/>
          <p:cNvSpPr>
            <a:spLocks noGrp="1"/>
          </p:cNvSpPr>
          <p:nvPr>
            <p:ph idx="1"/>
          </p:nvPr>
        </p:nvSpPr>
        <p:spPr/>
        <p:txBody>
          <a:bodyPr/>
          <a:lstStyle/>
          <a:p>
            <a:pPr lvl="1"/>
            <a:r>
              <a:rPr lang="en-AU" dirty="0" smtClean="0"/>
              <a:t>IEEE-SA staff have completed the first iteration of the </a:t>
            </a:r>
            <a:r>
              <a:rPr lang="en-AU" dirty="0"/>
              <a:t>Central Desktop area for the Adoption of IEEE 802 standards by ISO/IEC </a:t>
            </a:r>
            <a:r>
              <a:rPr lang="en-AU" dirty="0" smtClean="0"/>
              <a:t>JTC1 </a:t>
            </a:r>
          </a:p>
          <a:p>
            <a:pPr lvl="1"/>
            <a:r>
              <a:rPr lang="en-AU" dirty="0" smtClean="0"/>
              <a:t>The public view of the process is up and running</a:t>
            </a:r>
          </a:p>
          <a:p>
            <a:pPr lvl="2"/>
            <a:r>
              <a:rPr lang="en-AU" dirty="0" smtClean="0"/>
              <a:t>See</a:t>
            </a:r>
            <a:r>
              <a:rPr lang="en-AU" dirty="0"/>
              <a:t> </a:t>
            </a:r>
            <a:r>
              <a:rPr lang="en-AU" u="sng" dirty="0">
                <a:hlinkClick r:id="rId2"/>
              </a:rPr>
              <a:t>https://</a:t>
            </a:r>
            <a:r>
              <a:rPr lang="en-AU" u="sng" dirty="0" smtClean="0">
                <a:hlinkClick r:id="rId2"/>
              </a:rPr>
              <a:t>ieee-sa.centraldesktop.com/802psdo/</a:t>
            </a:r>
            <a:endParaRPr lang="en-AU" dirty="0" smtClean="0"/>
          </a:p>
          <a:p>
            <a:pPr lvl="1"/>
            <a:r>
              <a:rPr lang="en-AU" dirty="0" smtClean="0"/>
              <a:t>WG Chairs (and some others) will have management access, which will allow them to update the process steps</a:t>
            </a:r>
          </a:p>
          <a:p>
            <a:pPr lvl="1"/>
            <a:r>
              <a:rPr lang="en-AU" dirty="0" smtClean="0"/>
              <a:t>Training will be available to WG Chairs as they need to use the new tool</a:t>
            </a:r>
            <a:endParaRPr lang="en-AU" dirty="0"/>
          </a:p>
          <a:p>
            <a:pPr lvl="2"/>
            <a:endParaRPr lang="en-AU" u="sng"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27</a:t>
            </a:fld>
            <a:endParaRPr lang="en-US"/>
          </a:p>
        </p:txBody>
      </p:sp>
    </p:spTree>
    <p:extLst>
      <p:ext uri="{BB962C8B-B14F-4D97-AF65-F5344CB8AC3E}">
        <p14:creationId xmlns:p14="http://schemas.microsoft.com/office/powerpoint/2010/main" val="296495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17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91705015"/>
              </p:ext>
            </p:extLst>
          </p:nvPr>
        </p:nvGraphicFramePr>
        <p:xfrm>
          <a:off x="762000" y="1600200"/>
          <a:ext cx="7620000" cy="4477926"/>
        </p:xfrm>
        <a:graphic>
          <a:graphicData uri="http://schemas.openxmlformats.org/drawingml/2006/table">
            <a:tbl>
              <a:tblPr firstRow="1" bandRow="1">
                <a:tableStyleId>{21E4AEA4-8DFA-4A89-87EB-49C32662AFE0}</a:tableStyleId>
              </a:tblPr>
              <a:tblGrid>
                <a:gridCol w="1292679"/>
                <a:gridCol w="2109107"/>
                <a:gridCol w="2109107"/>
                <a:gridCol w="2109107"/>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Nov 2013</a:t>
                      </a:r>
                      <a:endParaRPr lang="en-AU" sz="1600" b="1" dirty="0">
                        <a:solidFill>
                          <a:srgbClr val="00B050"/>
                        </a:solidFill>
                      </a:endParaRPr>
                    </a:p>
                  </a:txBody>
                  <a:tcPr marL="115147" marR="115147"/>
                </a:tc>
              </a:tr>
              <a:tr h="351837">
                <a:tc>
                  <a:txBody>
                    <a:bodyPr/>
                    <a:lstStyle/>
                    <a:p>
                      <a:r>
                        <a:rPr lang="en-AU" sz="1600" dirty="0" smtClean="0"/>
                        <a:t>802.1X</a:t>
                      </a:r>
                    </a:p>
                  </a:txBody>
                  <a:tcPr marL="115147" marR="115147"/>
                </a:tc>
                <a:tc>
                  <a:txBody>
                    <a:bodyPr/>
                    <a:lstStyle/>
                    <a:p>
                      <a:pPr algn="ctr"/>
                      <a:r>
                        <a:rPr lang="en-AU" sz="1600" b="1"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Jan 2014</a:t>
                      </a:r>
                    </a:p>
                  </a:txBody>
                  <a:tcPr marL="115147" marR="115147"/>
                </a:tc>
              </a:tr>
              <a:tr h="351837">
                <a:tc>
                  <a:txBody>
                    <a:bodyPr/>
                    <a:lstStyle/>
                    <a:p>
                      <a:r>
                        <a:rPr lang="en-AU" sz="1600" dirty="0" smtClean="0"/>
                        <a:t>802.1AE</a:t>
                      </a:r>
                      <a:endParaRPr lang="en-AU" sz="1600" dirty="0"/>
                    </a:p>
                  </a:txBody>
                  <a:tcPr marL="115147" marR="115147"/>
                </a:tc>
                <a:tc>
                  <a:txBody>
                    <a:bodyPr/>
                    <a:lstStyle/>
                    <a:p>
                      <a:pPr algn="ct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Jan 2014</a:t>
                      </a:r>
                    </a:p>
                  </a:txBody>
                  <a:tcPr marL="115147" marR="115147"/>
                </a:tc>
              </a:tr>
              <a:tr h="351837">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May 2014</a:t>
                      </a:r>
                    </a:p>
                  </a:txBody>
                  <a:tcPr marL="115147" marR="115147"/>
                </a:tc>
              </a:tr>
              <a:tr h="351837">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May 2014</a:t>
                      </a:r>
                    </a:p>
                  </a:txBody>
                  <a:tcPr marL="115147" marR="115147"/>
                </a:tc>
              </a:tr>
              <a:tr h="351837">
                <a:tc>
                  <a:txBody>
                    <a:bodyPr/>
                    <a:lstStyle/>
                    <a:p>
                      <a:r>
                        <a:rPr lang="en-AU" sz="1600" dirty="0" smtClean="0"/>
                        <a:t>802.1AS</a:t>
                      </a:r>
                    </a:p>
                  </a:txBody>
                  <a:tcPr marL="115147" marR="115147"/>
                </a:tc>
                <a:tc>
                  <a:txBody>
                    <a:bodyPr/>
                    <a:lstStyle/>
                    <a:p>
                      <a:pPr algn="ctr"/>
                      <a:r>
                        <a:rPr lang="en-AU" sz="1600" b="1" dirty="0" smtClean="0">
                          <a:solidFill>
                            <a:srgbClr val="00B050"/>
                          </a:solidFill>
                        </a:rPr>
                        <a:t>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May 2014</a:t>
                      </a:r>
                    </a:p>
                  </a:txBody>
                  <a:tcPr marL="115147" marR="115147"/>
                </a:tc>
              </a:tr>
              <a:tr h="351837">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1837">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July 2014</a:t>
                      </a:r>
                    </a:p>
                  </a:txBody>
                  <a:tcPr marL="115147" marR="115147"/>
                </a:tc>
              </a:tr>
              <a:tr h="351837">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July 2014</a:t>
                      </a:r>
                    </a:p>
                  </a:txBody>
                  <a:tcPr marL="115147" marR="115147"/>
                </a:tc>
              </a:tr>
              <a:tr h="351837">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July 2014</a:t>
                      </a:r>
                    </a:p>
                  </a:txBody>
                  <a:tcPr marL="115147" marR="115147"/>
                </a:tc>
              </a:tr>
              <a:tr h="351837">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bl>
          </a:graphicData>
        </a:graphic>
      </p:graphicFrame>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17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74028049"/>
              </p:ext>
            </p:extLst>
          </p:nvPr>
        </p:nvGraphicFramePr>
        <p:xfrm>
          <a:off x="761999" y="1600200"/>
          <a:ext cx="7620000" cy="2718741"/>
        </p:xfrm>
        <a:graphic>
          <a:graphicData uri="http://schemas.openxmlformats.org/drawingml/2006/table">
            <a:tbl>
              <a:tblPr firstRow="1" bandRow="1">
                <a:tableStyleId>{21E4AEA4-8DFA-4A89-87EB-49C32662AFE0}</a:tableStyleId>
              </a:tblPr>
              <a:tblGrid>
                <a:gridCol w="1292679"/>
                <a:gridCol w="2109107"/>
                <a:gridCol w="2109107"/>
                <a:gridCol w="2109107"/>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Jan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Apr</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Jan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Apr</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Oct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Jun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Apr</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Sep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Jul </a:t>
                      </a:r>
                      <a:r>
                        <a:rPr lang="en-AU" sz="1600" b="1" baseline="0" dirty="0" smtClean="0">
                          <a:solidFill>
                            <a:srgbClr val="00B050"/>
                          </a:solidFill>
                        </a:rPr>
                        <a:t>2015</a:t>
                      </a:r>
                    </a:p>
                  </a:txBody>
                  <a:tcPr marL="115147" marR="115147"/>
                </a:tc>
              </a:tr>
              <a:tr h="351837">
                <a:tc>
                  <a:txBody>
                    <a:bodyPr/>
                    <a:lstStyle/>
                    <a:p>
                      <a:r>
                        <a:rPr lang="en-AU" sz="1600" dirty="0" smtClean="0">
                          <a:latin typeface="+mj-lt"/>
                          <a:cs typeface="Arial" panose="020B0604020202020204" pitchFamily="34" charset="0"/>
                        </a:rPr>
                        <a:t>802.11af</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Sep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Jul </a:t>
                      </a:r>
                      <a:r>
                        <a:rPr lang="en-AU" sz="1600" b="1" baseline="0" dirty="0" smtClean="0">
                          <a:solidFill>
                            <a:srgbClr val="00B050"/>
                          </a:solidFill>
                        </a:rPr>
                        <a:t>2015</a:t>
                      </a:r>
                    </a:p>
                  </a:txBody>
                  <a:tcPr marL="115147" marR="115147"/>
                </a:tc>
              </a:tr>
              <a:tr h="351837">
                <a:tc>
                  <a:txBody>
                    <a:bodyPr/>
                    <a:lstStyle/>
                    <a:p>
                      <a:r>
                        <a:rPr lang="en-AU" sz="1600" dirty="0" smtClean="0">
                          <a:latin typeface="+mj-lt"/>
                          <a:cs typeface="Arial" panose="020B0604020202020204" pitchFamily="34" charset="0"/>
                        </a:rPr>
                        <a:t>802.1AX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bl>
          </a:graphicData>
        </a:graphic>
      </p:graphicFrame>
    </p:spTree>
    <p:extLst>
      <p:ext uri="{BB962C8B-B14F-4D97-AF65-F5344CB8AC3E}">
        <p14:creationId xmlns:p14="http://schemas.microsoft.com/office/powerpoint/2010/main" val="2095311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will review the official IEEE-SA patent material for pre-PAR groups</a:t>
            </a:r>
            <a:endParaRPr lang="en-AU" dirty="0"/>
          </a:p>
        </p:txBody>
      </p:sp>
      <p:sp>
        <p:nvSpPr>
          <p:cNvPr id="3" name="Content Placeholder 2"/>
          <p:cNvSpPr>
            <a:spLocks noGrp="1"/>
          </p:cNvSpPr>
          <p:nvPr>
            <p:ph idx="1"/>
          </p:nvPr>
        </p:nvSpPr>
        <p:spPr/>
        <p:txBody>
          <a:bodyPr/>
          <a:lstStyle/>
          <a:p>
            <a:pPr lvl="1"/>
            <a:r>
              <a:rPr lang="en-US" altLang="en-US" dirty="0" smtClean="0"/>
              <a:t>All IEEE-SA standards meetings shall be conducted in compliance with all applicable laws, including antitrust and competition laws.</a:t>
            </a:r>
          </a:p>
          <a:p>
            <a:pPr lvl="1"/>
            <a:r>
              <a:rPr lang="en-US" altLang="en-US" dirty="0" smtClean="0"/>
              <a:t>Don’t discuss the interpretation, validity, or essentiality of patents/patent claims. </a:t>
            </a:r>
          </a:p>
          <a:p>
            <a:pPr lvl="1"/>
            <a:r>
              <a:rPr lang="en-US" altLang="en-US" dirty="0" smtClean="0"/>
              <a:t>Don’t discuss specific license rates, terms, or conditions.</a:t>
            </a:r>
          </a:p>
          <a:p>
            <a:pPr lvl="2"/>
            <a:r>
              <a:rPr lang="en-US" altLang="en-US" dirty="0" smtClean="0"/>
              <a:t>Relative costs, including licensing costs of essential patent claims, of different technical approaches may be discussed in standards development meetings. </a:t>
            </a:r>
          </a:p>
          <a:p>
            <a:pPr lvl="3"/>
            <a:r>
              <a:rPr lang="en-GB" altLang="en-US" dirty="0" smtClean="0"/>
              <a:t>Technical considerations remain primary focus</a:t>
            </a:r>
            <a:endParaRPr lang="en-US" altLang="en-US" dirty="0" smtClean="0"/>
          </a:p>
          <a:p>
            <a:pPr lvl="1"/>
            <a:r>
              <a:rPr lang="en-US" altLang="en-US" dirty="0" smtClean="0"/>
              <a:t>Don’t discuss or engage in the fixing of product prices, allocation of customers, or division of sales markets.</a:t>
            </a:r>
          </a:p>
          <a:p>
            <a:pPr lvl="1"/>
            <a:r>
              <a:rPr lang="en-US" altLang="en-US" dirty="0" smtClean="0"/>
              <a:t>Don’t discuss the status or substance of ongoing or threatened litigation.</a:t>
            </a:r>
          </a:p>
          <a:p>
            <a:pPr lvl="1"/>
            <a:r>
              <a:rPr lang="en-US" altLang="en-US" dirty="0" smtClean="0"/>
              <a:t>Don’t be silent if inappropriate topics are discussed… do formally object.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a:t>
            </a:fld>
            <a:endParaRPr lang="en-US"/>
          </a:p>
        </p:txBody>
      </p:sp>
    </p:spTree>
    <p:extLst>
      <p:ext uri="{BB962C8B-B14F-4D97-AF65-F5344CB8AC3E}">
        <p14:creationId xmlns:p14="http://schemas.microsoft.com/office/powerpoint/2010/main" val="5364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 has ten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64849602"/>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1223282"/>
                <a:gridCol w="1223282"/>
                <a:gridCol w="1223282"/>
                <a:gridCol w="1223282"/>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gridSpan="2">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hMerge="1">
                  <a:txBody>
                    <a:bodyPr/>
                    <a:lstStyle/>
                    <a:p>
                      <a:endParaRPr lang="en-AU"/>
                    </a:p>
                  </a:txBody>
                  <a:tcPr/>
                </a:tc>
                <a:tc gridSpan="2">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hMerge="1">
                  <a:txBody>
                    <a:bodyPr/>
                    <a:lstStyle/>
                    <a:p>
                      <a:endParaRPr lang="en-AU"/>
                    </a:p>
                  </a:txBody>
                  <a:tcPr/>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t>802</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kern="1200" dirty="0" smtClean="0">
                          <a:solidFill>
                            <a:srgbClr val="00B050"/>
                          </a:solidFill>
                        </a:rPr>
                        <a:t>Oct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2</a:t>
                      </a:r>
                      <a:r>
                        <a:rPr lang="en-AU" sz="1600" b="1" baseline="0" dirty="0" smtClean="0">
                          <a:solidFill>
                            <a:srgbClr val="00B050"/>
                          </a:solidFill>
                          <a:latin typeface="+mj-lt"/>
                        </a:rPr>
                        <a:t> Nov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Sent in Jan 16</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19 Mar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n-lt"/>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24</a:t>
                      </a:r>
                      <a:r>
                        <a:rPr lang="en-AU" sz="1600" b="1" baseline="0" dirty="0" smtClean="0">
                          <a:solidFill>
                            <a:srgbClr val="00B050"/>
                          </a:solidFill>
                          <a:latin typeface="+mj-lt"/>
                        </a:rPr>
                        <a:t> Dec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Discuss</a:t>
                      </a:r>
                      <a:r>
                        <a:rPr lang="en-AU" sz="1600" b="1" baseline="0" dirty="0" smtClean="0">
                          <a:solidFill>
                            <a:schemeClr val="accent6"/>
                          </a:solidFill>
                        </a:rPr>
                        <a:t> in Jan 16</a:t>
                      </a:r>
                      <a:endParaRPr lang="en-AU" sz="1600" b="1" dirty="0" smtClean="0">
                        <a:solidFill>
                          <a:schemeClr val="accent6"/>
                        </a:solidFill>
                        <a:latin typeface="+mj-lt"/>
                      </a:endParaRPr>
                    </a:p>
                  </a:txBody>
                  <a:tcPr marL="115147" marR="115147"/>
                </a:tc>
              </a:tr>
              <a:tr h="359602">
                <a:tc>
                  <a:txBody>
                    <a:bodyPr/>
                    <a:lstStyle/>
                    <a:p>
                      <a:r>
                        <a:rPr lang="en-AU" sz="1600" dirty="0" smtClean="0"/>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13 Mar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n-lt"/>
                        </a:rPr>
                        <a:t>Closes</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28 Jan</a:t>
                      </a:r>
                      <a:r>
                        <a:rPr lang="en-AU" sz="1600" b="1" kern="1200" baseline="0" dirty="0" smtClean="0">
                          <a:solidFill>
                            <a:schemeClr val="accent6"/>
                          </a:solidFill>
                          <a:latin typeface="+mn-lt"/>
                          <a:ea typeface="+mn-ea"/>
                          <a:cs typeface="+mn-cs"/>
                        </a:rPr>
                        <a:t> 16</a:t>
                      </a:r>
                      <a:endParaRPr lang="en-AU" sz="1600" b="1" kern="1200" dirty="0" smtClean="0">
                        <a:solidFill>
                          <a:schemeClr val="accent6"/>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Sent</a:t>
                      </a:r>
                      <a:r>
                        <a:rPr lang="en-AU" sz="1600" b="1" baseline="0" dirty="0" smtClean="0">
                          <a:solidFill>
                            <a:srgbClr val="00B050"/>
                          </a:solidFill>
                        </a:rPr>
                        <a:t> in Jun 15</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802.1BA</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23 Sep 15</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Sent in Jan 16</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802.1BR</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23 </a:t>
                      </a:r>
                      <a:r>
                        <a:rPr lang="en-AU" sz="1600" b="1" baseline="0" dirty="0" smtClean="0">
                          <a:solidFill>
                            <a:srgbClr val="00B050"/>
                          </a:solidFill>
                          <a:latin typeface="+mj-lt"/>
                          <a:cs typeface="Arial" panose="020B0604020202020204" pitchFamily="34" charset="0"/>
                        </a:rPr>
                        <a:t>Sep 15</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Sent in Jan 16</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802.1Qca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Soon</a:t>
                      </a:r>
                      <a:endParaRPr lang="en-AU" sz="1600" b="1" dirty="0">
                        <a:solidFill>
                          <a:schemeClr val="accent2"/>
                        </a:solidFill>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r>
              <a:tr h="359602">
                <a:tc>
                  <a:txBody>
                    <a:bodyPr/>
                    <a:lstStyle/>
                    <a:p>
                      <a:r>
                        <a:rPr lang="en-AU" sz="1600" dirty="0" smtClean="0"/>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Submitted</a:t>
                      </a:r>
                      <a:endParaRPr lang="en-AU" sz="1600" b="1" dirty="0">
                        <a:solidFill>
                          <a:schemeClr val="accent2"/>
                        </a:solidFill>
                        <a:latin typeface="+mj-lt"/>
                        <a:cs typeface="Arial" panose="020B0604020202020204" pitchFamily="34" charset="0"/>
                      </a:endParaRPr>
                    </a:p>
                  </a:txBody>
                  <a:tcPr marL="0" marR="0"/>
                </a:tc>
                <a:tc>
                  <a:txBody>
                    <a:bodyPr/>
                    <a:lstStyle/>
                    <a:p>
                      <a:pPr algn="ctr"/>
                      <a:r>
                        <a:rPr lang="en-AU" sz="1600" b="1" dirty="0" smtClean="0">
                          <a:solidFill>
                            <a:schemeClr val="accent2"/>
                          </a:solidFill>
                          <a:latin typeface="+mj-lt"/>
                          <a:cs typeface="Arial" panose="020B0604020202020204" pitchFamily="34" charset="0"/>
                        </a:rPr>
                        <a:t>15 Dec 15</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rPr>
                        <a:t>-</a:t>
                      </a:r>
                      <a:endParaRPr lang="en-AU" sz="1600" b="1" dirty="0" smtClean="0">
                        <a:solidFill>
                          <a:schemeClr val="accent2"/>
                        </a:solidFill>
                        <a:latin typeface="+mj-lt"/>
                      </a:endParaRPr>
                    </a:p>
                  </a:txBody>
                  <a:tcPr marL="115147" marR="115147"/>
                </a:tc>
              </a:tr>
              <a:tr h="359602">
                <a:tc>
                  <a:txBody>
                    <a:bodyPr/>
                    <a:lstStyle/>
                    <a:p>
                      <a:r>
                        <a:rPr lang="en-AU" sz="1600" dirty="0" smtClean="0">
                          <a:latin typeface="+mj-lt"/>
                          <a:cs typeface="Arial" panose="020B0604020202020204" pitchFamily="34" charset="0"/>
                        </a:rPr>
                        <a:t>802.22b</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Submitted</a:t>
                      </a:r>
                      <a:endParaRPr lang="en-AU" sz="1600" b="1" kern="1200" dirty="0">
                        <a:solidFill>
                          <a:schemeClr val="accent2"/>
                        </a:solidFill>
                        <a:latin typeface="+mn-lt"/>
                        <a:ea typeface="+mn-ea"/>
                        <a:cs typeface="Arial" panose="020B0604020202020204" pitchFamily="34" charset="0"/>
                      </a:endParaRPr>
                    </a:p>
                  </a:txBody>
                  <a:tcPr marL="0" marR="0"/>
                </a:tc>
                <a:tc>
                  <a:txBody>
                    <a:bodyPr/>
                    <a:lstStyle/>
                    <a:p>
                      <a:pPr algn="ctr"/>
                      <a:r>
                        <a:rPr lang="en-AU" sz="1600" b="1" dirty="0" smtClean="0">
                          <a:solidFill>
                            <a:schemeClr val="accent2"/>
                          </a:solidFill>
                          <a:latin typeface="+mj-lt"/>
                          <a:cs typeface="Arial" panose="020B0604020202020204" pitchFamily="34" charset="0"/>
                        </a:rPr>
                        <a:t>15</a:t>
                      </a:r>
                      <a:r>
                        <a:rPr lang="en-AU" sz="1600" b="1" baseline="0" dirty="0" smtClean="0">
                          <a:solidFill>
                            <a:schemeClr val="accent2"/>
                          </a:solidFill>
                          <a:latin typeface="+mj-lt"/>
                          <a:cs typeface="Arial" panose="020B0604020202020204" pitchFamily="34" charset="0"/>
                        </a:rPr>
                        <a:t> Dec 15</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2"/>
                        </a:solidFill>
                        <a:latin typeface="+mj-lt"/>
                      </a:endParaRPr>
                    </a:p>
                  </a:txBody>
                  <a:tcPr marL="115147" marR="115147"/>
                </a:tc>
              </a:tr>
              <a:tr h="359602">
                <a:tc>
                  <a:txBody>
                    <a:bodyPr/>
                    <a:lstStyle/>
                    <a:p>
                      <a:r>
                        <a:rPr lang="en-AU" sz="1600" dirty="0" smtClean="0">
                          <a:latin typeface="+mj-lt"/>
                          <a:cs typeface="Arial" panose="020B0604020202020204" pitchFamily="34" charset="0"/>
                        </a:rPr>
                        <a:t>802.3bx</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Soon</a:t>
                      </a:r>
                      <a:endParaRPr lang="en-AU" sz="1600" b="1" dirty="0">
                        <a:solidFill>
                          <a:schemeClr val="accent2"/>
                        </a:solidFill>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r>
              <a:tr h="359602">
                <a:tc>
                  <a:txBody>
                    <a:bodyPr/>
                    <a:lstStyle/>
                    <a:p>
                      <a:r>
                        <a:rPr lang="en-AU" sz="1600" dirty="0" smtClean="0">
                          <a:latin typeface="+mj-lt"/>
                          <a:cs typeface="Arial" panose="020B0604020202020204" pitchFamily="34" charset="0"/>
                        </a:rPr>
                        <a:t>802.3bw</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Soon</a:t>
                      </a:r>
                      <a:endParaRPr lang="en-AU" sz="1600" b="1" dirty="0">
                        <a:solidFill>
                          <a:schemeClr val="accent2"/>
                        </a:solidFill>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Mar 2016</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2"/>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30</a:t>
            </a:fld>
            <a:endParaRPr lang="en-US"/>
          </a:p>
        </p:txBody>
      </p:sp>
    </p:spTree>
    <p:extLst>
      <p:ext uri="{BB962C8B-B14F-4D97-AF65-F5344CB8AC3E}">
        <p14:creationId xmlns:p14="http://schemas.microsoft.com/office/powerpoint/2010/main" val="38888109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FDIS ballot passed on 2 Nov 2015 and comment response liaised </a:t>
            </a:r>
            <a:r>
              <a:rPr lang="en-GB" dirty="0"/>
              <a:t>i</a:t>
            </a:r>
            <a:r>
              <a:rPr lang="en-GB" dirty="0" smtClean="0"/>
              <a:t>n Jan 16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a:xfrm>
            <a:off x="685800" y="1905000"/>
            <a:ext cx="7772400" cy="4114800"/>
          </a:xfrm>
        </p:spPr>
        <p:txBody>
          <a:bodyPr/>
          <a:lstStyle/>
          <a:p>
            <a:r>
              <a:rPr lang="en-AU" dirty="0"/>
              <a:t>60 day pre-ballot</a:t>
            </a:r>
            <a:r>
              <a:rPr lang="en-AU" dirty="0" smtClean="0"/>
              <a:t>: </a:t>
            </a:r>
            <a:r>
              <a:rPr lang="en-AU" dirty="0">
                <a:solidFill>
                  <a:srgbClr val="00B050"/>
                </a:solidFill>
              </a:rPr>
              <a:t>p</a:t>
            </a:r>
            <a:r>
              <a:rPr lang="en-AU" dirty="0" smtClean="0">
                <a:solidFill>
                  <a:srgbClr val="00B050"/>
                </a:solidFill>
              </a:rPr>
              <a:t>assed &amp; comment responses liaised</a:t>
            </a:r>
          </a:p>
          <a:p>
            <a:pPr lvl="1"/>
            <a:r>
              <a:rPr lang="en-AU" dirty="0" smtClean="0"/>
              <a:t>The submission of IEEE 802-2014 under the PSDO was approved by</a:t>
            </a:r>
            <a:r>
              <a:rPr lang="en-AU" dirty="0" smtClean="0">
                <a:solidFill>
                  <a:srgbClr val="FF0000"/>
                </a:solidFill>
              </a:rPr>
              <a:t> </a:t>
            </a:r>
            <a:r>
              <a:rPr lang="en-AU" dirty="0" smtClean="0"/>
              <a:t>802 EC in July 2014, and the 60 </a:t>
            </a:r>
            <a:r>
              <a:rPr lang="en-AU" dirty="0"/>
              <a:t>day </a:t>
            </a:r>
            <a:r>
              <a:rPr lang="en-AU" dirty="0" smtClean="0"/>
              <a:t>pre-ballot passed on 26 Oct 014</a:t>
            </a:r>
          </a:p>
          <a:p>
            <a:pPr lvl="1"/>
            <a:r>
              <a:rPr lang="en-AU" dirty="0" smtClean="0"/>
              <a:t>Comment </a:t>
            </a:r>
            <a:r>
              <a:rPr lang="en-AU" dirty="0"/>
              <a:t>responses </a:t>
            </a:r>
            <a:r>
              <a:rPr lang="en-AU" dirty="0" smtClean="0"/>
              <a:t>approved </a:t>
            </a:r>
            <a:r>
              <a:rPr lang="en-AU" dirty="0"/>
              <a:t>by 802 EC </a:t>
            </a:r>
            <a:r>
              <a:rPr lang="en-AU" dirty="0" smtClean="0"/>
              <a:t>on </a:t>
            </a:r>
            <a:r>
              <a:rPr lang="en-AU" dirty="0"/>
              <a:t>16 Feb </a:t>
            </a:r>
            <a:r>
              <a:rPr lang="en-AU" dirty="0" smtClean="0"/>
              <a:t>2015</a:t>
            </a:r>
          </a:p>
          <a:p>
            <a:pPr lvl="2"/>
            <a:r>
              <a:rPr lang="en-AU" dirty="0" smtClean="0"/>
              <a:t>See N6133</a:t>
            </a:r>
          </a:p>
          <a:p>
            <a:r>
              <a:rPr lang="en-AU" dirty="0" smtClean="0"/>
              <a:t>FDIS ballot: </a:t>
            </a:r>
            <a:r>
              <a:rPr lang="en-AU" dirty="0" smtClean="0">
                <a:solidFill>
                  <a:srgbClr val="00B050"/>
                </a:solidFill>
              </a:rPr>
              <a:t>passed and response liaised in Jan 16</a:t>
            </a:r>
            <a:r>
              <a:rPr lang="en-AU" dirty="0" smtClean="0">
                <a:solidFill>
                  <a:schemeClr val="accent2"/>
                </a:solidFill>
              </a:rPr>
              <a:t> </a:t>
            </a:r>
          </a:p>
          <a:p>
            <a:pPr lvl="1"/>
            <a:r>
              <a:rPr lang="en-AU" dirty="0"/>
              <a:t>FDIS ballot </a:t>
            </a:r>
            <a:r>
              <a:rPr lang="en-AU" dirty="0" smtClean="0"/>
              <a:t>passed 2 Nov 2015</a:t>
            </a:r>
          </a:p>
          <a:p>
            <a:pPr lvl="2"/>
            <a:r>
              <a:rPr lang="en-AU" dirty="0" smtClean="0"/>
              <a:t>Passed 14/1/19, with negative comment from China NB</a:t>
            </a:r>
            <a:endParaRPr lang="en-AU" dirty="0"/>
          </a:p>
          <a:p>
            <a:pPr lvl="1"/>
            <a:r>
              <a:rPr lang="en-AU" dirty="0" smtClean="0"/>
              <a:t>A response was discussed in Nov 2015 but it was decided that the 802.1 WG would take responsibility for sending</a:t>
            </a:r>
          </a:p>
          <a:p>
            <a:pPr lvl="2"/>
            <a:r>
              <a:rPr lang="en-AU" dirty="0" smtClean="0"/>
              <a:t>Sent in Jan 16</a:t>
            </a:r>
            <a:fld id="{6840C84E-14C7-48AC-90D9-054B6866C0EE}" type="slidenum">
              <a:rPr lang="en-AU" smtClean="0"/>
              <a:t>31</a:t>
            </a:fld>
            <a:endParaRPr lang="en-AU" dirty="0" smtClean="0"/>
          </a:p>
          <a:p>
            <a:pPr lvl="1"/>
            <a:r>
              <a:rPr lang="en-AU" dirty="0" smtClean="0"/>
              <a:t>It is likely the final standard will be known as ISO/IEC/IEEE 8802</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5015357"/>
              </p:ext>
            </p:extLst>
          </p:nvPr>
        </p:nvGraphicFramePr>
        <p:xfrm>
          <a:off x="0" y="3190875"/>
          <a:ext cx="914400" cy="771525"/>
        </p:xfrm>
        <a:graphic>
          <a:graphicData uri="http://schemas.openxmlformats.org/presentationml/2006/ole">
            <mc:AlternateContent xmlns:mc="http://schemas.openxmlformats.org/markup-compatibility/2006">
              <mc:Choice xmlns:v="urn:schemas-microsoft-com:vml" Requires="v">
                <p:oleObj spid="_x0000_s21419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1908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815053118"/>
              </p:ext>
            </p:extLst>
          </p:nvPr>
        </p:nvGraphicFramePr>
        <p:xfrm>
          <a:off x="10886" y="5257800"/>
          <a:ext cx="914400" cy="771525"/>
        </p:xfrm>
        <a:graphic>
          <a:graphicData uri="http://schemas.openxmlformats.org/presentationml/2006/ole">
            <mc:AlternateContent xmlns:mc="http://schemas.openxmlformats.org/markup-compatibility/2006">
              <mc:Choice xmlns:v="urn:schemas-microsoft-com:vml" Requires="v">
                <p:oleObj spid="_x0000_s214199"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0886" y="5257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4609329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a:t>
            </a:r>
            <a:r>
              <a:rPr lang="en-GB" dirty="0"/>
              <a:t>1Xbx-2014 </a:t>
            </a:r>
            <a:r>
              <a:rPr lang="en-GB" dirty="0" smtClean="0"/>
              <a:t>FDIS ballot closed on 24 December and passed with one comment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32</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passed &amp; comment responses liaised</a:t>
            </a:r>
          </a:p>
          <a:p>
            <a:pPr lvl="1"/>
            <a:r>
              <a:rPr lang="en-AU" dirty="0" smtClean="0"/>
              <a:t>The </a:t>
            </a:r>
            <a:r>
              <a:rPr lang="en-AU" dirty="0"/>
              <a:t>submission of IEEE 802.1Xbx-2014 </a:t>
            </a:r>
            <a:r>
              <a:rPr lang="en-AU" dirty="0" smtClean="0"/>
              <a:t>after publication under the PSDO was approved by 802 EC in July 2014</a:t>
            </a:r>
          </a:p>
          <a:p>
            <a:pPr lvl="1"/>
            <a:r>
              <a:rPr lang="en-AU" dirty="0" smtClean="0"/>
              <a:t>The </a:t>
            </a:r>
            <a:r>
              <a:rPr lang="en-AU" dirty="0"/>
              <a:t>pre-ballot closed on </a:t>
            </a:r>
            <a:r>
              <a:rPr lang="en-AU" dirty="0" smtClean="0"/>
              <a:t>19 Mar 2015 &amp; passed with a China comment</a:t>
            </a:r>
            <a:endParaRPr lang="en-AU" dirty="0"/>
          </a:p>
          <a:p>
            <a:pPr lvl="2"/>
            <a:r>
              <a:rPr lang="en-AU" dirty="0"/>
              <a:t>Passed </a:t>
            </a:r>
            <a:r>
              <a:rPr lang="en-AU" dirty="0" smtClean="0"/>
              <a:t>9/1/9 </a:t>
            </a:r>
            <a:r>
              <a:rPr lang="en-AU" dirty="0"/>
              <a:t>on need for an ISO </a:t>
            </a:r>
            <a:r>
              <a:rPr lang="en-AU" dirty="0" smtClean="0"/>
              <a:t>standard </a:t>
            </a:r>
            <a:r>
              <a:rPr lang="en-AU" dirty="0"/>
              <a:t>– China NB voted </a:t>
            </a:r>
            <a:r>
              <a:rPr lang="en-AU" dirty="0" smtClean="0"/>
              <a:t>no</a:t>
            </a:r>
            <a:endParaRPr lang="en-AU" dirty="0"/>
          </a:p>
          <a:p>
            <a:pPr lvl="2"/>
            <a:r>
              <a:rPr lang="en-AU" dirty="0"/>
              <a:t>Passed </a:t>
            </a:r>
            <a:r>
              <a:rPr lang="en-AU" dirty="0" smtClean="0"/>
              <a:t>8/1/10 </a:t>
            </a:r>
            <a:r>
              <a:rPr lang="en-AU" dirty="0"/>
              <a:t>on submission to FDIS – China NB voted </a:t>
            </a:r>
            <a:r>
              <a:rPr lang="en-AU" dirty="0" smtClean="0"/>
              <a:t>no</a:t>
            </a:r>
          </a:p>
          <a:p>
            <a:pPr lvl="2"/>
            <a:r>
              <a:rPr lang="en-AU" dirty="0" smtClean="0"/>
              <a:t>802.1 WG responded to the comment in June 2015 (see N16255)</a:t>
            </a:r>
            <a:endParaRPr lang="en-AU" dirty="0"/>
          </a:p>
          <a:p>
            <a:r>
              <a:rPr lang="en-AU" dirty="0" smtClean="0"/>
              <a:t>FDIS </a:t>
            </a:r>
            <a:r>
              <a:rPr lang="en-AU" dirty="0"/>
              <a:t>ballot</a:t>
            </a:r>
            <a:r>
              <a:rPr lang="en-AU" dirty="0" smtClean="0"/>
              <a:t>: </a:t>
            </a:r>
            <a:r>
              <a:rPr lang="en-AU" dirty="0" smtClean="0">
                <a:solidFill>
                  <a:schemeClr val="accent6"/>
                </a:solidFill>
              </a:rPr>
              <a:t>closed 28 January 2016</a:t>
            </a:r>
          </a:p>
          <a:p>
            <a:pPr lvl="1"/>
            <a:r>
              <a:rPr lang="en-AU" dirty="0" smtClean="0"/>
              <a:t>FDIS ballot closed 24 Dec 2015 </a:t>
            </a:r>
            <a:r>
              <a:rPr lang="en-AU" dirty="0"/>
              <a:t>&amp; passed with a China </a:t>
            </a:r>
            <a:r>
              <a:rPr lang="en-AU" dirty="0" smtClean="0"/>
              <a:t>comment</a:t>
            </a:r>
          </a:p>
          <a:p>
            <a:pPr lvl="2"/>
            <a:r>
              <a:rPr lang="en-AU" dirty="0" smtClean="0"/>
              <a:t>Passed 15/1/18</a:t>
            </a:r>
          </a:p>
          <a:p>
            <a:pPr lvl="2"/>
            <a:r>
              <a:rPr lang="en-AU" dirty="0" smtClean="0"/>
              <a:t>The comment needs a response</a:t>
            </a:r>
          </a:p>
          <a:p>
            <a:pPr lvl="1"/>
            <a:r>
              <a:rPr lang="en-AU" dirty="0" smtClean="0"/>
              <a:t>It </a:t>
            </a:r>
            <a:r>
              <a:rPr lang="en-AU" dirty="0"/>
              <a:t>is likely the </a:t>
            </a:r>
            <a:r>
              <a:rPr lang="en-AU" dirty="0" smtClean="0"/>
              <a:t>standard </a:t>
            </a:r>
            <a:r>
              <a:rPr lang="en-AU" dirty="0"/>
              <a:t>will be known </a:t>
            </a:r>
            <a:r>
              <a:rPr lang="en-AU" dirty="0" smtClean="0"/>
              <a:t>as ISO/IEC/IEEE 8802-1X:2014/Amd1</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1183730131"/>
              </p:ext>
            </p:extLst>
          </p:nvPr>
        </p:nvGraphicFramePr>
        <p:xfrm>
          <a:off x="7239000" y="3657600"/>
          <a:ext cx="914400" cy="771525"/>
        </p:xfrm>
        <a:graphic>
          <a:graphicData uri="http://schemas.openxmlformats.org/presentationml/2006/ole">
            <mc:AlternateContent xmlns:mc="http://schemas.openxmlformats.org/markup-compatibility/2006">
              <mc:Choice xmlns:v="urn:schemas-microsoft-com:vml" Requires="v">
                <p:oleObj spid="_x0000_s22027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239000" y="3657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039710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has provided a comment during the FDIS on </a:t>
            </a:r>
            <a:r>
              <a:rPr lang="en-AU" dirty="0"/>
              <a:t>IEEE 802.</a:t>
            </a:r>
            <a:r>
              <a:rPr lang="en-GB" dirty="0"/>
              <a:t>1Xbx-2014 </a:t>
            </a:r>
            <a:endParaRPr lang="en-AU" dirty="0"/>
          </a:p>
        </p:txBody>
      </p:sp>
      <p:sp>
        <p:nvSpPr>
          <p:cNvPr id="3" name="Content Placeholder 2"/>
          <p:cNvSpPr>
            <a:spLocks noGrp="1"/>
          </p:cNvSpPr>
          <p:nvPr>
            <p:ph idx="1"/>
          </p:nvPr>
        </p:nvSpPr>
        <p:spPr>
          <a:xfrm>
            <a:off x="685800" y="1752600"/>
            <a:ext cx="7772400" cy="4114800"/>
          </a:xfrm>
        </p:spPr>
        <p:txBody>
          <a:bodyPr/>
          <a:lstStyle/>
          <a:p>
            <a:r>
              <a:rPr lang="en-AU" dirty="0" smtClean="0"/>
              <a:t>China NB comment </a:t>
            </a:r>
          </a:p>
          <a:p>
            <a:pPr lvl="1"/>
            <a:r>
              <a:rPr lang="en-AU" i="1" dirty="0" smtClean="0"/>
              <a:t>ISO/IEC/IEEE 8802-1X: 2013 FDAmd1 is the same as IEEE 802.1XbxTM-2014, it is based on IEEE 802.1X</a:t>
            </a:r>
          </a:p>
          <a:p>
            <a:pPr lvl="1"/>
            <a:r>
              <a:rPr lang="en-AU" i="1" dirty="0" smtClean="0"/>
              <a:t>China has already submitted the comments on IEEE 802.1XbxTM-2014 during its pre-FDIS ballot. Although IEEE 802 provided the response in 6N16255, it still hasn’t resolved Chinese comments</a:t>
            </a:r>
          </a:p>
          <a:p>
            <a:pPr lvl="1"/>
            <a:r>
              <a:rPr lang="en-AU" i="1" dirty="0" smtClean="0"/>
              <a:t>Moreover, many documents distributed in SC6 have already pointed out the existing problems in IEEE 802.1X, such as 6N15613, 6N15662, 6N15523</a:t>
            </a:r>
          </a:p>
          <a:p>
            <a:pPr lvl="1"/>
            <a:r>
              <a:rPr lang="en-AU" i="1" dirty="0" smtClean="0"/>
              <a:t>It is regretful that all these documents didn’t get IEEE’s much attention and reasonable solution. China NB cannot support a standard that hasn’t reasonably solved the above Chinese comments</a:t>
            </a:r>
          </a:p>
          <a:p>
            <a:r>
              <a:rPr lang="en-AU" dirty="0"/>
              <a:t>China NB </a:t>
            </a:r>
            <a:r>
              <a:rPr lang="en-AU" dirty="0" smtClean="0"/>
              <a:t>proposed change</a:t>
            </a:r>
          </a:p>
          <a:p>
            <a:pPr lvl="1"/>
            <a:r>
              <a:rPr lang="en-AU" i="1" dirty="0" smtClean="0"/>
              <a:t>Reasonably </a:t>
            </a:r>
            <a:r>
              <a:rPr lang="en-AU" i="1" dirty="0"/>
              <a:t>resolve Chinese </a:t>
            </a:r>
            <a:r>
              <a:rPr lang="en-AU" i="1" dirty="0" smtClean="0"/>
              <a:t>comments</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33</a:t>
            </a:fld>
            <a:endParaRPr lang="en-US"/>
          </a:p>
        </p:txBody>
      </p:sp>
    </p:spTree>
    <p:extLst>
      <p:ext uri="{BB962C8B-B14F-4D97-AF65-F5344CB8AC3E}">
        <p14:creationId xmlns:p14="http://schemas.microsoft.com/office/powerpoint/2010/main" val="1647229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SC will discus a response to the China NB comment on IEEE 802.</a:t>
            </a:r>
            <a:r>
              <a:rPr lang="en-GB" smtClean="0"/>
              <a:t>1Xbx-2014 </a:t>
            </a:r>
            <a:endParaRPr lang="en-AU" dirty="0"/>
          </a:p>
        </p:txBody>
      </p:sp>
      <p:sp>
        <p:nvSpPr>
          <p:cNvPr id="8" name="Content Placeholder 7"/>
          <p:cNvSpPr>
            <a:spLocks noGrp="1"/>
          </p:cNvSpPr>
          <p:nvPr>
            <p:ph idx="1"/>
          </p:nvPr>
        </p:nvSpPr>
        <p:spPr>
          <a:xfrm>
            <a:off x="685800" y="1371600"/>
            <a:ext cx="7772400" cy="4114800"/>
          </a:xfrm>
        </p:spPr>
        <p:txBody>
          <a:bodyPr/>
          <a:lstStyle/>
          <a:p>
            <a:r>
              <a:rPr lang="en-US" dirty="0" smtClean="0"/>
              <a:t>Proposed response (to be considered at March plenary) - </a:t>
            </a:r>
            <a:r>
              <a:rPr lang="en-US" dirty="0" smtClean="0">
                <a:hlinkClick r:id="rId2"/>
              </a:rPr>
              <a:t>link</a:t>
            </a:r>
            <a:endParaRPr lang="en-US" dirty="0" smtClean="0"/>
          </a:p>
          <a:p>
            <a:pPr lvl="1"/>
            <a:r>
              <a:rPr lang="en-US" i="1" dirty="0" smtClean="0"/>
              <a:t>IEEE 802 has given the China NB comments much attention and has previously responded to the comments provided during the pre-FDIS ballot (6N16255). IEEE 802.1 WG has not received corroborating technical information to be able determine if any additional action is appropriate.</a:t>
            </a:r>
          </a:p>
          <a:p>
            <a:pPr lvl="1"/>
            <a:r>
              <a:rPr lang="en-US" i="1" dirty="0" smtClean="0"/>
              <a:t>In the past, the China NB has alleged that man-in-the-middle (and other) attacks are possible, however the technical details of such an attack (or the attack being demonstrated) have still not been supplied by the China NB to IEEE 802 experts for review and discussion.  In the absence of technical substantiation of the claims IEEE 802.1X cannot be updated.</a:t>
            </a:r>
          </a:p>
          <a:p>
            <a:pPr lvl="1"/>
            <a:r>
              <a:rPr lang="en-US" i="1" dirty="0" smtClean="0"/>
              <a:t>China NB Comment 2 on the pre-FDIS ballot requested that the references be updated. This was addressed in IEEE 802.1Xbx-2014. Reference updates will continue to be part of the regular maintenance process for IEEE 802.1X in the IEEE 802.1 WG as per the PSDO agreement.  Additional updates will be incorporated in the IEEE 802.1Xck amendment (current work in progress).</a:t>
            </a:r>
            <a:endParaRPr lang="en-US" i="1"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34</a:t>
            </a:fld>
            <a:endParaRPr lang="en-US"/>
          </a:p>
        </p:txBody>
      </p:sp>
    </p:spTree>
    <p:extLst>
      <p:ext uri="{BB962C8B-B14F-4D97-AF65-F5344CB8AC3E}">
        <p14:creationId xmlns:p14="http://schemas.microsoft.com/office/powerpoint/2010/main" val="4088180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smtClean="0"/>
              <a:t>1Q-Rev-2014 FDIS ballot closes </a:t>
            </a:r>
            <a:r>
              <a:rPr lang="en-AU" dirty="0">
                <a:solidFill>
                  <a:schemeClr val="accent6"/>
                </a:solidFill>
              </a:rPr>
              <a:t>28 </a:t>
            </a:r>
            <a:r>
              <a:rPr lang="en-AU" dirty="0" smtClean="0">
                <a:solidFill>
                  <a:schemeClr val="accent6"/>
                </a:solidFill>
              </a:rPr>
              <a:t>January 2016</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35</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responses liaised</a:t>
            </a:r>
            <a:endParaRPr lang="en-AU" dirty="0">
              <a:solidFill>
                <a:schemeClr val="accent2"/>
              </a:solidFill>
            </a:endParaRPr>
          </a:p>
          <a:p>
            <a:pPr lvl="1"/>
            <a:r>
              <a:rPr lang="en-AU" dirty="0" smtClean="0"/>
              <a:t>IEEE </a:t>
            </a:r>
            <a:r>
              <a:rPr lang="en-AU" dirty="0"/>
              <a:t>802.1Q-Rev-2014 has been published and </a:t>
            </a:r>
            <a:r>
              <a:rPr lang="en-AU" dirty="0" smtClean="0"/>
              <a:t>was submitted </a:t>
            </a:r>
            <a:r>
              <a:rPr lang="en-AU" dirty="0"/>
              <a:t>to SC 6 </a:t>
            </a:r>
            <a:r>
              <a:rPr lang="en-AU" dirty="0" smtClean="0"/>
              <a:t>for </a:t>
            </a:r>
            <a:r>
              <a:rPr lang="en-AU" dirty="0"/>
              <a:t>the 60 day </a:t>
            </a:r>
            <a:r>
              <a:rPr lang="en-AU" dirty="0" smtClean="0"/>
              <a:t>ballot</a:t>
            </a:r>
          </a:p>
          <a:p>
            <a:pPr lvl="1"/>
            <a:r>
              <a:rPr lang="en-AU" dirty="0"/>
              <a:t>The pre-ballot closed on 2</a:t>
            </a:r>
            <a:r>
              <a:rPr lang="en-AU" dirty="0" smtClean="0"/>
              <a:t>3 Mar </a:t>
            </a:r>
            <a:r>
              <a:rPr lang="en-AU" dirty="0"/>
              <a:t>2015, and passed</a:t>
            </a:r>
          </a:p>
          <a:p>
            <a:pPr lvl="2"/>
            <a:r>
              <a:rPr lang="en-AU" dirty="0"/>
              <a:t>Passed </a:t>
            </a:r>
            <a:r>
              <a:rPr lang="en-AU" dirty="0" smtClean="0"/>
              <a:t>11/1/6 </a:t>
            </a:r>
            <a:r>
              <a:rPr lang="en-AU" dirty="0"/>
              <a:t>on need for an ISO standard – China NB voted no</a:t>
            </a:r>
          </a:p>
          <a:p>
            <a:pPr lvl="2"/>
            <a:r>
              <a:rPr lang="en-AU" dirty="0"/>
              <a:t>Passed </a:t>
            </a:r>
            <a:r>
              <a:rPr lang="en-AU" dirty="0" smtClean="0"/>
              <a:t>11/1/6 </a:t>
            </a:r>
            <a:r>
              <a:rPr lang="en-AU" dirty="0"/>
              <a:t>on submission to FDIS – China NB voted no</a:t>
            </a:r>
          </a:p>
          <a:p>
            <a:pPr lvl="2"/>
            <a:r>
              <a:rPr lang="en-AU" dirty="0"/>
              <a:t>A comment was received from China NB (see </a:t>
            </a:r>
            <a:r>
              <a:rPr lang="en-AU" dirty="0" smtClean="0"/>
              <a:t>N16135)</a:t>
            </a:r>
          </a:p>
          <a:p>
            <a:pPr lvl="1"/>
            <a:r>
              <a:rPr lang="en-AU" dirty="0"/>
              <a:t>802.1 WG responded to the comment in June </a:t>
            </a:r>
            <a:r>
              <a:rPr lang="en-AU" dirty="0" smtClean="0"/>
              <a:t>2015</a:t>
            </a:r>
          </a:p>
          <a:p>
            <a:pPr lvl="2"/>
            <a:r>
              <a:rPr lang="en-AU" dirty="0"/>
              <a:t>See </a:t>
            </a:r>
            <a:r>
              <a:rPr lang="en-AU" dirty="0" smtClean="0"/>
              <a:t>N16255 (embedded on slide for </a:t>
            </a:r>
            <a:r>
              <a:rPr lang="en-AU" dirty="0"/>
              <a:t>IEEE 802.</a:t>
            </a:r>
            <a:r>
              <a:rPr lang="en-GB" dirty="0" smtClean="0"/>
              <a:t>1Xbx-2014)</a:t>
            </a:r>
            <a:endParaRPr lang="en-AU" dirty="0"/>
          </a:p>
          <a:p>
            <a:r>
              <a:rPr lang="en-AU" dirty="0" smtClean="0"/>
              <a:t>FDIS </a:t>
            </a:r>
            <a:r>
              <a:rPr lang="en-AU" dirty="0"/>
              <a:t>ballot</a:t>
            </a:r>
            <a:r>
              <a:rPr lang="en-AU" dirty="0" smtClean="0"/>
              <a:t>: </a:t>
            </a:r>
            <a:r>
              <a:rPr lang="en-AU" dirty="0" smtClean="0">
                <a:solidFill>
                  <a:schemeClr val="accent6"/>
                </a:solidFill>
              </a:rPr>
              <a:t>closes </a:t>
            </a:r>
            <a:r>
              <a:rPr lang="en-AU" dirty="0">
                <a:solidFill>
                  <a:schemeClr val="accent6"/>
                </a:solidFill>
              </a:rPr>
              <a:t>28 Jan </a:t>
            </a:r>
            <a:r>
              <a:rPr lang="en-AU" dirty="0" smtClean="0">
                <a:solidFill>
                  <a:schemeClr val="accent6"/>
                </a:solidFill>
              </a:rPr>
              <a:t>2016</a:t>
            </a:r>
            <a:endParaRPr lang="en-AU" dirty="0">
              <a:solidFill>
                <a:schemeClr val="accent6"/>
              </a:solidFill>
            </a:endParaRPr>
          </a:p>
          <a:p>
            <a:pPr lvl="1"/>
            <a:r>
              <a:rPr lang="en-AU" dirty="0" smtClean="0"/>
              <a:t>FDIS </a:t>
            </a:r>
            <a:r>
              <a:rPr lang="en-AU" dirty="0"/>
              <a:t>ballot closes 28 Jan </a:t>
            </a:r>
            <a:r>
              <a:rPr lang="en-AU" dirty="0" smtClean="0"/>
              <a:t>2016</a:t>
            </a:r>
            <a:endParaRPr lang="en-AU" dirty="0" smtClean="0">
              <a:solidFill>
                <a:srgbClr val="FF0000"/>
              </a:solidFill>
            </a:endParaRPr>
          </a:p>
          <a:p>
            <a:pPr lvl="1"/>
            <a:r>
              <a:rPr lang="en-AU" dirty="0" smtClean="0"/>
              <a:t>It will probably be called ISO/IEC/IEEE 8802-1Q:2015</a:t>
            </a:r>
          </a:p>
          <a:p>
            <a:endParaRPr lang="en-AU" dirty="0">
              <a:solidFill>
                <a:srgbClr val="FF0000"/>
              </a:solidFill>
            </a:endParaRPr>
          </a:p>
        </p:txBody>
      </p:sp>
    </p:spTree>
    <p:extLst>
      <p:ext uri="{BB962C8B-B14F-4D97-AF65-F5344CB8AC3E}">
        <p14:creationId xmlns:p14="http://schemas.microsoft.com/office/powerpoint/2010/main" val="16580603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a:t>
            </a:r>
            <a:r>
              <a:rPr lang="en-AU" dirty="0" smtClean="0"/>
              <a:t>802.1BR-2012</a:t>
            </a:r>
            <a:r>
              <a:rPr lang="en-GB" dirty="0" smtClean="0"/>
              <a:t> passed </a:t>
            </a:r>
            <a:r>
              <a:rPr lang="en-GB" dirty="0"/>
              <a:t>60 day pre-ballot </a:t>
            </a:r>
            <a:r>
              <a:rPr lang="en-AU" dirty="0"/>
              <a:t>on 23 Sept </a:t>
            </a:r>
            <a:r>
              <a:rPr lang="en-AU" dirty="0" smtClean="0"/>
              <a:t>2015 </a:t>
            </a:r>
            <a:r>
              <a:rPr lang="en-AU" dirty="0"/>
              <a:t> </a:t>
            </a:r>
            <a:r>
              <a:rPr lang="en-GB" dirty="0"/>
              <a:t>&amp; a response liaised in Jan 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liaised in Jan 16</a:t>
            </a:r>
            <a:endParaRPr lang="en-AU" dirty="0" smtClean="0">
              <a:solidFill>
                <a:schemeClr val="accent6"/>
              </a:solidFill>
            </a:endParaRPr>
          </a:p>
          <a:p>
            <a:pPr lvl="1"/>
            <a:r>
              <a:rPr lang="en-AU" dirty="0" smtClean="0"/>
              <a:t>IEEE 802.1BR-2012 was liaised (N16151) to SC6 on 7 April 2015 and formal submission occurred in July 2015</a:t>
            </a:r>
          </a:p>
          <a:p>
            <a:pPr lvl="1"/>
            <a:r>
              <a:rPr lang="en-AU" dirty="0" smtClean="0"/>
              <a:t>The 60 ballot passed on 23 Sept 2015</a:t>
            </a:r>
          </a:p>
          <a:p>
            <a:pPr lvl="2"/>
            <a:r>
              <a:rPr lang="en-AU" dirty="0" smtClean="0"/>
              <a:t>Support need for ISO standard? Passed 10/0/9</a:t>
            </a:r>
          </a:p>
          <a:p>
            <a:pPr lvl="2"/>
            <a:r>
              <a:rPr lang="en-AU" dirty="0" smtClean="0"/>
              <a:t>Support this submission being sent to FDIS? Passed 9/0/10 </a:t>
            </a:r>
          </a:p>
          <a:p>
            <a:pPr lvl="2"/>
            <a:r>
              <a:rPr lang="en-AU" dirty="0" smtClean="0"/>
              <a:t>Only one substantive comment that needs a response</a:t>
            </a:r>
          </a:p>
          <a:p>
            <a:pPr lvl="1"/>
            <a:r>
              <a:rPr lang="en-AU" dirty="0"/>
              <a:t>A response was discussed in Nov 2015 but </a:t>
            </a:r>
            <a:r>
              <a:rPr lang="en-AU" dirty="0" smtClean="0"/>
              <a:t>it </a:t>
            </a:r>
            <a:r>
              <a:rPr lang="en-AU" dirty="0"/>
              <a:t>was decided that the 802.1 WG would take responsibility for </a:t>
            </a:r>
            <a:r>
              <a:rPr lang="en-AU" dirty="0" smtClean="0"/>
              <a:t>sending</a:t>
            </a:r>
            <a:endParaRPr lang="en-AU" dirty="0"/>
          </a:p>
          <a:p>
            <a:pPr lvl="2"/>
            <a:r>
              <a:rPr lang="en-AU" dirty="0" smtClean="0"/>
              <a:t>Sent in Jan 16</a:t>
            </a:r>
          </a:p>
          <a:p>
            <a:r>
              <a:rPr lang="en-AU" dirty="0" smtClean="0"/>
              <a:t>FDIS ballot: </a:t>
            </a:r>
            <a:r>
              <a:rPr lang="en-AU" dirty="0" smtClean="0">
                <a:solidFill>
                  <a:schemeClr val="accent6"/>
                </a:solidFill>
              </a:rPr>
              <a:t>waiting for start</a:t>
            </a:r>
            <a:endParaRPr lang="en-AU" dirty="0">
              <a:solidFill>
                <a:schemeClr val="accent6"/>
              </a:solidFill>
            </a:endParaRPr>
          </a:p>
          <a:p>
            <a:pPr lvl="1"/>
            <a:r>
              <a:rPr lang="en-AU" dirty="0" smtClean="0"/>
              <a:t>Start date not known</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53737324"/>
              </p:ext>
            </p:extLst>
          </p:nvPr>
        </p:nvGraphicFramePr>
        <p:xfrm>
          <a:off x="76200" y="4572000"/>
          <a:ext cx="914400" cy="771525"/>
        </p:xfrm>
        <a:graphic>
          <a:graphicData uri="http://schemas.openxmlformats.org/presentationml/2006/ole">
            <mc:AlternateContent xmlns:mc="http://schemas.openxmlformats.org/markup-compatibility/2006">
              <mc:Choice xmlns:v="urn:schemas-microsoft-com:vml" Requires="v">
                <p:oleObj spid="_x0000_s22938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620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259921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802.1BA-2011</a:t>
            </a:r>
            <a:r>
              <a:rPr lang="en-GB" dirty="0" smtClean="0"/>
              <a:t> passed 60 </a:t>
            </a:r>
            <a:r>
              <a:rPr lang="en-GB" dirty="0"/>
              <a:t>day pre-ballot </a:t>
            </a:r>
            <a:r>
              <a:rPr lang="en-AU" dirty="0" smtClean="0"/>
              <a:t>on 23 Sept 2015 </a:t>
            </a:r>
            <a:r>
              <a:rPr lang="en-GB" dirty="0" smtClean="0"/>
              <a:t>&amp; a </a:t>
            </a:r>
            <a:r>
              <a:rPr lang="en-GB" dirty="0"/>
              <a:t>response </a:t>
            </a:r>
            <a:r>
              <a:rPr lang="en-GB" dirty="0" smtClean="0"/>
              <a:t>liaised in Jan 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37</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passed </a:t>
            </a:r>
            <a:r>
              <a:rPr lang="en-AU" dirty="0" smtClean="0">
                <a:solidFill>
                  <a:srgbClr val="00B050"/>
                </a:solidFill>
              </a:rPr>
              <a:t>&amp; liaised in Jan 16</a:t>
            </a:r>
            <a:endParaRPr lang="en-AU" dirty="0">
              <a:solidFill>
                <a:srgbClr val="00B050"/>
              </a:solidFill>
            </a:endParaRPr>
          </a:p>
          <a:p>
            <a:pPr lvl="1"/>
            <a:r>
              <a:rPr lang="en-AU" dirty="0" smtClean="0"/>
              <a:t>IEEE 802.1BA-2011 was liaised (N16149) to SC6 on 7 April 2015 and formal submission occurred in July 2015</a:t>
            </a:r>
          </a:p>
          <a:p>
            <a:pPr lvl="1"/>
            <a:r>
              <a:rPr lang="en-AU" dirty="0" smtClean="0"/>
              <a:t>The </a:t>
            </a:r>
            <a:r>
              <a:rPr lang="en-AU" dirty="0"/>
              <a:t>60 ballot passed on 23 Sept 2015</a:t>
            </a:r>
          </a:p>
          <a:p>
            <a:pPr lvl="2"/>
            <a:r>
              <a:rPr lang="en-AU" dirty="0"/>
              <a:t>Support need for ISO standard? Passed 10/0/9</a:t>
            </a:r>
          </a:p>
          <a:p>
            <a:pPr lvl="2"/>
            <a:r>
              <a:rPr lang="en-AU" dirty="0"/>
              <a:t>Support this submission being sent to FDIS? </a:t>
            </a:r>
            <a:r>
              <a:rPr lang="en-AU" dirty="0" smtClean="0"/>
              <a:t>8/0/11 </a:t>
            </a:r>
            <a:endParaRPr lang="en-AU" dirty="0"/>
          </a:p>
          <a:p>
            <a:pPr lvl="2"/>
            <a:r>
              <a:rPr lang="en-AU" dirty="0"/>
              <a:t>Only </a:t>
            </a:r>
            <a:r>
              <a:rPr lang="en-AU" dirty="0" smtClean="0"/>
              <a:t>two substantive comments </a:t>
            </a:r>
            <a:r>
              <a:rPr lang="en-AU" dirty="0"/>
              <a:t>that </a:t>
            </a:r>
            <a:r>
              <a:rPr lang="en-AU" dirty="0" smtClean="0"/>
              <a:t>need </a:t>
            </a:r>
            <a:r>
              <a:rPr lang="en-AU" dirty="0"/>
              <a:t>a </a:t>
            </a:r>
            <a:r>
              <a:rPr lang="en-AU" dirty="0" smtClean="0"/>
              <a:t>response</a:t>
            </a:r>
          </a:p>
          <a:p>
            <a:pPr lvl="1"/>
            <a:r>
              <a:rPr lang="en-AU" dirty="0"/>
              <a:t>A response was discussed in Nov 2015 but I was decided that the 802.1 WG would take responsibility for sending it</a:t>
            </a:r>
          </a:p>
          <a:p>
            <a:pPr lvl="2"/>
            <a:r>
              <a:rPr lang="en-AU" dirty="0"/>
              <a:t>Sent in Jan 16</a:t>
            </a:r>
          </a:p>
          <a:p>
            <a:r>
              <a:rPr lang="en-AU" dirty="0"/>
              <a:t>FDIS ballot: </a:t>
            </a:r>
            <a:r>
              <a:rPr lang="en-AU" dirty="0">
                <a:solidFill>
                  <a:schemeClr val="accent6"/>
                </a:solidFill>
              </a:rPr>
              <a:t>waiting for start</a:t>
            </a:r>
            <a:endParaRPr lang="en-AU" dirty="0"/>
          </a:p>
          <a:p>
            <a:pPr lvl="1"/>
            <a:r>
              <a:rPr lang="en-AU" dirty="0"/>
              <a:t>Start date not known</a:t>
            </a:r>
          </a:p>
          <a:p>
            <a:endParaRPr lang="en-AU" dirty="0" smtClean="0">
              <a:solidFill>
                <a:schemeClr val="accent2"/>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750765646"/>
              </p:ext>
            </p:extLst>
          </p:nvPr>
        </p:nvGraphicFramePr>
        <p:xfrm>
          <a:off x="76200" y="4572000"/>
          <a:ext cx="914400" cy="771525"/>
        </p:xfrm>
        <a:graphic>
          <a:graphicData uri="http://schemas.openxmlformats.org/presentationml/2006/ole">
            <mc:AlternateContent xmlns:mc="http://schemas.openxmlformats.org/markup-compatibility/2006">
              <mc:Choice xmlns:v="urn:schemas-microsoft-com:vml" Requires="v">
                <p:oleObj spid="_x0000_s230412"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5720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693219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802.1Qca</a:t>
            </a:r>
            <a:r>
              <a:rPr lang="en-GB" dirty="0" smtClean="0"/>
              <a:t> </a:t>
            </a:r>
            <a:r>
              <a:rPr lang="en-AU" dirty="0" smtClean="0"/>
              <a:t>is almost ready to enter the PSDO process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38</a:t>
            </a:fld>
            <a:endParaRPr lang="en-US"/>
          </a:p>
        </p:txBody>
      </p:sp>
      <p:sp>
        <p:nvSpPr>
          <p:cNvPr id="10" name="Content Placeholder 9"/>
          <p:cNvSpPr>
            <a:spLocks noGrp="1"/>
          </p:cNvSpPr>
          <p:nvPr>
            <p:ph idx="1"/>
          </p:nvPr>
        </p:nvSpPr>
        <p:spPr/>
        <p:txBody>
          <a:bodyPr/>
          <a:lstStyle/>
          <a:p>
            <a:r>
              <a:rPr lang="en-AU" dirty="0"/>
              <a:t>60 day pre-ballot</a:t>
            </a:r>
            <a:r>
              <a:rPr lang="en-AU" dirty="0" smtClean="0"/>
              <a:t>:</a:t>
            </a:r>
            <a:endParaRPr lang="en-AU" dirty="0">
              <a:solidFill>
                <a:srgbClr val="00B050"/>
              </a:solidFill>
            </a:endParaRPr>
          </a:p>
          <a:p>
            <a:pPr lvl="1"/>
            <a:r>
              <a:rPr lang="en-AU" dirty="0" smtClean="0"/>
              <a:t>IEEE 802.1Qca has been liaised for information</a:t>
            </a:r>
          </a:p>
          <a:p>
            <a:pPr lvl="1"/>
            <a:r>
              <a:rPr lang="en-AU" dirty="0" smtClean="0"/>
              <a:t>One minor editorial change is required to enter 60 day pre-ballot</a:t>
            </a:r>
          </a:p>
          <a:p>
            <a:pPr lvl="2"/>
            <a:r>
              <a:rPr lang="en-AU" dirty="0"/>
              <a:t>IEEE 802.1Qca is still awaiting the "editorial" change of an updated RFC </a:t>
            </a:r>
            <a:r>
              <a:rPr lang="en-AU" dirty="0" smtClean="0"/>
              <a:t>number</a:t>
            </a: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13950806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802.22a has been </a:t>
            </a:r>
            <a:r>
              <a:rPr lang="en-GB" dirty="0" smtClean="0"/>
              <a:t>submitted for 60 </a:t>
            </a:r>
            <a:r>
              <a:rPr lang="en-GB" dirty="0"/>
              <a:t>day </a:t>
            </a:r>
            <a:r>
              <a:rPr lang="en-GB" dirty="0" smtClean="0"/>
              <a:t>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39</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soon</a:t>
            </a:r>
            <a:endParaRPr lang="en-AU" dirty="0">
              <a:solidFill>
                <a:schemeClr val="accent2"/>
              </a:solidFill>
            </a:endParaRPr>
          </a:p>
          <a:p>
            <a:pPr lvl="1"/>
            <a:r>
              <a:rPr lang="en-AU" dirty="0" smtClean="0"/>
              <a:t>IEEE 802.22a was liaised in July 2015 to SC6  to allow them to become familiar with it before submission for approval under the PSDO process</a:t>
            </a:r>
          </a:p>
          <a:p>
            <a:pPr lvl="1"/>
            <a:r>
              <a:rPr lang="en-AU" dirty="0" smtClean="0"/>
              <a:t>It was submitted for 60 day ballot in December 2015, but the ballot has not yet started</a:t>
            </a:r>
            <a:endParaRPr lang="en-AU" dirty="0" smtClean="0">
              <a:solidFill>
                <a:srgbClr val="FF0000"/>
              </a:solidFill>
            </a:endParaRP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225617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3" name="Content Placeholder 2"/>
          <p:cNvSpPr>
            <a:spLocks noGrp="1"/>
          </p:cNvSpPr>
          <p:nvPr>
            <p:ph idx="1"/>
          </p:nvPr>
        </p:nvSpPr>
        <p:spPr/>
        <p:txBody>
          <a:bodyPr/>
          <a:lstStyle/>
          <a:p>
            <a:pPr lvl="1"/>
            <a:r>
              <a:rPr lang="en-US" altLang="en-US" dirty="0" smtClean="0"/>
              <a:t>If you have questions:</a:t>
            </a:r>
          </a:p>
          <a:p>
            <a:pPr lvl="2"/>
            <a:r>
              <a:rPr lang="en-US" altLang="en-US" dirty="0" smtClean="0"/>
              <a:t>Contact the IEEE-SA Standards Board Patent Committee Administrator at </a:t>
            </a:r>
            <a:r>
              <a:rPr lang="en-US" altLang="en-US" dirty="0" smtClean="0">
                <a:hlinkClick r:id="rId2"/>
              </a:rPr>
              <a:t>patcom@ieee.org</a:t>
            </a:r>
            <a:endParaRPr lang="en-US" altLang="en-US" dirty="0" smtClean="0"/>
          </a:p>
          <a:p>
            <a:pPr lvl="2"/>
            <a:r>
              <a:rPr lang="en-US" altLang="en-US" dirty="0" smtClean="0"/>
              <a:t>Visit </a:t>
            </a:r>
            <a:r>
              <a:rPr lang="en-US" altLang="en-US" dirty="0" smtClean="0">
                <a:hlinkClick r:id="rId3" action="ppaction://hlinkfile"/>
              </a:rPr>
              <a:t>standards.ieee.org/about/</a:t>
            </a:r>
            <a:r>
              <a:rPr lang="en-US" altLang="en-US" dirty="0" err="1" smtClean="0">
                <a:hlinkClick r:id="rId3" action="ppaction://hlinkfile"/>
              </a:rPr>
              <a:t>sasb</a:t>
            </a:r>
            <a:r>
              <a:rPr lang="en-US" altLang="en-US" dirty="0" smtClean="0">
                <a:hlinkClick r:id="rId3" action="ppaction://hlinkfile"/>
              </a:rPr>
              <a:t>/</a:t>
            </a:r>
            <a:r>
              <a:rPr lang="en-US" altLang="en-US" dirty="0" err="1" smtClean="0">
                <a:hlinkClick r:id="rId3" action="ppaction://hlinkfile"/>
              </a:rPr>
              <a:t>patcom</a:t>
            </a:r>
            <a:r>
              <a:rPr lang="en-US" altLang="en-US" dirty="0" smtClean="0">
                <a:hlinkClick r:id="rId3" action="ppaction://hlinkfile"/>
              </a:rPr>
              <a:t>/index.html </a:t>
            </a:r>
            <a:endParaRPr lang="en-US" altLang="en-US" dirty="0" smtClean="0"/>
          </a:p>
          <a:p>
            <a:pPr lvl="1"/>
            <a:r>
              <a:rPr lang="en-US" altLang="en-US" dirty="0" smtClean="0"/>
              <a:t>See IEEE-SA Standards Board Operations Manual, clause 5.3.10 and </a:t>
            </a:r>
            <a:r>
              <a:rPr lang="en-GB" altLang="en-US" dirty="0" smtClean="0"/>
              <a:t>“</a:t>
            </a:r>
            <a:r>
              <a:rPr lang="en-GB" altLang="en-US" i="1" dirty="0" smtClean="0"/>
              <a:t>Promoting Competition and Innovation: What You Need to Know about the IEEE Standards Association's Antitrust and Competition Policy</a:t>
            </a:r>
            <a:r>
              <a:rPr lang="en-GB" altLang="en-US" dirty="0" smtClean="0"/>
              <a:t>”</a:t>
            </a:r>
            <a:r>
              <a:rPr lang="en-US" altLang="en-US" dirty="0" smtClean="0"/>
              <a:t> for more details.</a:t>
            </a:r>
          </a:p>
          <a:p>
            <a:pPr lvl="1"/>
            <a:r>
              <a:rPr lang="en-US" altLang="en-US" dirty="0" smtClean="0"/>
              <a:t>This slide set is available at:</a:t>
            </a:r>
          </a:p>
          <a:p>
            <a:pPr lvl="2"/>
            <a:r>
              <a:rPr lang="en-US" altLang="en-US" dirty="0" smtClean="0">
                <a:hlinkClick r:id="rId4" action="ppaction://hlinkpres?slideindex=1&amp;slidetitle="/>
              </a:rPr>
              <a:t>development.standards.ieee.org/</a:t>
            </a:r>
            <a:r>
              <a:rPr lang="en-US" altLang="en-US" dirty="0" err="1" smtClean="0">
                <a:hlinkClick r:id="rId4" action="ppaction://hlinkpres?slideindex=1&amp;slidetitle="/>
              </a:rPr>
              <a:t>myproject</a:t>
            </a:r>
            <a:r>
              <a:rPr lang="en-US" altLang="en-US" dirty="0" smtClean="0">
                <a:hlinkClick r:id="rId4" action="ppaction://hlinkpres?slideindex=1&amp;slidetitle="/>
              </a:rPr>
              <a:t>/Public/</a:t>
            </a:r>
            <a:r>
              <a:rPr lang="en-US" altLang="en-US" dirty="0" err="1" smtClean="0">
                <a:hlinkClick r:id="rId4" action="ppaction://hlinkpres?slideindex=1&amp;slidetitle="/>
              </a:rPr>
              <a:t>mytools</a:t>
            </a:r>
            <a:r>
              <a:rPr lang="en-US" altLang="en-US" dirty="0" smtClean="0">
                <a:hlinkClick r:id="rId4" action="ppaction://hlinkpres?slideindex=1&amp;slidetitle="/>
              </a:rPr>
              <a:t>/mob/slideset.ppt</a:t>
            </a:r>
            <a:endParaRPr lang="en-US" altLang="en-US"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a:t>
            </a:fld>
            <a:endParaRPr lang="en-US"/>
          </a:p>
        </p:txBody>
      </p:sp>
    </p:spTree>
    <p:extLst>
      <p:ext uri="{BB962C8B-B14F-4D97-AF65-F5344CB8AC3E}">
        <p14:creationId xmlns:p14="http://schemas.microsoft.com/office/powerpoint/2010/main" val="3004630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802.22b has been </a:t>
            </a:r>
            <a:r>
              <a:rPr lang="en-GB" dirty="0" smtClean="0"/>
              <a:t>submitted for 60 </a:t>
            </a:r>
            <a:r>
              <a:rPr lang="en-GB" dirty="0"/>
              <a:t>day </a:t>
            </a:r>
            <a:r>
              <a:rPr lang="en-GB" dirty="0" smtClean="0"/>
              <a:t>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soon</a:t>
            </a:r>
            <a:endParaRPr lang="en-AU" dirty="0">
              <a:solidFill>
                <a:schemeClr val="accent2"/>
              </a:solidFill>
            </a:endParaRPr>
          </a:p>
          <a:p>
            <a:pPr lvl="1"/>
            <a:r>
              <a:rPr lang="en-AU" dirty="0" smtClean="0"/>
              <a:t>IEEE 802.22b D5.0 was liaised in July 2015 to SC6  to allow them to become familiar with it before submission for approval under the PSDO process</a:t>
            </a:r>
          </a:p>
          <a:p>
            <a:pPr lvl="1"/>
            <a:r>
              <a:rPr lang="en-AU" dirty="0" smtClean="0"/>
              <a:t>The 802.22b standard was submitted for 60 day ballot in December 2015, but the ballot has not yet started</a:t>
            </a:r>
            <a:endParaRPr lang="en-AU" dirty="0" smtClean="0">
              <a:solidFill>
                <a:srgbClr val="FF0000"/>
              </a:solidFill>
            </a:endParaRP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018486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802.3bx will be</a:t>
            </a:r>
            <a:r>
              <a:rPr lang="en-GB" dirty="0" smtClean="0"/>
              <a:t> </a:t>
            </a:r>
            <a:r>
              <a:rPr lang="en-GB" dirty="0"/>
              <a:t>submitted to 60 day </a:t>
            </a:r>
            <a:r>
              <a:rPr lang="en-GB" dirty="0" smtClean="0"/>
              <a:t>pre-ballot soon</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after publication</a:t>
            </a:r>
            <a:endParaRPr lang="en-AU" dirty="0">
              <a:solidFill>
                <a:schemeClr val="accent2"/>
              </a:solidFill>
            </a:endParaRPr>
          </a:p>
          <a:p>
            <a:pPr lvl="1"/>
            <a:r>
              <a:rPr lang="en-AU" dirty="0" smtClean="0"/>
              <a:t>IEEE 802.3bx was approved by </a:t>
            </a:r>
            <a:r>
              <a:rPr lang="en-AU" dirty="0" err="1" smtClean="0"/>
              <a:t>RevCom</a:t>
            </a:r>
            <a:r>
              <a:rPr lang="en-AU" dirty="0" smtClean="0"/>
              <a:t> in Sept 2015</a:t>
            </a:r>
          </a:p>
          <a:p>
            <a:pPr lvl="1"/>
            <a:r>
              <a:rPr lang="en-AU" dirty="0" smtClean="0"/>
              <a:t>It has previously been liaised (Apr 2015)  to SC6  to allow them to become familiar with it before submission for approval under the PSDO process</a:t>
            </a:r>
          </a:p>
          <a:p>
            <a:pPr lvl="1"/>
            <a:r>
              <a:rPr lang="en-AU" dirty="0" smtClean="0"/>
              <a:t>It will be submitted to 60 day pre-ballot after publication</a:t>
            </a:r>
          </a:p>
          <a:p>
            <a:pPr lvl="2"/>
            <a:r>
              <a:rPr lang="en-AU" dirty="0" smtClean="0">
                <a:solidFill>
                  <a:srgbClr val="FF0000"/>
                </a:solidFill>
              </a:rPr>
              <a:t>When is that?</a:t>
            </a: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5118838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802.3bw will be</a:t>
            </a:r>
            <a:r>
              <a:rPr lang="en-GB" dirty="0" smtClean="0"/>
              <a:t> </a:t>
            </a:r>
            <a:r>
              <a:rPr lang="en-GB" dirty="0"/>
              <a:t>submitted to 60 day </a:t>
            </a:r>
            <a:r>
              <a:rPr lang="en-GB" dirty="0" smtClean="0"/>
              <a:t>pre-ballot in about March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42</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in about March 2015</a:t>
            </a:r>
            <a:endParaRPr lang="en-AU" dirty="0">
              <a:solidFill>
                <a:schemeClr val="accent2"/>
              </a:solidFill>
            </a:endParaRPr>
          </a:p>
          <a:p>
            <a:pPr lvl="1"/>
            <a:r>
              <a:rPr lang="en-AU" dirty="0" smtClean="0"/>
              <a:t>IEEE 802.3bw was approved by </a:t>
            </a:r>
            <a:r>
              <a:rPr lang="en-AU" dirty="0" err="1" smtClean="0"/>
              <a:t>RevCom</a:t>
            </a:r>
            <a:r>
              <a:rPr lang="en-AU" dirty="0" smtClean="0"/>
              <a:t> in </a:t>
            </a:r>
            <a:r>
              <a:rPr lang="en-AU" dirty="0" smtClean="0">
                <a:solidFill>
                  <a:srgbClr val="FF0000"/>
                </a:solidFill>
              </a:rPr>
              <a:t>when</a:t>
            </a:r>
          </a:p>
          <a:p>
            <a:pPr lvl="1"/>
            <a:r>
              <a:rPr lang="en-AU" dirty="0" smtClean="0"/>
              <a:t>It was liaised to SC6  in March 2015 to allow them to become familiar with it before submission for approval under the PSDO process</a:t>
            </a:r>
          </a:p>
          <a:p>
            <a:pPr lvl="1"/>
            <a:r>
              <a:rPr lang="en-AU" dirty="0" smtClean="0"/>
              <a:t>It will be submitted to 60 day pre-ballot in about March 2015 according to a note from David Law</a:t>
            </a:r>
            <a:endParaRPr lang="en-AU" dirty="0" smtClean="0">
              <a:solidFill>
                <a:srgbClr val="FF0000"/>
              </a:solidFill>
            </a:endParaRP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11236580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next SC6 meeting will be in February 2016  in Xi'an, China </a:t>
            </a:r>
            <a:endParaRPr lang="en-AU" dirty="0"/>
          </a:p>
        </p:txBody>
      </p:sp>
      <p:sp>
        <p:nvSpPr>
          <p:cNvPr id="3" name="Content Placeholder 2"/>
          <p:cNvSpPr>
            <a:spLocks noGrp="1"/>
          </p:cNvSpPr>
          <p:nvPr>
            <p:ph sz="half" idx="1"/>
          </p:nvPr>
        </p:nvSpPr>
        <p:spPr/>
        <p:txBody>
          <a:bodyPr/>
          <a:lstStyle/>
          <a:p>
            <a:r>
              <a:rPr lang="en-AU" dirty="0" smtClean="0"/>
              <a:t>Meeting</a:t>
            </a:r>
          </a:p>
          <a:p>
            <a:pPr lvl="1"/>
            <a:r>
              <a:rPr lang="en-AU" dirty="0" smtClean="0"/>
              <a:t>ISO/IEC JTC1/SC6</a:t>
            </a:r>
          </a:p>
          <a:p>
            <a:r>
              <a:rPr lang="en-AU" dirty="0" smtClean="0"/>
              <a:t>Host</a:t>
            </a:r>
          </a:p>
          <a:p>
            <a:pPr lvl="1"/>
            <a:r>
              <a:rPr lang="en-US" dirty="0" smtClean="0"/>
              <a:t>China</a:t>
            </a:r>
          </a:p>
          <a:p>
            <a:r>
              <a:rPr lang="en-AU" dirty="0" smtClean="0"/>
              <a:t>Date</a:t>
            </a:r>
          </a:p>
          <a:p>
            <a:pPr lvl="1"/>
            <a:r>
              <a:rPr lang="en-AU" dirty="0" smtClean="0"/>
              <a:t>Week of 29 February</a:t>
            </a:r>
          </a:p>
          <a:p>
            <a:r>
              <a:rPr lang="en-AU" dirty="0" smtClean="0"/>
              <a:t>Location</a:t>
            </a:r>
          </a:p>
          <a:p>
            <a:pPr lvl="1"/>
            <a:r>
              <a:rPr lang="en-AU" dirty="0" smtClean="0"/>
              <a:t>Xi'an, China </a:t>
            </a:r>
          </a:p>
        </p:txBody>
      </p:sp>
      <p:sp>
        <p:nvSpPr>
          <p:cNvPr id="6" name="Content Placeholder 5"/>
          <p:cNvSpPr>
            <a:spLocks noGrp="1"/>
          </p:cNvSpPr>
          <p:nvPr>
            <p:ph sz="half" idx="2"/>
          </p:nvPr>
        </p:nvSpPr>
        <p:spPr/>
        <p:txBody>
          <a:bodyPr/>
          <a:lstStyle/>
          <a:p>
            <a:r>
              <a:rPr lang="en-AU" dirty="0" smtClean="0"/>
              <a:t>Deadlines</a:t>
            </a:r>
          </a:p>
          <a:p>
            <a:pPr lvl="1"/>
            <a:r>
              <a:rPr lang="en-GB" altLang="en-US" dirty="0" smtClean="0"/>
              <a:t>Documents for decision:</a:t>
            </a:r>
          </a:p>
          <a:p>
            <a:pPr lvl="2"/>
            <a:r>
              <a:rPr lang="en-GB" altLang="en-US" dirty="0" smtClean="0"/>
              <a:t>15 Jan 2016</a:t>
            </a:r>
          </a:p>
          <a:p>
            <a:pPr lvl="1"/>
            <a:r>
              <a:rPr lang="en-GB" altLang="en-US" dirty="0"/>
              <a:t>Documents for </a:t>
            </a:r>
            <a:r>
              <a:rPr lang="en-GB" altLang="en-US" dirty="0" smtClean="0"/>
              <a:t>information:</a:t>
            </a:r>
          </a:p>
          <a:p>
            <a:pPr lvl="2"/>
            <a:r>
              <a:rPr lang="en-GB" altLang="en-US" dirty="0" smtClean="0"/>
              <a:t>5 Feb 2016</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43</a:t>
            </a:fld>
            <a:endParaRPr lang="en-US"/>
          </a:p>
        </p:txBody>
      </p:sp>
    </p:spTree>
    <p:extLst>
      <p:ext uri="{BB962C8B-B14F-4D97-AF65-F5344CB8AC3E}">
        <p14:creationId xmlns:p14="http://schemas.microsoft.com/office/powerpoint/2010/main" val="11585101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Volunteers are sought for the IEEE 802 delegation to SC6 in February 2016 but none are likely</a:t>
            </a:r>
            <a:endParaRPr lang="en-AU" dirty="0"/>
          </a:p>
        </p:txBody>
      </p:sp>
      <p:sp>
        <p:nvSpPr>
          <p:cNvPr id="3" name="Content Placeholder 2"/>
          <p:cNvSpPr>
            <a:spLocks noGrp="1"/>
          </p:cNvSpPr>
          <p:nvPr>
            <p:ph idx="1"/>
          </p:nvPr>
        </p:nvSpPr>
        <p:spPr/>
        <p:txBody>
          <a:bodyPr/>
          <a:lstStyle/>
          <a:p>
            <a:pPr lvl="1"/>
            <a:r>
              <a:rPr lang="en-AU" dirty="0" smtClean="0"/>
              <a:t>It is likely that Adrian Stephens will not be available to represent IEEE 802 in February 2016 …</a:t>
            </a:r>
          </a:p>
          <a:p>
            <a:pPr lvl="1"/>
            <a:r>
              <a:rPr lang="en-AU" dirty="0" smtClean="0"/>
              <a:t>… but he believes that IEEE 802 will need a delegate to attend,</a:t>
            </a:r>
            <a:r>
              <a:rPr lang="en-GB" dirty="0"/>
              <a:t> </a:t>
            </a:r>
            <a:r>
              <a:rPr lang="en-GB" dirty="0" smtClean="0"/>
              <a:t>ideally an </a:t>
            </a:r>
            <a:r>
              <a:rPr lang="en-GB" dirty="0" err="1"/>
              <a:t>HoD</a:t>
            </a:r>
            <a:r>
              <a:rPr lang="en-GB" dirty="0"/>
              <a:t> who speaks </a:t>
            </a:r>
            <a:r>
              <a:rPr lang="en-GB" dirty="0" smtClean="0"/>
              <a:t>Chinese</a:t>
            </a:r>
          </a:p>
          <a:p>
            <a:pPr lvl="1"/>
            <a:r>
              <a:rPr lang="en-GB" dirty="0" smtClean="0"/>
              <a:t>As of January 2016 it seems unlikely that IEEE 802 will have any representation at the SC6 meeting …</a:t>
            </a:r>
          </a:p>
          <a:p>
            <a:pPr lvl="1"/>
            <a:r>
              <a:rPr lang="en-GB" dirty="0" smtClean="0"/>
              <a:t>… and the IEEE 802 SC6 Chair suggests that the IEEE 802 Chair notes this </a:t>
            </a:r>
            <a:r>
              <a:rPr lang="en-GB" smtClean="0"/>
              <a:t>in the liaison </a:t>
            </a:r>
            <a:r>
              <a:rPr lang="en-GB" dirty="0" smtClean="0"/>
              <a:t>containing the status reports from the IEEE 802 WGs</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8716688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review the WG status reports to the Xian meeting of SC6</a:t>
            </a:r>
            <a:endParaRPr lang="en-AU" dirty="0"/>
          </a:p>
        </p:txBody>
      </p:sp>
      <p:sp>
        <p:nvSpPr>
          <p:cNvPr id="3" name="Content Placeholder 2"/>
          <p:cNvSpPr>
            <a:spLocks noGrp="1"/>
          </p:cNvSpPr>
          <p:nvPr>
            <p:ph idx="1"/>
          </p:nvPr>
        </p:nvSpPr>
        <p:spPr/>
        <p:txBody>
          <a:bodyPr/>
          <a:lstStyle/>
          <a:p>
            <a:pPr lvl="1"/>
            <a:r>
              <a:rPr lang="en-GB" dirty="0"/>
              <a:t>IEEE 802 has agreed to keep ISO/IEC JTC1/SC6 up to date on our activities as part of the implementation of the PSDO agreement between SC6 and IEEE 802. </a:t>
            </a:r>
            <a:endParaRPr lang="en-AU" dirty="0"/>
          </a:p>
          <a:p>
            <a:pPr lvl="1"/>
            <a:r>
              <a:rPr lang="en-GB" dirty="0" smtClean="0"/>
              <a:t>We </a:t>
            </a:r>
            <a:r>
              <a:rPr lang="en-GB" dirty="0"/>
              <a:t>have partially satisfied this agreement by providing a status presentation for each relevant IEEE 802 WG  at each SC6 </a:t>
            </a:r>
            <a:r>
              <a:rPr lang="en-GB" dirty="0" smtClean="0"/>
              <a:t>meeting</a:t>
            </a:r>
          </a:p>
          <a:p>
            <a:pPr lvl="1"/>
            <a:r>
              <a:rPr lang="en-GB" dirty="0" smtClean="0"/>
              <a:t>In </a:t>
            </a:r>
            <a:r>
              <a:rPr lang="en-GB" dirty="0"/>
              <a:t>recent times, the presentations have included </a:t>
            </a:r>
            <a:r>
              <a:rPr lang="en-GB" dirty="0" smtClean="0"/>
              <a:t>updates from the WG Chairs </a:t>
            </a:r>
            <a:r>
              <a:rPr lang="en-GB" dirty="0"/>
              <a:t>for:</a:t>
            </a:r>
            <a:endParaRPr lang="en-AU" dirty="0"/>
          </a:p>
          <a:p>
            <a:pPr lvl="2"/>
            <a:r>
              <a:rPr lang="en-GB" dirty="0"/>
              <a:t>IEEE 802.1 (</a:t>
            </a:r>
            <a:r>
              <a:rPr lang="en-GB" dirty="0" smtClean="0"/>
              <a:t>Glen Parsons) – </a:t>
            </a:r>
            <a:r>
              <a:rPr lang="en-AU" dirty="0" smtClean="0">
                <a:solidFill>
                  <a:srgbClr val="FF0000"/>
                </a:solidFill>
              </a:rPr>
              <a:t>In progress</a:t>
            </a:r>
            <a:endParaRPr lang="en-AU" dirty="0">
              <a:solidFill>
                <a:srgbClr val="FF0000"/>
              </a:solidFill>
            </a:endParaRPr>
          </a:p>
          <a:p>
            <a:pPr lvl="2"/>
            <a:r>
              <a:rPr lang="en-GB" dirty="0"/>
              <a:t>IEEE 802.3 (</a:t>
            </a:r>
            <a:r>
              <a:rPr lang="en-GB" dirty="0" smtClean="0"/>
              <a:t>David Law) – </a:t>
            </a:r>
            <a:r>
              <a:rPr lang="en-GB" dirty="0" smtClean="0">
                <a:solidFill>
                  <a:srgbClr val="FF0000"/>
                </a:solidFill>
              </a:rPr>
              <a:t>Draft </a:t>
            </a:r>
            <a:endParaRPr lang="en-AU" dirty="0">
              <a:solidFill>
                <a:srgbClr val="FF0000"/>
              </a:solidFill>
            </a:endParaRPr>
          </a:p>
          <a:p>
            <a:pPr lvl="2"/>
            <a:r>
              <a:rPr lang="en-GB" dirty="0"/>
              <a:t>IEEE 802.11 (</a:t>
            </a:r>
            <a:r>
              <a:rPr lang="en-GB" dirty="0" smtClean="0"/>
              <a:t>Adrian Stephens) - </a:t>
            </a:r>
            <a:r>
              <a:rPr lang="en-GB" dirty="0" smtClean="0">
                <a:solidFill>
                  <a:srgbClr val="FF0000"/>
                </a:solidFill>
              </a:rPr>
              <a:t>Done</a:t>
            </a:r>
            <a:endParaRPr lang="en-AU" dirty="0">
              <a:solidFill>
                <a:srgbClr val="FF0000"/>
              </a:solidFill>
            </a:endParaRPr>
          </a:p>
          <a:p>
            <a:pPr lvl="2"/>
            <a:r>
              <a:rPr lang="en-GB" dirty="0"/>
              <a:t>IEEE 802.15 (</a:t>
            </a:r>
            <a:r>
              <a:rPr lang="en-GB" dirty="0" smtClean="0"/>
              <a:t>Bob </a:t>
            </a:r>
            <a:r>
              <a:rPr lang="en-GB" dirty="0" err="1" smtClean="0"/>
              <a:t>Heile</a:t>
            </a:r>
            <a:r>
              <a:rPr lang="en-GB" dirty="0"/>
              <a:t>) - </a:t>
            </a:r>
            <a:r>
              <a:rPr lang="en-GB" dirty="0">
                <a:solidFill>
                  <a:srgbClr val="FF0000"/>
                </a:solidFill>
              </a:rPr>
              <a:t>???</a:t>
            </a:r>
            <a:endParaRPr lang="en-AU" dirty="0"/>
          </a:p>
          <a:p>
            <a:pPr lvl="2"/>
            <a:r>
              <a:rPr lang="en-GB" dirty="0"/>
              <a:t>IEEE 802.22 (</a:t>
            </a:r>
            <a:r>
              <a:rPr lang="en-GB" dirty="0" smtClean="0"/>
              <a:t>Apurva Mody) – </a:t>
            </a:r>
            <a:r>
              <a:rPr lang="en-AU" dirty="0" smtClean="0">
                <a:solidFill>
                  <a:srgbClr val="FF0000"/>
                </a:solidFill>
              </a:rPr>
              <a:t>Done</a:t>
            </a:r>
            <a:endParaRPr lang="en-AU" dirty="0">
              <a:solidFill>
                <a:srgbClr val="FF0000"/>
              </a:solidFill>
            </a:endParaRPr>
          </a:p>
          <a:p>
            <a:pPr lvl="1"/>
            <a:r>
              <a:rPr lang="en-GB" dirty="0"/>
              <a:t> </a:t>
            </a:r>
            <a:r>
              <a:rPr lang="en-GB" dirty="0" smtClean="0"/>
              <a:t>The WG Chairs have been asked to update their reports, and they may be reviewed by the SC</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45</a:t>
            </a:fld>
            <a:endParaRPr lang="en-US"/>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1044185135"/>
              </p:ext>
            </p:extLst>
          </p:nvPr>
        </p:nvGraphicFramePr>
        <p:xfrm>
          <a:off x="4648200" y="4876800"/>
          <a:ext cx="914400" cy="771525"/>
        </p:xfrm>
        <a:graphic>
          <a:graphicData uri="http://schemas.openxmlformats.org/presentationml/2006/ole">
            <mc:AlternateContent xmlns:mc="http://schemas.openxmlformats.org/markup-compatibility/2006">
              <mc:Choice xmlns:v="urn:schemas-microsoft-com:vml" Requires="v">
                <p:oleObj spid="_x0000_s228375" name="Presentation" showAsIcon="1" r:id="rId3" imgW="914400" imgH="771480" progId="PowerPoint.Show.12">
                  <p:embed/>
                </p:oleObj>
              </mc:Choice>
              <mc:Fallback>
                <p:oleObj name="Presentation" showAsIcon="1" r:id="rId3" imgW="914400" imgH="771480" progId="PowerPoint.Show.12">
                  <p:embed/>
                  <p:pic>
                    <p:nvPicPr>
                      <p:cNvPr id="0" name=""/>
                      <p:cNvPicPr/>
                      <p:nvPr/>
                    </p:nvPicPr>
                    <p:blipFill>
                      <a:blip r:embed="rId4"/>
                      <a:stretch>
                        <a:fillRect/>
                      </a:stretch>
                    </p:blipFill>
                    <p:spPr>
                      <a:xfrm>
                        <a:off x="4648200" y="48768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55657932"/>
              </p:ext>
            </p:extLst>
          </p:nvPr>
        </p:nvGraphicFramePr>
        <p:xfrm>
          <a:off x="5410200" y="4486275"/>
          <a:ext cx="914400" cy="771525"/>
        </p:xfrm>
        <a:graphic>
          <a:graphicData uri="http://schemas.openxmlformats.org/presentationml/2006/ole">
            <mc:AlternateContent xmlns:mc="http://schemas.openxmlformats.org/markup-compatibility/2006">
              <mc:Choice xmlns:v="urn:schemas-microsoft-com:vml" Requires="v">
                <p:oleObj spid="_x0000_s228376"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5410200" y="4486275"/>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03757472"/>
              </p:ext>
            </p:extLst>
          </p:nvPr>
        </p:nvGraphicFramePr>
        <p:xfrm>
          <a:off x="5943600" y="5248275"/>
          <a:ext cx="914400" cy="771525"/>
        </p:xfrm>
        <a:graphic>
          <a:graphicData uri="http://schemas.openxmlformats.org/presentationml/2006/ole">
            <mc:AlternateContent xmlns:mc="http://schemas.openxmlformats.org/markup-compatibility/2006">
              <mc:Choice xmlns:v="urn:schemas-microsoft-com:vml" Requires="v">
                <p:oleObj spid="_x0000_s228377"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5943600" y="5248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57728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consider the draft agendas for the SC6 meeting in February 2016</a:t>
            </a:r>
            <a:endParaRPr lang="en-AU" dirty="0"/>
          </a:p>
        </p:txBody>
      </p:sp>
      <p:sp>
        <p:nvSpPr>
          <p:cNvPr id="3" name="Content Placeholder 2"/>
          <p:cNvSpPr>
            <a:spLocks noGrp="1"/>
          </p:cNvSpPr>
          <p:nvPr>
            <p:ph idx="1"/>
          </p:nvPr>
        </p:nvSpPr>
        <p:spPr/>
        <p:txBody>
          <a:bodyPr/>
          <a:lstStyle/>
          <a:p>
            <a:pPr lvl="1"/>
            <a:r>
              <a:rPr lang="en-AU" dirty="0" smtClean="0"/>
              <a:t>A draft agenda for the plenary is available but it is content free</a:t>
            </a:r>
          </a:p>
          <a:p>
            <a:pPr lvl="1"/>
            <a:r>
              <a:rPr lang="en-AU" dirty="0"/>
              <a:t>A draft agenda for </a:t>
            </a:r>
            <a:r>
              <a:rPr lang="en-AU" dirty="0" smtClean="0"/>
              <a:t>WG1 is </a:t>
            </a:r>
            <a:r>
              <a:rPr lang="en-AU" dirty="0"/>
              <a:t>available but it is content free</a:t>
            </a:r>
          </a:p>
          <a:p>
            <a:pPr lvl="1"/>
            <a:r>
              <a:rPr lang="en-AU" dirty="0" smtClean="0"/>
              <a:t>No agenda is yet available for WG7</a:t>
            </a:r>
          </a:p>
          <a:p>
            <a:pPr lvl="1"/>
            <a:r>
              <a:rPr lang="en-AU" dirty="0"/>
              <a:t>As of 4 January 2016, no documents of potential interest have been submitted to </a:t>
            </a:r>
            <a:r>
              <a:rPr lang="en-AU" dirty="0" smtClean="0"/>
              <a:t>SC6</a:t>
            </a:r>
          </a:p>
          <a:p>
            <a:pPr lvl="2"/>
            <a:r>
              <a:rPr lang="en-AU" dirty="0" smtClean="0"/>
              <a:t>Late breaking news: documents uploaded</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46</a:t>
            </a:fld>
            <a:endParaRPr lang="en-US"/>
          </a:p>
        </p:txBody>
      </p:sp>
    </p:spTree>
    <p:extLst>
      <p:ext uri="{BB962C8B-B14F-4D97-AF65-F5344CB8AC3E}">
        <p14:creationId xmlns:p14="http://schemas.microsoft.com/office/powerpoint/2010/main" val="2204039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will be discussion of human body communication but no documents so far</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pic>
        <p:nvPicPr>
          <p:cNvPr id="232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2286000"/>
            <a:ext cx="6648450"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1707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WG7 will be discussing wireless access controllers</a:t>
            </a:r>
            <a:endParaRPr lang="en-AU" dirty="0"/>
          </a:p>
        </p:txBody>
      </p:sp>
      <p:sp>
        <p:nvSpPr>
          <p:cNvPr id="3" name="Content Placeholder 2"/>
          <p:cNvSpPr>
            <a:spLocks noGrp="1"/>
          </p:cNvSpPr>
          <p:nvPr>
            <p:ph idx="1"/>
          </p:nvPr>
        </p:nvSpPr>
        <p:spPr/>
        <p:txBody>
          <a:bodyPr/>
          <a:lstStyle/>
          <a:p>
            <a:pPr lvl="1"/>
            <a:r>
              <a:rPr lang="en-AU" dirty="0" smtClean="0"/>
              <a:t>China Telecom and IWNCOMM have submitted a document to WG7</a:t>
            </a:r>
          </a:p>
          <a:p>
            <a:pPr lvl="2"/>
            <a:r>
              <a:rPr lang="en-AU" dirty="0" smtClean="0"/>
              <a:t>“Proposal </a:t>
            </a:r>
            <a:r>
              <a:rPr lang="en-AU" dirty="0"/>
              <a:t>on WLAN Access </a:t>
            </a:r>
            <a:r>
              <a:rPr lang="en-AU" dirty="0" smtClean="0"/>
              <a:t>Controller (</a:t>
            </a:r>
            <a:r>
              <a:rPr lang="en-AU" dirty="0"/>
              <a:t>AC) Coordination </a:t>
            </a:r>
            <a:r>
              <a:rPr lang="en-AU" dirty="0" smtClean="0"/>
              <a:t>Technology”</a:t>
            </a:r>
          </a:p>
          <a:p>
            <a:pPr lvl="2"/>
            <a:endParaRPr lang="en-AU" dirty="0"/>
          </a:p>
          <a:p>
            <a:pPr lvl="2"/>
            <a:endParaRPr lang="en-AU" dirty="0" smtClean="0"/>
          </a:p>
          <a:p>
            <a:pPr lvl="2"/>
            <a:endParaRPr lang="en-AU" dirty="0"/>
          </a:p>
          <a:p>
            <a:pPr lvl="1"/>
            <a:r>
              <a:rPr lang="en-AU" dirty="0" smtClean="0"/>
              <a:t>Discussion?</a:t>
            </a:r>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48</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904107577"/>
              </p:ext>
            </p:extLst>
          </p:nvPr>
        </p:nvGraphicFramePr>
        <p:xfrm>
          <a:off x="1219200" y="2743200"/>
          <a:ext cx="914400" cy="771525"/>
        </p:xfrm>
        <a:graphic>
          <a:graphicData uri="http://schemas.openxmlformats.org/presentationml/2006/ole">
            <mc:AlternateContent xmlns:mc="http://schemas.openxmlformats.org/markup-compatibility/2006">
              <mc:Choice xmlns:v="urn:schemas-microsoft-com:vml" Requires="v">
                <p:oleObj spid="_x0000_s23142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219200" y="2743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0758659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so that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a:t>
            </a:r>
          </a:p>
          <a:p>
            <a:pPr lvl="1"/>
            <a:r>
              <a:rPr lang="en-AU" dirty="0" smtClean="0"/>
              <a:t>A recent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at the Belgium meeting but no one raised this as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49</a:t>
            </a:fld>
            <a:endParaRPr lang="en-US"/>
          </a:p>
        </p:txBody>
      </p:sp>
    </p:spTree>
    <p:extLst>
      <p:ext uri="{BB962C8B-B14F-4D97-AF65-F5344CB8AC3E}">
        <p14:creationId xmlns:p14="http://schemas.microsoft.com/office/powerpoint/2010/main" val="2285021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5</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50</a:t>
            </a:fld>
            <a:endParaRPr lang="en-US"/>
          </a:p>
        </p:txBody>
      </p:sp>
    </p:spTree>
    <p:extLst>
      <p:ext uri="{BB962C8B-B14F-4D97-AF65-F5344CB8AC3E}">
        <p14:creationId xmlns:p14="http://schemas.microsoft.com/office/powerpoint/2010/main" val="931243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Various names have been added to the SC6 document access lists at this time</a:t>
            </a:r>
            <a:endParaRPr lang="en-AU" dirty="0"/>
          </a:p>
        </p:txBody>
      </p:sp>
      <p:sp>
        <p:nvSpPr>
          <p:cNvPr id="3" name="Content Placeholder 2"/>
          <p:cNvSpPr>
            <a:spLocks noGrp="1"/>
          </p:cNvSpPr>
          <p:nvPr>
            <p:ph idx="1"/>
          </p:nvPr>
        </p:nvSpPr>
        <p:spPr/>
        <p:txBody>
          <a:bodyPr/>
          <a:lstStyle/>
          <a:p>
            <a:pPr lvl="1"/>
            <a:r>
              <a:rPr lang="en-AU" dirty="0" smtClean="0"/>
              <a:t>The small number of people who asked to be added to the SC6 reflectors were added in Sept 2014:</a:t>
            </a:r>
          </a:p>
          <a:p>
            <a:pPr lvl="2"/>
            <a:r>
              <a:rPr lang="en-AU" dirty="0" smtClean="0"/>
              <a:t>Ian </a:t>
            </a:r>
            <a:r>
              <a:rPr lang="en-AU" dirty="0"/>
              <a:t>Sherlock - </a:t>
            </a:r>
            <a:r>
              <a:rPr lang="en-AU" dirty="0" smtClean="0"/>
              <a:t>isherlock@ti.com</a:t>
            </a:r>
          </a:p>
          <a:p>
            <a:pPr lvl="2"/>
            <a:r>
              <a:rPr lang="en-AU" dirty="0" smtClean="0"/>
              <a:t>Al </a:t>
            </a:r>
            <a:r>
              <a:rPr lang="en-AU" dirty="0" err="1" smtClean="0"/>
              <a:t>Petrick</a:t>
            </a:r>
            <a:r>
              <a:rPr lang="en-AU" dirty="0"/>
              <a:t> - </a:t>
            </a:r>
            <a:r>
              <a:rPr lang="en-AU" dirty="0" smtClean="0"/>
              <a:t>al@jpasoc.com</a:t>
            </a:r>
          </a:p>
          <a:p>
            <a:pPr lvl="2"/>
            <a:r>
              <a:rPr lang="en-AU" dirty="0" smtClean="0"/>
              <a:t>Dan </a:t>
            </a:r>
            <a:r>
              <a:rPr lang="en-AU" dirty="0"/>
              <a:t>Harkins - </a:t>
            </a:r>
            <a:r>
              <a:rPr lang="en-AU" dirty="0" smtClean="0"/>
              <a:t>dharkins@arubanetworks.com</a:t>
            </a:r>
          </a:p>
          <a:p>
            <a:pPr lvl="2"/>
            <a:r>
              <a:rPr lang="en-AU" dirty="0" smtClean="0"/>
              <a:t>Brian </a:t>
            </a:r>
            <a:r>
              <a:rPr lang="en-AU" dirty="0"/>
              <a:t>Weis - </a:t>
            </a:r>
            <a:r>
              <a:rPr lang="en-AU" dirty="0" smtClean="0"/>
              <a:t>bew@cisco.com</a:t>
            </a:r>
          </a:p>
          <a:p>
            <a:pPr lvl="2"/>
            <a:r>
              <a:rPr lang="en-AU" dirty="0" smtClean="0"/>
              <a:t>Mick </a:t>
            </a:r>
            <a:r>
              <a:rPr lang="en-AU" dirty="0"/>
              <a:t>Seaman - </a:t>
            </a:r>
            <a:r>
              <a:rPr lang="en-AU" dirty="0" smtClean="0"/>
              <a:t>mickseaman@gmail.com</a:t>
            </a:r>
          </a:p>
          <a:p>
            <a:pPr lvl="2"/>
            <a:r>
              <a:rPr lang="en-AU" dirty="0"/>
              <a:t>Stephen McCann  - </a:t>
            </a:r>
            <a:r>
              <a:rPr lang="en-AU" dirty="0" smtClean="0"/>
              <a:t>mccann.stephen@gmail.com</a:t>
            </a:r>
          </a:p>
          <a:p>
            <a:pPr lvl="2"/>
            <a:r>
              <a:rPr lang="en-AU" dirty="0"/>
              <a:t>Adrian Stephens - </a:t>
            </a:r>
            <a:r>
              <a:rPr lang="en-AU" dirty="0" smtClean="0"/>
              <a:t>Adrian.P.Stephens@intel.com</a:t>
            </a:r>
          </a:p>
          <a:p>
            <a:pPr lvl="2"/>
            <a:r>
              <a:rPr lang="en-AU" dirty="0"/>
              <a:t>Bruce Kraemer - </a:t>
            </a:r>
            <a:r>
              <a:rPr lang="en-AU" dirty="0" smtClean="0"/>
              <a:t>bkraemer@marvell.com</a:t>
            </a:r>
          </a:p>
          <a:p>
            <a:pPr lvl="2"/>
            <a:r>
              <a:rPr lang="en-AU" dirty="0" smtClean="0"/>
              <a:t>John </a:t>
            </a:r>
            <a:r>
              <a:rPr lang="en-AU" dirty="0"/>
              <a:t>Messenger - </a:t>
            </a:r>
            <a:r>
              <a:rPr lang="en-AU" dirty="0" smtClean="0">
                <a:hlinkClick r:id="rId2"/>
              </a:rPr>
              <a:t>jmessenger@advaoptical.com</a:t>
            </a:r>
            <a:endParaRPr lang="en-AU" dirty="0" smtClean="0"/>
          </a:p>
          <a:p>
            <a:pPr lvl="2"/>
            <a:r>
              <a:rPr lang="en-AU" dirty="0"/>
              <a:t>Karen Randall </a:t>
            </a:r>
            <a:r>
              <a:rPr lang="en-AU" dirty="0" smtClean="0"/>
              <a:t>- </a:t>
            </a:r>
            <a:r>
              <a:rPr lang="en-AU" u="sng" dirty="0" smtClean="0">
                <a:hlinkClick r:id="rId3"/>
              </a:rPr>
              <a:t>karen@randall-consulting.com</a:t>
            </a:r>
            <a:r>
              <a:rPr lang="en-AU" dirty="0" smtClean="0"/>
              <a:t> - added Sept 2015</a:t>
            </a:r>
          </a:p>
          <a:p>
            <a:pPr lvl="2"/>
            <a:r>
              <a:rPr lang="en-AU" dirty="0" smtClean="0"/>
              <a:t>…</a:t>
            </a:r>
          </a:p>
          <a:p>
            <a:pPr lvl="1"/>
            <a:r>
              <a:rPr lang="en-AU" dirty="0" smtClean="0"/>
              <a:t>Yell if you would like to be added too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51</a:t>
            </a:fld>
            <a:endParaRPr lang="en-US"/>
          </a:p>
        </p:txBody>
      </p:sp>
    </p:spTree>
    <p:extLst>
      <p:ext uri="{BB962C8B-B14F-4D97-AF65-F5344CB8AC3E}">
        <p14:creationId xmlns:p14="http://schemas.microsoft.com/office/powerpoint/2010/main" val="1594141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Atlanta in Jan 2015,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Additional process material</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54</a:t>
            </a:fld>
            <a:endParaRPr lang="en-US"/>
          </a:p>
        </p:txBody>
      </p:sp>
    </p:spTree>
    <p:extLst>
      <p:ext uri="{BB962C8B-B14F-4D97-AF65-F5344CB8AC3E}">
        <p14:creationId xmlns:p14="http://schemas.microsoft.com/office/powerpoint/2010/main" val="33233178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agreed in Nov 2014 on a process for developing &amp; approving PSDO comment resolutions</a:t>
            </a:r>
            <a:endParaRPr lang="en-AU" dirty="0"/>
          </a:p>
        </p:txBody>
      </p:sp>
      <p:sp>
        <p:nvSpPr>
          <p:cNvPr id="3" name="Content Placeholder 2"/>
          <p:cNvSpPr>
            <a:spLocks noGrp="1"/>
          </p:cNvSpPr>
          <p:nvPr>
            <p:ph idx="1"/>
          </p:nvPr>
        </p:nvSpPr>
        <p:spPr>
          <a:xfrm>
            <a:off x="685800" y="1828800"/>
            <a:ext cx="7772400" cy="4114800"/>
          </a:xfrm>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IEEE 802 EC directly without involving </a:t>
            </a:r>
            <a:r>
              <a:rPr lang="en-AU" dirty="0"/>
              <a:t>the IEEE 802 JTC1 SC </a:t>
            </a:r>
            <a:endParaRPr lang="en-AU" dirty="0" smtClean="0"/>
          </a:p>
          <a:p>
            <a:pPr lvl="1"/>
            <a:r>
              <a:rPr lang="en-AU" dirty="0" smtClean="0"/>
              <a:t>The IEEE 802 JTC1 SC is continuing to provide advice on non-technical comments, to ensure consistency across WGs</a:t>
            </a:r>
          </a:p>
          <a:p>
            <a:r>
              <a:rPr lang="en-AU" dirty="0" smtClean="0"/>
              <a:t>Going forward …</a:t>
            </a:r>
          </a:p>
          <a:p>
            <a:pPr lvl="1"/>
            <a:r>
              <a:rPr lang="en-AU" dirty="0" smtClean="0"/>
              <a:t>It is planned that we institutionalise the practice above – see</a:t>
            </a:r>
            <a:r>
              <a:rPr lang="en-AU" dirty="0" smtClean="0">
                <a:hlinkClick r:id="rId2"/>
              </a:rPr>
              <a:t>11-15-1287</a:t>
            </a:r>
            <a:endParaRPr lang="en-AU" dirty="0" smtClean="0"/>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55</a:t>
            </a:fld>
            <a:endParaRPr lang="en-US"/>
          </a:p>
        </p:txBody>
      </p:sp>
    </p:spTree>
    <p:extLst>
      <p:ext uri="{BB962C8B-B14F-4D97-AF65-F5344CB8AC3E}">
        <p14:creationId xmlns:p14="http://schemas.microsoft.com/office/powerpoint/2010/main" val="33176505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Old status pages</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56</a:t>
            </a:fld>
            <a:endParaRPr lang="en-US"/>
          </a:p>
        </p:txBody>
      </p:sp>
    </p:spTree>
    <p:extLst>
      <p:ext uri="{BB962C8B-B14F-4D97-AF65-F5344CB8AC3E}">
        <p14:creationId xmlns:p14="http://schemas.microsoft.com/office/powerpoint/2010/main" val="3285234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57</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a:t>
            </a:r>
            <a:r>
              <a:rPr lang="en-AU" dirty="0" smtClean="0">
                <a:solidFill>
                  <a:srgbClr val="00B050"/>
                </a:solidFill>
              </a:rPr>
              <a:t>comment</a:t>
            </a:r>
            <a:r>
              <a:rPr lang="en-AU" dirty="0"/>
              <a:t> </a:t>
            </a:r>
            <a:r>
              <a:rPr lang="en-AU" dirty="0" smtClean="0">
                <a:solidFill>
                  <a:srgbClr val="00B050"/>
                </a:solidFill>
              </a:rPr>
              <a:t>resolutions </a:t>
            </a:r>
            <a:r>
              <a:rPr lang="en-AU" dirty="0">
                <a:solidFill>
                  <a:srgbClr val="00B050"/>
                </a:solidFill>
              </a:rPr>
              <a:t>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6776428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a:t>
            </a: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6</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dirty="0" smtClean="0"/>
              <a:t>IEEE 802 is a world-wide professional technical organization </a:t>
            </a:r>
          </a:p>
          <a:p>
            <a:pPr lvl="1"/>
            <a:r>
              <a:rPr lang="en-US" dirty="0" smtClean="0"/>
              <a:t>Meetings shall be conducted in an orderly and professional manner in accordance with the policies and procedures governed by the organization</a:t>
            </a:r>
          </a:p>
          <a:p>
            <a:pPr lvl="1"/>
            <a:r>
              <a:rPr lang="en-US" dirty="0" smtClean="0"/>
              <a:t>Individuals shall address the “technical” content of the subject under consideration and refrain from making “personal” comments to or about others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60</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a:t>
            </a:r>
            <a:r>
              <a:rPr lang="en-AU" dirty="0">
                <a:solidFill>
                  <a:srgbClr val="00B050"/>
                </a:solidFill>
              </a:rPr>
              <a:t>comment</a:t>
            </a:r>
            <a:r>
              <a:rPr lang="en-AU" dirty="0"/>
              <a:t> </a:t>
            </a:r>
            <a:r>
              <a:rPr lang="en-AU" dirty="0">
                <a:solidFill>
                  <a:srgbClr val="00B050"/>
                </a:solidFill>
              </a:rPr>
              <a:t>resolutions </a:t>
            </a:r>
            <a:r>
              <a:rPr lang="en-AU" dirty="0" smtClean="0">
                <a:solidFill>
                  <a:srgbClr val="00B050"/>
                </a:solidFill>
              </a:rPr>
              <a:t>liaised</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2"/>
              </a:rPr>
              <a:t>FDIS </a:t>
            </a:r>
            <a:r>
              <a:rPr lang="en-AU" dirty="0" smtClean="0">
                <a:hlinkClick r:id="rId2"/>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61</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a:t>
            </a:r>
            <a:r>
              <a:rPr lang="en-AU" dirty="0" smtClean="0">
                <a:solidFill>
                  <a:srgbClr val="00B050"/>
                </a:solidFill>
              </a:rPr>
              <a:t>liaised</a:t>
            </a:r>
          </a:p>
          <a:p>
            <a:pPr lvl="1"/>
            <a:r>
              <a:rPr lang="en-AU" dirty="0" smtClean="0"/>
              <a:t>FDIS passed 17/2/16 on 18 Dec 2013</a:t>
            </a:r>
          </a:p>
          <a:p>
            <a:pPr lvl="2"/>
            <a:r>
              <a:rPr lang="en-AU" dirty="0" smtClean="0"/>
              <a:t>Voting </a:t>
            </a:r>
            <a:r>
              <a:rPr lang="en-AU" dirty="0"/>
              <a:t>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62</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a:t>
            </a:r>
            <a:r>
              <a:rPr lang="en-AU" dirty="0"/>
              <a:t> </a:t>
            </a:r>
            <a:r>
              <a:rPr lang="en-AU" dirty="0">
                <a:solidFill>
                  <a:srgbClr val="00B050"/>
                </a:solidFill>
              </a:rPr>
              <a:t>resolutions </a:t>
            </a:r>
            <a:r>
              <a:rPr lang="en-AU" dirty="0" smtClean="0">
                <a:solidFill>
                  <a:srgbClr val="00B050"/>
                </a:solidFill>
              </a:rPr>
              <a:t>liaised</a:t>
            </a:r>
            <a:endParaRPr lang="en-AU" dirty="0">
              <a:solidFill>
                <a:srgbClr val="00B050"/>
              </a:solidFill>
            </a:endParaRP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63</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a:t>
            </a:r>
            <a:r>
              <a:rPr lang="en-AU" dirty="0" smtClean="0">
                <a:solidFill>
                  <a:srgbClr val="00B050"/>
                </a:solidFill>
              </a:rPr>
              <a:t>no comment resolutions required</a:t>
            </a:r>
            <a:endParaRPr lang="en-AU" dirty="0">
              <a:solidFill>
                <a:srgbClr val="00B050"/>
              </a:solidFill>
            </a:endParaRP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spTree>
    <p:extLst>
      <p:ext uri="{BB962C8B-B14F-4D97-AF65-F5344CB8AC3E}">
        <p14:creationId xmlns:p14="http://schemas.microsoft.com/office/powerpoint/2010/main" val="9369751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a:t>
            </a:r>
            <a:r>
              <a:rPr lang="en-AU" dirty="0" smtClean="0"/>
              <a:t>1:2014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2"/>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65</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spTree>
    <p:extLst>
      <p:ext uri="{BB962C8B-B14F-4D97-AF65-F5344CB8AC3E}">
        <p14:creationId xmlns:p14="http://schemas.microsoft.com/office/powerpoint/2010/main" val="25202739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802.22 </a:t>
            </a:r>
            <a:r>
              <a:rPr lang="en-AU" dirty="0"/>
              <a:t>has been ratified as ISO/IEC </a:t>
            </a:r>
            <a:r>
              <a:rPr lang="en-AU" dirty="0" smtClean="0"/>
              <a:t>8802-22:2015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67</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 resolutions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rgbClr val="00B050"/>
                </a:solidFill>
              </a:rPr>
              <a:t>passed 15 Feb 2015 with no comments</a:t>
            </a:r>
          </a:p>
          <a:p>
            <a:pPr lvl="1"/>
            <a:r>
              <a:rPr lang="en-AU" dirty="0" smtClean="0"/>
              <a:t>IEEE staff will facilitate the final process steps to make it an ISO/IEC/IEEE standard</a:t>
            </a:r>
          </a:p>
          <a:p>
            <a:pPr lvl="1"/>
            <a:r>
              <a:rPr lang="en-AU" dirty="0" smtClean="0"/>
              <a:t>Was published on 1 </a:t>
            </a:r>
            <a:r>
              <a:rPr lang="en-AU" dirty="0"/>
              <a:t>May 2015 as ISO/IEC 8802-22:2015</a:t>
            </a:r>
          </a:p>
        </p:txBody>
      </p:sp>
      <p:graphicFrame>
        <p:nvGraphicFramePr>
          <p:cNvPr id="3" name="Object 2"/>
          <p:cNvGraphicFramePr>
            <a:graphicFrameLocks noChangeAspect="1"/>
          </p:cNvGraphicFramePr>
          <p:nvPr>
            <p:extLst>
              <p:ext uri="{D42A27DB-BD31-4B8C-83A1-F6EECF244321}">
                <p14:modId xmlns:p14="http://schemas.microsoft.com/office/powerpoint/2010/main" val="3567165876"/>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22338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683687627"/>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223387"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956140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802.1AEbn-2011 has been ratified as ISO/IEC </a:t>
            </a:r>
            <a:r>
              <a:rPr lang="en-AU" dirty="0" smtClean="0"/>
              <a:t>8802-1AE:2015/</a:t>
            </a:r>
            <a:r>
              <a:rPr lang="en-AU" dirty="0" err="1" smtClean="0"/>
              <a:t>Amd</a:t>
            </a:r>
            <a:r>
              <a:rPr lang="en-AU" dirty="0" smtClean="0"/>
              <a:t> 1</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68</a:t>
            </a:fld>
            <a:endParaRPr lang="en-US">
              <a:solidFill>
                <a:srgbClr val="000000"/>
              </a:solidFill>
            </a:endParaRPr>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resolutions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a:solidFill>
                  <a:srgbClr val="00B050"/>
                </a:solidFill>
              </a:rPr>
              <a:t>p</a:t>
            </a:r>
            <a:r>
              <a:rPr lang="en-AU" kern="1200" dirty="0" smtClean="0">
                <a:solidFill>
                  <a:srgbClr val="00B050"/>
                </a:solidFill>
              </a:rPr>
              <a:t>assed on 1 </a:t>
            </a:r>
            <a:r>
              <a:rPr lang="en-AU" kern="1200" dirty="0">
                <a:solidFill>
                  <a:srgbClr val="00B050"/>
                </a:solidFill>
              </a:rPr>
              <a:t>Feb </a:t>
            </a:r>
            <a:r>
              <a:rPr lang="en-AU" kern="1200" dirty="0" smtClean="0">
                <a:solidFill>
                  <a:srgbClr val="00B050"/>
                </a:solidFill>
              </a:rPr>
              <a:t>2015 </a:t>
            </a:r>
            <a:r>
              <a:rPr lang="en-AU" dirty="0">
                <a:solidFill>
                  <a:srgbClr val="00B050"/>
                </a:solidFill>
              </a:rPr>
              <a:t>&amp; comment resolutions liaised</a:t>
            </a:r>
            <a:endParaRPr lang="en-AU" kern="1200" dirty="0" smtClean="0">
              <a:solidFill>
                <a:srgbClr val="00B050"/>
              </a:solidFill>
            </a:endParaRPr>
          </a:p>
          <a:p>
            <a:pPr lvl="1"/>
            <a:r>
              <a:rPr lang="en-AU" kern="1200" dirty="0"/>
              <a:t>FDIS </a:t>
            </a:r>
            <a:r>
              <a:rPr lang="en-AU" kern="1200" dirty="0" smtClean="0"/>
              <a:t>closed on 1 </a:t>
            </a:r>
            <a:r>
              <a:rPr lang="en-AU" kern="1200" dirty="0"/>
              <a:t>Feb 2015, </a:t>
            </a:r>
            <a:r>
              <a:rPr lang="en-AU" kern="1200" dirty="0" smtClean="0"/>
              <a:t>with </a:t>
            </a:r>
            <a:r>
              <a:rPr lang="en-AU" kern="1200" dirty="0"/>
              <a:t>one comment </a:t>
            </a:r>
            <a:r>
              <a:rPr lang="en-AU" kern="1200" dirty="0" smtClean="0"/>
              <a:t>(N16123) </a:t>
            </a:r>
            <a:r>
              <a:rPr lang="en-AU" kern="1200" dirty="0"/>
              <a:t>from China NB</a:t>
            </a:r>
            <a:endParaRPr lang="en-AU" kern="1200" dirty="0" smtClean="0"/>
          </a:p>
          <a:p>
            <a:pPr lvl="2"/>
            <a:r>
              <a:rPr lang="en-AU" kern="1200" dirty="0"/>
              <a:t>Passed </a:t>
            </a:r>
            <a:r>
              <a:rPr lang="en-AU" kern="1200" dirty="0" smtClean="0"/>
              <a:t>12/1/23</a:t>
            </a:r>
          </a:p>
          <a:p>
            <a:pPr lvl="2"/>
            <a:r>
              <a:rPr lang="en-AU" kern="1200" dirty="0" smtClean="0">
                <a:solidFill>
                  <a:schemeClr val="accent4"/>
                </a:solidFill>
              </a:rPr>
              <a:t>Response was liaised in April 2015 (see N16187)</a:t>
            </a:r>
          </a:p>
          <a:p>
            <a:pPr lvl="1"/>
            <a:r>
              <a:rPr lang="en-AU" kern="1200" dirty="0" smtClean="0"/>
              <a:t>Standard is called </a:t>
            </a:r>
            <a:r>
              <a:rPr lang="en-AU" kern="1200" dirty="0"/>
              <a:t>ISO/IEC/IEEE </a:t>
            </a:r>
            <a:r>
              <a:rPr lang="en-AU" dirty="0" smtClean="0"/>
              <a:t>8802-1AE:2015/</a:t>
            </a:r>
            <a:r>
              <a:rPr lang="en-AU" dirty="0" err="1" smtClean="0"/>
              <a:t>Amd</a:t>
            </a:r>
            <a:r>
              <a:rPr lang="en-AU" dirty="0" smtClean="0"/>
              <a:t> 1 and was published on 28 April 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23477449"/>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224334"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4854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802.1AEbw-2013 has been ratified as </a:t>
            </a:r>
            <a:r>
              <a:rPr lang="en-AU" dirty="0"/>
              <a:t>ISO/IEC 8802-1AE:2015/</a:t>
            </a:r>
            <a:r>
              <a:rPr lang="en-AU" dirty="0" err="1"/>
              <a:t>Amd</a:t>
            </a:r>
            <a:r>
              <a:rPr lang="en-AU" dirty="0"/>
              <a:t> </a:t>
            </a:r>
            <a:r>
              <a:rPr lang="en-AU" dirty="0" smtClean="0"/>
              <a:t>2</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69</a:t>
            </a:fld>
            <a:endParaRPr lang="en-US">
              <a:solidFill>
                <a:srgbClr val="000000"/>
              </a:solidFill>
            </a:endParaRPr>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a:t>
            </a:r>
            <a:r>
              <a:rPr lang="en-AU" dirty="0">
                <a:solidFill>
                  <a:srgbClr val="00B050"/>
                </a:solidFill>
              </a:rPr>
              <a:t>comment resolutions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rgbClr val="00B050"/>
                </a:solidFill>
              </a:rPr>
              <a:t>passed on 1 </a:t>
            </a:r>
            <a:r>
              <a:rPr lang="en-AU" kern="1200" dirty="0">
                <a:solidFill>
                  <a:srgbClr val="00B050"/>
                </a:solidFill>
              </a:rPr>
              <a:t>Feb </a:t>
            </a:r>
            <a:r>
              <a:rPr lang="en-AU" kern="1200" dirty="0" smtClean="0">
                <a:solidFill>
                  <a:srgbClr val="00B050"/>
                </a:solidFill>
              </a:rPr>
              <a:t>2015 </a:t>
            </a:r>
            <a:r>
              <a:rPr lang="en-AU" dirty="0" smtClean="0">
                <a:solidFill>
                  <a:srgbClr val="00B050"/>
                </a:solidFill>
              </a:rPr>
              <a:t>&amp; </a:t>
            </a:r>
            <a:r>
              <a:rPr lang="en-AU" dirty="0">
                <a:solidFill>
                  <a:srgbClr val="00B050"/>
                </a:solidFill>
              </a:rPr>
              <a:t>comment resolutions liaised</a:t>
            </a:r>
            <a:endParaRPr lang="en-AU" kern="1200" dirty="0" smtClean="0">
              <a:solidFill>
                <a:srgbClr val="00B050"/>
              </a:solidFill>
            </a:endParaRPr>
          </a:p>
          <a:p>
            <a:pPr lvl="1"/>
            <a:r>
              <a:rPr lang="en-AU" kern="1200" dirty="0" smtClean="0"/>
              <a:t>FDIS closed on 1 Feb 2015, with one comment (N16124) from China NB</a:t>
            </a:r>
          </a:p>
          <a:p>
            <a:pPr lvl="2"/>
            <a:r>
              <a:rPr lang="en-AU" kern="1200" dirty="0" smtClean="0"/>
              <a:t>Passed 12/1/23</a:t>
            </a:r>
          </a:p>
          <a:p>
            <a:pPr lvl="2"/>
            <a:r>
              <a:rPr lang="en-AU" kern="1200" dirty="0">
                <a:solidFill>
                  <a:schemeClr val="accent4"/>
                </a:solidFill>
              </a:rPr>
              <a:t>Response was liaised in April 2015 (see </a:t>
            </a:r>
            <a:r>
              <a:rPr lang="en-AU" kern="1200" dirty="0" smtClean="0">
                <a:solidFill>
                  <a:schemeClr val="accent4"/>
                </a:solidFill>
              </a:rPr>
              <a:t>N16187)</a:t>
            </a:r>
          </a:p>
          <a:p>
            <a:pPr lvl="1"/>
            <a:r>
              <a:rPr lang="en-AU" kern="1200" dirty="0" smtClean="0"/>
              <a:t>Standard will be called ISO/IEC/IEEE </a:t>
            </a:r>
            <a:r>
              <a:rPr lang="en-AU" dirty="0" smtClean="0"/>
              <a:t>8802-1AE:2015/</a:t>
            </a:r>
            <a:r>
              <a:rPr lang="en-AU" dirty="0" err="1" smtClean="0"/>
              <a:t>Amd</a:t>
            </a:r>
            <a:r>
              <a:rPr lang="en-AU" dirty="0" smtClean="0"/>
              <a:t> </a:t>
            </a:r>
            <a:r>
              <a:rPr lang="en-AU" dirty="0"/>
              <a:t>2 and was published on 28 April </a:t>
            </a:r>
            <a:r>
              <a:rPr lang="en-AU" dirty="0" smtClean="0"/>
              <a:t>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55066040"/>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225358"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777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AU" sz="1600" dirty="0" smtClean="0">
                <a:latin typeface="+mj-lt"/>
              </a:rPr>
              <a:t>Recess</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smtClean="0"/>
              <a:t>The IEEE 802 JTC1 SC has two slots at the Atlanta interim meeting but will probably not need them</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Tuesday</a:t>
            </a:r>
            <a:endParaRPr lang="en-US" sz="1600" b="1" dirty="0">
              <a:latin typeface="+mj-lt"/>
            </a:endParaRPr>
          </a:p>
          <a:p>
            <a:pPr algn="ctr">
              <a:defRPr/>
            </a:pPr>
            <a:r>
              <a:rPr lang="en-US" sz="1600" b="1" dirty="0" smtClean="0">
                <a:latin typeface="+mj-lt"/>
              </a:rPr>
              <a:t>19 Jan 2016, PM1</a:t>
            </a:r>
          </a:p>
        </p:txBody>
      </p:sp>
      <p:sp>
        <p:nvSpPr>
          <p:cNvPr id="8" name="Rectangle 7"/>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AU" sz="1600" dirty="0" smtClean="0">
                <a:latin typeface="+mj-lt"/>
              </a:rPr>
              <a:t>Adjourn</a:t>
            </a:r>
            <a:endParaRPr lang="en-US" sz="1600" dirty="0">
              <a:latin typeface="+mj-lt"/>
            </a:endParaRPr>
          </a:p>
        </p:txBody>
      </p:sp>
      <p:sp>
        <p:nvSpPr>
          <p:cNvPr id="9" name="Rectangle 8"/>
          <p:cNvSpPr/>
          <p:nvPr/>
        </p:nvSpPr>
        <p:spPr bwMode="auto">
          <a:xfrm>
            <a:off x="6019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Thursday </a:t>
            </a:r>
            <a:endParaRPr lang="en-US" sz="1600" b="1" dirty="0">
              <a:latin typeface="+mj-lt"/>
            </a:endParaRPr>
          </a:p>
          <a:p>
            <a:pPr algn="ctr">
              <a:defRPr/>
            </a:pPr>
            <a:r>
              <a:rPr lang="en-US" sz="1600" b="1" dirty="0" smtClean="0">
                <a:latin typeface="+mj-lt"/>
              </a:rPr>
              <a:t>21 Jan 2016, PM1</a:t>
            </a:r>
            <a:endParaRPr lang="en-US" sz="1600" b="1" dirty="0">
              <a:latin typeface="+mj-l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dirty="0" smtClean="0"/>
              <a:t>802.3.1-2013 has been published as “Definitions </a:t>
            </a:r>
            <a:r>
              <a:rPr lang="en-AU" dirty="0"/>
              <a:t>for Ethernet — Part </a:t>
            </a:r>
            <a:r>
              <a:rPr lang="en-AU" dirty="0" smtClean="0"/>
              <a:t>3-1”</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 resolutions liaised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a:t>
            </a:r>
            <a:r>
              <a:rPr lang="en-AU" dirty="0" smtClean="0"/>
              <a:t>passed 11/0/5 &amp; 10/1/5</a:t>
            </a:r>
            <a:endParaRPr lang="en-AU" dirty="0"/>
          </a:p>
          <a:p>
            <a:pPr lvl="2"/>
            <a:r>
              <a:rPr lang="en-AU" dirty="0" smtClean="0"/>
              <a:t>Resolutions of “No” comment from China NB was </a:t>
            </a:r>
            <a:r>
              <a:rPr lang="en-AU" dirty="0"/>
              <a:t>liaised to SC6 as </a:t>
            </a:r>
            <a:r>
              <a:rPr lang="en-AU" dirty="0" smtClean="0"/>
              <a:t>N16086 in Nov 2014</a:t>
            </a:r>
            <a:endParaRPr lang="en-AU" dirty="0"/>
          </a:p>
          <a:p>
            <a:r>
              <a:rPr lang="en-AU" dirty="0" smtClean="0"/>
              <a:t>FDIS ballot: </a:t>
            </a:r>
            <a:r>
              <a:rPr lang="en-AU" dirty="0">
                <a:solidFill>
                  <a:srgbClr val="00B050"/>
                </a:solidFill>
              </a:rPr>
              <a:t>passed </a:t>
            </a:r>
            <a:r>
              <a:rPr lang="en-AU" dirty="0" smtClean="0">
                <a:solidFill>
                  <a:srgbClr val="00B050"/>
                </a:solidFill>
              </a:rPr>
              <a:t>with no comments</a:t>
            </a:r>
          </a:p>
          <a:p>
            <a:pPr lvl="1"/>
            <a:r>
              <a:rPr lang="en-AU" dirty="0" smtClean="0"/>
              <a:t>FDIS passed on 19 June 2015 with 100% approval and no comments</a:t>
            </a:r>
          </a:p>
          <a:p>
            <a:pPr lvl="1"/>
            <a:r>
              <a:rPr lang="en-AU" dirty="0" smtClean="0"/>
              <a:t>IEEE </a:t>
            </a:r>
            <a:r>
              <a:rPr lang="en-AU" dirty="0"/>
              <a:t>802.3.1-2013 has been published as </a:t>
            </a:r>
            <a:r>
              <a:rPr lang="en-AU" dirty="0" smtClean="0"/>
              <a:t>“</a:t>
            </a:r>
            <a:r>
              <a:rPr lang="en-AU" dirty="0"/>
              <a:t>Standard for Management Information Base (MIB) — Definitions for Ethernet — Part </a:t>
            </a:r>
            <a:r>
              <a:rPr lang="en-AU" dirty="0" smtClean="0"/>
              <a:t>3-1”</a:t>
            </a:r>
          </a:p>
        </p:txBody>
      </p:sp>
      <p:graphicFrame>
        <p:nvGraphicFramePr>
          <p:cNvPr id="4" name="Object 3"/>
          <p:cNvGraphicFramePr>
            <a:graphicFrameLocks noChangeAspect="1"/>
          </p:cNvGraphicFramePr>
          <p:nvPr>
            <p:extLst>
              <p:ext uri="{D42A27DB-BD31-4B8C-83A1-F6EECF244321}">
                <p14:modId xmlns:p14="http://schemas.microsoft.com/office/powerpoint/2010/main" val="2942364077"/>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638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202478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has been ratified as </a:t>
            </a:r>
            <a:r>
              <a:rPr lang="en-AU" kern="1200" dirty="0"/>
              <a:t>ISO/IEC/IEEE </a:t>
            </a:r>
            <a:r>
              <a:rPr lang="en-AU" dirty="0" smtClean="0"/>
              <a:t>8802-11:2015/</a:t>
            </a:r>
            <a:r>
              <a:rPr lang="en-AU" dirty="0" err="1" smtClean="0"/>
              <a:t>Amd</a:t>
            </a:r>
            <a:r>
              <a:rPr lang="en-AU" dirty="0" smtClean="0"/>
              <a:t> 4</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71</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a:t>
            </a:r>
            <a:r>
              <a:rPr lang="en-AU" dirty="0">
                <a:solidFill>
                  <a:srgbClr val="00B050"/>
                </a:solidFill>
              </a:rPr>
              <a:t>comment</a:t>
            </a:r>
            <a:r>
              <a:rPr lang="en-AU" dirty="0"/>
              <a:t> </a:t>
            </a:r>
            <a:r>
              <a:rPr lang="en-AU" dirty="0">
                <a:solidFill>
                  <a:srgbClr val="00B050"/>
                </a:solidFill>
              </a:rPr>
              <a:t>resolutions liaised</a:t>
            </a:r>
            <a:endParaRPr lang="en-AU" dirty="0" smtClean="0">
              <a:solidFill>
                <a:srgbClr val="00B050"/>
              </a:solidFill>
            </a:endParaRP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AU" dirty="0" smtClean="0"/>
              <a:t>60 day pre-ballot closed on 22 Sept 2014 and passed 11/1/4</a:t>
            </a:r>
          </a:p>
          <a:p>
            <a:pPr lvl="2"/>
            <a:r>
              <a:rPr lang="en-AU" dirty="0" smtClean="0"/>
              <a:t>Resolutions of “No” comments from China NB were liaised to SC6 as N16085 in Nov 2014</a:t>
            </a:r>
          </a:p>
          <a:p>
            <a:r>
              <a:rPr lang="en-AU" dirty="0" smtClean="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smtClean="0"/>
              <a:t>Resolutions of “No” comments from China NB were liaised as 11-15-0958r1 in July 2015</a:t>
            </a:r>
          </a:p>
          <a:p>
            <a:pPr lvl="1"/>
            <a:r>
              <a:rPr lang="en-AU" dirty="0"/>
              <a:t>IEEE 802.11ac-2013 </a:t>
            </a:r>
            <a:r>
              <a:rPr lang="en-GB" dirty="0"/>
              <a:t>has been ratified as </a:t>
            </a:r>
            <a:r>
              <a:rPr lang="en-AU" dirty="0" smtClean="0"/>
              <a:t>8802-11:2012/</a:t>
            </a:r>
            <a:r>
              <a:rPr lang="en-AU" dirty="0" err="1" smtClean="0"/>
              <a:t>Amd</a:t>
            </a:r>
            <a:r>
              <a:rPr lang="en-AU" dirty="0" smtClean="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7407"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smtClean="0"/>
              <a:t>has </a:t>
            </a:r>
            <a:r>
              <a:rPr lang="en-GB" dirty="0"/>
              <a:t>been ratified as </a:t>
            </a:r>
            <a:r>
              <a:rPr lang="en-AU" dirty="0"/>
              <a:t>8802-11:2015/</a:t>
            </a:r>
            <a:r>
              <a:rPr lang="en-AU" dirty="0" err="1"/>
              <a:t>Amd</a:t>
            </a:r>
            <a:r>
              <a:rPr lang="en-AU" dirty="0"/>
              <a:t> 5</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72</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resolutions </a:t>
            </a:r>
            <a:r>
              <a:rPr lang="en-AU" dirty="0" smtClean="0">
                <a:solidFill>
                  <a:srgbClr val="00B050"/>
                </a:solidFill>
              </a:rPr>
              <a:t>liaised</a:t>
            </a:r>
            <a:endParaRPr lang="en-AU" dirty="0">
              <a:solidFill>
                <a:srgbClr val="00B050"/>
              </a:solidFill>
            </a:endParaRPr>
          </a:p>
          <a:p>
            <a:pPr lvl="1"/>
            <a:r>
              <a:rPr lang="en-AU" dirty="0"/>
              <a:t>The request to submit IEEE </a:t>
            </a:r>
            <a:r>
              <a:rPr lang="en-AU" dirty="0" smtClean="0"/>
              <a:t>802.11af-2013 </a:t>
            </a:r>
            <a:r>
              <a:rPr lang="en-AU" dirty="0"/>
              <a:t>for approval under the PSDO was liaised in July 2014</a:t>
            </a:r>
          </a:p>
          <a:p>
            <a:pPr lvl="1"/>
            <a:r>
              <a:rPr lang="en-AU" dirty="0"/>
              <a:t>The </a:t>
            </a:r>
            <a:r>
              <a:rPr lang="en-AU" dirty="0" smtClean="0"/>
              <a:t>60 day pre-ballot </a:t>
            </a:r>
            <a:r>
              <a:rPr lang="en-AU" dirty="0"/>
              <a:t>closed on 22 Sept 2014, and </a:t>
            </a:r>
            <a:r>
              <a:rPr lang="en-AU" dirty="0" smtClean="0"/>
              <a:t>passed 11/1/4</a:t>
            </a:r>
            <a:endParaRPr lang="en-AU" dirty="0"/>
          </a:p>
          <a:p>
            <a:pPr lvl="2"/>
            <a:r>
              <a:rPr lang="en-AU" dirty="0" smtClean="0"/>
              <a:t>Resolutions of “No</a:t>
            </a:r>
            <a:r>
              <a:rPr lang="en-AU" dirty="0"/>
              <a:t>” comments from China NB were liaised to SC6 as </a:t>
            </a:r>
            <a:r>
              <a:rPr lang="en-AU" dirty="0" smtClean="0"/>
              <a:t>N16085 (see previous page)  </a:t>
            </a:r>
            <a:r>
              <a:rPr lang="en-AU" dirty="0"/>
              <a:t>in Nov 2014</a:t>
            </a:r>
          </a:p>
          <a:p>
            <a:r>
              <a:rPr lang="en-AU" dirty="0" smtClean="0"/>
              <a:t>FDIS </a:t>
            </a:r>
            <a:r>
              <a:rPr lang="en-AU" dirty="0"/>
              <a:t>ballot</a:t>
            </a:r>
            <a:r>
              <a:rPr lang="en-AU" dirty="0" smtClean="0"/>
              <a:t>: </a:t>
            </a:r>
            <a:r>
              <a:rPr lang="en-AU" dirty="0">
                <a:solidFill>
                  <a:srgbClr val="00B050"/>
                </a:solidFill>
              </a:rPr>
              <a:t>passed &amp; comment resolutions liaised</a:t>
            </a:r>
            <a:endParaRPr lang="en-AU" dirty="0" smtClean="0">
              <a:solidFill>
                <a:schemeClr val="accent2"/>
              </a:solidFill>
            </a:endParaRPr>
          </a:p>
          <a:p>
            <a:pPr lvl="1"/>
            <a:r>
              <a:rPr lang="en-AU" b="0" dirty="0" smtClean="0"/>
              <a:t>FDIS closed on 11 </a:t>
            </a:r>
            <a:r>
              <a:rPr lang="en-AU" b="0" dirty="0"/>
              <a:t>July </a:t>
            </a:r>
            <a:r>
              <a:rPr lang="en-AU" b="0" dirty="0" smtClean="0"/>
              <a:t>2015 and passed 15/1/0</a:t>
            </a:r>
          </a:p>
          <a:p>
            <a:pPr lvl="2"/>
            <a:r>
              <a:rPr lang="en-AU" dirty="0" smtClean="0"/>
              <a:t>Resolutions of “No</a:t>
            </a:r>
            <a:r>
              <a:rPr lang="en-AU" dirty="0"/>
              <a:t>” comments from China NB were liaised as 11-15-0958r1 in July 2015</a:t>
            </a:r>
          </a:p>
          <a:p>
            <a:pPr lvl="1"/>
            <a:r>
              <a:rPr lang="en-AU" dirty="0"/>
              <a:t>IEEE </a:t>
            </a:r>
            <a:r>
              <a:rPr lang="en-AU" dirty="0" smtClean="0"/>
              <a:t>802.11af-2013 </a:t>
            </a:r>
            <a:r>
              <a:rPr lang="en-GB" dirty="0"/>
              <a:t>has been ratified as </a:t>
            </a:r>
            <a:r>
              <a:rPr lang="en-AU" dirty="0" smtClean="0"/>
              <a:t>8802-11:2012/</a:t>
            </a:r>
            <a:r>
              <a:rPr lang="en-AU" dirty="0" err="1" smtClean="0"/>
              <a:t>Amd</a:t>
            </a:r>
            <a:r>
              <a:rPr lang="en-AU" dirty="0" smtClean="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802.1AX-2014 </a:t>
            </a:r>
            <a:r>
              <a:rPr lang="en-GB" dirty="0" smtClean="0"/>
              <a:t>FDIS ballot closes on 20 Nov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73</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passed &amp; </a:t>
            </a:r>
            <a:r>
              <a:rPr lang="en-AU" dirty="0" smtClean="0">
                <a:solidFill>
                  <a:srgbClr val="00B050"/>
                </a:solidFill>
              </a:rPr>
              <a:t>no comment </a:t>
            </a:r>
            <a:r>
              <a:rPr lang="en-AU" dirty="0">
                <a:solidFill>
                  <a:srgbClr val="00B050"/>
                </a:solidFill>
              </a:rPr>
              <a:t>responses </a:t>
            </a:r>
            <a:r>
              <a:rPr lang="en-AU" dirty="0" smtClean="0">
                <a:solidFill>
                  <a:srgbClr val="00B050"/>
                </a:solidFill>
              </a:rPr>
              <a:t>required</a:t>
            </a:r>
            <a:endParaRPr lang="en-AU" dirty="0">
              <a:solidFill>
                <a:srgbClr val="00B050"/>
              </a:solidFill>
            </a:endParaRPr>
          </a:p>
          <a:p>
            <a:pPr lvl="1"/>
            <a:r>
              <a:rPr lang="en-AU" dirty="0" smtClean="0"/>
              <a:t>IEEE 802.1AX-2014 was liaised (N16142) to SC6 on 30 March 2015 for ratification under the PSDO process</a:t>
            </a:r>
          </a:p>
          <a:p>
            <a:pPr lvl="1"/>
            <a:r>
              <a:rPr lang="en-AU" dirty="0"/>
              <a:t>The 60-day pre-ballot ballot </a:t>
            </a:r>
            <a:r>
              <a:rPr lang="en-AU" dirty="0" smtClean="0"/>
              <a:t>closed </a:t>
            </a:r>
            <a:r>
              <a:rPr lang="en-AU" dirty="0"/>
              <a:t>on </a:t>
            </a:r>
            <a:r>
              <a:rPr lang="en-AU" dirty="0" smtClean="0"/>
              <a:t>30 May 2015</a:t>
            </a:r>
          </a:p>
          <a:p>
            <a:pPr lvl="1"/>
            <a:r>
              <a:rPr lang="en-AU" dirty="0" smtClean="0"/>
              <a:t>It passed with 100% approval and no comments</a:t>
            </a:r>
            <a:endParaRPr lang="en-AU" dirty="0"/>
          </a:p>
          <a:p>
            <a:r>
              <a:rPr lang="en-AU" dirty="0" smtClean="0"/>
              <a:t>FDIS ballot: </a:t>
            </a:r>
            <a:r>
              <a:rPr lang="en-AU" dirty="0">
                <a:solidFill>
                  <a:srgbClr val="00B050"/>
                </a:solidFill>
              </a:rPr>
              <a:t>passed &amp; no comment responses required</a:t>
            </a:r>
            <a:endParaRPr lang="en-AU" dirty="0">
              <a:solidFill>
                <a:schemeClr val="accent6"/>
              </a:solidFill>
            </a:endParaRPr>
          </a:p>
          <a:p>
            <a:pPr lvl="1"/>
            <a:r>
              <a:rPr lang="en-AU" dirty="0"/>
              <a:t>FDIS ballot </a:t>
            </a:r>
            <a:r>
              <a:rPr lang="en-AU" dirty="0" smtClean="0"/>
              <a:t>closed on 20 Nov 2015</a:t>
            </a:r>
          </a:p>
          <a:p>
            <a:pPr lvl="1"/>
            <a:r>
              <a:rPr lang="en-AU" dirty="0"/>
              <a:t>It passed with 100% approval and no </a:t>
            </a:r>
            <a:r>
              <a:rPr lang="en-AU" dirty="0" smtClean="0"/>
              <a:t>comments</a:t>
            </a:r>
          </a:p>
          <a:p>
            <a:pPr lvl="1"/>
            <a:r>
              <a:rPr lang="en-AU" dirty="0" smtClean="0"/>
              <a:t>It will be known as 8802-1AX:2015</a:t>
            </a:r>
            <a:endParaRPr lang="en-AU" dirty="0"/>
          </a:p>
        </p:txBody>
      </p:sp>
    </p:spTree>
    <p:extLst>
      <p:ext uri="{BB962C8B-B14F-4D97-AF65-F5344CB8AC3E}">
        <p14:creationId xmlns:p14="http://schemas.microsoft.com/office/powerpoint/2010/main" val="23094880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regular meeting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interim meeting in Nov 2015 in Dallas</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Prepare for SC6 meeting in February 2016</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8</a:t>
            </a:fld>
            <a:endParaRPr lang="en-US"/>
          </a:p>
        </p:txBody>
      </p:sp>
    </p:spTree>
    <p:extLst>
      <p:ext uri="{BB962C8B-B14F-4D97-AF65-F5344CB8AC3E}">
        <p14:creationId xmlns:p14="http://schemas.microsoft.com/office/powerpoint/2010/main" val="2544254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9</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the Atlanta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Atlanta, US in Jan 2016, as documented on slide 8 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6777</Words>
  <Application>Microsoft Office PowerPoint</Application>
  <PresentationFormat>On-screen Show (4:3)</PresentationFormat>
  <Paragraphs>1092</Paragraphs>
  <Slides>73</Slides>
  <Notes>11</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73</vt:i4>
      </vt:variant>
    </vt:vector>
  </HeadingPairs>
  <TitlesOfParts>
    <vt:vector size="78" baseType="lpstr">
      <vt:lpstr>802-11-Submission</vt:lpstr>
      <vt:lpstr>Acrobat Document</vt:lpstr>
      <vt:lpstr>Presentation</vt:lpstr>
      <vt:lpstr>Packager Shell Object</vt:lpstr>
      <vt:lpstr>Adobe Acrobat Document</vt:lpstr>
      <vt:lpstr>IEEE 802 JTC1 Standing Committee Jan 2016 agenda</vt:lpstr>
      <vt:lpstr>This document will be used to run the IEEE 802 JTC1 SC meetings in Atlanta in January 2016</vt:lpstr>
      <vt:lpstr>The SC will review the official IEEE-SA patent material for pre-PAR groups</vt:lpstr>
      <vt:lpstr>The SC will review the official IEEE-SA patent material for pre-PAR groups</vt:lpstr>
      <vt:lpstr>Links are available to a variety of other useful resources</vt:lpstr>
      <vt:lpstr>The IEEE 802 JTC1 SC will operate using accepted principles of meeting etiquette</vt:lpstr>
      <vt:lpstr>The IEEE 802 JTC1 SC has two slots at the Atlanta interim meeting but will probably not need them</vt:lpstr>
      <vt:lpstr>The IEEE 802 JTC1 SC regular meeting has a high level list of agenda items to be considered</vt:lpstr>
      <vt:lpstr>The IEEE 802 JTC1 SC will consider approving its agenda for the Atlanta meeting</vt:lpstr>
      <vt:lpstr>The IEEE 802 JTC1 SC will consider approval of the minutes of its Dallas meeting</vt:lpstr>
      <vt:lpstr>The goals of the IEEE 802 JTC1 SC were reaffirmed by the IEEE 802 EC in March 2014</vt:lpstr>
      <vt:lpstr>The IEEE 802 WGs continue to liaise drafts to SC6 for their information</vt:lpstr>
      <vt:lpstr>IEEE 802.11 WG has liaised a variety of drafts from completed TGs  to SC6</vt:lpstr>
      <vt:lpstr>IEEE 802.11 WG has liaised a variety of drafts from active TGs  to SC6</vt:lpstr>
      <vt:lpstr>The SC will discuss drafts that should be liaised from the IEEE 802.11 WG</vt:lpstr>
      <vt:lpstr>IEEE 802.1 WG has liaised a variety of drafts to SC6</vt:lpstr>
      <vt:lpstr>The SC will discuss drafts that should be liaised from the IEEE 802.1 WG</vt:lpstr>
      <vt:lpstr>IEEE 802.3 WG has liaised a variety of drafts to SC6</vt:lpstr>
      <vt:lpstr>The SC will discuss drafts that should be liaised from the IEEE 802.3 WG</vt:lpstr>
      <vt:lpstr>The SC will discuss drafts that should be liaised from the IEEE 802.3 WG</vt:lpstr>
      <vt:lpstr>The SC will discuss drafts that should be liaised from the IEEE 802.3 WG</vt:lpstr>
      <vt:lpstr>IEEE 802.15 WG has liaised one draft to SC6</vt:lpstr>
      <vt:lpstr>The SC may discuss the possibility of liaising IEEE 802.15 drafts to SC6</vt:lpstr>
      <vt:lpstr>IEEE 802.22 WG has liaised two drafts to SC6</vt:lpstr>
      <vt:lpstr>IEEE 802.22 WG will continue to consider drafts for liaison</vt:lpstr>
      <vt:lpstr>IEEE 802 continues to notify SC6 of various new projects</vt:lpstr>
      <vt:lpstr>The new Central Desktop area for the “Adoption of IEEE 802 standards by ISO/IEC JTC1” is operational</vt:lpstr>
      <vt:lpstr>IEEE 802 has pushed 17 standards completely through the PSDO ratification process</vt:lpstr>
      <vt:lpstr>IEEE 802 has pushed 17 standards completely through the PSDO ratification process</vt:lpstr>
      <vt:lpstr>IEEE 802 has ten standards in the pipeline for ratification under the PSDO</vt:lpstr>
      <vt:lpstr>IEEE 802-2014 FDIS ballot passed on 2 Nov 2015 and comment response liaised in Jan 16 </vt:lpstr>
      <vt:lpstr>IEEE 802.1Xbx-2014 FDIS ballot closed on 24 December and passed with one comment</vt:lpstr>
      <vt:lpstr>The China NB has provided a comment during the FDIS on IEEE 802.1Xbx-2014 </vt:lpstr>
      <vt:lpstr>The SC will discus a response to the China NB comment on IEEE 802.1Xbx-2014 </vt:lpstr>
      <vt:lpstr>IEEE 802.1Q-Rev-2014 FDIS ballot closes 28 January 2016</vt:lpstr>
      <vt:lpstr>IEEE 802.1BR-2012 passed 60 day pre-ballot on 23 Sept 2015  &amp; a response liaised in Jan 16</vt:lpstr>
      <vt:lpstr>IEEE 802.1BA-2011 passed 60 day pre-ballot on 23 Sept 2015 &amp; a response liaised in Jan 16</vt:lpstr>
      <vt:lpstr>IEEE 802.1Qca is almost ready to enter the PSDO process</vt:lpstr>
      <vt:lpstr>IEEE 802.22a has been submitted for 60 day pre-ballot</vt:lpstr>
      <vt:lpstr>IEEE 802.22b has been submitted for 60 day pre-ballot</vt:lpstr>
      <vt:lpstr>IEEE 802.3bx will be submitted to 60 day pre-ballot soon</vt:lpstr>
      <vt:lpstr>IEEE 802.3bw will be submitted to 60 day pre-ballot in about March 2015</vt:lpstr>
      <vt:lpstr>The next SC6 meeting will be in February 2016  in Xi'an, China </vt:lpstr>
      <vt:lpstr>Volunteers are sought for the IEEE 802 delegation to SC6 in February 2016 but none are likely</vt:lpstr>
      <vt:lpstr>The SC may review the WG status reports to the Xian meeting of SC6</vt:lpstr>
      <vt:lpstr>The SC will consider the draft agendas for the SC6 meeting in February 2016</vt:lpstr>
      <vt:lpstr>There will be discussion of human body communication but no documents so far</vt:lpstr>
      <vt:lpstr>WG7 will be discussing wireless access controllers</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ratified as ISO/IEC/IEEE 8802-11:2012</vt:lpstr>
      <vt:lpstr>IEEE 802.1X-2010 has been ratified as ISO/IEC/IEEE 8802-1X:2013</vt:lpstr>
      <vt:lpstr>IEEE 802.1AE-2006 has been ratified as ISO/IEC/IEEE 8802-1AE:2013</vt:lpstr>
      <vt:lpstr>IEEE 802.1AB-2009 has been ratified as ISO/IEC/IEEE 8802-1AB:2014</vt:lpstr>
      <vt:lpstr>IEEE 802.1AR-2009 has been ratified as ISO/IEC/IEEE 8802-1AR:2014</vt:lpstr>
      <vt:lpstr>IEEE 802.1AS-2011 has been ratified as ISO/IEC 8802-1AS:2014</vt:lpstr>
      <vt:lpstr>IEEE 802.3-2012 has been ratified as ISO/IEC/IEEE 8802-3:2014</vt:lpstr>
      <vt:lpstr>IEEE 802.11ae-2012 has been ratified as ISO/IEC 8802-11:2012/Amd 1:2014</vt:lpstr>
      <vt:lpstr>IEEE 802.11aa-2012 has been ratified as ISO/IEC 8802-11:2012/Amd 2:2014</vt:lpstr>
      <vt:lpstr>IEEE 802.11ad-2012 has been ratified as ISO/IEC 8802-11:2012/Amd 3:2014</vt:lpstr>
      <vt:lpstr>IEEE 802.22 has been ratified as ISO/IEC 8802-22:2015</vt:lpstr>
      <vt:lpstr>IEEE 802.1AEbn-2011 has been ratified as ISO/IEC 8802-1AE:2015/Amd 1</vt:lpstr>
      <vt:lpstr>IEEE 802.1AEbw-2013 has been ratified as ISO/IEC 8802-1AE:2015/Amd 2</vt:lpstr>
      <vt:lpstr>IEEE 802.3.1-2013 has been published as “Definitions for Ethernet — Part 3-1”</vt:lpstr>
      <vt:lpstr>IEEE 802.11ac-2013 has been ratified as ISO/IEC/IEEE 8802-11:2015/Amd 4</vt:lpstr>
      <vt:lpstr>IEEE 802.11af-2013 has been ratified as 8802-11:2015/Amd 5</vt:lpstr>
      <vt:lpstr>IEEE 802.1AX-2014 FDIS ballot closes on 20 Nov 2015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2016-01-19T18:14:18Z</dcterms:modified>
</cp:coreProperties>
</file>