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69" r:id="rId2"/>
    <p:sldId id="278" r:id="rId3"/>
    <p:sldId id="417" r:id="rId4"/>
    <p:sldId id="517" r:id="rId5"/>
    <p:sldId id="579" r:id="rId6"/>
    <p:sldId id="557" r:id="rId7"/>
    <p:sldId id="580" r:id="rId8"/>
    <p:sldId id="298" r:id="rId9"/>
    <p:sldId id="516" r:id="rId10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006600"/>
    <a:srgbClr val="99CCFF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902" autoAdjust="0"/>
    <p:restoredTop sz="97842" autoAdjust="0"/>
  </p:normalViewPr>
  <p:slideViewPr>
    <p:cSldViewPr>
      <p:cViewPr>
        <p:scale>
          <a:sx n="90" d="100"/>
          <a:sy n="90" d="100"/>
        </p:scale>
        <p:origin x="-1320" y="-108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916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>
        <p:scale>
          <a:sx n="100" d="100"/>
          <a:sy n="100" d="100"/>
        </p:scale>
        <p:origin x="-3552" y="-72"/>
      </p:cViewPr>
      <p:guideLst>
        <p:guide orient="horz" pos="2164"/>
        <p:guide pos="284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29263" y="177800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802.11-15/1522r0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687388" y="177800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5781675" y="8997950"/>
            <a:ext cx="4667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097213" y="8997950"/>
            <a:ext cx="5127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346A1385-B4BE-44D6-BE17-C818A5EF93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6326" name="Line 6"/>
          <p:cNvSpPr>
            <a:spLocks noChangeShapeType="1"/>
          </p:cNvSpPr>
          <p:nvPr/>
        </p:nvSpPr>
        <p:spPr bwMode="auto">
          <a:xfrm>
            <a:off x="685800" y="387350"/>
            <a:ext cx="5486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685800" y="8997950"/>
            <a:ext cx="7032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56328" name="Line 8"/>
          <p:cNvSpPr>
            <a:spLocks noChangeShapeType="1"/>
          </p:cNvSpPr>
          <p:nvPr/>
        </p:nvSpPr>
        <p:spPr bwMode="auto">
          <a:xfrm>
            <a:off x="685800" y="8986838"/>
            <a:ext cx="56388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178781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5572125" y="98425"/>
            <a:ext cx="641350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doc.: IEEE 802.11-15/1522r0</a:t>
            </a: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646113" y="98425"/>
            <a:ext cx="827087" cy="212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defTabSz="933450" eaLnBrk="0" hangingPunct="0">
              <a:defRPr sz="14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November 2015</a:t>
            </a: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14425" y="703263"/>
            <a:ext cx="4630738" cy="34734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416425"/>
            <a:ext cx="5029200" cy="4183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3662" tIns="46038" rIns="93662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5289550" y="9001125"/>
            <a:ext cx="923925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5pPr marL="457200" lvl="4" algn="r" defTabSz="933450" eaLnBrk="0" hangingPunct="0">
              <a:defRPr>
                <a:cs typeface="+mn-cs"/>
              </a:defRPr>
            </a:lvl5pPr>
          </a:lstStyle>
          <a:p>
            <a:pPr lvl="4"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181350" y="9001125"/>
            <a:ext cx="512763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defTabSz="933450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Page </a:t>
            </a:r>
            <a:fld id="{2BF0D095-F52D-480A-94DF-9FA296D2C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715963" y="9001125"/>
            <a:ext cx="703262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Submission</a:t>
            </a:r>
          </a:p>
        </p:txBody>
      </p:sp>
      <p:sp>
        <p:nvSpPr>
          <p:cNvPr id="28681" name="Line 9"/>
          <p:cNvSpPr>
            <a:spLocks noChangeShapeType="1"/>
          </p:cNvSpPr>
          <p:nvPr/>
        </p:nvSpPr>
        <p:spPr bwMode="auto">
          <a:xfrm>
            <a:off x="715963" y="8999538"/>
            <a:ext cx="5426075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82" name="Line 10"/>
          <p:cNvSpPr>
            <a:spLocks noChangeShapeType="1"/>
          </p:cNvSpPr>
          <p:nvPr/>
        </p:nvSpPr>
        <p:spPr bwMode="auto">
          <a:xfrm>
            <a:off x="641350" y="296863"/>
            <a:ext cx="55753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5904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1143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2286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3429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457200" algn="l" defTabSz="93345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17412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7413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EC899-E8EF-4388-8D00-29F049B3F004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97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97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1843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843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D46985A7-CD46-43FB-959E-263D01CC9381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 cap="flat"/>
        </p:spPr>
      </p:sp>
      <p:sp>
        <p:nvSpPr>
          <p:cNvPr id="30727" name="Rectangle 3"/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5250" rIns="95250"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1946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946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81CEE20B-EFCB-4243-971C-5ADEB57723BE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317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4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355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355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6FAA8AB-7E46-4D81-8BDE-7DD8A33C93E2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35846" name="Rectangle 2"/>
          <p:cNvSpPr txBox="1">
            <a:spLocks noGrp="1" noChangeArrowheads="1"/>
          </p:cNvSpPr>
          <p:nvPr/>
        </p:nvSpPr>
        <p:spPr bwMode="auto">
          <a:xfrm>
            <a:off x="5578475" y="98425"/>
            <a:ext cx="63500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5847" name="Rectangle 3"/>
          <p:cNvSpPr txBox="1">
            <a:spLocks noGrp="1" noChangeArrowheads="1"/>
          </p:cNvSpPr>
          <p:nvPr/>
        </p:nvSpPr>
        <p:spPr bwMode="auto">
          <a:xfrm>
            <a:off x="646113" y="98425"/>
            <a:ext cx="819150" cy="212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5848" name="Rectangle 6"/>
          <p:cNvSpPr txBox="1">
            <a:spLocks noGrp="1" noChangeArrowheads="1"/>
          </p:cNvSpPr>
          <p:nvPr/>
        </p:nvSpPr>
        <p:spPr bwMode="auto">
          <a:xfrm>
            <a:off x="5299075" y="9001125"/>
            <a:ext cx="914400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5849" name="Rectangle 7"/>
          <p:cNvSpPr txBox="1">
            <a:spLocks noGrp="1" noChangeArrowheads="1"/>
          </p:cNvSpPr>
          <p:nvPr/>
        </p:nvSpPr>
        <p:spPr bwMode="auto">
          <a:xfrm>
            <a:off x="3187700" y="9001125"/>
            <a:ext cx="506413" cy="182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Page </a:t>
            </a:r>
            <a:fld id="{AC45596B-495E-4574-A291-D3B0CA8E0394}" type="slidenum">
              <a:rPr lang="en-US" altLang="en-US">
                <a:ea typeface="MS PGothic" pitchFamily="34" charset="-128"/>
              </a:rPr>
              <a:pPr algn="r">
                <a:spcBef>
                  <a:spcPct val="0"/>
                </a:spcBef>
              </a:pPr>
              <a:t>5</a:t>
            </a:fld>
            <a:endParaRPr lang="en-US" altLang="en-US">
              <a:ea typeface="MS PGothic" pitchFamily="34" charset="-128"/>
            </a:endParaRPr>
          </a:p>
        </p:txBody>
      </p:sp>
      <p:sp>
        <p:nvSpPr>
          <p:cNvPr id="358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51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6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>
          <a:xfrm>
            <a:off x="4027488" y="96838"/>
            <a:ext cx="2185987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sz="quarter" idx="1"/>
          </p:nvPr>
        </p:nvSpPr>
        <p:spPr>
          <a:xfrm>
            <a:off x="646113" y="96838"/>
            <a:ext cx="733425" cy="214312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4580" name="Rectangle 6"/>
          <p:cNvSpPr>
            <a:spLocks noGrp="1" noChangeArrowheads="1"/>
          </p:cNvSpPr>
          <p:nvPr>
            <p:ph type="ftr" sz="quarter" idx="4"/>
          </p:nvPr>
        </p:nvSpPr>
        <p:spPr>
          <a:xfrm>
            <a:off x="3656013" y="9001125"/>
            <a:ext cx="2557462" cy="184150"/>
          </a:xfrm>
        </p:spPr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4581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279775" y="9001125"/>
            <a:ext cx="414338" cy="184150"/>
          </a:xfrm>
        </p:spPr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F3F42982-5C51-4B0C-81ED-C6DD168AA414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36870" name="Rectangle 2"/>
          <p:cNvSpPr txBox="1">
            <a:spLocks noGrp="1" noChangeArrowheads="1"/>
          </p:cNvSpPr>
          <p:nvPr/>
        </p:nvSpPr>
        <p:spPr bwMode="auto">
          <a:xfrm>
            <a:off x="4017963" y="95250"/>
            <a:ext cx="21955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doc.: IEEE 802.11-10/0503r4</a:t>
            </a:r>
          </a:p>
        </p:txBody>
      </p:sp>
      <p:sp>
        <p:nvSpPr>
          <p:cNvPr id="36871" name="Rectangle 3"/>
          <p:cNvSpPr txBox="1">
            <a:spLocks noGrp="1" noChangeArrowheads="1"/>
          </p:cNvSpPr>
          <p:nvPr/>
        </p:nvSpPr>
        <p:spPr bwMode="auto">
          <a:xfrm>
            <a:off x="646113" y="95250"/>
            <a:ext cx="7540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b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1400" b="1">
                <a:ea typeface="MS PGothic" pitchFamily="34" charset="-128"/>
              </a:rPr>
              <a:t>May 2010</a:t>
            </a:r>
          </a:p>
        </p:txBody>
      </p:sp>
      <p:sp>
        <p:nvSpPr>
          <p:cNvPr id="36872" name="Rectangle 6"/>
          <p:cNvSpPr txBox="1">
            <a:spLocks noGrp="1" noChangeArrowheads="1"/>
          </p:cNvSpPr>
          <p:nvPr/>
        </p:nvSpPr>
        <p:spPr bwMode="auto">
          <a:xfrm>
            <a:off x="3133725" y="9001125"/>
            <a:ext cx="3079750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marL="342900" indent="-3429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 algn="r">
              <a:spcBef>
                <a:spcPct val="0"/>
              </a:spcBef>
            </a:pPr>
            <a:r>
              <a:rPr lang="en-US" altLang="en-US">
                <a:ea typeface="MS PGothic" pitchFamily="34" charset="-128"/>
              </a:rPr>
              <a:t>Michael Montemurro, Research in Motion</a:t>
            </a:r>
          </a:p>
        </p:txBody>
      </p:sp>
      <p:sp>
        <p:nvSpPr>
          <p:cNvPr id="36873" name="Rectangle 7"/>
          <p:cNvSpPr txBox="1">
            <a:spLocks noGrp="1" noChangeArrowheads="1"/>
          </p:cNvSpPr>
          <p:nvPr/>
        </p:nvSpPr>
        <p:spPr bwMode="auto">
          <a:xfrm>
            <a:off x="3278188" y="9001125"/>
            <a:ext cx="415925" cy="184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r">
              <a:spcBef>
                <a:spcPct val="0"/>
              </a:spcBef>
            </a:pPr>
            <a:r>
              <a:rPr lang="en-US" altLang="en-US"/>
              <a:t>Page </a:t>
            </a:r>
            <a:fld id="{6C7B453B-48E0-4477-A157-3A28621F65B5}" type="slidenum">
              <a:rPr lang="en-US" altLang="en-US"/>
              <a:pPr algn="r">
                <a:spcBef>
                  <a:spcPct val="0"/>
                </a:spcBef>
              </a:pPr>
              <a:t>7</a:t>
            </a:fld>
            <a:endParaRPr lang="en-US" altLang="en-US"/>
          </a:p>
        </p:txBody>
      </p:sp>
      <p:sp>
        <p:nvSpPr>
          <p:cNvPr id="3687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04900" y="696913"/>
            <a:ext cx="4649788" cy="3487737"/>
          </a:xfrm>
          <a:ln/>
        </p:spPr>
      </p:sp>
      <p:sp>
        <p:nvSpPr>
          <p:cNvPr id="368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4416425"/>
            <a:ext cx="5486400" cy="4183063"/>
          </a:xfrm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8676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8677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B0490C72-9D1F-4F71-BAF4-D65F148C9A45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532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doc.: IEEE 802.11-15/1522r0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sz="quarter" idx="1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400" smtClean="0"/>
              <a:t>November 2015</a:t>
            </a:r>
          </a:p>
        </p:txBody>
      </p:sp>
      <p:sp>
        <p:nvSpPr>
          <p:cNvPr id="29700" name="Rectangle 6"/>
          <p:cNvSpPr>
            <a:spLocks noGrp="1" noChangeArrowheads="1"/>
          </p:cNvSpPr>
          <p:nvPr>
            <p:ph type="ftr" sz="quarter" idx="4"/>
          </p:nvPr>
        </p:nvSpPr>
        <p:spPr/>
        <p:txBody>
          <a:bodyPr/>
          <a:lstStyle>
            <a:lvl1pPr marL="342900" indent="-3429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4572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9144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1371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18288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22860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lvl="4"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29701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>
            <a:lvl1pPr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defTabSz="9334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Page </a:t>
            </a:r>
            <a:fld id="{52DBA12B-7CE2-47B2-8A3A-C8330940ACFD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553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3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B0638B68-59E2-4ECC-A395-4D8BA92A6B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5454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6B95F2FA-1F7D-4511-B8D3-BE850E72BE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78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85800"/>
            <a:ext cx="1943100" cy="5410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5676900" cy="5410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20C94DB-DACE-4790-8683-FC67F9BD15B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152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FC9212-A276-4579-8D5E-ABD8504D37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55021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5431AEC5-025C-49AC-9B4A-23C1DEB7E7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1411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E93BDA3-DD93-4E4E-8EDC-3FA158570F5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89926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BB03CFB-44AD-4816-B58F-A54E0F5542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15081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04482A58-199F-4918-8432-04940375E7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2265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7F6BBDC2-33C3-48A1-AB5D-AA2D3A91F3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1338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8988C900-7051-48E6-8DAA-3BB132A94C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676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Slide </a:t>
            </a:r>
            <a:fld id="{AB6FA4E4-6431-4A7A-AEBA-9670F0642C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8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96913" y="334963"/>
            <a:ext cx="1893887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  <a:spAutoFit/>
          </a:bodyPr>
          <a:lstStyle>
            <a:lvl1pPr eaLnBrk="0" hangingPunct="0">
              <a:defRPr sz="1800" b="1"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January 2016</a:t>
            </a:r>
            <a:endParaRPr lang="en-US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8077200" y="6475413"/>
            <a:ext cx="4667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Dorothy Stanley, HPE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algn="ctr" eaLnBrk="0" hangingPunct="0">
              <a:defRPr>
                <a:cs typeface="+mn-cs"/>
              </a:defRPr>
            </a:lvl1pPr>
          </a:lstStyle>
          <a:p>
            <a:pPr>
              <a:defRPr/>
            </a:pPr>
            <a:r>
              <a:rPr lang="en-US"/>
              <a:t>Slide </a:t>
            </a:r>
            <a:fld id="{DC664FA7-9591-4AF1-947F-CBEC61367A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5162485" y="332601"/>
            <a:ext cx="328301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b">
            <a:spAutoFit/>
          </a:bodyPr>
          <a:lstStyle>
            <a:lvl1pPr marL="342900" indent="-3429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4572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9144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1371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18288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22860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lvl="4" algn="r">
              <a:defRPr/>
            </a:pPr>
            <a:r>
              <a:rPr lang="en-US" altLang="en-US" sz="1800" b="1" dirty="0" smtClean="0"/>
              <a:t>doc.: IEEE 802.11-15/1522r1</a:t>
            </a:r>
          </a:p>
        </p:txBody>
      </p:sp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685800" y="609600"/>
            <a:ext cx="77724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685800" y="6475413"/>
            <a:ext cx="479425" cy="184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defRPr/>
            </a:pPr>
            <a:r>
              <a:rPr lang="en-US" altLang="en-US" smtClean="0"/>
              <a:t>Agenda</a:t>
            </a:r>
          </a:p>
        </p:txBody>
      </p:sp>
      <p:sp>
        <p:nvSpPr>
          <p:cNvPr id="1034" name="Line 10"/>
          <p:cNvSpPr>
            <a:spLocks noChangeShapeType="1"/>
          </p:cNvSpPr>
          <p:nvPr/>
        </p:nvSpPr>
        <p:spPr bwMode="auto">
          <a:xfrm>
            <a:off x="685800" y="6477000"/>
            <a:ext cx="78486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085850" indent="-228600" algn="l" rtl="0" eaLnBrk="0" fontAlgn="base" hangingPunct="0">
        <a:spcBef>
          <a:spcPct val="20000"/>
        </a:spcBef>
        <a:spcAft>
          <a:spcPct val="0"/>
        </a:spcAft>
        <a:buChar char="•"/>
        <a:defRPr>
          <a:solidFill>
            <a:schemeClr val="tx1"/>
          </a:solidFill>
          <a:latin typeface="+mn-lt"/>
        </a:defRPr>
      </a:lvl3pPr>
      <a:lvl4pPr marL="142875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>
          <a:solidFill>
            <a:schemeClr val="tx1"/>
          </a:solidFill>
          <a:latin typeface="+mn-lt"/>
        </a:defRPr>
      </a:lvl4pPr>
      <a:lvl5pPr marL="17716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5pPr>
      <a:lvl6pPr marL="22288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6pPr>
      <a:lvl7pPr marL="26860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7pPr>
      <a:lvl8pPr marL="31432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8pPr>
      <a:lvl9pPr marL="360045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.emf"/><Relationship Id="rId4" Type="http://schemas.openxmlformats.org/officeDocument/2006/relationships/oleObject" Target="../embeddings/Microsoft_Word_97_-_2003_Document1.doc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5/11-15-1502-00-000m-revmc-brc-minutes-for-f2f-dec-ieee-sa-hosted-piscataway.docx" TargetMode="External"/><Relationship Id="rId7" Type="http://schemas.openxmlformats.org/officeDocument/2006/relationships/hyperlink" Target="https://mentor.ieee.org/802.11/dcn/13/11-13-0095-25-000m-editor-reports.pptx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mentor.ieee.org/802.11/dcn/15/11-15-1216-00-000m-revmc-brc-minutes-for-november-dallas.docx" TargetMode="External"/><Relationship Id="rId5" Type="http://schemas.openxmlformats.org/officeDocument/2006/relationships/hyperlink" Target="https://mentor.ieee.org/802.11/dcn/15/11-15-1477-00-000m-revmc-brc-telecon-minutes-nov-20.docx" TargetMode="External"/><Relationship Id="rId4" Type="http://schemas.openxmlformats.org/officeDocument/2006/relationships/hyperlink" Target="https://mentor.ieee.org/802.11/dcn/15/11-15-1492-00-000m-revmc-brc-minutes-30-nov-2015.docx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ee802.org/11/email/stds-802-11/msg01475.html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echstreet.com/ieee/products/1867583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mentor.ieee.org/802.11/dcn/12/11-12-0594-02-0000-revision-par-proposal-for-802-11-2012.doc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mentor.ieee.org/802.11/dcn/15/11-15-0532-30-000m-revmc-sponsor-ballot-comments.xls" TargetMode="External"/><Relationship Id="rId4" Type="http://schemas.openxmlformats.org/officeDocument/2006/relationships/hyperlink" Target="https://mentor.ieee.org/802.11/dcn/13/11-13-0233-56-000m-revmc-wg-ballot-comments.xl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  <a:endParaRPr lang="en-US" sz="1800" dirty="0" smtClean="0"/>
          </a:p>
        </p:txBody>
      </p:sp>
      <p:sp>
        <p:nvSpPr>
          <p:cNvPr id="307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307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77FB121F-92AD-4A94-B9B7-431A9F07F0F0}" type="slidenum">
              <a:rPr lang="en-US" smtClean="0"/>
              <a:pPr>
                <a:defRPr/>
              </a:pPr>
              <a:t>1</a:t>
            </a:fld>
            <a:endParaRPr lang="en-US" smtClean="0"/>
          </a:p>
        </p:txBody>
      </p:sp>
      <p:sp>
        <p:nvSpPr>
          <p:cNvPr id="205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924800" cy="1066800"/>
          </a:xfrm>
        </p:spPr>
        <p:txBody>
          <a:bodyPr/>
          <a:lstStyle/>
          <a:p>
            <a:r>
              <a:rPr lang="en-US" altLang="en-US" dirty="0" smtClean="0"/>
              <a:t>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January 2016 Agenda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381000"/>
          </a:xfrm>
        </p:spPr>
        <p:txBody>
          <a:bodyPr/>
          <a:lstStyle/>
          <a:p>
            <a:pPr algn="ctr">
              <a:lnSpc>
                <a:spcPct val="90000"/>
              </a:lnSpc>
              <a:buFontTx/>
              <a:buNone/>
            </a:pPr>
            <a:r>
              <a:rPr lang="en-US" altLang="en-US" sz="2000" dirty="0" smtClean="0"/>
              <a:t>Date:</a:t>
            </a:r>
            <a:r>
              <a:rPr lang="en-US" altLang="en-US" sz="2000" b="0" dirty="0" smtClean="0"/>
              <a:t> 2016-01-17</a:t>
            </a:r>
          </a:p>
        </p:txBody>
      </p:sp>
      <p:graphicFrame>
        <p:nvGraphicFramePr>
          <p:cNvPr id="2055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5890967"/>
              </p:ext>
            </p:extLst>
          </p:nvPr>
        </p:nvGraphicFramePr>
        <p:xfrm>
          <a:off x="520700" y="2274888"/>
          <a:ext cx="8186738" cy="2520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804" name="Document" r:id="rId4" imgW="8248712" imgH="2546007" progId="Word.Document.8">
                  <p:embed/>
                </p:oleObj>
              </mc:Choice>
              <mc:Fallback>
                <p:oleObj name="Document" r:id="rId4" imgW="8248712" imgH="2546007" progId="Word.Document.8">
                  <p:embed/>
                  <p:pic>
                    <p:nvPicPr>
                      <p:cNvPr id="0" name="Object 1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0700" y="2274888"/>
                        <a:ext cx="8186738" cy="25209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56" name="Rectangle 12"/>
          <p:cNvSpPr>
            <a:spLocks noChangeArrowheads="1"/>
          </p:cNvSpPr>
          <p:nvPr/>
        </p:nvSpPr>
        <p:spPr bwMode="auto">
          <a:xfrm>
            <a:off x="533400" y="1939925"/>
            <a:ext cx="1447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buFontTx/>
              <a:buNone/>
            </a:pPr>
            <a:r>
              <a:rPr lang="en-US" altLang="en-US" sz="2000"/>
              <a:t>Authors:</a:t>
            </a:r>
            <a:endParaRPr lang="en-US" altLang="en-US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409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410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56D6E298-42C4-4845-8665-E35DE2769254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07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mtClean="0"/>
              <a:t>Abstract</a:t>
            </a:r>
          </a:p>
        </p:txBody>
      </p:sp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US" altLang="en-US" dirty="0" smtClean="0"/>
              <a:t>	This presentation contains the IEEE 802.11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agenda for the January 2016 session. </a:t>
            </a:r>
            <a:r>
              <a:rPr lang="en-US" altLang="en-US" dirty="0" err="1" smtClean="0"/>
              <a:t>TGmc</a:t>
            </a:r>
            <a:r>
              <a:rPr lang="en-US" altLang="en-US" dirty="0" smtClean="0"/>
              <a:t> is operating as the Ballot Resolution Committee for P802.11REVmc.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Date Placeholder 4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512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512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F9088BE-4FB0-43D4-875F-2C4B42EE0B21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101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85800"/>
            <a:ext cx="7772400" cy="457200"/>
          </a:xfrm>
        </p:spPr>
        <p:txBody>
          <a:bodyPr/>
          <a:lstStyle/>
          <a:p>
            <a:r>
              <a:rPr lang="en-US" altLang="en-US" sz="2400" smtClean="0"/>
              <a:t>TGmc Agenda</a:t>
            </a:r>
          </a:p>
        </p:txBody>
      </p:sp>
      <p:sp>
        <p:nvSpPr>
          <p:cNvPr id="4103" name="Rectangle 19"/>
          <p:cNvSpPr>
            <a:spLocks noChangeArrowheads="1"/>
          </p:cNvSpPr>
          <p:nvPr/>
        </p:nvSpPr>
        <p:spPr bwMode="auto">
          <a:xfrm>
            <a:off x="305666" y="1447800"/>
            <a:ext cx="4010025" cy="2441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Monday PM2</a:t>
            </a:r>
            <a:endParaRPr lang="en-US" altLang="en-US" sz="1800" dirty="0"/>
          </a:p>
          <a:p>
            <a:pPr lvl="1"/>
            <a:r>
              <a:rPr lang="en-US" altLang="en-US" sz="1600" dirty="0"/>
              <a:t>Chair’s Welcome, Status, Review of Objectives, Approve </a:t>
            </a:r>
            <a:r>
              <a:rPr lang="en-US" altLang="en-US" sz="1600" dirty="0" smtClean="0"/>
              <a:t>agenda </a:t>
            </a:r>
          </a:p>
          <a:p>
            <a:pPr lvl="1"/>
            <a:r>
              <a:rPr lang="en-US" altLang="en-US" sz="1600" dirty="0" smtClean="0"/>
              <a:t>Editor’s Report</a:t>
            </a:r>
          </a:p>
          <a:p>
            <a:pPr lvl="1"/>
            <a:r>
              <a:rPr lang="en-US" altLang="en-US" sz="1600" dirty="0" smtClean="0"/>
              <a:t>Presentations</a:t>
            </a:r>
            <a:endParaRPr lang="en-US" altLang="en-US" sz="1600" dirty="0" smtClean="0"/>
          </a:p>
          <a:p>
            <a:pPr lvl="1"/>
            <a:r>
              <a:rPr lang="en-GB" sz="1600" dirty="0" smtClean="0"/>
              <a:t>11-15-1274 – ACK frame –Graham Smith</a:t>
            </a:r>
            <a:r>
              <a:rPr lang="en-GB" sz="1600" dirty="0" smtClean="0"/>
              <a:t/>
            </a:r>
            <a:br>
              <a:rPr lang="en-GB" sz="1600" dirty="0" smtClean="0"/>
            </a:br>
            <a:endParaRPr lang="en-GB" sz="1600" dirty="0" smtClean="0"/>
          </a:p>
        </p:txBody>
      </p:sp>
      <p:sp>
        <p:nvSpPr>
          <p:cNvPr id="4110" name="Rectangle 35"/>
          <p:cNvSpPr>
            <a:spLocks noChangeArrowheads="1"/>
          </p:cNvSpPr>
          <p:nvPr/>
        </p:nvSpPr>
        <p:spPr bwMode="auto">
          <a:xfrm>
            <a:off x="4648200" y="3055088"/>
            <a:ext cx="3990532" cy="1669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Thursday PM1 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Presentations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Motions</a:t>
            </a:r>
            <a:endParaRPr lang="en-US" altLang="en-US" sz="1600" dirty="0" smtClean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Plans </a:t>
            </a:r>
            <a:r>
              <a:rPr lang="en-US" altLang="en-US" sz="1600" dirty="0"/>
              <a:t>for </a:t>
            </a:r>
            <a:r>
              <a:rPr lang="en-US" altLang="en-US" sz="1600" dirty="0" smtClean="0"/>
              <a:t>Jan – March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 </a:t>
            </a:r>
            <a:r>
              <a:rPr lang="en-US" altLang="en-US" sz="1600" dirty="0"/>
              <a:t>Schedule</a:t>
            </a:r>
          </a:p>
          <a:p>
            <a:pPr lvl="1">
              <a:lnSpc>
                <a:spcPct val="80000"/>
              </a:lnSpc>
            </a:pPr>
            <a:r>
              <a:rPr lang="en-US" altLang="en-US" sz="1600" dirty="0"/>
              <a:t>AOB, Adjourn</a:t>
            </a:r>
          </a:p>
        </p:txBody>
      </p:sp>
      <p:sp>
        <p:nvSpPr>
          <p:cNvPr id="10" name="Rectangle 35"/>
          <p:cNvSpPr>
            <a:spLocks noChangeArrowheads="1"/>
          </p:cNvSpPr>
          <p:nvPr/>
        </p:nvSpPr>
        <p:spPr bwMode="auto">
          <a:xfrm>
            <a:off x="309210" y="3733800"/>
            <a:ext cx="464379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/>
              <a:t>Tuesday </a:t>
            </a:r>
            <a:r>
              <a:rPr lang="en-US" altLang="en-US" sz="1800" dirty="0" smtClean="0"/>
              <a:t>PM2 </a:t>
            </a:r>
            <a:endParaRPr lang="en-US" altLang="en-US" sz="18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Presentations</a:t>
            </a:r>
          </a:p>
          <a:p>
            <a:pPr lvl="1">
              <a:lnSpc>
                <a:spcPct val="80000"/>
              </a:lnSpc>
            </a:pPr>
            <a:r>
              <a:rPr lang="en-US" sz="1600" dirty="0"/>
              <a:t>11-15-1530 – VGT 160MHz signaling </a:t>
            </a:r>
            <a:r>
              <a:rPr lang="en-US" sz="1600" dirty="0" smtClean="0"/>
              <a:t>Menzo Wentink</a:t>
            </a:r>
          </a:p>
          <a:p>
            <a:pPr lvl="1">
              <a:lnSpc>
                <a:spcPct val="80000"/>
              </a:lnSpc>
            </a:pPr>
            <a:r>
              <a:rPr lang="en-US" sz="1600" dirty="0" smtClean="0"/>
              <a:t>11-16-117, EIFS CID 5966 Menzo</a:t>
            </a:r>
            <a:endParaRPr lang="en-US" sz="1600" dirty="0"/>
          </a:p>
          <a:p>
            <a:pPr lvl="1">
              <a:lnSpc>
                <a:spcPct val="80000"/>
              </a:lnSpc>
            </a:pPr>
            <a:r>
              <a:rPr lang="en-US" altLang="en-US" sz="1600" dirty="0" smtClean="0"/>
              <a:t>11-15-106, 107 Probe dwell time – Peter </a:t>
            </a:r>
            <a:r>
              <a:rPr lang="en-US" altLang="en-US" sz="1600" dirty="0" err="1" smtClean="0"/>
              <a:t>Khoury</a:t>
            </a:r>
            <a:endParaRPr lang="en-US" altLang="en-US" sz="1600" dirty="0"/>
          </a:p>
        </p:txBody>
      </p:sp>
      <p:sp>
        <p:nvSpPr>
          <p:cNvPr id="16" name="Rectangle 35"/>
          <p:cNvSpPr>
            <a:spLocks noChangeArrowheads="1"/>
          </p:cNvSpPr>
          <p:nvPr/>
        </p:nvSpPr>
        <p:spPr bwMode="auto">
          <a:xfrm>
            <a:off x="4696268" y="1401726"/>
            <a:ext cx="4162868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/>
          <a:lstStyle>
            <a:lvl1pPr marL="342900" indent="-342900"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lnSpc>
                <a:spcPct val="80000"/>
              </a:lnSpc>
            </a:pPr>
            <a:r>
              <a:rPr lang="en-US" altLang="en-US" sz="1800" dirty="0" smtClean="0"/>
              <a:t>Wednesday PM2</a:t>
            </a:r>
            <a:endParaRPr lang="en-US" altLang="en-US" sz="1800" dirty="0"/>
          </a:p>
          <a:p>
            <a:pPr lvl="1"/>
            <a:r>
              <a:rPr lang="en-US" altLang="en-US" sz="1600" dirty="0" smtClean="0"/>
              <a:t>Presentations</a:t>
            </a:r>
          </a:p>
          <a:p>
            <a:pPr lvl="1"/>
            <a:r>
              <a:rPr lang="en-US" altLang="en-US" sz="1600" dirty="0" smtClean="0"/>
              <a:t>ARC proposed changes, see </a:t>
            </a:r>
            <a:r>
              <a:rPr lang="en-US" altLang="en-US" sz="1600" dirty="0" smtClean="0"/>
              <a:t>11-15-540 – Joseph Levy</a:t>
            </a:r>
          </a:p>
          <a:p>
            <a:pPr lvl="1"/>
            <a:r>
              <a:rPr lang="en-US" sz="1600" dirty="0"/>
              <a:t>11-15-1184r5 – </a:t>
            </a:r>
            <a:r>
              <a:rPr lang="en-US" sz="1600" dirty="0" smtClean="0"/>
              <a:t>OWE – Dan Harkins</a:t>
            </a:r>
            <a:endParaRPr lang="en-US" alt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51054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altLang="en-US" dirty="0" smtClean="0"/>
              <a:t>Objectives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Operate as the Ballot Resolution Group for P802.11-REVmc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Approve prior meeting minutes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>
                <a:hlinkClick r:id="rId3"/>
              </a:rPr>
              <a:t>https://</a:t>
            </a:r>
            <a:r>
              <a:rPr lang="en-US" altLang="en-US" sz="1600" dirty="0" smtClean="0">
                <a:hlinkClick r:id="rId3"/>
              </a:rPr>
              <a:t>mentor.ieee.org/802.11/dcn/15/11-15-1502-00-000m-revmc-brc-minutes-for-f2f-dec-ieee-sa-hosted-piscataway.docx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 smtClean="0">
                <a:hlinkClick r:id="rId4"/>
              </a:rPr>
              <a:t>https</a:t>
            </a:r>
            <a:r>
              <a:rPr lang="en-US" altLang="en-US" sz="1600" dirty="0">
                <a:hlinkClick r:id="rId4"/>
              </a:rPr>
              <a:t>://</a:t>
            </a:r>
            <a:r>
              <a:rPr lang="en-US" altLang="en-US" sz="1600" dirty="0" smtClean="0">
                <a:hlinkClick r:id="rId4"/>
              </a:rPr>
              <a:t>mentor.ieee.org/802.11/dcn/15/11-15-1492-00-000m-revmc-brc-minutes-30-nov-2015.docx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>
                <a:hlinkClick r:id="rId5"/>
              </a:rPr>
              <a:t>https://</a:t>
            </a:r>
            <a:r>
              <a:rPr lang="en-US" altLang="en-US" sz="1600" dirty="0" smtClean="0">
                <a:hlinkClick r:id="rId5"/>
              </a:rPr>
              <a:t>mentor.ieee.org/802.11/dcn/15/11-15-1477-00-000m-revmc-brc-telecon-minutes-nov-20.docx</a:t>
            </a:r>
            <a:r>
              <a:rPr lang="en-US" altLang="en-US" sz="1600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altLang="en-US" sz="1600" dirty="0">
                <a:hlinkClick r:id="rId6"/>
              </a:rPr>
              <a:t>https://</a:t>
            </a:r>
            <a:r>
              <a:rPr lang="en-US" altLang="en-US" sz="1600" dirty="0" smtClean="0">
                <a:hlinkClick r:id="rId6"/>
              </a:rPr>
              <a:t>mentor.ieee.org/802.11/dcn/15/11-15-1216-00-000m-revmc-brc-minutes-for-november-dallas.docx</a:t>
            </a:r>
            <a:r>
              <a:rPr lang="en-US" altLang="en-US" sz="1600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en-US" altLang="en-US" dirty="0" smtClean="0"/>
              <a:t>Editor Report (Adrian Stephens)</a:t>
            </a:r>
          </a:p>
          <a:p>
            <a:pPr lvl="1">
              <a:lnSpc>
                <a:spcPct val="90000"/>
              </a:lnSpc>
            </a:pPr>
            <a:r>
              <a:rPr lang="en-US" altLang="en-US" dirty="0" smtClean="0"/>
              <a:t>Editor </a:t>
            </a:r>
            <a:r>
              <a:rPr lang="en-US" altLang="en-US" dirty="0"/>
              <a:t>report: </a:t>
            </a:r>
            <a:r>
              <a:rPr lang="en-US" altLang="en-US" dirty="0">
                <a:hlinkClick r:id="rId7"/>
              </a:rPr>
              <a:t>https://</a:t>
            </a:r>
            <a:r>
              <a:rPr lang="en-US" altLang="en-US" dirty="0" smtClean="0">
                <a:hlinkClick r:id="rId7"/>
              </a:rPr>
              <a:t>mentor.ieee.org/802.11/dcn/13/11-13-0095-25-000m-editor-reports.pptx</a:t>
            </a:r>
            <a:r>
              <a:rPr lang="en-US" altLang="en-US" dirty="0" smtClean="0"/>
              <a:t> 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9219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7BF63C-6283-45AF-909E-430D45B72251}" type="slidenum">
              <a:rPr lang="en-US" smtClean="0"/>
              <a:pPr>
                <a:defRPr/>
              </a:pPr>
              <a:t>5</a:t>
            </a:fld>
            <a:endParaRPr lang="en-US" smtClean="0"/>
          </a:p>
        </p:txBody>
      </p:sp>
      <p:sp>
        <p:nvSpPr>
          <p:cNvPr id="8198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altLang="en-US" smtClean="0"/>
              <a:t>Monday PM1 (continued)</a:t>
            </a:r>
            <a:br>
              <a:rPr lang="en-US" altLang="en-US" smtClean="0"/>
            </a:br>
            <a:endParaRPr lang="en-US" altLang="en-US" sz="1800" smtClean="0"/>
          </a:p>
        </p:txBody>
      </p:sp>
      <p:sp>
        <p:nvSpPr>
          <p:cNvPr id="81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524000"/>
            <a:ext cx="8305800" cy="4800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 smtClean="0"/>
              <a:t>WG </a:t>
            </a:r>
            <a:r>
              <a:rPr lang="en-US" dirty="0"/>
              <a:t>chair has delegated </a:t>
            </a:r>
            <a:r>
              <a:rPr lang="en-US" dirty="0" smtClean="0"/>
              <a:t>BRC </a:t>
            </a:r>
            <a:r>
              <a:rPr lang="en-US" altLang="en-US" dirty="0"/>
              <a:t>Ballot Resolution </a:t>
            </a:r>
            <a:r>
              <a:rPr lang="en-US" altLang="en-US" dirty="0" smtClean="0"/>
              <a:t>Committee </a:t>
            </a:r>
            <a:r>
              <a:rPr lang="en-US" dirty="0" smtClean="0"/>
              <a:t>responsibility </a:t>
            </a:r>
            <a:r>
              <a:rPr lang="en-US" dirty="0"/>
              <a:t>to </a:t>
            </a:r>
            <a:r>
              <a:rPr lang="en-US" dirty="0" err="1" smtClean="0"/>
              <a:t>TGmc</a:t>
            </a:r>
            <a:r>
              <a:rPr lang="en-US" dirty="0"/>
              <a:t>: 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ttp</a:t>
            </a:r>
            <a:r>
              <a:rPr lang="en-US" dirty="0">
                <a:hlinkClick r:id="rId3"/>
              </a:rPr>
              <a:t>://</a:t>
            </a:r>
            <a:r>
              <a:rPr lang="en-US" dirty="0" smtClean="0">
                <a:hlinkClick r:id="rId3"/>
              </a:rPr>
              <a:t>www.ieee802.org/11/email/stds-802-11/msg01475.html</a:t>
            </a:r>
            <a:r>
              <a:rPr lang="en-US" dirty="0" smtClean="0"/>
              <a:t> </a:t>
            </a:r>
          </a:p>
          <a:p>
            <a:pPr lvl="1"/>
            <a:r>
              <a:rPr lang="en-US" i="1" dirty="0" smtClean="0"/>
              <a:t>“</a:t>
            </a:r>
            <a:r>
              <a:rPr lang="en-US" sz="2000" b="0" i="1" dirty="0" smtClean="0"/>
              <a:t>The </a:t>
            </a:r>
            <a:r>
              <a:rPr lang="en-US" sz="2000" b="0" i="1" dirty="0"/>
              <a:t>resolution of comments is delegated to </a:t>
            </a:r>
            <a:r>
              <a:rPr lang="en-US" sz="2000" b="0" i="1" dirty="0" err="1"/>
              <a:t>TGmc</a:t>
            </a:r>
            <a:r>
              <a:rPr lang="en-US" sz="2000" b="0" i="1" dirty="0"/>
              <a:t>, acting as a sponsor Ballot Resolution Committee (BRC):</a:t>
            </a:r>
          </a:p>
          <a:p>
            <a:pPr lvl="1"/>
            <a:r>
              <a:rPr lang="en-US" sz="1800" b="0" i="1" dirty="0" smtClean="0"/>
              <a:t>For </a:t>
            </a:r>
            <a:r>
              <a:rPr lang="en-US" sz="1800" b="0" i="1" dirty="0"/>
              <a:t>convenience, we will continue to use the term “</a:t>
            </a:r>
            <a:r>
              <a:rPr lang="en-US" sz="1800" b="0" i="1" dirty="0" err="1"/>
              <a:t>TGmc</a:t>
            </a:r>
            <a:r>
              <a:rPr lang="en-US" sz="1800" b="0" i="1" dirty="0"/>
              <a:t>” to represent this </a:t>
            </a:r>
            <a:r>
              <a:rPr lang="en-US" sz="1800" b="0" i="1" dirty="0" smtClean="0"/>
              <a:t>BRC</a:t>
            </a:r>
          </a:p>
          <a:p>
            <a:pPr lvl="1"/>
            <a:r>
              <a:rPr lang="en-US" sz="1800" b="0" i="1" dirty="0" smtClean="0"/>
              <a:t>Any </a:t>
            </a:r>
            <a:r>
              <a:rPr lang="en-US" sz="1800" b="0" i="1" dirty="0"/>
              <a:t>voting member of 802.11 can vote at </a:t>
            </a:r>
            <a:r>
              <a:rPr lang="en-US" sz="1800" b="0" i="1" dirty="0" err="1"/>
              <a:t>TGmc</a:t>
            </a:r>
            <a:r>
              <a:rPr lang="en-US" sz="1800" b="0" i="1" dirty="0"/>
              <a:t> </a:t>
            </a:r>
            <a:r>
              <a:rPr lang="en-US" sz="1800" b="0" i="1" dirty="0" smtClean="0"/>
              <a:t>meetings</a:t>
            </a:r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can consider motions (e.g. comment resolution,  other changes to the draft, to recirculate) in any of its meetings – including </a:t>
            </a:r>
            <a:r>
              <a:rPr lang="en-US" sz="1800" b="0" i="1" dirty="0" err="1" smtClean="0"/>
              <a:t>telecons</a:t>
            </a:r>
            <a:endParaRPr lang="en-US" sz="1800" i="1" dirty="0" smtClean="0"/>
          </a:p>
          <a:p>
            <a:pPr lvl="1"/>
            <a:r>
              <a:rPr lang="en-US" sz="1800" b="0" i="1" dirty="0" err="1" smtClean="0"/>
              <a:t>TGmc</a:t>
            </a:r>
            <a:r>
              <a:rPr lang="en-US" sz="1800" b="0" i="1" dirty="0" smtClean="0"/>
              <a:t> </a:t>
            </a:r>
            <a:r>
              <a:rPr lang="en-US" sz="1800" b="0" i="1" dirty="0"/>
              <a:t>will meet during 802.11 F2F meetings</a:t>
            </a:r>
          </a:p>
          <a:p>
            <a:pPr lvl="1"/>
            <a:endParaRPr lang="en-US" sz="1800" b="0" i="1" dirty="0"/>
          </a:p>
          <a:p>
            <a:pPr lvl="1"/>
            <a:r>
              <a:rPr lang="en-US" sz="1800" b="0" i="1" dirty="0"/>
              <a:t>Ultimately the WG is required to approve any request to the executive committee to move </a:t>
            </a:r>
            <a:r>
              <a:rPr lang="en-US" sz="1800" b="0" i="1" dirty="0" smtClean="0"/>
              <a:t>the project </a:t>
            </a:r>
            <a:r>
              <a:rPr lang="en-US" sz="1800" b="0" i="1" dirty="0"/>
              <a:t>to the standards board for approval</a:t>
            </a:r>
            <a:r>
              <a:rPr lang="en-US" sz="1800" b="0" i="1" dirty="0" smtClean="0"/>
              <a:t>.”</a:t>
            </a:r>
            <a:endParaRPr lang="en-US" sz="1800" b="0" i="1" dirty="0"/>
          </a:p>
          <a:p>
            <a:pPr lvl="1">
              <a:lnSpc>
                <a:spcPct val="90000"/>
              </a:lnSpc>
            </a:pPr>
            <a:endParaRPr lang="en-US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184715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6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Plan of Record - modified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77724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20 July 2012 – 12 Sept 2012 – Call for Comment/Input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29-30 Aug 2012 – </a:t>
            </a:r>
            <a:r>
              <a:rPr lang="en-US" altLang="en-US" sz="2000" dirty="0" err="1">
                <a:solidFill>
                  <a:srgbClr val="006600"/>
                </a:solidFill>
              </a:rPr>
              <a:t>NesCom</a:t>
            </a:r>
            <a:r>
              <a:rPr lang="en-US" altLang="en-US" sz="2000" dirty="0">
                <a:solidFill>
                  <a:srgbClr val="006600"/>
                </a:solidFill>
              </a:rPr>
              <a:t>, SASB PAR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2012 – Begin to process CC input, 11aa, 11ae integration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2012 – March/May 2013  – 11ad integration 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2013 – First WG Letter ballot  - without 11ad – on D1.0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Sept 2013 – Letter ballot on D2.0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Dec 2013 – May 2014 – 11ac, 11af integration – D3.0 in May 2014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July 2014 – Mandatory Draft Review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Jan 2015 – D4.0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rgbClr val="006600"/>
                </a:solidFill>
              </a:rPr>
              <a:t>Form Sponsor Pool:  Open Dec 15th or so, close Feb 20, 2015 –good for 6 months (end of July 2015) </a:t>
            </a:r>
            <a:endParaRPr lang="en-US" altLang="en-US" sz="2000" dirty="0" smtClean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rgbClr val="006600"/>
                </a:solidFill>
              </a:rPr>
              <a:t>Initial Sponsor Ballot 2015-03-27 through 2015-04-26</a:t>
            </a:r>
            <a:endParaRPr lang="en-US" altLang="en-US" sz="2000" dirty="0">
              <a:solidFill>
                <a:srgbClr val="006600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December 2015/Jan 2016 Initial SB recirculation</a:t>
            </a: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2"/>
                </a:solidFill>
              </a:rPr>
              <a:t>Feb 2016 BRC Ft. Lauderdale meeting planned</a:t>
            </a:r>
            <a:endParaRPr lang="en-US" altLang="en-US" sz="2000" dirty="0">
              <a:solidFill>
                <a:schemeClr val="accent2"/>
              </a:solidFill>
            </a:endParaRPr>
          </a:p>
          <a:p>
            <a:pPr>
              <a:lnSpc>
                <a:spcPct val="80000"/>
              </a:lnSpc>
            </a:pPr>
            <a:r>
              <a:rPr lang="en-US" altLang="en-US" sz="2000" dirty="0" smtClean="0">
                <a:solidFill>
                  <a:schemeClr val="accent6"/>
                </a:solidFill>
              </a:rPr>
              <a:t>July</a:t>
            </a:r>
            <a:r>
              <a:rPr lang="en-US" altLang="en-US" sz="2000" dirty="0" smtClean="0"/>
              <a:t> </a:t>
            </a:r>
            <a:r>
              <a:rPr lang="en-US" altLang="en-US" sz="2000" dirty="0"/>
              <a:t>2016 – WG/EC Final Approval</a:t>
            </a:r>
          </a:p>
          <a:p>
            <a:pPr>
              <a:lnSpc>
                <a:spcPct val="80000"/>
              </a:lnSpc>
            </a:pPr>
            <a:r>
              <a:rPr lang="en-US" altLang="en-US" sz="2000" dirty="0">
                <a:solidFill>
                  <a:schemeClr val="accent6"/>
                </a:solidFill>
              </a:rPr>
              <a:t>September </a:t>
            </a:r>
            <a:r>
              <a:rPr lang="en-US" altLang="en-US" sz="2000" dirty="0"/>
              <a:t>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</a:t>
            </a:r>
            <a:endParaRPr lang="en-US" altLang="en-US" sz="20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Date Placeholder 1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1024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024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BCE52B3C-2F0B-4C64-A8D2-767D28EE4D42}" type="slidenum">
              <a:rPr lang="en-US" smtClean="0"/>
              <a:pPr>
                <a:defRPr/>
              </a:pPr>
              <a:t>7</a:t>
            </a:fld>
            <a:endParaRPr lang="en-US" smtClean="0"/>
          </a:p>
        </p:txBody>
      </p:sp>
      <p:sp>
        <p:nvSpPr>
          <p:cNvPr id="9221" name="Slide Number Placeholder 5"/>
          <p:cNvSpPr txBox="1">
            <a:spLocks noGrp="1"/>
          </p:cNvSpPr>
          <p:nvPr/>
        </p:nvSpPr>
        <p:spPr bwMode="auto">
          <a:xfrm>
            <a:off x="4344988" y="6475413"/>
            <a:ext cx="530225" cy="182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>
            <a:lvl1pPr eaLnBrk="0" hangingPunct="0">
              <a:spcBef>
                <a:spcPct val="20000"/>
              </a:spcBef>
              <a:buChar char="•"/>
              <a:defRPr sz="2400" b="1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16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200" b="0"/>
              <a:t>Slide </a:t>
            </a:r>
            <a:fld id="{67572B9B-6DB1-4FB8-8862-3341F24B999D}" type="slidenum">
              <a:rPr lang="en-US" altLang="en-US" sz="1200" b="0"/>
              <a:pPr algn="ctr">
                <a:spcBef>
                  <a:spcPct val="0"/>
                </a:spcBef>
                <a:buFontTx/>
                <a:buNone/>
              </a:pPr>
              <a:t>7</a:t>
            </a:fld>
            <a:endParaRPr lang="en-US" altLang="en-US" sz="1200" b="0"/>
          </a:p>
        </p:txBody>
      </p:sp>
      <p:sp>
        <p:nvSpPr>
          <p:cNvPr id="922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066800"/>
          </a:xfrm>
        </p:spPr>
        <p:txBody>
          <a:bodyPr/>
          <a:lstStyle/>
          <a:p>
            <a:r>
              <a:rPr lang="en-US" altLang="en-US" dirty="0" err="1" smtClean="0"/>
              <a:t>TGmc</a:t>
            </a:r>
            <a:r>
              <a:rPr lang="en-US" altLang="en-US" dirty="0" smtClean="0"/>
              <a:t> </a:t>
            </a:r>
            <a:r>
              <a:rPr lang="en-US" altLang="en-US" dirty="0" smtClean="0"/>
              <a:t>SB Planning</a:t>
            </a:r>
            <a:endParaRPr lang="en-US" altLang="en-US" sz="2000" dirty="0" smtClean="0">
              <a:solidFill>
                <a:srgbClr val="FF0000"/>
              </a:solidFill>
            </a:endParaRPr>
          </a:p>
        </p:txBody>
      </p:sp>
      <p:sp>
        <p:nvSpPr>
          <p:cNvPr id="92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447800"/>
            <a:ext cx="8001000" cy="487680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n-US" altLang="en-US" sz="2000" dirty="0" smtClean="0"/>
              <a:t>Initial </a:t>
            </a:r>
            <a:r>
              <a:rPr lang="en-US" altLang="en-US" sz="2000" dirty="0" smtClean="0"/>
              <a:t>Sponsor Ballot 2015-03-27 through </a:t>
            </a:r>
            <a:r>
              <a:rPr lang="en-US" altLang="en-US" sz="2000" dirty="0" smtClean="0"/>
              <a:t>2015-04-26 on D4.0</a:t>
            </a:r>
          </a:p>
          <a:p>
            <a:pPr>
              <a:lnSpc>
                <a:spcPct val="80000"/>
              </a:lnSpc>
            </a:pPr>
            <a:endParaRPr lang="en-US" altLang="en-US" sz="2000" dirty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Jan 11-26 </a:t>
            </a:r>
            <a:r>
              <a:rPr lang="en-US" altLang="en-US" sz="2000" dirty="0" smtClean="0"/>
              <a:t>2016 Initial SB </a:t>
            </a:r>
            <a:r>
              <a:rPr lang="en-US" altLang="en-US" sz="2000" dirty="0" smtClean="0"/>
              <a:t>recirculation D5.0</a:t>
            </a:r>
            <a:endParaRPr lang="en-US" altLang="en-US" sz="2000" dirty="0" smtClean="0"/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Teleconferences, Feb 22-25 2016 </a:t>
            </a:r>
            <a:r>
              <a:rPr lang="en-US" altLang="en-US" sz="1800" dirty="0" smtClean="0"/>
              <a:t>BRC Ft. Lauderdale meeting </a:t>
            </a:r>
            <a:endParaRPr lang="en-US" altLang="en-US" sz="1800" dirty="0" smtClean="0"/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2</a:t>
            </a:r>
            <a:r>
              <a:rPr lang="en-US" altLang="en-US" sz="1800" baseline="30000" dirty="0" smtClean="0"/>
              <a:t>nd</a:t>
            </a:r>
            <a:r>
              <a:rPr lang="en-US" altLang="en-US" sz="1800" dirty="0" smtClean="0"/>
              <a:t> recirculation on D6.0: March 2016</a:t>
            </a:r>
          </a:p>
          <a:p>
            <a:pPr lvl="1">
              <a:lnSpc>
                <a:spcPct val="80000"/>
              </a:lnSpc>
            </a:pPr>
            <a:endParaRPr lang="en-US" altLang="en-US" sz="1800" dirty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April/May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Comment resolution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3</a:t>
            </a:r>
            <a:r>
              <a:rPr lang="en-US" altLang="en-US" sz="1800" baseline="30000" dirty="0" smtClean="0"/>
              <a:t>rd</a:t>
            </a:r>
            <a:r>
              <a:rPr lang="en-US" altLang="en-US" sz="1800" dirty="0" smtClean="0"/>
              <a:t> recirculation April/May 2016 D6.0 unchanged or D7.0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4</a:t>
            </a:r>
            <a:r>
              <a:rPr lang="en-US" altLang="en-US" sz="1800" baseline="30000" dirty="0" smtClean="0"/>
              <a:t>th</a:t>
            </a:r>
            <a:r>
              <a:rPr lang="en-US" altLang="en-US" sz="1800" dirty="0" smtClean="0"/>
              <a:t> recirculation D7.0 unchanged if needed May/June 2016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Submission date: 20 May 2016 for June 28-30 </a:t>
            </a:r>
            <a:r>
              <a:rPr lang="en-US" altLang="en-US" sz="1800" dirty="0" err="1" smtClean="0"/>
              <a:t>Revcom</a:t>
            </a:r>
            <a:endParaRPr lang="en-US" altLang="en-US" sz="1800" dirty="0" smtClean="0"/>
          </a:p>
          <a:p>
            <a:pPr lvl="1">
              <a:lnSpc>
                <a:spcPct val="80000"/>
              </a:lnSpc>
            </a:pPr>
            <a:r>
              <a:rPr lang="en-US" altLang="en-US" sz="1800" dirty="0" smtClean="0"/>
              <a:t>EC </a:t>
            </a:r>
            <a:r>
              <a:rPr lang="en-US" altLang="en-US" sz="1800" dirty="0" err="1" smtClean="0"/>
              <a:t>telecon</a:t>
            </a:r>
            <a:r>
              <a:rPr lang="en-US" altLang="en-US" sz="1800" dirty="0" smtClean="0"/>
              <a:t> approval June 2016</a:t>
            </a:r>
          </a:p>
          <a:p>
            <a:pPr lvl="1">
              <a:lnSpc>
                <a:spcPct val="80000"/>
              </a:lnSpc>
            </a:pPr>
            <a:endParaRPr lang="en-US" altLang="en-US" sz="1800" dirty="0" smtClean="0"/>
          </a:p>
          <a:p>
            <a:pPr>
              <a:lnSpc>
                <a:spcPct val="80000"/>
              </a:lnSpc>
            </a:pPr>
            <a:r>
              <a:rPr lang="en-US" altLang="en-US" sz="2000" dirty="0" smtClean="0"/>
              <a:t>July </a:t>
            </a:r>
            <a:r>
              <a:rPr lang="en-US" altLang="en-US" sz="2000" dirty="0"/>
              <a:t>2016 – WG/EC Final </a:t>
            </a:r>
            <a:r>
              <a:rPr lang="en-US" altLang="en-US" sz="2000" dirty="0" smtClean="0"/>
              <a:t>Approval (if not in June 2016)</a:t>
            </a:r>
          </a:p>
          <a:p>
            <a:pPr lvl="1">
              <a:lnSpc>
                <a:spcPct val="80000"/>
              </a:lnSpc>
            </a:pPr>
            <a:endParaRPr lang="en-US" altLang="en-US" sz="1600" dirty="0"/>
          </a:p>
          <a:p>
            <a:pPr>
              <a:lnSpc>
                <a:spcPct val="80000"/>
              </a:lnSpc>
            </a:pPr>
            <a:r>
              <a:rPr lang="en-US" altLang="en-US" sz="2000" dirty="0"/>
              <a:t>September 2016 – </a:t>
            </a:r>
            <a:r>
              <a:rPr lang="en-US" altLang="en-US" sz="2000" dirty="0" err="1"/>
              <a:t>RevCom</a:t>
            </a:r>
            <a:r>
              <a:rPr lang="en-US" altLang="en-US" sz="2000" dirty="0"/>
              <a:t>/SASB </a:t>
            </a:r>
            <a:r>
              <a:rPr lang="en-US" altLang="en-US" sz="2000" dirty="0" smtClean="0"/>
              <a:t>Approval (if not June 2016)</a:t>
            </a:r>
          </a:p>
          <a:p>
            <a:pPr lvl="1">
              <a:lnSpc>
                <a:spcPct val="80000"/>
              </a:lnSpc>
            </a:pP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Submission date: 05 Aug 2016 for Sept 16 </a:t>
            </a:r>
            <a:r>
              <a:rPr lang="en-US" altLang="en-US" sz="1800" dirty="0" err="1" smtClean="0"/>
              <a:t>Revcom</a:t>
            </a:r>
            <a:r>
              <a:rPr lang="en-US" altLang="en-US" sz="1800" dirty="0" smtClean="0"/>
              <a:t> teleconference</a:t>
            </a:r>
            <a:endParaRPr lang="en-US" altLang="en-US" sz="1800" dirty="0"/>
          </a:p>
        </p:txBody>
      </p:sp>
    </p:spTree>
    <p:extLst>
      <p:ext uri="{BB962C8B-B14F-4D97-AF65-F5344CB8AC3E}">
        <p14:creationId xmlns:p14="http://schemas.microsoft.com/office/powerpoint/2010/main" val="726543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1433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434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6148CD19-DC91-4F50-AAD4-2A3DD9668E74}" type="slidenum">
              <a:rPr lang="en-US" smtClean="0"/>
              <a:pPr>
                <a:defRPr/>
              </a:pPr>
              <a:t>8</a:t>
            </a:fld>
            <a:endParaRPr lang="en-US" smtClean="0"/>
          </a:p>
        </p:txBody>
      </p:sp>
      <p:sp>
        <p:nvSpPr>
          <p:cNvPr id="2560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January – March 2016 Meeting Planning</a:t>
            </a:r>
          </a:p>
        </p:txBody>
      </p:sp>
      <p:sp>
        <p:nvSpPr>
          <p:cNvPr id="256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7772400" cy="4953000"/>
          </a:xfrm>
        </p:spPr>
        <p:txBody>
          <a:bodyPr/>
          <a:lstStyle/>
          <a:p>
            <a:r>
              <a:rPr lang="en-US" altLang="en-US" dirty="0" smtClean="0"/>
              <a:t>Objectives: Initial Recirculation Sponsor Ballot comment resolution</a:t>
            </a:r>
          </a:p>
          <a:p>
            <a:r>
              <a:rPr lang="en-US" altLang="en-US" dirty="0" smtClean="0"/>
              <a:t>Conference </a:t>
            </a:r>
            <a:r>
              <a:rPr lang="en-US" altLang="en-US" dirty="0"/>
              <a:t>c</a:t>
            </a:r>
            <a:r>
              <a:rPr lang="en-US" altLang="en-US" dirty="0" smtClean="0"/>
              <a:t>alls 10am Eastern  2 hours</a:t>
            </a:r>
          </a:p>
          <a:p>
            <a:pPr lvl="1"/>
            <a:r>
              <a:rPr lang="en-US" altLang="en-US" dirty="0" smtClean="0"/>
              <a:t>Feb 5, </a:t>
            </a:r>
            <a:r>
              <a:rPr lang="en-US" altLang="en-US" dirty="0" smtClean="0"/>
              <a:t>19</a:t>
            </a:r>
            <a:endParaRPr lang="en-US" altLang="en-US" dirty="0" smtClean="0"/>
          </a:p>
          <a:p>
            <a:r>
              <a:rPr lang="en-US" altLang="en-US" dirty="0" smtClean="0"/>
              <a:t>Ballot Resolution Committee meeting – </a:t>
            </a:r>
          </a:p>
          <a:p>
            <a:pPr lvl="1"/>
            <a:r>
              <a:rPr lang="en-US" altLang="en-US" dirty="0" smtClean="0"/>
              <a:t>Feb 22-25 in Ft. Lauderdale, SR Technologies host</a:t>
            </a:r>
          </a:p>
          <a:p>
            <a:r>
              <a:rPr lang="en-US" altLang="en-US" dirty="0" smtClean="0"/>
              <a:t>Schedule review</a:t>
            </a:r>
          </a:p>
          <a:p>
            <a:r>
              <a:rPr lang="en-US" altLang="en-US" dirty="0" smtClean="0"/>
              <a:t>Availability of 11mc in the IEEE store</a:t>
            </a:r>
          </a:p>
          <a:p>
            <a:pPr lvl="1"/>
            <a:r>
              <a:rPr lang="en-US" altLang="en-US" dirty="0" smtClean="0"/>
              <a:t>D4.0 is </a:t>
            </a:r>
            <a:r>
              <a:rPr lang="en-US" altLang="en-US" dirty="0"/>
              <a:t>available, see </a:t>
            </a:r>
            <a:r>
              <a:rPr lang="en-US" altLang="en-US" dirty="0">
                <a:hlinkClick r:id="rId3"/>
              </a:rPr>
              <a:t>http://</a:t>
            </a:r>
            <a:r>
              <a:rPr lang="en-US" altLang="en-US" dirty="0" smtClean="0">
                <a:hlinkClick r:id="rId3"/>
              </a:rPr>
              <a:t>www.techstreet.com/ieee/products/1867583</a:t>
            </a:r>
            <a:r>
              <a:rPr lang="en-US" altLang="en-US" dirty="0" smtClean="0"/>
              <a:t> </a:t>
            </a:r>
          </a:p>
          <a:p>
            <a:r>
              <a:rPr lang="en-US" altLang="en-US" dirty="0" smtClean="0"/>
              <a:t>Forward to ISO JTC1/SC6 WG1</a:t>
            </a:r>
          </a:p>
          <a:p>
            <a:pPr lvl="1"/>
            <a:r>
              <a:rPr lang="en-US" altLang="en-US" dirty="0" smtClean="0"/>
              <a:t>D4.0 forwarded; D5.0 will be forwarded upon initial SB approval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Date Placeholder 3"/>
          <p:cNvSpPr>
            <a:spLocks noGrp="1"/>
          </p:cNvSpPr>
          <p:nvPr>
            <p:ph type="dt" sz="quarter" idx="10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z="1800" smtClean="0"/>
              <a:t>January 2016</a:t>
            </a:r>
          </a:p>
        </p:txBody>
      </p:sp>
      <p:sp>
        <p:nvSpPr>
          <p:cNvPr id="1536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Dorothy Stanley, HPE</a:t>
            </a:r>
          </a:p>
        </p:txBody>
      </p:sp>
      <p:sp>
        <p:nvSpPr>
          <p:cNvPr id="1536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defRPr/>
            </a:pPr>
            <a:r>
              <a:rPr lang="en-US" smtClean="0"/>
              <a:t>Slide </a:t>
            </a:r>
            <a:fld id="{E58D16CA-04AA-4616-9A71-236CA8F67F1E}" type="slidenum">
              <a:rPr lang="en-US" smtClean="0"/>
              <a:pPr>
                <a:defRPr/>
              </a:pPr>
              <a:t>9</a:t>
            </a:fld>
            <a:endParaRPr lang="en-US" smtClean="0"/>
          </a:p>
        </p:txBody>
      </p:sp>
      <p:sp>
        <p:nvSpPr>
          <p:cNvPr id="2765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/>
              <a:t>References</a:t>
            </a:r>
          </a:p>
        </p:txBody>
      </p:sp>
      <p:sp>
        <p:nvSpPr>
          <p:cNvPr id="2765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524000"/>
            <a:ext cx="8229600" cy="5334000"/>
          </a:xfrm>
        </p:spPr>
        <p:txBody>
          <a:bodyPr/>
          <a:lstStyle/>
          <a:p>
            <a:r>
              <a:rPr lang="en-US" altLang="en-US" sz="2000" dirty="0" smtClean="0">
                <a:hlinkClick r:id="rId3"/>
              </a:rPr>
              <a:t>https://mentor.ieee.org/802.11/dcn/12/11-12-0594-02-0000-revision-par-proposal-for-802-11-2012.doc</a:t>
            </a:r>
            <a:endParaRPr lang="en-US" altLang="en-US" sz="2000" dirty="0" smtClean="0"/>
          </a:p>
          <a:p>
            <a:r>
              <a:rPr lang="en-US" altLang="en-US" sz="2000" dirty="0">
                <a:hlinkClick r:id="rId4"/>
              </a:rPr>
              <a:t>https://</a:t>
            </a:r>
            <a:r>
              <a:rPr lang="en-US" altLang="en-US" sz="2000" dirty="0" smtClean="0">
                <a:hlinkClick r:id="rId4"/>
              </a:rPr>
              <a:t>mentor.ieee.org/802.11/dcn/13/11-13-0233-56-000m-revmc-wg-ballot-comments.xls</a:t>
            </a:r>
            <a:r>
              <a:rPr lang="en-US" altLang="en-US" sz="2000" dirty="0" smtClean="0"/>
              <a:t> </a:t>
            </a:r>
          </a:p>
          <a:p>
            <a:r>
              <a:rPr lang="en-US" altLang="en-US" sz="2000" dirty="0">
                <a:hlinkClick r:id="rId5"/>
              </a:rPr>
              <a:t>https://</a:t>
            </a:r>
            <a:r>
              <a:rPr lang="en-US" altLang="en-US" sz="2000" dirty="0" smtClean="0">
                <a:hlinkClick r:id="rId5"/>
              </a:rPr>
              <a:t>mentor.ieee.org/802.11/dcn/15/11-15-0532-30-000m-revmc-sponsor-ballot-comments.xls</a:t>
            </a:r>
            <a:r>
              <a:rPr lang="en-US" altLang="en-US" sz="2000" dirty="0" smtClean="0"/>
              <a:t> </a:t>
            </a:r>
            <a:endParaRPr lang="en-US" alt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802-11-Submission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0066FF"/>
      </a:hlink>
      <a:folHlink>
        <a:srgbClr val="0000CC"/>
      </a:folHlink>
    </a:clrScheme>
    <a:fontScheme name="802-11-Submissio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802-11-Submission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02-11-Submission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02-11-Submission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Settings\dstanley\My Documents\2005Jan\802-11-Submission.pot</Template>
  <TotalTime>421165</TotalTime>
  <Words>792</Words>
  <Application>Microsoft Office PowerPoint</Application>
  <PresentationFormat>On-screen Show (4:3)</PresentationFormat>
  <Paragraphs>175</Paragraphs>
  <Slides>9</Slides>
  <Notes>9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1" baseType="lpstr">
      <vt:lpstr>802-11-Submission</vt:lpstr>
      <vt:lpstr>Document</vt:lpstr>
      <vt:lpstr>IEEE 802.11 TGmc January 2016 Agenda</vt:lpstr>
      <vt:lpstr>Abstract</vt:lpstr>
      <vt:lpstr>TGmc Agenda</vt:lpstr>
      <vt:lpstr>Monday PM1 (continued) </vt:lpstr>
      <vt:lpstr>Monday PM1 (continued) </vt:lpstr>
      <vt:lpstr>TGmc Plan of Record - modified</vt:lpstr>
      <vt:lpstr>TGmc SB Planning</vt:lpstr>
      <vt:lpstr>January – March 2016 Meeting Planning</vt:lpstr>
      <vt:lpstr>References</vt:lpstr>
    </vt:vector>
  </TitlesOfParts>
  <Company>Hewlett Packard Enterprise (HPE)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TGm Agenda</dc:title>
  <dc:creator>Dorothy Stanley</dc:creator>
  <cp:lastModifiedBy>Dorothy Stanley</cp:lastModifiedBy>
  <cp:revision>2388</cp:revision>
  <cp:lastPrinted>1998-02-10T13:28:06Z</cp:lastPrinted>
  <dcterms:created xsi:type="dcterms:W3CDTF">2005-01-04T21:26:55Z</dcterms:created>
  <dcterms:modified xsi:type="dcterms:W3CDTF">2016-01-18T19:38:14Z</dcterms:modified>
</cp:coreProperties>
</file>