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46" r:id="rId20"/>
    <p:sldId id="347" r:id="rId21"/>
    <p:sldId id="348" r:id="rId22"/>
    <p:sldId id="349" r:id="rId23"/>
    <p:sldId id="330" r:id="rId24"/>
    <p:sldId id="342" r:id="rId25"/>
    <p:sldId id="353" r:id="rId26"/>
    <p:sldId id="351" r:id="rId27"/>
    <p:sldId id="294" r:id="rId28"/>
    <p:sldId id="295" r:id="rId29"/>
    <p:sldId id="296" r:id="rId30"/>
    <p:sldId id="297" r:id="rId31"/>
    <p:sldId id="298" r:id="rId32"/>
    <p:sldId id="332" r:id="rId33"/>
    <p:sldId id="328" r:id="rId34"/>
    <p:sldId id="350" r:id="rId35"/>
    <p:sldId id="291" r:id="rId36"/>
    <p:sldId id="289" r:id="rId37"/>
    <p:sldId id="288" r:id="rId38"/>
    <p:sldId id="335" r:id="rId39"/>
    <p:sldId id="337" r:id="rId40"/>
    <p:sldId id="338" r:id="rId41"/>
    <p:sldId id="287" r:id="rId42"/>
    <p:sldId id="320" r:id="rId43"/>
    <p:sldId id="286" r:id="rId44"/>
    <p:sldId id="343" r:id="rId45"/>
    <p:sldId id="344" r:id="rId46"/>
    <p:sldId id="345" r:id="rId47"/>
    <p:sldId id="352" r:id="rId48"/>
    <p:sldId id="341" r:id="rId49"/>
    <p:sldId id="340" r:id="rId50"/>
    <p:sldId id="339" r:id="rId51"/>
    <p:sldId id="258" r:id="rId52"/>
    <p:sldId id="259" r:id="rId53"/>
    <p:sldId id="260" r:id="rId54"/>
    <p:sldId id="261" r:id="rId55"/>
    <p:sldId id="262" r:id="rId56"/>
    <p:sldId id="263"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46"/>
            <p14:sldId id="347"/>
            <p14:sldId id="348"/>
            <p14:sldId id="349"/>
            <p14:sldId id="330"/>
            <p14:sldId id="342"/>
            <p14:sldId id="353"/>
            <p14:sldId id="351"/>
            <p14:sldId id="294"/>
            <p14:sldId id="295"/>
          </p14:sldIdLst>
        </p14:section>
        <p14:section name="Slot#2" id="{D9FDAC3C-59EC-4F24-A258-990E5A99524B}">
          <p14:sldIdLst>
            <p14:sldId id="296"/>
            <p14:sldId id="297"/>
            <p14:sldId id="298"/>
            <p14:sldId id="332"/>
            <p14:sldId id="328"/>
            <p14:sldId id="350"/>
            <p14:sldId id="291"/>
            <p14:sldId id="289"/>
            <p14:sldId id="288"/>
            <p14:sldId id="335"/>
          </p14:sldIdLst>
        </p14:section>
        <p14:section name="Slot #3" id="{F677F51C-2E55-4E3A-9003-040DB0D8330A}">
          <p14:sldIdLst>
            <p14:sldId id="337"/>
            <p14:sldId id="338"/>
            <p14:sldId id="287"/>
            <p14:sldId id="320"/>
            <p14:sldId id="286"/>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93" autoAdjust="0"/>
    <p:restoredTop sz="94660"/>
  </p:normalViewPr>
  <p:slideViewPr>
    <p:cSldViewPr>
      <p:cViewPr varScale="1">
        <p:scale>
          <a:sx n="82" d="100"/>
          <a:sy n="82" d="100"/>
        </p:scale>
        <p:origin x="74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204988528"/>
        <c:axId val="246081040"/>
        <c:axId val="0"/>
      </c:bar3DChart>
      <c:catAx>
        <c:axId val="2049885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246081040"/>
        <c:crosses val="autoZero"/>
        <c:auto val="1"/>
        <c:lblAlgn val="ctr"/>
        <c:lblOffset val="100"/>
        <c:tickLblSkip val="3"/>
        <c:tickMarkSkip val="1"/>
        <c:noMultiLvlLbl val="0"/>
      </c:catAx>
      <c:valAx>
        <c:axId val="2460810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2049885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51</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Parallel or sequential</a:t>
            </a:r>
            <a:r>
              <a:rPr lang="en-US" baseline="0" dirty="0" smtClean="0"/>
              <a:t>?</a:t>
            </a:r>
          </a:p>
          <a:p>
            <a:r>
              <a:rPr lang="en-US" baseline="0" dirty="0" smtClean="0"/>
              <a:t>Some of the discussions needs time to mature – suggests parallel development.</a:t>
            </a:r>
          </a:p>
          <a:p>
            <a:r>
              <a:rPr lang="en-US" baseline="0" dirty="0" smtClean="0"/>
              <a:t>Some of the protocol benefit or converge to other protocols – suggest sequential development.</a:t>
            </a:r>
          </a:p>
          <a:p>
            <a:r>
              <a:rPr lang="en-US" baseline="0" dirty="0" smtClean="0"/>
              <a:t>Sequential development also suggests possible slower development – only touch on some of the activities later. Possibly the </a:t>
            </a:r>
            <a:r>
              <a:rPr lang="en-US" baseline="0" dirty="0" err="1" smtClean="0"/>
              <a:t>TGaz</a:t>
            </a:r>
            <a:r>
              <a:rPr lang="en-US" baseline="0" dirty="0" smtClean="0"/>
              <a:t> group may take different approach than that identified, later, by WLS members. Preventing it from retracting. </a:t>
            </a:r>
          </a:p>
          <a:p>
            <a:endParaRPr lang="en-US" baseline="0" dirty="0" smtClean="0"/>
          </a:p>
          <a:p>
            <a:r>
              <a:rPr lang="en-US" baseline="0" dirty="0" smtClean="0"/>
              <a:t>Some dependency with 11ax and 11ay later down the road in order to make progress. </a:t>
            </a:r>
          </a:p>
          <a:p>
            <a:endParaRPr lang="en-US" baseline="0" dirty="0" smtClean="0"/>
          </a:p>
          <a:p>
            <a:r>
              <a:rPr lang="en-US" baseline="0" dirty="0" err="1" smtClean="0"/>
              <a:t>Testplan</a:t>
            </a:r>
            <a:r>
              <a:rPr lang="en-US" baseline="0" dirty="0" smtClean="0"/>
              <a:t> – 36months is what it would probably take to Loc. TTG to complete. Do we have a reason to believe we’re going to do any better?</a:t>
            </a:r>
          </a:p>
          <a:p>
            <a:endParaRPr lang="en-US" baseline="0" dirty="0" smtClean="0"/>
          </a:p>
          <a:p>
            <a:r>
              <a:rPr lang="en-US" baseline="0" dirty="0" smtClean="0"/>
              <a:t>Phased release ( reduced feature set) -</a:t>
            </a:r>
          </a:p>
          <a:p>
            <a:r>
              <a:rPr lang="en-US" baseline="0" dirty="0" err="1" smtClean="0"/>
              <a:t>Bluesky</a:t>
            </a:r>
            <a:r>
              <a:rPr lang="en-US" baseline="0" dirty="0" smtClean="0"/>
              <a:t> assumption (11ax, 11ay timelines, no buffers ) </a:t>
            </a:r>
          </a:p>
          <a:p>
            <a:endParaRPr lang="en-US" baseline="0" dirty="0" smtClean="0"/>
          </a:p>
          <a:p>
            <a:r>
              <a:rPr lang="en-US" baseline="0" dirty="0" smtClean="0"/>
              <a:t>When do we adapt AX and AY (BIG ?) – indicate over the plan.</a:t>
            </a:r>
          </a:p>
          <a:p>
            <a:endParaRPr lang="en-US" baseline="0" dirty="0" smtClean="0"/>
          </a:p>
          <a:p>
            <a:r>
              <a:rPr lang="en-US" baseline="0" dirty="0" smtClean="0"/>
              <a:t>Ask the Q – how do we touch on security and authenticity elements ? Are there new authenticity and security req. coming for R2 project.</a:t>
            </a:r>
          </a:p>
          <a:p>
            <a:r>
              <a:rPr lang="en-US" baseline="0" dirty="0" smtClean="0"/>
              <a:t>Do we create a threat model for positioning. (Paul , Dan, </a:t>
            </a:r>
            <a:r>
              <a:rPr lang="en-US" baseline="0" dirty="0" err="1" smtClean="0"/>
              <a:t>Jounni</a:t>
            </a:r>
            <a:r>
              <a:rPr lang="en-US" baseline="0" dirty="0" smtClean="0"/>
              <a:t>).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34</a:t>
            </a:fld>
            <a:endParaRPr lang="en-GB"/>
          </a:p>
        </p:txBody>
      </p:sp>
    </p:spTree>
    <p:extLst>
      <p:ext uri="{BB962C8B-B14F-4D97-AF65-F5344CB8AC3E}">
        <p14:creationId xmlns:p14="http://schemas.microsoft.com/office/powerpoint/2010/main" val="331957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802.11-15/1466r2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470-00-00az-nov-dallas-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err="1" smtClean="0"/>
              <a:t>TGaz</a:t>
            </a:r>
            <a:r>
              <a:rPr lang="en-US" altLang="en-US" dirty="0" smtClean="0"/>
              <a:t> Jan.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2016-01-19</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Jan.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77"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02570269"/>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11-15/1470</a:t>
            </a:r>
            <a:r>
              <a:rPr lang="en-US" altLang="en-US" sz="1800" b="0" dirty="0" smtClean="0"/>
              <a:t>).  </a:t>
            </a:r>
            <a:endParaRPr lang="en-US" altLang="en-US" sz="1800" b="0" dirty="0"/>
          </a:p>
          <a:p>
            <a:pPr>
              <a:spcBef>
                <a:spcPct val="20000"/>
              </a:spcBef>
              <a:buFontTx/>
              <a:buChar char="•"/>
            </a:pPr>
            <a:r>
              <a:rPr lang="en-US" altLang="en-US" sz="1800" b="0" dirty="0" smtClean="0"/>
              <a:t>Election for TG leadership – FRD editor, </a:t>
            </a:r>
            <a:r>
              <a:rPr lang="en-US" altLang="en-US" sz="1800" b="0" dirty="0" smtClean="0"/>
              <a:t>SFD and TG technical </a:t>
            </a:r>
            <a:r>
              <a:rPr lang="en-US" altLang="en-US" sz="1800" b="0" dirty="0" smtClean="0"/>
              <a:t>editor.</a:t>
            </a:r>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78331348"/>
              </p:ext>
            </p:extLst>
          </p:nvPr>
        </p:nvGraphicFramePr>
        <p:xfrm>
          <a:off x="395536" y="1724994"/>
          <a:ext cx="8458200" cy="345784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11-15-1466</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a:t>
                      </a:r>
                      <a:r>
                        <a:rPr lang="en-US" sz="1400" dirty="0" smtClean="0"/>
                        <a:t>Jan.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a:t>
                      </a:r>
                      <a:r>
                        <a:rPr lang="en-US" sz="1400" dirty="0" smtClean="0"/>
                        <a:t>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11-16-0148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focus area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 Requirements</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r>
              <a:rPr lang="en-US" altLang="en-US" sz="2000" b="0" dirty="0" smtClean="0"/>
              <a:t>)</a:t>
            </a:r>
          </a:p>
          <a:p>
            <a:pPr algn="just">
              <a:spcBef>
                <a:spcPct val="20000"/>
              </a:spcBef>
              <a:buFontTx/>
              <a:buChar char="•"/>
            </a:pPr>
            <a:r>
              <a:rPr lang="en-US" altLang="en-US" sz="2000" b="0" dirty="0" smtClean="0"/>
              <a:t>Leadership elections: (10min - chair)</a:t>
            </a:r>
          </a:p>
          <a:p>
            <a:pPr lvl="1" algn="just">
              <a:spcBef>
                <a:spcPct val="20000"/>
              </a:spcBef>
              <a:buFontTx/>
              <a:buChar char="•"/>
            </a:pPr>
            <a:r>
              <a:rPr lang="en-US" altLang="en-US" sz="1600" dirty="0" smtClean="0"/>
              <a:t>Technical and SFD Editor</a:t>
            </a:r>
          </a:p>
          <a:p>
            <a:pPr lvl="1" algn="just">
              <a:spcBef>
                <a:spcPct val="20000"/>
              </a:spcBef>
              <a:buFontTx/>
              <a:buChar char="•"/>
            </a:pPr>
            <a:r>
              <a:rPr lang="en-US" altLang="en-US" sz="1600" b="0" dirty="0" smtClean="0"/>
              <a:t>FRD editor.</a:t>
            </a:r>
            <a:endParaRPr lang="en-US" altLang="en-US" sz="1600" b="0" dirty="0"/>
          </a:p>
          <a:p>
            <a:pPr algn="just">
              <a:spcBef>
                <a:spcPct val="20000"/>
              </a:spcBef>
              <a:buFontTx/>
              <a:buChar char="•"/>
            </a:pPr>
            <a:r>
              <a:rPr lang="en-US" altLang="en-US" sz="2000" b="0" dirty="0" smtClean="0"/>
              <a:t>Presentation to inform </a:t>
            </a:r>
            <a:r>
              <a:rPr lang="en-US" altLang="en-US" sz="2000" b="0" dirty="0" smtClean="0"/>
              <a:t>TG:</a:t>
            </a:r>
          </a:p>
          <a:p>
            <a:pPr lvl="1" algn="just">
              <a:spcBef>
                <a:spcPct val="20000"/>
              </a:spcBef>
              <a:buFontTx/>
              <a:buChar char="•"/>
            </a:pPr>
            <a:r>
              <a:rPr lang="en-US" altLang="en-US" sz="1600" dirty="0" smtClean="0"/>
              <a:t>Use case document development (20 min - Assaf K.)</a:t>
            </a:r>
          </a:p>
          <a:p>
            <a:pPr lvl="1" algn="just">
              <a:spcBef>
                <a:spcPct val="20000"/>
              </a:spcBef>
              <a:buFontTx/>
              <a:buChar char="•"/>
            </a:pPr>
            <a:r>
              <a:rPr lang="en-US" altLang="en-US" sz="1600" dirty="0" smtClean="0"/>
              <a:t>Accuracy and Coverage Functional Requirement development (20 min – Ganesh)</a:t>
            </a:r>
          </a:p>
          <a:p>
            <a:pPr lvl="1" algn="just">
              <a:spcBef>
                <a:spcPct val="20000"/>
              </a:spcBef>
              <a:buFontTx/>
              <a:buChar char="•"/>
            </a:pPr>
            <a:r>
              <a:rPr lang="en-US" altLang="en-US" sz="1600" dirty="0" smtClean="0"/>
              <a:t>60Ghz focus topic functional requirements (20 min)</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8268262"/>
              </p:ext>
            </p:extLst>
          </p:nvPr>
        </p:nvGraphicFramePr>
        <p:xfrm>
          <a:off x="669345" y="1988840"/>
          <a:ext cx="7772404" cy="227128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11-15/1466</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11-16-0148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a:t>
                      </a:r>
                      <a:r>
                        <a:rPr lang="en-US" sz="1400" kern="1200" baseline="0" dirty="0" smtClean="0">
                          <a:solidFill>
                            <a:schemeClr val="dk1"/>
                          </a:solidFill>
                          <a:latin typeface="+mn-lt"/>
                          <a:ea typeface="+mn-ea"/>
                          <a:cs typeface="+mn-cs"/>
                        </a:rPr>
                        <a:t>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11-15/1470r1 posted to Mentor Nov. 13</a:t>
            </a:r>
            <a:r>
              <a:rPr lang="en-US" baseline="30000" dirty="0" smtClean="0"/>
              <a:t>th</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11-15/1470r1 </a:t>
            </a:r>
            <a:r>
              <a:rPr lang="en-US" dirty="0"/>
              <a:t>as </a:t>
            </a:r>
            <a:r>
              <a:rPr lang="en-US" dirty="0" smtClean="0"/>
              <a:t>TG </a:t>
            </a:r>
            <a:r>
              <a:rPr lang="en-US" dirty="0"/>
              <a:t>meeting minutes for the </a:t>
            </a:r>
            <a:r>
              <a:rPr lang="en-US" dirty="0" smtClean="0"/>
              <a:t>Dallas meeting</a:t>
            </a:r>
            <a:r>
              <a:rPr lang="en-US" dirty="0"/>
              <a:t>. </a:t>
            </a:r>
          </a:p>
          <a:p>
            <a:r>
              <a:rPr lang="en-US" dirty="0"/>
              <a:t>Moved </a:t>
            </a:r>
            <a:r>
              <a:rPr lang="en-US" dirty="0" smtClean="0"/>
              <a:t>by</a:t>
            </a:r>
            <a:r>
              <a:rPr lang="en-US" dirty="0" smtClean="0"/>
              <a:t>: Ganesh</a:t>
            </a:r>
            <a:endParaRPr lang="en-US" dirty="0" smtClean="0"/>
          </a:p>
          <a:p>
            <a:r>
              <a:rPr lang="en-US" dirty="0" smtClean="0"/>
              <a:t>Seconded by</a:t>
            </a:r>
            <a:r>
              <a:rPr lang="en-US" dirty="0" smtClean="0"/>
              <a:t>: Chao Chun</a:t>
            </a:r>
            <a:endParaRPr lang="en-US" dirty="0"/>
          </a:p>
          <a:p>
            <a:r>
              <a:rPr lang="en-US" dirty="0" smtClean="0"/>
              <a:t>Results (Y/N/A): </a:t>
            </a:r>
            <a:endParaRPr lang="en-US" dirty="0" smtClean="0"/>
          </a:p>
          <a:p>
            <a:r>
              <a:rPr lang="en-US" dirty="0"/>
              <a:t>Unanimous consent </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a:t>
            </a:r>
            <a:r>
              <a:rPr lang="en-US" dirty="0"/>
              <a:t>call for </a:t>
            </a:r>
            <a:r>
              <a:rPr lang="en-US" dirty="0" smtClean="0"/>
              <a:t>nominations.</a:t>
            </a:r>
          </a:p>
          <a:p>
            <a:pPr>
              <a:buFont typeface="Arial" panose="020B0604020202020204" pitchFamily="34" charset="0"/>
              <a:buChar char="•"/>
            </a:pPr>
            <a:r>
              <a:rPr lang="en-US" dirty="0" smtClean="0"/>
              <a:t>Closing the nomination.</a:t>
            </a:r>
          </a:p>
          <a:p>
            <a:pPr>
              <a:buFont typeface="Arial" panose="020B0604020202020204" pitchFamily="34" charset="0"/>
              <a:buChar char="•"/>
            </a:pPr>
            <a:r>
              <a:rPr lang="en-US" dirty="0" smtClean="0"/>
              <a:t>Identified nominees:</a:t>
            </a:r>
          </a:p>
          <a:p>
            <a:pPr lvl="1">
              <a:buFont typeface="Arial" panose="020B0604020202020204" pitchFamily="34" charset="0"/>
              <a:buChar char="•"/>
            </a:pPr>
            <a:r>
              <a:rPr lang="en-US" dirty="0" smtClean="0"/>
              <a:t>SFD and technical editor – Chao Chun Wang (MTK)</a:t>
            </a:r>
          </a:p>
          <a:p>
            <a:pPr lvl="1">
              <a:buFont typeface="Arial" panose="020B0604020202020204" pitchFamily="34" charset="0"/>
              <a:buChar char="•"/>
            </a:pPr>
            <a:r>
              <a:rPr lang="en-US" dirty="0" smtClean="0"/>
              <a:t>FRD editor – Allan Zhou (Huawei)</a:t>
            </a:r>
          </a:p>
          <a:p>
            <a:pPr marL="457200" lvl="1" indent="0"/>
            <a:endParaRPr lang="en-US"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17405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Georgia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17</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-22</a:t>
            </a:r>
            <a:r>
              <a:rPr lang="en-US" altLang="en-US" sz="3600" baseline="30000" dirty="0" smtClean="0">
                <a:cs typeface="Times New Roman" panose="02020603050405020304" pitchFamily="18" charset="0"/>
              </a:rPr>
              <a:t>nd</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a:t>
            </a:r>
            <a:r>
              <a:rPr lang="en-US" altLang="en-US" sz="3600" dirty="0" smtClean="0">
                <a:cs typeface="Times New Roman" panose="02020603050405020304" pitchFamily="18" charset="0"/>
              </a:rPr>
              <a:t>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sz="1800" b="0" dirty="0" smtClean="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Vice-chair:</a:t>
            </a:r>
            <a:r>
              <a:rPr lang="en-US" altLang="en-US" b="0" dirty="0" smtClean="0">
                <a:cs typeface="Times New Roman" panose="02020603050405020304" pitchFamily="18" charset="0"/>
              </a:rPr>
              <a:t> Carlos Aldana </a:t>
            </a:r>
            <a:r>
              <a:rPr lang="en-US" altLang="en-US" sz="1800" b="0" dirty="0" smtClean="0">
                <a:cs typeface="Times New Roman" panose="02020603050405020304" pitchFamily="18" charset="0"/>
              </a:rPr>
              <a:t>(Qualcomm</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and Technical Editor</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To approve </a:t>
            </a:r>
            <a:r>
              <a:rPr lang="en-US" dirty="0" smtClean="0"/>
              <a:t>Chao Chun Wang (MTK) </a:t>
            </a:r>
            <a:r>
              <a:rPr lang="en-US" dirty="0"/>
              <a:t>as </a:t>
            </a:r>
            <a:r>
              <a:rPr lang="en-US" dirty="0" err="1"/>
              <a:t>TGaz</a:t>
            </a:r>
            <a:r>
              <a:rPr lang="en-US" dirty="0"/>
              <a:t> </a:t>
            </a:r>
            <a:r>
              <a:rPr lang="en-US" dirty="0" smtClean="0"/>
              <a:t>technical and SFD editor.</a:t>
            </a:r>
            <a:endParaRPr lang="en-US" dirty="0"/>
          </a:p>
          <a:p>
            <a:endParaRPr lang="en-US" dirty="0" smtClean="0"/>
          </a:p>
          <a:p>
            <a:r>
              <a:rPr lang="en-US" dirty="0" smtClean="0"/>
              <a:t>Moved: Ganesh</a:t>
            </a:r>
            <a:endParaRPr lang="en-US" dirty="0"/>
          </a:p>
          <a:p>
            <a:r>
              <a:rPr lang="en-US" dirty="0"/>
              <a:t>2</a:t>
            </a:r>
            <a:r>
              <a:rPr lang="en-US" baseline="30000" dirty="0"/>
              <a:t>nd</a:t>
            </a:r>
            <a:r>
              <a:rPr lang="en-US" dirty="0" smtClean="0"/>
              <a:t>: </a:t>
            </a:r>
            <a:r>
              <a:rPr lang="en-US" dirty="0" err="1" smtClean="0"/>
              <a:t>Liwen</a:t>
            </a:r>
            <a:r>
              <a:rPr lang="en-US" dirty="0" smtClean="0"/>
              <a:t> Chu</a:t>
            </a:r>
            <a:endParaRPr lang="en-US" dirty="0"/>
          </a:p>
          <a:p>
            <a:endParaRPr lang="en-US" dirty="0"/>
          </a:p>
          <a:p>
            <a:r>
              <a:rPr lang="en-US" dirty="0"/>
              <a:t>Results (Y/N/A</a:t>
            </a:r>
            <a:r>
              <a:rPr lang="en-US" dirty="0" smtClean="0"/>
              <a:t>):</a:t>
            </a:r>
          </a:p>
          <a:p>
            <a:r>
              <a:rPr lang="en-US" dirty="0" smtClean="0"/>
              <a:t>Y: 16 		N: 0	A: 1</a:t>
            </a:r>
          </a:p>
          <a:p>
            <a:r>
              <a:rPr lang="en-US" dirty="0" smtClean="0"/>
              <a:t>Motion 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523625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Editor</a:t>
            </a:r>
            <a:endParaRPr lang="en-US" dirty="0"/>
          </a:p>
        </p:txBody>
      </p:sp>
      <p:sp>
        <p:nvSpPr>
          <p:cNvPr id="3" name="Content Placeholder 2"/>
          <p:cNvSpPr>
            <a:spLocks noGrp="1"/>
          </p:cNvSpPr>
          <p:nvPr>
            <p:ph idx="1"/>
          </p:nvPr>
        </p:nvSpPr>
        <p:spPr/>
        <p:txBody>
          <a:bodyPr/>
          <a:lstStyle/>
          <a:p>
            <a:r>
              <a:rPr lang="en-US" dirty="0"/>
              <a:t>Motion</a:t>
            </a:r>
          </a:p>
          <a:p>
            <a:r>
              <a:rPr lang="en-US" dirty="0"/>
              <a:t>To approve </a:t>
            </a:r>
            <a:r>
              <a:rPr lang="en-US" dirty="0" smtClean="0"/>
              <a:t>Allan Zhou (Huawei) </a:t>
            </a:r>
            <a:r>
              <a:rPr lang="en-US" dirty="0"/>
              <a:t>as </a:t>
            </a:r>
            <a:r>
              <a:rPr lang="en-US" dirty="0" err="1"/>
              <a:t>TGaz</a:t>
            </a:r>
            <a:r>
              <a:rPr lang="en-US" dirty="0"/>
              <a:t> </a:t>
            </a:r>
            <a:r>
              <a:rPr lang="en-US" dirty="0" smtClean="0"/>
              <a:t>FRD editor.</a:t>
            </a:r>
            <a:endParaRPr lang="en-US" dirty="0"/>
          </a:p>
          <a:p>
            <a:r>
              <a:rPr lang="en-US" dirty="0"/>
              <a:t>Moved</a:t>
            </a:r>
            <a:r>
              <a:rPr lang="en-US" dirty="0" smtClean="0"/>
              <a:t>: Chao Chun</a:t>
            </a:r>
            <a:endParaRPr lang="en-US" dirty="0"/>
          </a:p>
          <a:p>
            <a:r>
              <a:rPr lang="en-US" dirty="0"/>
              <a:t>2</a:t>
            </a:r>
            <a:r>
              <a:rPr lang="en-US" baseline="30000" dirty="0"/>
              <a:t>nd</a:t>
            </a:r>
            <a:r>
              <a:rPr lang="en-US" dirty="0" smtClean="0"/>
              <a:t>: Ganesh Venkatesan </a:t>
            </a:r>
            <a:endParaRPr lang="en-US" dirty="0"/>
          </a:p>
          <a:p>
            <a:endParaRPr lang="en-US" dirty="0"/>
          </a:p>
          <a:p>
            <a:r>
              <a:rPr lang="en-US" dirty="0"/>
              <a:t>Results (Y/N/A</a:t>
            </a:r>
            <a:r>
              <a:rPr lang="en-US" dirty="0" smtClean="0"/>
              <a:t>):</a:t>
            </a:r>
          </a:p>
          <a:p>
            <a:r>
              <a:rPr lang="en-US" dirty="0" smtClean="0"/>
              <a:t>Y: 14 		N: 	0	A:0</a:t>
            </a:r>
          </a:p>
          <a:p>
            <a:r>
              <a:rPr lang="en-US" dirty="0" smtClean="0"/>
              <a:t>Motion passes.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35004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Secretary Position</a:t>
            </a:r>
            <a:endParaRPr lang="en-US" dirty="0"/>
          </a:p>
        </p:txBody>
      </p:sp>
      <p:sp>
        <p:nvSpPr>
          <p:cNvPr id="3" name="Content Placeholder 2"/>
          <p:cNvSpPr>
            <a:spLocks noGrp="1"/>
          </p:cNvSpPr>
          <p:nvPr>
            <p:ph idx="1"/>
          </p:nvPr>
        </p:nvSpPr>
        <p:spPr/>
        <p:txBody>
          <a:bodyPr/>
          <a:lstStyle/>
          <a:p>
            <a:pPr marL="0" indent="0"/>
            <a:r>
              <a:rPr lang="en-US" dirty="0" smtClean="0"/>
              <a:t>Zhu Lan </a:t>
            </a:r>
            <a:r>
              <a:rPr lang="en-US" dirty="0" err="1" smtClean="0"/>
              <a:t>TGaz</a:t>
            </a:r>
            <a:r>
              <a:rPr lang="en-US" dirty="0" smtClean="0"/>
              <a:t> secretary indicated he would not be able to continue his role due to change of affiliation.</a:t>
            </a:r>
          </a:p>
          <a:p>
            <a:pPr marL="0" indent="0"/>
            <a:r>
              <a:rPr lang="en-US" dirty="0" smtClean="0"/>
              <a:t>The </a:t>
            </a:r>
            <a:r>
              <a:rPr lang="en-US" dirty="0" err="1" smtClean="0"/>
              <a:t>TGaz</a:t>
            </a:r>
            <a:r>
              <a:rPr lang="en-US" dirty="0" smtClean="0"/>
              <a:t> Secretary position is available.</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295477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slides </a:t>
            </a:r>
            <a:r>
              <a:rPr lang="en-US" altLang="en-US" dirty="0" smtClean="0"/>
              <a:t>3-9 of </a:t>
            </a:r>
            <a:r>
              <a:rPr lang="en-US" altLang="en-US" dirty="0"/>
              <a:t>submission </a:t>
            </a:r>
            <a:r>
              <a:rPr lang="en-US" altLang="en-US" dirty="0" smtClean="0"/>
              <a:t>11-16-0019-00-00az-NGP-High-Resolution-Use-Cases to </a:t>
            </a:r>
            <a:r>
              <a:rPr lang="en-US" altLang="en-US" dirty="0"/>
              <a:t>the use case working draft document.</a:t>
            </a:r>
          </a:p>
          <a:p>
            <a:pPr marL="0" indent="0">
              <a:buNone/>
            </a:pPr>
            <a:r>
              <a:rPr lang="en-US" altLang="en-US" dirty="0"/>
              <a:t>Move</a:t>
            </a:r>
            <a:r>
              <a:rPr lang="en-US" altLang="en-US" dirty="0" smtClean="0"/>
              <a:t>: Alecsander Eitan</a:t>
            </a:r>
            <a:endParaRPr lang="en-US" altLang="en-US" dirty="0"/>
          </a:p>
          <a:p>
            <a:pPr marL="0" indent="0">
              <a:buNone/>
            </a:pPr>
            <a:r>
              <a:rPr lang="en-US" altLang="en-US" dirty="0"/>
              <a:t>2</a:t>
            </a:r>
            <a:r>
              <a:rPr lang="en-US" altLang="en-US" baseline="30000" dirty="0"/>
              <a:t>nd</a:t>
            </a:r>
            <a:r>
              <a:rPr lang="en-US" altLang="en-US" dirty="0" smtClean="0"/>
              <a:t>: Ganesh Venkatesan </a:t>
            </a:r>
            <a:endParaRPr lang="en-US" altLang="en-US" dirty="0"/>
          </a:p>
          <a:p>
            <a:pPr marL="0" indent="0">
              <a:buNone/>
            </a:pPr>
            <a:r>
              <a:rPr lang="en-US" altLang="en-US" dirty="0"/>
              <a:t>Y: 	</a:t>
            </a:r>
            <a:r>
              <a:rPr lang="en-US" altLang="en-US" dirty="0" smtClean="0"/>
              <a:t>11		N: 0	A: 7</a:t>
            </a:r>
          </a:p>
          <a:p>
            <a:pPr marL="0" indent="0">
              <a:buNone/>
            </a:pPr>
            <a:r>
              <a:rPr lang="en-US" altLang="en-US" dirty="0" smtClean="0"/>
              <a:t>Motion passes.</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1579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a:t>
            </a:r>
            <a:r>
              <a:rPr lang="en-US" altLang="en-US" dirty="0" smtClean="0"/>
              <a:t>FRD editor </a:t>
            </a:r>
            <a:r>
              <a:rPr lang="en-US" altLang="en-US" dirty="0"/>
              <a:t>to add </a:t>
            </a:r>
            <a:r>
              <a:rPr lang="en-US" altLang="en-US" dirty="0" smtClean="0"/>
              <a:t>functional requirements </a:t>
            </a:r>
            <a:r>
              <a:rPr lang="en-US" altLang="en-US" dirty="0" smtClean="0"/>
              <a:t>depicted </a:t>
            </a:r>
            <a:r>
              <a:rPr lang="en-US" altLang="en-US" dirty="0"/>
              <a:t>by </a:t>
            </a:r>
            <a:r>
              <a:rPr lang="en-US" altLang="en-US" dirty="0" smtClean="0"/>
              <a:t>slide 5</a:t>
            </a:r>
            <a:r>
              <a:rPr lang="en-US" altLang="en-US" dirty="0" smtClean="0"/>
              <a:t> of </a:t>
            </a:r>
            <a:r>
              <a:rPr lang="en-US" altLang="en-US" dirty="0"/>
              <a:t>submission </a:t>
            </a:r>
            <a:r>
              <a:rPr lang="en-US" altLang="en-US" dirty="0" smtClean="0"/>
              <a:t>11-16-0148r1 to the functional requirement working </a:t>
            </a:r>
            <a:r>
              <a:rPr lang="en-US" altLang="en-US" dirty="0"/>
              <a:t>draft document.</a:t>
            </a:r>
          </a:p>
          <a:p>
            <a:pPr marL="0" indent="0">
              <a:buNone/>
            </a:pPr>
            <a:r>
              <a:rPr lang="en-US" altLang="en-US" dirty="0"/>
              <a:t>Move</a:t>
            </a:r>
            <a:r>
              <a:rPr lang="en-US" altLang="en-US" dirty="0" smtClean="0"/>
              <a:t>: Alecsander Eitan</a:t>
            </a:r>
            <a:endParaRPr lang="en-US" altLang="en-US" dirty="0"/>
          </a:p>
          <a:p>
            <a:pPr marL="0" indent="0">
              <a:buNone/>
            </a:pPr>
            <a:r>
              <a:rPr lang="en-US" altLang="en-US" dirty="0"/>
              <a:t>2</a:t>
            </a:r>
            <a:r>
              <a:rPr lang="en-US" altLang="en-US" baseline="30000" dirty="0"/>
              <a:t>nd</a:t>
            </a:r>
            <a:r>
              <a:rPr lang="en-US" altLang="en-US" dirty="0" smtClean="0"/>
              <a:t>: Ganesh Venkatesan </a:t>
            </a:r>
          </a:p>
          <a:p>
            <a:pPr marL="0" indent="0">
              <a:buNone/>
            </a:pPr>
            <a:endParaRPr lang="en-US" altLang="en-US" dirty="0"/>
          </a:p>
          <a:p>
            <a:pPr marL="0" indent="0">
              <a:buNone/>
            </a:pPr>
            <a:r>
              <a:rPr lang="en-US" altLang="en-US" dirty="0"/>
              <a:t>Y: 	</a:t>
            </a:r>
            <a:r>
              <a:rPr lang="en-US" altLang="en-US" dirty="0" smtClean="0"/>
              <a:t>10		N: 0 		A: 6</a:t>
            </a:r>
          </a:p>
          <a:p>
            <a:pPr marL="0" indent="0">
              <a:buNone/>
            </a:pPr>
            <a:r>
              <a:rPr lang="en-US" altLang="en-US" dirty="0" smtClean="0"/>
              <a:t>Motion passes.</a:t>
            </a:r>
            <a:endParaRPr lang="en-US" alt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18500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11-15/1470r1 </a:t>
            </a:r>
            <a:r>
              <a:rPr lang="en-US" dirty="0" smtClean="0"/>
              <a:t>posted to Mentor Nov. 13</a:t>
            </a:r>
            <a:r>
              <a:rPr lang="en-US" baseline="30000" dirty="0" smtClean="0"/>
              <a:t>th</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11-15/1470r1 </a:t>
            </a:r>
            <a:r>
              <a:rPr lang="en-US" dirty="0"/>
              <a:t>as </a:t>
            </a:r>
            <a:r>
              <a:rPr lang="en-US" dirty="0" smtClean="0"/>
              <a:t>TG </a:t>
            </a:r>
            <a:r>
              <a:rPr lang="en-US" dirty="0"/>
              <a:t>meeting minutes for the </a:t>
            </a:r>
            <a:r>
              <a:rPr lang="en-US" dirty="0" smtClean="0"/>
              <a:t>Dallas meeting</a:t>
            </a:r>
            <a:r>
              <a:rPr lang="en-US" dirty="0"/>
              <a:t>. </a:t>
            </a:r>
          </a:p>
          <a:p>
            <a:r>
              <a:rPr lang="en-US" dirty="0"/>
              <a:t>Moved </a:t>
            </a:r>
            <a:r>
              <a:rPr lang="en-US" dirty="0" smtClean="0"/>
              <a:t>by</a:t>
            </a:r>
            <a:r>
              <a:rPr lang="en-US" dirty="0" smtClean="0"/>
              <a:t>: Alecsander Eitan</a:t>
            </a:r>
          </a:p>
          <a:p>
            <a:r>
              <a:rPr lang="en-US" dirty="0" smtClean="0"/>
              <a:t>Seconded by: Ganesh</a:t>
            </a:r>
          </a:p>
          <a:p>
            <a:r>
              <a:rPr lang="en-US" dirty="0" smtClean="0"/>
              <a:t>Results </a:t>
            </a:r>
            <a:r>
              <a:rPr lang="en-US" dirty="0" smtClean="0"/>
              <a:t>(Y/N/A): </a:t>
            </a:r>
            <a:r>
              <a:rPr lang="en-US" dirty="0" smtClean="0"/>
              <a:t>10/0/1 motion passes.</a:t>
            </a:r>
          </a:p>
          <a:p>
            <a:endParaRPr lang="en-US" dirty="0"/>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144889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Jan.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r>
              <a:rPr lang="en-US" altLang="en-US" sz="2000" b="0" dirty="0" smtClean="0"/>
              <a:t>)</a:t>
            </a:r>
          </a:p>
          <a:p>
            <a:pPr algn="just">
              <a:spcBef>
                <a:spcPct val="20000"/>
              </a:spcBef>
              <a:buFontTx/>
              <a:buChar char="•"/>
            </a:pPr>
            <a:r>
              <a:rPr lang="en-US" altLang="en-US" sz="2000" b="0" dirty="0" smtClean="0"/>
              <a:t>Presentations </a:t>
            </a:r>
            <a:r>
              <a:rPr lang="en-US" altLang="en-US" sz="2000" b="0" dirty="0" smtClean="0"/>
              <a:t>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7471153"/>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306608">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a:t>
            </a:r>
            <a:r>
              <a:rPr lang="en-US" altLang="en-US" dirty="0" smtClean="0"/>
              <a:t>11-16-xxxx </a:t>
            </a:r>
            <a:r>
              <a:rPr lang="en-US" altLang="en-US" dirty="0" smtClean="0"/>
              <a:t>as use case document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0 			A: 5</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32</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smtClean="0"/>
              <a:t>Jan. 2016</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a:t>
            </a:r>
            <a:r>
              <a:rPr lang="en-US" dirty="0" smtClean="0"/>
              <a:t>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10535"/>
          </a:xfrm>
        </p:spPr>
        <p:txBody>
          <a:bodyPr/>
          <a:lstStyle/>
          <a:p>
            <a:r>
              <a:rPr lang="en-US" dirty="0" smtClean="0"/>
              <a:t>Activity timelines</a:t>
            </a:r>
            <a:endParaRPr lang="en-US" dirty="0"/>
          </a:p>
        </p:txBody>
      </p:sp>
      <p:sp>
        <p:nvSpPr>
          <p:cNvPr id="4"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Rectangle 7"/>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5215474" y="1142523"/>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2677366" y="1142523"/>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5" name="Rectangle 14"/>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6"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7"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2" name="Rectangle 31"/>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3" name="Rectangle 32"/>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4" name="Rectangle 33"/>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5"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2" name="Rectangle 41"/>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6" name="Rectangle 4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7" name="Rectangle 4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8" name="Rectangle 4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1" name="TextBox 40"/>
          <p:cNvSpPr txBox="1"/>
          <p:nvPr/>
        </p:nvSpPr>
        <p:spPr>
          <a:xfrm>
            <a:off x="155334" y="2824157"/>
            <a:ext cx="871919" cy="461665"/>
          </a:xfrm>
          <a:prstGeom prst="rect">
            <a:avLst/>
          </a:prstGeom>
          <a:noFill/>
        </p:spPr>
        <p:txBody>
          <a:bodyPr wrap="square" rtlCol="0">
            <a:spAutoFit/>
          </a:bodyPr>
          <a:lstStyle/>
          <a:p>
            <a:r>
              <a:rPr lang="en-US" dirty="0" smtClean="0"/>
              <a:t>Accuracy</a:t>
            </a:r>
          </a:p>
          <a:p>
            <a:r>
              <a:rPr lang="en-US" dirty="0" smtClean="0"/>
              <a:t>coverage</a:t>
            </a:r>
            <a:endParaRPr lang="en-US" dirty="0"/>
          </a:p>
        </p:txBody>
      </p:sp>
      <p:sp>
        <p:nvSpPr>
          <p:cNvPr id="52" name="TextBox 51"/>
          <p:cNvSpPr txBox="1"/>
          <p:nvPr/>
        </p:nvSpPr>
        <p:spPr>
          <a:xfrm>
            <a:off x="92694" y="3801094"/>
            <a:ext cx="871919" cy="276999"/>
          </a:xfrm>
          <a:prstGeom prst="rect">
            <a:avLst/>
          </a:prstGeom>
          <a:noFill/>
        </p:spPr>
        <p:txBody>
          <a:bodyPr wrap="square" rtlCol="0">
            <a:spAutoFit/>
          </a:bodyPr>
          <a:lstStyle/>
          <a:p>
            <a:r>
              <a:rPr lang="en-US" dirty="0" smtClean="0"/>
              <a:t>60Ghz</a:t>
            </a:r>
            <a:endParaRPr lang="en-US" dirty="0"/>
          </a:p>
        </p:txBody>
      </p:sp>
      <p:sp>
        <p:nvSpPr>
          <p:cNvPr id="58" name="Rectangle 57"/>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59" name="Rectangle 58"/>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0" name="Rectangle 59"/>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1" name="Rectangle 60"/>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82" name="Rectangle 81"/>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83"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5" name="Arc 84"/>
          <p:cNvSpPr/>
          <p:nvPr/>
        </p:nvSpPr>
        <p:spPr bwMode="auto">
          <a:xfrm>
            <a:off x="1469741" y="2679797"/>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Arc 85"/>
          <p:cNvSpPr/>
          <p:nvPr/>
        </p:nvSpPr>
        <p:spPr bwMode="auto">
          <a:xfrm>
            <a:off x="1313292" y="2980254"/>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Isosceles Triangle 8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8" name="Straight Connector 17"/>
          <p:cNvCxnSpPr>
            <a:stCxn id="42" idx="1"/>
            <a:endCxn id="42"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a:stCxn id="4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a:stCxn id="32" idx="1"/>
            <a:endCxn id="34"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88578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Feb</a:t>
            </a:r>
            <a:r>
              <a:rPr lang="en-US" altLang="en-US" sz="2800" dirty="0" smtClean="0"/>
              <a:t>. </a:t>
            </a:r>
            <a:r>
              <a:rPr lang="he-IL" altLang="en-US" sz="2800" dirty="0" smtClean="0"/>
              <a:t>3</a:t>
            </a:r>
            <a:r>
              <a:rPr lang="en-US" altLang="en-US" sz="2800" baseline="30000" dirty="0" err="1"/>
              <a:t>r</a:t>
            </a:r>
            <a:r>
              <a:rPr lang="en-US" altLang="en-US" sz="2800" baseline="30000" dirty="0" err="1" smtClean="0"/>
              <a:t>d</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25037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a:t>
            </a:r>
            <a:r>
              <a:rPr lang="en-US" altLang="en-US" dirty="0">
                <a:solidFill>
                  <a:srgbClr val="FF0000"/>
                </a:solidFill>
              </a:rPr>
              <a:t>Jon.Rosdahl@csr.com</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06266027"/>
              </p:ext>
            </p:extLst>
          </p:nvPr>
        </p:nvGraphicFramePr>
        <p:xfrm>
          <a:off x="656785" y="2420888"/>
          <a:ext cx="7772404" cy="1991136"/>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266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39240235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2554849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51</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55</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56</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27166</TotalTime>
  <Words>3183</Words>
  <Application>Microsoft Office PowerPoint</Application>
  <PresentationFormat>On-screen Show (4:3)</PresentationFormat>
  <Paragraphs>710</Paragraphs>
  <Slides>56</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8"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TGaz Jan.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Task Group Leadership Elections</vt:lpstr>
      <vt:lpstr>SFD and Technical Editor</vt:lpstr>
      <vt:lpstr>FRD Editor</vt:lpstr>
      <vt:lpstr>TGaz Secretary Position</vt:lpstr>
      <vt:lpstr>Presentations</vt:lpstr>
      <vt:lpstr>Motion</vt:lpstr>
      <vt:lpstr>Motion</vt:lpstr>
      <vt:lpstr>Approval of previous meeting minutes</vt:lpstr>
      <vt:lpstr>Attendance reminder</vt:lpstr>
      <vt:lpstr>Recess</vt:lpstr>
      <vt:lpstr>PowerPoint Presentation</vt:lpstr>
      <vt:lpstr>Meeting Slot # 2 Agenda</vt:lpstr>
      <vt:lpstr>Submission order – Slot 2</vt:lpstr>
      <vt:lpstr>Motion – approve UC document</vt:lpstr>
      <vt:lpstr>Previously: Review TGaz Timeline progress</vt:lpstr>
      <vt:lpstr>Activity timelines</vt:lpstr>
      <vt:lpstr>Goals for the March meeting </vt:lpstr>
      <vt:lpstr>Teleconference Schedule</vt:lpstr>
      <vt:lpstr>Reminder to do attendance</vt:lpstr>
      <vt:lpstr> Recess</vt:lpstr>
      <vt:lpstr>Meeting Slot # 3 Agenda</vt:lpstr>
      <vt:lpstr>Submission order – Slot #3</vt:lpstr>
      <vt:lpstr>AOB?</vt:lpstr>
      <vt:lpstr>Attendance remainder</vt:lpstr>
      <vt:lpstr>Adjourned</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218</cp:revision>
  <cp:lastPrinted>1601-01-01T00:00:00Z</cp:lastPrinted>
  <dcterms:created xsi:type="dcterms:W3CDTF">2015-08-09T12:22:17Z</dcterms:created>
  <dcterms:modified xsi:type="dcterms:W3CDTF">2016-01-20T12:10:52Z</dcterms:modified>
</cp:coreProperties>
</file>