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1"/>
  </p:notesMasterIdLst>
  <p:handoutMasterIdLst>
    <p:handoutMasterId r:id="rId22"/>
  </p:handoutMasterIdLst>
  <p:sldIdLst>
    <p:sldId id="282" r:id="rId2"/>
    <p:sldId id="279" r:id="rId3"/>
    <p:sldId id="271" r:id="rId4"/>
    <p:sldId id="272" r:id="rId5"/>
    <p:sldId id="280" r:id="rId6"/>
    <p:sldId id="290" r:id="rId7"/>
    <p:sldId id="273" r:id="rId8"/>
    <p:sldId id="274" r:id="rId9"/>
    <p:sldId id="275" r:id="rId10"/>
    <p:sldId id="276" r:id="rId11"/>
    <p:sldId id="270" r:id="rId12"/>
    <p:sldId id="278" r:id="rId13"/>
    <p:sldId id="283" r:id="rId14"/>
    <p:sldId id="284" r:id="rId15"/>
    <p:sldId id="285" r:id="rId16"/>
    <p:sldId id="286" r:id="rId17"/>
    <p:sldId id="287" r:id="rId18"/>
    <p:sldId id="288" r:id="rId19"/>
    <p:sldId id="289" r:id="rId20"/>
  </p:sldIdLst>
  <p:sldSz cx="9144000" cy="6858000" type="screen4x3"/>
  <p:notesSz cx="6858000" cy="9296400"/>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4">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C00"/>
    <a:srgbClr val="006600"/>
    <a:srgbClr val="008000"/>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128" autoAdjust="0"/>
    <p:restoredTop sz="98925" autoAdjust="0"/>
  </p:normalViewPr>
  <p:slideViewPr>
    <p:cSldViewPr>
      <p:cViewPr>
        <p:scale>
          <a:sx n="66" d="100"/>
          <a:sy n="66" d="100"/>
        </p:scale>
        <p:origin x="1301" y="130"/>
      </p:cViewPr>
      <p:guideLst>
        <p:guide orient="horz" pos="2160"/>
        <p:guide pos="2880"/>
      </p:guideLst>
    </p:cSldViewPr>
  </p:slideViewPr>
  <p:outlineViewPr>
    <p:cViewPr>
      <p:scale>
        <a:sx n="50" d="100"/>
        <a:sy n="50" d="100"/>
      </p:scale>
      <p:origin x="72" y="9648"/>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3540" y="-72"/>
      </p:cViewPr>
      <p:guideLst>
        <p:guide orient="horz" pos="2164"/>
        <p:guide pos="28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29263"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802.11-11/1588r0</a:t>
            </a:r>
            <a:endParaRPr lang="en-US"/>
          </a:p>
        </p:txBody>
      </p:sp>
      <p:sp>
        <p:nvSpPr>
          <p:cNvPr id="3075" name="Rectangle 3"/>
          <p:cNvSpPr>
            <a:spLocks noGrp="1" noChangeArrowheads="1"/>
          </p:cNvSpPr>
          <p:nvPr>
            <p:ph type="dt" sz="quarter" idx="1"/>
          </p:nvPr>
        </p:nvSpPr>
        <p:spPr bwMode="auto">
          <a:xfrm>
            <a:off x="687388" y="177800"/>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December 2015</a:t>
            </a:r>
            <a:endParaRPr lang="en-US"/>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Dorothy Stanley, Aruba Networks</a:t>
            </a:r>
          </a:p>
        </p:txBody>
      </p:sp>
      <p:sp>
        <p:nvSpPr>
          <p:cNvPr id="3077" name="Rectangle 5"/>
          <p:cNvSpPr>
            <a:spLocks noGrp="1" noChangeArrowheads="1"/>
          </p:cNvSpPr>
          <p:nvPr>
            <p:ph type="sldNum" sz="quarter" idx="3"/>
          </p:nvPr>
        </p:nvSpPr>
        <p:spPr bwMode="auto">
          <a:xfrm>
            <a:off x="3097213" y="8997950"/>
            <a:ext cx="5127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346A1385-B4BE-44D6-BE17-C818A5EF93D3}" type="slidenum">
              <a:rPr lang="en-US"/>
              <a:pPr>
                <a:defRPr/>
              </a:pPr>
              <a:t>‹#›</a:t>
            </a:fld>
            <a:endParaRPr lang="en-US"/>
          </a:p>
        </p:txBody>
      </p:sp>
      <p:sp>
        <p:nvSpPr>
          <p:cNvPr id="56326"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51" name="Rectangle 7"/>
          <p:cNvSpPr>
            <a:spLocks noChangeArrowheads="1"/>
          </p:cNvSpPr>
          <p:nvPr/>
        </p:nvSpPr>
        <p:spPr bwMode="auto">
          <a:xfrm>
            <a:off x="685800" y="8997950"/>
            <a:ext cx="7032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933450" eaLnBrk="0" hangingPunct="0">
              <a:defRPr sz="1200">
                <a:solidFill>
                  <a:schemeClr val="tx1"/>
                </a:solidFill>
                <a:latin typeface="Times New Roman" pitchFamily="18" charset="0"/>
                <a:cs typeface="Arial" charset="0"/>
              </a:defRPr>
            </a:lvl1pPr>
            <a:lvl2pPr marL="742950" indent="-285750" defTabSz="933450" eaLnBrk="0" hangingPunct="0">
              <a:defRPr sz="1200">
                <a:solidFill>
                  <a:schemeClr val="tx1"/>
                </a:solidFill>
                <a:latin typeface="Times New Roman" pitchFamily="18" charset="0"/>
                <a:cs typeface="Arial" charset="0"/>
              </a:defRPr>
            </a:lvl2pPr>
            <a:lvl3pPr marL="1143000" indent="-228600" defTabSz="933450" eaLnBrk="0" hangingPunct="0">
              <a:defRPr sz="1200">
                <a:solidFill>
                  <a:schemeClr val="tx1"/>
                </a:solidFill>
                <a:latin typeface="Times New Roman" pitchFamily="18" charset="0"/>
                <a:cs typeface="Arial" charset="0"/>
              </a:defRPr>
            </a:lvl3pPr>
            <a:lvl4pPr marL="1600200" indent="-228600" defTabSz="933450" eaLnBrk="0" hangingPunct="0">
              <a:defRPr sz="1200">
                <a:solidFill>
                  <a:schemeClr val="tx1"/>
                </a:solidFill>
                <a:latin typeface="Times New Roman" pitchFamily="18" charset="0"/>
                <a:cs typeface="Arial" charset="0"/>
              </a:defRPr>
            </a:lvl4pPr>
            <a:lvl5pPr marL="2057400" indent="-228600" defTabSz="933450" eaLnBrk="0" hangingPunct="0">
              <a:defRPr sz="1200">
                <a:solidFill>
                  <a:schemeClr val="tx1"/>
                </a:solidFill>
                <a:latin typeface="Times New Roman" pitchFamily="18" charset="0"/>
                <a:cs typeface="Arial"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56328"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2717878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802.11-11/1588r0</a:t>
            </a:r>
            <a:endParaRPr lang="en-US"/>
          </a:p>
        </p:txBody>
      </p:sp>
      <p:sp>
        <p:nvSpPr>
          <p:cNvPr id="2051" name="Rectangle 3"/>
          <p:cNvSpPr>
            <a:spLocks noGrp="1" noChangeArrowheads="1"/>
          </p:cNvSpPr>
          <p:nvPr>
            <p:ph type="dt" idx="1"/>
          </p:nvPr>
        </p:nvSpPr>
        <p:spPr bwMode="auto">
          <a:xfrm>
            <a:off x="646113" y="98425"/>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December 2015</a:t>
            </a:r>
            <a:endParaRPr lang="en-US"/>
          </a:p>
        </p:txBody>
      </p:sp>
      <p:sp>
        <p:nvSpPr>
          <p:cNvPr id="28676" name="Rectangle 4"/>
          <p:cNvSpPr>
            <a:spLocks noGrp="1" noRot="1" noChangeAspect="1" noChangeArrowheads="1" noTextEdit="1"/>
          </p:cNvSpPr>
          <p:nvPr>
            <p:ph type="sldImg" idx="2"/>
          </p:nvPr>
        </p:nvSpPr>
        <p:spPr bwMode="auto">
          <a:xfrm>
            <a:off x="1114425" y="703263"/>
            <a:ext cx="4630738" cy="347345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14400" y="4416425"/>
            <a:ext cx="502920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9550" y="9001125"/>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Dorothy Stanley, Aruba Networks</a:t>
            </a:r>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2BF0D095-F52D-480A-94DF-9FA296D2C069}" type="slidenum">
              <a:rPr lang="en-US"/>
              <a:pPr>
                <a:defRPr/>
              </a:pPr>
              <a:t>‹#›</a:t>
            </a:fld>
            <a:endParaRPr lang="en-US"/>
          </a:p>
        </p:txBody>
      </p:sp>
      <p:sp>
        <p:nvSpPr>
          <p:cNvPr id="16392" name="Rectangle 8"/>
          <p:cNvSpPr>
            <a:spLocks noChangeArrowheads="1"/>
          </p:cNvSpPr>
          <p:nvPr/>
        </p:nvSpPr>
        <p:spPr bwMode="auto">
          <a:xfrm>
            <a:off x="715963" y="9001125"/>
            <a:ext cx="7032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28681"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82" name="Line 10"/>
          <p:cNvSpPr>
            <a:spLocks noChangeShapeType="1"/>
          </p:cNvSpPr>
          <p:nvPr/>
        </p:nvSpPr>
        <p:spPr bwMode="auto">
          <a:xfrm>
            <a:off x="641350" y="296863"/>
            <a:ext cx="55753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165904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802.11-11/1588r0</a:t>
            </a:r>
          </a:p>
        </p:txBody>
      </p:sp>
      <p:sp>
        <p:nvSpPr>
          <p:cNvPr id="17411"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December 2015</a:t>
            </a:r>
          </a:p>
        </p:txBody>
      </p:sp>
      <p:sp>
        <p:nvSpPr>
          <p:cNvPr id="17412"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Aruba Networks</a:t>
            </a:r>
          </a:p>
        </p:txBody>
      </p:sp>
      <p:sp>
        <p:nvSpPr>
          <p:cNvPr id="17413"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EC899-E8EF-4388-8D00-29F049B3F004}" type="slidenum">
              <a:rPr lang="en-US" smtClean="0"/>
              <a:pPr>
                <a:defRPr/>
              </a:pPr>
              <a:t>1</a:t>
            </a:fld>
            <a:endParaRPr lang="en-US" smtClean="0"/>
          </a:p>
        </p:txBody>
      </p:sp>
      <p:sp>
        <p:nvSpPr>
          <p:cNvPr id="29702" name="Rectangle 2"/>
          <p:cNvSpPr>
            <a:spLocks noGrp="1" noRot="1" noChangeAspect="1" noChangeArrowheads="1" noTextEdit="1"/>
          </p:cNvSpPr>
          <p:nvPr>
            <p:ph type="sldImg"/>
          </p:nvPr>
        </p:nvSpPr>
        <p:spPr>
          <a:ln/>
        </p:spPr>
      </p:sp>
      <p:sp>
        <p:nvSpPr>
          <p:cNvPr id="297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18670960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a:xfrm>
            <a:off x="4052627" y="9001125"/>
            <a:ext cx="2160848" cy="184666"/>
          </a:xfrm>
        </p:spPr>
        <p:txBody>
          <a:bodyPr/>
          <a:lstStyle/>
          <a:p>
            <a:pPr lvl="4">
              <a:defRPr/>
            </a:pPr>
            <a:r>
              <a:rPr lang="en-US" smtClean="0"/>
              <a:t>Brian Hart (Cisco Systems)</a:t>
            </a:r>
            <a:endParaRPr lang="en-US" dirty="0"/>
          </a:p>
        </p:txBody>
      </p:sp>
      <p:sp>
        <p:nvSpPr>
          <p:cNvPr id="7" name="Slide Number Placeholder 6"/>
          <p:cNvSpPr>
            <a:spLocks noGrp="1"/>
          </p:cNvSpPr>
          <p:nvPr>
            <p:ph type="sldNum" sz="quarter" idx="13"/>
          </p:nvPr>
        </p:nvSpPr>
        <p:spPr>
          <a:xfrm>
            <a:off x="3278936" y="9001125"/>
            <a:ext cx="415177" cy="184666"/>
          </a:xfrm>
        </p:spPr>
        <p:txBody>
          <a:bodyPr/>
          <a:lstStyle/>
          <a:p>
            <a:r>
              <a:rPr lang="en-US" altLang="en-US" smtClean="0"/>
              <a:t>Page </a:t>
            </a:r>
            <a:fld id="{6EFA31AB-7D66-4B05-9DE4-8BE7713FBDF8}" type="slidenum">
              <a:rPr lang="en-US" altLang="en-US" smtClean="0"/>
              <a:pPr/>
              <a:t>2</a:t>
            </a:fld>
            <a:endParaRPr lang="en-US" altLang="en-US"/>
          </a:p>
        </p:txBody>
      </p:sp>
    </p:spTree>
    <p:extLst>
      <p:ext uri="{BB962C8B-B14F-4D97-AF65-F5344CB8AC3E}">
        <p14:creationId xmlns:p14="http://schemas.microsoft.com/office/powerpoint/2010/main" val="40003469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a:xfrm>
            <a:off x="4052627" y="9001125"/>
            <a:ext cx="2160848" cy="184666"/>
          </a:xfrm>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a:xfrm>
            <a:off x="3278936" y="9001125"/>
            <a:ext cx="415177" cy="184666"/>
          </a:xfrm>
        </p:spPr>
        <p:txBody>
          <a:bodyPr/>
          <a:lstStyle/>
          <a:p>
            <a:r>
              <a:rPr lang="en-US" altLang="en-US" smtClean="0"/>
              <a:t>Page </a:t>
            </a:r>
            <a:fld id="{6EFA31AB-7D66-4B05-9DE4-8BE7713FBDF8}" type="slidenum">
              <a:rPr lang="en-US" altLang="en-US" smtClean="0"/>
              <a:pPr/>
              <a:t>5</a:t>
            </a:fld>
            <a:endParaRPr lang="en-US" altLang="en-US"/>
          </a:p>
        </p:txBody>
      </p:sp>
    </p:spTree>
    <p:extLst>
      <p:ext uri="{BB962C8B-B14F-4D97-AF65-F5344CB8AC3E}">
        <p14:creationId xmlns:p14="http://schemas.microsoft.com/office/powerpoint/2010/main" val="25372498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a:xfrm>
            <a:off x="4052627" y="9001125"/>
            <a:ext cx="2160848" cy="184666"/>
          </a:xfrm>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a:xfrm>
            <a:off x="3278936" y="9001125"/>
            <a:ext cx="415177" cy="184666"/>
          </a:xfrm>
        </p:spPr>
        <p:txBody>
          <a:bodyPr/>
          <a:lstStyle/>
          <a:p>
            <a:r>
              <a:rPr lang="en-US" altLang="en-US" smtClean="0"/>
              <a:t>Page </a:t>
            </a:r>
            <a:fld id="{6EFA31AB-7D66-4B05-9DE4-8BE7713FBDF8}" type="slidenum">
              <a:rPr lang="en-US" altLang="en-US" smtClean="0"/>
              <a:pPr/>
              <a:t>6</a:t>
            </a:fld>
            <a:endParaRPr lang="en-US" altLang="en-US"/>
          </a:p>
        </p:txBody>
      </p:sp>
    </p:spTree>
    <p:extLst>
      <p:ext uri="{BB962C8B-B14F-4D97-AF65-F5344CB8AC3E}">
        <p14:creationId xmlns:p14="http://schemas.microsoft.com/office/powerpoint/2010/main" val="13702476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400" smtClean="0"/>
              <a:t>doc.: IEEE 802.11-12/xxxxr0</a:t>
            </a:r>
          </a:p>
        </p:txBody>
      </p:sp>
      <p:sp>
        <p:nvSpPr>
          <p:cNvPr id="60419"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400" smtClean="0"/>
              <a:t>July 2014</a:t>
            </a:r>
          </a:p>
        </p:txBody>
      </p:sp>
      <p:sp>
        <p:nvSpPr>
          <p:cNvPr id="604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zh-CN" smtClean="0"/>
              <a:t>Osama Aboul-Magd (Huawei Technologies)</a:t>
            </a:r>
          </a:p>
        </p:txBody>
      </p:sp>
      <p:sp>
        <p:nvSpPr>
          <p:cNvPr id="604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9E652B88-6019-4C8F-B1BD-39830292E98B}" type="slidenum">
              <a:rPr lang="en-US" altLang="zh-CN"/>
              <a:pPr/>
              <a:t>7</a:t>
            </a:fld>
            <a:endParaRPr lang="en-US" altLang="zh-CN"/>
          </a:p>
        </p:txBody>
      </p:sp>
      <p:sp>
        <p:nvSpPr>
          <p:cNvPr id="60422" name="Rectangle 2"/>
          <p:cNvSpPr>
            <a:spLocks noGrp="1" noRot="1" noChangeAspect="1" noChangeArrowheads="1" noTextEdit="1"/>
          </p:cNvSpPr>
          <p:nvPr>
            <p:ph type="sldImg"/>
          </p:nvPr>
        </p:nvSpPr>
        <p:spPr>
          <a:xfrm>
            <a:off x="1149350" y="696913"/>
            <a:ext cx="4637088" cy="3478212"/>
          </a:xfrm>
          <a:ln/>
        </p:spPr>
      </p:sp>
      <p:sp>
        <p:nvSpPr>
          <p:cNvPr id="60423"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zh-CN" smtClean="0"/>
          </a:p>
        </p:txBody>
      </p:sp>
    </p:spTree>
    <p:extLst>
      <p:ext uri="{BB962C8B-B14F-4D97-AF65-F5344CB8AC3E}">
        <p14:creationId xmlns:p14="http://schemas.microsoft.com/office/powerpoint/2010/main" val="28298386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400" smtClean="0"/>
              <a:t>doc.: IEEE 802.11-12/xxxxr0</a:t>
            </a:r>
          </a:p>
        </p:txBody>
      </p:sp>
      <p:sp>
        <p:nvSpPr>
          <p:cNvPr id="61443"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400" smtClean="0"/>
              <a:t>July 2014</a:t>
            </a:r>
          </a:p>
        </p:txBody>
      </p:sp>
      <p:sp>
        <p:nvSpPr>
          <p:cNvPr id="6144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zh-CN" smtClean="0"/>
              <a:t>Osama Aboul-Magd (Huawei Technologies)</a:t>
            </a:r>
          </a:p>
        </p:txBody>
      </p:sp>
      <p:sp>
        <p:nvSpPr>
          <p:cNvPr id="6144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A9F1F33-5F92-4D14-9728-AD5D4B85E4CB}" type="slidenum">
              <a:rPr lang="en-US" altLang="zh-CN"/>
              <a:pPr/>
              <a:t>8</a:t>
            </a:fld>
            <a:endParaRPr lang="en-US" altLang="zh-CN"/>
          </a:p>
        </p:txBody>
      </p:sp>
      <p:sp>
        <p:nvSpPr>
          <p:cNvPr id="61446" name="Rectangle 2"/>
          <p:cNvSpPr>
            <a:spLocks noGrp="1" noRot="1" noChangeAspect="1" noChangeArrowheads="1" noTextEdit="1"/>
          </p:cNvSpPr>
          <p:nvPr>
            <p:ph type="sldImg"/>
          </p:nvPr>
        </p:nvSpPr>
        <p:spPr>
          <a:xfrm>
            <a:off x="1154113" y="701675"/>
            <a:ext cx="4625975" cy="3468688"/>
          </a:xfrm>
          <a:ln/>
        </p:spPr>
      </p:sp>
      <p:sp>
        <p:nvSpPr>
          <p:cNvPr id="614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smtClean="0"/>
          </a:p>
        </p:txBody>
      </p:sp>
    </p:spTree>
    <p:extLst>
      <p:ext uri="{BB962C8B-B14F-4D97-AF65-F5344CB8AC3E}">
        <p14:creationId xmlns:p14="http://schemas.microsoft.com/office/powerpoint/2010/main" val="30110457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400" smtClean="0"/>
              <a:t>doc.: IEEE 802.11-12/xxxxr0</a:t>
            </a:r>
          </a:p>
        </p:txBody>
      </p:sp>
      <p:sp>
        <p:nvSpPr>
          <p:cNvPr id="62467"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400" smtClean="0"/>
              <a:t>July 2014</a:t>
            </a:r>
          </a:p>
        </p:txBody>
      </p:sp>
      <p:sp>
        <p:nvSpPr>
          <p:cNvPr id="6246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zh-CN" smtClean="0"/>
              <a:t>Osama Aboul-Magd (Huawei Technologies)</a:t>
            </a:r>
          </a:p>
        </p:txBody>
      </p:sp>
      <p:sp>
        <p:nvSpPr>
          <p:cNvPr id="624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98340E21-9B85-4E09-8D23-8E47B048A7B3}" type="slidenum">
              <a:rPr lang="en-US" altLang="zh-CN"/>
              <a:pPr/>
              <a:t>9</a:t>
            </a:fld>
            <a:endParaRPr lang="en-US" altLang="zh-CN"/>
          </a:p>
        </p:txBody>
      </p:sp>
      <p:sp>
        <p:nvSpPr>
          <p:cNvPr id="62470" name="Rectangle 2"/>
          <p:cNvSpPr>
            <a:spLocks noGrp="1" noRot="1" noChangeAspect="1" noChangeArrowheads="1" noTextEdit="1"/>
          </p:cNvSpPr>
          <p:nvPr>
            <p:ph type="sldImg"/>
          </p:nvPr>
        </p:nvSpPr>
        <p:spPr>
          <a:xfrm>
            <a:off x="1154113" y="701675"/>
            <a:ext cx="4625975" cy="3468688"/>
          </a:xfrm>
          <a:ln/>
        </p:spPr>
      </p:sp>
      <p:sp>
        <p:nvSpPr>
          <p:cNvPr id="624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smtClean="0"/>
          </a:p>
        </p:txBody>
      </p:sp>
    </p:spTree>
    <p:extLst>
      <p:ext uri="{BB962C8B-B14F-4D97-AF65-F5344CB8AC3E}">
        <p14:creationId xmlns:p14="http://schemas.microsoft.com/office/powerpoint/2010/main" val="35366442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400" smtClean="0"/>
              <a:t>doc.: IEEE 802.11-12/xxxxr0</a:t>
            </a:r>
          </a:p>
        </p:txBody>
      </p:sp>
      <p:sp>
        <p:nvSpPr>
          <p:cNvPr id="63491"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400" smtClean="0"/>
              <a:t>July 2014</a:t>
            </a:r>
          </a:p>
        </p:txBody>
      </p:sp>
      <p:sp>
        <p:nvSpPr>
          <p:cNvPr id="6349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zh-CN" smtClean="0"/>
              <a:t>Osama Aboul-Magd (Huawei Technologies)</a:t>
            </a:r>
          </a:p>
        </p:txBody>
      </p:sp>
      <p:sp>
        <p:nvSpPr>
          <p:cNvPr id="6349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A89529EE-00E8-498D-B680-806E26A32040}" type="slidenum">
              <a:rPr lang="en-US" altLang="zh-CN"/>
              <a:pPr/>
              <a:t>10</a:t>
            </a:fld>
            <a:endParaRPr lang="en-US" altLang="zh-CN"/>
          </a:p>
        </p:txBody>
      </p:sp>
      <p:sp>
        <p:nvSpPr>
          <p:cNvPr id="63494" name="Rectangle 2"/>
          <p:cNvSpPr>
            <a:spLocks noGrp="1" noRot="1" noChangeAspect="1" noChangeArrowheads="1" noTextEdit="1"/>
          </p:cNvSpPr>
          <p:nvPr>
            <p:ph type="sldImg"/>
          </p:nvPr>
        </p:nvSpPr>
        <p:spPr>
          <a:xfrm>
            <a:off x="1149350" y="696913"/>
            <a:ext cx="4637088" cy="3478212"/>
          </a:xfrm>
          <a:ln/>
        </p:spPr>
      </p:sp>
      <p:sp>
        <p:nvSpPr>
          <p:cNvPr id="63495"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zh-CN" smtClean="0"/>
          </a:p>
        </p:txBody>
      </p:sp>
    </p:spTree>
    <p:extLst>
      <p:ext uri="{BB962C8B-B14F-4D97-AF65-F5344CB8AC3E}">
        <p14:creationId xmlns:p14="http://schemas.microsoft.com/office/powerpoint/2010/main" val="40654229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TGax MU ad-hoc group</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0638B68-59E2-4ECC-A395-4D8BA92A6B58}" type="slidenum">
              <a:rPr lang="en-US"/>
              <a:pPr>
                <a:defRPr/>
              </a:pPr>
              <a:t>‹#›</a:t>
            </a:fld>
            <a:endParaRPr lang="en-US"/>
          </a:p>
        </p:txBody>
      </p:sp>
    </p:spTree>
    <p:extLst>
      <p:ext uri="{BB962C8B-B14F-4D97-AF65-F5344CB8AC3E}">
        <p14:creationId xmlns:p14="http://schemas.microsoft.com/office/powerpoint/2010/main" val="3534545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TGax MU ad-hoc group</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B95F2FA-1F7D-4511-B8D3-BE850E72BE81}" type="slidenum">
              <a:rPr lang="en-US"/>
              <a:pPr>
                <a:defRPr/>
              </a:pPr>
              <a:t>‹#›</a:t>
            </a:fld>
            <a:endParaRPr lang="en-US"/>
          </a:p>
        </p:txBody>
      </p:sp>
    </p:spTree>
    <p:extLst>
      <p:ext uri="{BB962C8B-B14F-4D97-AF65-F5344CB8AC3E}">
        <p14:creationId xmlns:p14="http://schemas.microsoft.com/office/powerpoint/2010/main" val="2267806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TGax MU ad-hoc group</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20C94DB-DACE-4790-8683-FC67F9BD15B1}" type="slidenum">
              <a:rPr lang="en-US"/>
              <a:pPr>
                <a:defRPr/>
              </a:pPr>
              <a:t>‹#›</a:t>
            </a:fld>
            <a:endParaRPr lang="en-US"/>
          </a:p>
        </p:txBody>
      </p:sp>
    </p:spTree>
    <p:extLst>
      <p:ext uri="{BB962C8B-B14F-4D97-AF65-F5344CB8AC3E}">
        <p14:creationId xmlns:p14="http://schemas.microsoft.com/office/powerpoint/2010/main" val="3759915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Title 9"/>
          <p:cNvSpPr>
            <a:spLocks noGrp="1"/>
          </p:cNvSpPr>
          <p:nvPr>
            <p:ph type="title"/>
          </p:nvPr>
        </p:nvSpPr>
        <p:spPr/>
        <p:txBody>
          <a:bodyPr/>
          <a:lstStyle/>
          <a:p>
            <a:r>
              <a:rPr lang="en-US" smtClean="0"/>
              <a:t>Click to edit Master title style</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2015</a:t>
            </a:r>
            <a:endParaRPr lang="en-US" dirty="0"/>
          </a:p>
        </p:txBody>
      </p:sp>
      <p:sp>
        <p:nvSpPr>
          <p:cNvPr id="5" name="Rectangle 5"/>
          <p:cNvSpPr>
            <a:spLocks noGrp="1" noChangeArrowheads="1"/>
          </p:cNvSpPr>
          <p:nvPr>
            <p:ph type="ftr" sz="quarter" idx="11"/>
          </p:nvPr>
        </p:nvSpPr>
        <p:spPr>
          <a:xfrm>
            <a:off x="7348085" y="6475413"/>
            <a:ext cx="1195840" cy="184666"/>
          </a:xfrm>
          <a:ln/>
        </p:spPr>
        <p:txBody>
          <a:bodyPr/>
          <a:lstStyle>
            <a:lvl1pPr>
              <a:defRPr/>
            </a:lvl1pPr>
          </a:lstStyle>
          <a:p>
            <a:pPr>
              <a:defRPr/>
            </a:pPr>
            <a:r>
              <a:rPr lang="en-US" smtClean="0"/>
              <a:t>TGax MU ad-hoc group</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FC9212-A276-4579-8D5E-ABD8504D37DD}" type="slidenum">
              <a:rPr lang="en-US"/>
              <a:pPr>
                <a:defRPr/>
              </a:pPr>
              <a:t>‹#›</a:t>
            </a:fld>
            <a:endParaRPr lang="en-US"/>
          </a:p>
        </p:txBody>
      </p:sp>
    </p:spTree>
    <p:extLst>
      <p:ext uri="{BB962C8B-B14F-4D97-AF65-F5344CB8AC3E}">
        <p14:creationId xmlns:p14="http://schemas.microsoft.com/office/powerpoint/2010/main" val="875502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TGax MU ad-hoc group</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31AEC5-025C-49AC-9B4A-23C1DEB7E703}" type="slidenum">
              <a:rPr lang="en-US"/>
              <a:pPr>
                <a:defRPr/>
              </a:pPr>
              <a:t>‹#›</a:t>
            </a:fld>
            <a:endParaRPr lang="en-US"/>
          </a:p>
        </p:txBody>
      </p:sp>
    </p:spTree>
    <p:extLst>
      <p:ext uri="{BB962C8B-B14F-4D97-AF65-F5344CB8AC3E}">
        <p14:creationId xmlns:p14="http://schemas.microsoft.com/office/powerpoint/2010/main" val="375141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November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TGax MU ad-hoc group</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558992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November 2015</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TGax MU ad-hoc group</a:t>
            </a: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7BB03CFB-44AD-4816-B58F-A54E0F554221}" type="slidenum">
              <a:rPr lang="en-US"/>
              <a:pPr>
                <a:defRPr/>
              </a:pPr>
              <a:t>‹#›</a:t>
            </a:fld>
            <a:endParaRPr lang="en-US"/>
          </a:p>
        </p:txBody>
      </p:sp>
    </p:spTree>
    <p:extLst>
      <p:ext uri="{BB962C8B-B14F-4D97-AF65-F5344CB8AC3E}">
        <p14:creationId xmlns:p14="http://schemas.microsoft.com/office/powerpoint/2010/main" val="22815081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November 2015</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TGax MU ad-hoc group</a:t>
            </a: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4482A58-199F-4918-8432-04940375E780}" type="slidenum">
              <a:rPr lang="en-US"/>
              <a:pPr>
                <a:defRPr/>
              </a:pPr>
              <a:t>‹#›</a:t>
            </a:fld>
            <a:endParaRPr lang="en-US"/>
          </a:p>
        </p:txBody>
      </p:sp>
    </p:spTree>
    <p:extLst>
      <p:ext uri="{BB962C8B-B14F-4D97-AF65-F5344CB8AC3E}">
        <p14:creationId xmlns:p14="http://schemas.microsoft.com/office/powerpoint/2010/main" val="3220226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November 2015</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TGax MU ad-hoc group</a:t>
            </a: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7F6BBDC2-33C3-48A1-AB5D-AA2D3A91F3F6}" type="slidenum">
              <a:rPr lang="en-US"/>
              <a:pPr>
                <a:defRPr/>
              </a:pPr>
              <a:t>‹#›</a:t>
            </a:fld>
            <a:endParaRPr lang="en-US"/>
          </a:p>
        </p:txBody>
      </p:sp>
    </p:spTree>
    <p:extLst>
      <p:ext uri="{BB962C8B-B14F-4D97-AF65-F5344CB8AC3E}">
        <p14:creationId xmlns:p14="http://schemas.microsoft.com/office/powerpoint/2010/main" val="821338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November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TGax MU ad-hoc group</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8988C900-7051-48E6-8DAA-3BB132A94CD7}" type="slidenum">
              <a:rPr lang="en-US"/>
              <a:pPr>
                <a:defRPr/>
              </a:pPr>
              <a:t>‹#›</a:t>
            </a:fld>
            <a:endParaRPr lang="en-US"/>
          </a:p>
        </p:txBody>
      </p:sp>
    </p:spTree>
    <p:extLst>
      <p:ext uri="{BB962C8B-B14F-4D97-AF65-F5344CB8AC3E}">
        <p14:creationId xmlns:p14="http://schemas.microsoft.com/office/powerpoint/2010/main" val="4018676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November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TGax MU ad-hoc group</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B6FA4E4-6431-4A7A-AEBA-9670F0642CD3}" type="slidenum">
              <a:rPr lang="en-US"/>
              <a:pPr>
                <a:defRPr/>
              </a:pPr>
              <a:t>‹#›</a:t>
            </a:fld>
            <a:endParaRPr lang="en-US"/>
          </a:p>
        </p:txBody>
      </p:sp>
    </p:spTree>
    <p:extLst>
      <p:ext uri="{BB962C8B-B14F-4D97-AF65-F5344CB8AC3E}">
        <p14:creationId xmlns:p14="http://schemas.microsoft.com/office/powerpoint/2010/main" val="726871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dirty="0" smtClean="0"/>
              <a:t>Click to edit Master text styles</a:t>
            </a:r>
          </a:p>
          <a:p>
            <a:pPr lvl="1"/>
            <a:r>
              <a:rPr lang="en-US" altLang="en-US" dirty="0" smtClean="0"/>
              <a:t>Second level</a:t>
            </a:r>
          </a:p>
          <a:p>
            <a:pPr lvl="2"/>
            <a:r>
              <a:rPr lang="en-US" altLang="en-US" dirty="0" smtClean="0"/>
              <a:t>Third level</a:t>
            </a:r>
          </a:p>
          <a:p>
            <a:pPr lvl="3"/>
            <a:r>
              <a:rPr lang="en-US" altLang="en-US" dirty="0" smtClean="0"/>
              <a:t>Fourth level</a:t>
            </a:r>
          </a:p>
          <a:p>
            <a:pPr lvl="4"/>
            <a:r>
              <a:rPr lang="en-US" altLang="en-US" dirty="0" smtClean="0"/>
              <a:t>Fifth level</a:t>
            </a:r>
          </a:p>
        </p:txBody>
      </p:sp>
      <p:sp>
        <p:nvSpPr>
          <p:cNvPr id="1028" name="Rectangle 4"/>
          <p:cNvSpPr>
            <a:spLocks noGrp="1" noChangeArrowheads="1"/>
          </p:cNvSpPr>
          <p:nvPr>
            <p:ph type="dt" sz="half" idx="2"/>
          </p:nvPr>
        </p:nvSpPr>
        <p:spPr bwMode="auto">
          <a:xfrm>
            <a:off x="696913" y="334963"/>
            <a:ext cx="189388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November 2015</a:t>
            </a:r>
            <a:endParaRPr lang="en-US" dirty="0"/>
          </a:p>
        </p:txBody>
      </p:sp>
      <p:sp>
        <p:nvSpPr>
          <p:cNvPr id="1029" name="Rectangle 5"/>
          <p:cNvSpPr>
            <a:spLocks noGrp="1" noChangeArrowheads="1"/>
          </p:cNvSpPr>
          <p:nvPr>
            <p:ph type="ftr" sz="quarter" idx="3"/>
          </p:nvPr>
        </p:nvSpPr>
        <p:spPr bwMode="auto">
          <a:xfrm>
            <a:off x="7051529" y="6475413"/>
            <a:ext cx="1492396"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dirty="0" err="1" smtClean="0"/>
              <a:t>TGax</a:t>
            </a:r>
            <a:r>
              <a:rPr lang="en-US" dirty="0" smtClean="0"/>
              <a:t> MU ad-hoc group</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eaLnBrk="0" hangingPunct="0">
              <a:defRPr>
                <a:cs typeface="+mn-cs"/>
              </a:defRPr>
            </a:lvl1pPr>
          </a:lstStyle>
          <a:p>
            <a:pPr>
              <a:defRPr/>
            </a:pPr>
            <a:r>
              <a:rPr lang="en-US" dirty="0"/>
              <a:t>Slide </a:t>
            </a:r>
            <a:fld id="{DC664FA7-9591-4AF1-947F-CBEC61367A07}" type="slidenum">
              <a:rPr lang="en-US"/>
              <a:pPr>
                <a:defRPr/>
              </a:pPr>
              <a:t>‹#›</a:t>
            </a:fld>
            <a:endParaRPr lang="en-US" dirty="0"/>
          </a:p>
        </p:txBody>
      </p:sp>
      <p:sp>
        <p:nvSpPr>
          <p:cNvPr id="1031" name="Rectangle 7"/>
          <p:cNvSpPr>
            <a:spLocks noChangeArrowheads="1"/>
          </p:cNvSpPr>
          <p:nvPr/>
        </p:nvSpPr>
        <p:spPr bwMode="auto">
          <a:xfrm>
            <a:off x="5175246" y="332601"/>
            <a:ext cx="327025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lvl1pPr marL="342900" indent="-342900"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457200" eaLnBrk="0" hangingPunct="0">
              <a:defRPr sz="1200">
                <a:solidFill>
                  <a:schemeClr val="tx1"/>
                </a:solidFill>
                <a:latin typeface="Times New Roman" pitchFamily="18" charset="0"/>
                <a:cs typeface="Arial" charset="0"/>
              </a:defRPr>
            </a:lvl5pPr>
            <a:lvl6pPr marL="914400" eaLnBrk="0" fontAlgn="base" hangingPunct="0">
              <a:spcBef>
                <a:spcPct val="0"/>
              </a:spcBef>
              <a:spcAft>
                <a:spcPct val="0"/>
              </a:spcAft>
              <a:defRPr sz="1200">
                <a:solidFill>
                  <a:schemeClr val="tx1"/>
                </a:solidFill>
                <a:latin typeface="Times New Roman" pitchFamily="18" charset="0"/>
                <a:cs typeface="Arial" charset="0"/>
              </a:defRPr>
            </a:lvl6pPr>
            <a:lvl7pPr marL="1371600" eaLnBrk="0" fontAlgn="base" hangingPunct="0">
              <a:spcBef>
                <a:spcPct val="0"/>
              </a:spcBef>
              <a:spcAft>
                <a:spcPct val="0"/>
              </a:spcAft>
              <a:defRPr sz="1200">
                <a:solidFill>
                  <a:schemeClr val="tx1"/>
                </a:solidFill>
                <a:latin typeface="Times New Roman" pitchFamily="18" charset="0"/>
                <a:cs typeface="Arial" charset="0"/>
              </a:defRPr>
            </a:lvl7pPr>
            <a:lvl8pPr marL="1828800" eaLnBrk="0" fontAlgn="base" hangingPunct="0">
              <a:spcBef>
                <a:spcPct val="0"/>
              </a:spcBef>
              <a:spcAft>
                <a:spcPct val="0"/>
              </a:spcAft>
              <a:defRPr sz="1200">
                <a:solidFill>
                  <a:schemeClr val="tx1"/>
                </a:solidFill>
                <a:latin typeface="Times New Roman" pitchFamily="18" charset="0"/>
                <a:cs typeface="Arial" charset="0"/>
              </a:defRPr>
            </a:lvl8pPr>
            <a:lvl9pPr marL="2286000" eaLnBrk="0" fontAlgn="base" hangingPunct="0">
              <a:spcBef>
                <a:spcPct val="0"/>
              </a:spcBef>
              <a:spcAft>
                <a:spcPct val="0"/>
              </a:spcAft>
              <a:defRPr sz="1200">
                <a:solidFill>
                  <a:schemeClr val="tx1"/>
                </a:solidFill>
                <a:latin typeface="Times New Roman" pitchFamily="18" charset="0"/>
                <a:cs typeface="Arial" charset="0"/>
              </a:defRPr>
            </a:lvl9pPr>
          </a:lstStyle>
          <a:p>
            <a:pPr lvl="4" algn="r">
              <a:defRPr/>
            </a:pPr>
            <a:r>
              <a:rPr lang="en-US" altLang="en-US" sz="1800" b="1" dirty="0" smtClean="0"/>
              <a:t>doc.: </a:t>
            </a:r>
            <a:r>
              <a:rPr lang="en-US" altLang="en-US" sz="1800" b="1" smtClean="0"/>
              <a:t>IEEE 802.11-15/1418r1</a:t>
            </a:r>
            <a:endParaRPr lang="en-US" altLang="en-US"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Times New Roman" pitchFamily="18" charset="0"/>
        </a:defRPr>
      </a:lvl2pPr>
      <a:lvl3pPr algn="ctr" rtl="0" eaLnBrk="1" fontAlgn="base" hangingPunct="1">
        <a:spcBef>
          <a:spcPct val="0"/>
        </a:spcBef>
        <a:spcAft>
          <a:spcPct val="0"/>
        </a:spcAft>
        <a:defRPr sz="3200" b="1">
          <a:solidFill>
            <a:schemeClr val="tx2"/>
          </a:solidFill>
          <a:latin typeface="Times New Roman" pitchFamily="18" charset="0"/>
        </a:defRPr>
      </a:lvl3pPr>
      <a:lvl4pPr algn="ctr" rtl="0" eaLnBrk="1" fontAlgn="base" hangingPunct="1">
        <a:spcBef>
          <a:spcPct val="0"/>
        </a:spcBef>
        <a:spcAft>
          <a:spcPct val="0"/>
        </a:spcAft>
        <a:defRPr sz="3200" b="1">
          <a:solidFill>
            <a:schemeClr val="tx2"/>
          </a:solidFill>
          <a:latin typeface="Times New Roman" pitchFamily="18" charset="0"/>
        </a:defRPr>
      </a:lvl4pPr>
      <a:lvl5pPr algn="ctr" rtl="0" eaLnBrk="1" fontAlgn="base" hangingPunct="1">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hyperlink" Target="https://mentor.ieee.org/802.11/dcn/15/11-15-0075-00-00ax-operating-rules-for-tgax-ad-hoc-groups.docx"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hyperlink" Target="https://murphy.events.ieee.org/imat/attendance/index"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dirty="0" smtClean="0"/>
              <a:t>November 2015</a:t>
            </a:r>
          </a:p>
        </p:txBody>
      </p:sp>
      <p:sp>
        <p:nvSpPr>
          <p:cNvPr id="3075" name="Footer Placeholder 4"/>
          <p:cNvSpPr>
            <a:spLocks noGrp="1"/>
          </p:cNvSpPr>
          <p:nvPr>
            <p:ph type="ftr" sz="quarter" idx="11"/>
          </p:nvPr>
        </p:nvSpPr>
        <p:spPr>
          <a:xfrm>
            <a:off x="7051529" y="6475413"/>
            <a:ext cx="1492396"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err="1" smtClean="0"/>
              <a:t>TGax</a:t>
            </a:r>
            <a:r>
              <a:rPr lang="en-US" dirty="0" smtClean="0"/>
              <a:t> MU ad-hoc group</a:t>
            </a:r>
          </a:p>
        </p:txBody>
      </p:sp>
      <p:sp>
        <p:nvSpPr>
          <p:cNvPr id="3076"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smtClean="0"/>
              <a:t>Slide </a:t>
            </a:r>
            <a:fld id="{77FB121F-92AD-4A94-B9B7-431A9F07F0F0}" type="slidenum">
              <a:rPr lang="en-US" smtClean="0"/>
              <a:pPr>
                <a:defRPr/>
              </a:pPr>
              <a:t>1</a:t>
            </a:fld>
            <a:endParaRPr lang="en-US" dirty="0" smtClean="0"/>
          </a:p>
        </p:txBody>
      </p:sp>
      <p:sp>
        <p:nvSpPr>
          <p:cNvPr id="2053" name="Rectangle 2"/>
          <p:cNvSpPr>
            <a:spLocks noGrp="1" noChangeArrowheads="1"/>
          </p:cNvSpPr>
          <p:nvPr>
            <p:ph type="title"/>
          </p:nvPr>
        </p:nvSpPr>
        <p:spPr>
          <a:xfrm>
            <a:off x="685800" y="685800"/>
            <a:ext cx="7924800" cy="1066800"/>
          </a:xfrm>
        </p:spPr>
        <p:txBody>
          <a:bodyPr/>
          <a:lstStyle/>
          <a:p>
            <a:r>
              <a:rPr lang="en-US" sz="2800" dirty="0" err="1" smtClean="0"/>
              <a:t>TGax</a:t>
            </a:r>
            <a:r>
              <a:rPr lang="en-US" sz="2800" dirty="0" smtClean="0"/>
              <a:t> MU Ad-hoc November 2015 Agenda </a:t>
            </a:r>
            <a:endParaRPr lang="en-US" altLang="en-US" sz="2800" dirty="0" smtClean="0"/>
          </a:p>
        </p:txBody>
      </p:sp>
      <p:sp>
        <p:nvSpPr>
          <p:cNvPr id="2054" name="Rectangle 6"/>
          <p:cNvSpPr>
            <a:spLocks noGrp="1" noChangeArrowheads="1"/>
          </p:cNvSpPr>
          <p:nvPr>
            <p:ph type="body" idx="1"/>
          </p:nvPr>
        </p:nvSpPr>
        <p:spPr>
          <a:xfrm>
            <a:off x="685800" y="1524000"/>
            <a:ext cx="7772400" cy="381000"/>
          </a:xfrm>
        </p:spPr>
        <p:txBody>
          <a:bodyPr/>
          <a:lstStyle/>
          <a:p>
            <a:pPr algn="ctr">
              <a:lnSpc>
                <a:spcPct val="90000"/>
              </a:lnSpc>
              <a:buFontTx/>
              <a:buNone/>
            </a:pPr>
            <a:r>
              <a:rPr lang="en-US" altLang="en-US" sz="2000" dirty="0" smtClean="0"/>
              <a:t>Date:</a:t>
            </a:r>
            <a:r>
              <a:rPr lang="en-US" altLang="en-US" sz="2000" b="0" dirty="0" smtClean="0"/>
              <a:t> 2015-11-10</a:t>
            </a:r>
          </a:p>
        </p:txBody>
      </p:sp>
      <p:graphicFrame>
        <p:nvGraphicFramePr>
          <p:cNvPr id="2055" name="Object 11"/>
          <p:cNvGraphicFramePr>
            <a:graphicFrameLocks noChangeAspect="1"/>
          </p:cNvGraphicFramePr>
          <p:nvPr>
            <p:extLst>
              <p:ext uri="{D42A27DB-BD31-4B8C-83A1-F6EECF244321}">
                <p14:modId xmlns:p14="http://schemas.microsoft.com/office/powerpoint/2010/main" val="922512858"/>
              </p:ext>
            </p:extLst>
          </p:nvPr>
        </p:nvGraphicFramePr>
        <p:xfrm>
          <a:off x="517525" y="2286000"/>
          <a:ext cx="7832725" cy="2971800"/>
        </p:xfrm>
        <a:graphic>
          <a:graphicData uri="http://schemas.openxmlformats.org/presentationml/2006/ole">
            <mc:AlternateContent xmlns:mc="http://schemas.openxmlformats.org/markup-compatibility/2006">
              <mc:Choice xmlns:v="urn:schemas-microsoft-com:vml" Requires="v">
                <p:oleObj spid="_x0000_s3150" name="Document" r:id="rId5" imgW="8276230" imgH="3142891" progId="Word.Document.8">
                  <p:embed/>
                </p:oleObj>
              </mc:Choice>
              <mc:Fallback>
                <p:oleObj name="Document" r:id="rId5" imgW="8276230" imgH="3142891" progId="Word.Document.8">
                  <p:embed/>
                  <p:pic>
                    <p:nvPicPr>
                      <p:cNvPr id="0" name=""/>
                      <p:cNvPicPr>
                        <a:picLocks noChangeAspect="1" noChangeArrowheads="1"/>
                      </p:cNvPicPr>
                      <p:nvPr/>
                    </p:nvPicPr>
                    <p:blipFill>
                      <a:blip r:embed="rId6"/>
                      <a:srcRect/>
                      <a:stretch>
                        <a:fillRect/>
                      </a:stretch>
                    </p:blipFill>
                    <p:spPr bwMode="auto">
                      <a:xfrm>
                        <a:off x="517525" y="2286000"/>
                        <a:ext cx="7832725" cy="2971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56" name="Rectangle 12"/>
          <p:cNvSpPr>
            <a:spLocks noChangeArrowheads="1"/>
          </p:cNvSpPr>
          <p:nvPr/>
        </p:nvSpPr>
        <p:spPr bwMode="auto">
          <a:xfrm>
            <a:off x="533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a:t>Authors:</a:t>
            </a:r>
            <a:endParaRPr lang="en-US" altLang="en-US" sz="2000" b="0"/>
          </a:p>
        </p:txBody>
      </p:sp>
    </p:spTree>
    <p:extLst>
      <p:ext uri="{BB962C8B-B14F-4D97-AF65-F5344CB8AC3E}">
        <p14:creationId xmlns:p14="http://schemas.microsoft.com/office/powerpoint/2010/main" val="328925012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Footer Placeholder 3"/>
          <p:cNvSpPr>
            <a:spLocks noGrp="1"/>
          </p:cNvSpPr>
          <p:nvPr>
            <p:ph type="ftr" sz="quarter" idx="11"/>
          </p:nvPr>
        </p:nvSpPr>
        <p:spPr>
          <a:xfrm>
            <a:off x="7051529" y="6475413"/>
            <a:ext cx="149239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dirty="0" err="1"/>
              <a:t>TGax</a:t>
            </a:r>
            <a:r>
              <a:rPr lang="en-US" dirty="0"/>
              <a:t> MU ad-hoc group</a:t>
            </a:r>
          </a:p>
        </p:txBody>
      </p:sp>
      <p:sp>
        <p:nvSpPr>
          <p:cNvPr id="1331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26D12C3C-66F6-41D2-B673-85B45BC5472C}" type="slidenum">
              <a:rPr lang="en-US" altLang="zh-CN"/>
              <a:pPr/>
              <a:t>10</a:t>
            </a:fld>
            <a:endParaRPr lang="en-US" altLang="zh-CN"/>
          </a:p>
        </p:txBody>
      </p:sp>
      <p:sp>
        <p:nvSpPr>
          <p:cNvPr id="13317" name="Rectangle 2"/>
          <p:cNvSpPr>
            <a:spLocks noGrp="1" noChangeArrowheads="1"/>
          </p:cNvSpPr>
          <p:nvPr>
            <p:ph type="title"/>
          </p:nvPr>
        </p:nvSpPr>
        <p:spPr>
          <a:xfrm>
            <a:off x="685800" y="685800"/>
            <a:ext cx="7772400" cy="609600"/>
          </a:xfrm>
        </p:spPr>
        <p:txBody>
          <a:bodyPr/>
          <a:lstStyle/>
          <a:p>
            <a:r>
              <a:rPr lang="en-US" altLang="zh-CN" sz="2800" u="sng" dirty="0" smtClean="0"/>
              <a:t>Other Guidelines for IEEE WG Meetings</a:t>
            </a:r>
          </a:p>
        </p:txBody>
      </p:sp>
      <p:sp>
        <p:nvSpPr>
          <p:cNvPr id="13318" name="Rectangle 4"/>
          <p:cNvSpPr>
            <a:spLocks noChangeArrowheads="1"/>
          </p:cNvSpPr>
          <p:nvPr/>
        </p:nvSpPr>
        <p:spPr bwMode="auto">
          <a:xfrm>
            <a:off x="533400" y="13716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defRPr sz="1200">
                <a:solidFill>
                  <a:schemeClr val="tx1"/>
                </a:solidFill>
                <a:latin typeface="Times New Roman" panose="02020603050405020304" pitchFamily="18" charset="0"/>
                <a:ea typeface="MS PGothic" panose="020B0600070205080204" pitchFamily="34" charset="-128"/>
              </a:defRPr>
            </a:lvl1pPr>
            <a:lvl2pPr marL="630238"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nSpc>
                <a:spcPct val="80000"/>
              </a:lnSpc>
              <a:spcBef>
                <a:spcPct val="20000"/>
              </a:spcBef>
              <a:buFontTx/>
              <a:buChar char="•"/>
            </a:pPr>
            <a:endParaRPr lang="en-US" altLang="zh-CN" sz="500" b="1" u="sng">
              <a:solidFill>
                <a:srgbClr val="FF0000"/>
              </a:solidFill>
            </a:endParaRPr>
          </a:p>
          <a:p>
            <a:pPr>
              <a:lnSpc>
                <a:spcPct val="80000"/>
              </a:lnSpc>
              <a:spcBef>
                <a:spcPct val="20000"/>
              </a:spcBef>
              <a:spcAft>
                <a:spcPct val="40000"/>
              </a:spcAft>
              <a:buFontTx/>
              <a:buChar char="•"/>
            </a:pPr>
            <a:r>
              <a:rPr lang="en-US" altLang="zh-CN" sz="2000"/>
              <a:t>All IEEE-SA standards meetings shall be conducted in compliance with all applicable laws, including antitrust and competition laws. </a:t>
            </a:r>
          </a:p>
          <a:p>
            <a:pPr lvl="1">
              <a:lnSpc>
                <a:spcPct val="80000"/>
              </a:lnSpc>
              <a:spcBef>
                <a:spcPct val="20000"/>
              </a:spcBef>
              <a:spcAft>
                <a:spcPct val="40000"/>
              </a:spcAft>
              <a:buFontTx/>
              <a:buChar char="–"/>
            </a:pPr>
            <a:r>
              <a:rPr lang="en-US" altLang="zh-CN" sz="1800" b="1"/>
              <a:t>Don</a:t>
            </a:r>
            <a:r>
              <a:rPr lang="ja-JP" altLang="en-US" sz="1800" b="1">
                <a:latin typeface="Arial" panose="020B0604020202020204" pitchFamily="34" charset="0"/>
              </a:rPr>
              <a:t>’</a:t>
            </a:r>
            <a:r>
              <a:rPr lang="en-US" altLang="ja-JP" sz="1800" b="1"/>
              <a:t>t discuss the interpretation, validity, or essentiality of patents/patent claims. </a:t>
            </a:r>
          </a:p>
          <a:p>
            <a:pPr lvl="1">
              <a:lnSpc>
                <a:spcPct val="80000"/>
              </a:lnSpc>
              <a:spcBef>
                <a:spcPct val="20000"/>
              </a:spcBef>
              <a:spcAft>
                <a:spcPct val="40000"/>
              </a:spcAft>
              <a:buFontTx/>
              <a:buChar char="–"/>
            </a:pPr>
            <a:r>
              <a:rPr lang="en-US" altLang="zh-CN" sz="1800" b="1"/>
              <a:t>Don</a:t>
            </a:r>
            <a:r>
              <a:rPr lang="ja-JP" altLang="en-US" sz="1800" b="1">
                <a:latin typeface="Arial" panose="020B0604020202020204" pitchFamily="34" charset="0"/>
              </a:rPr>
              <a:t>’</a:t>
            </a:r>
            <a:r>
              <a:rPr lang="en-US" altLang="ja-JP" sz="1800" b="1"/>
              <a:t>t discuss specific license rates, terms, or conditions.</a:t>
            </a:r>
          </a:p>
          <a:p>
            <a:pPr lvl="2">
              <a:lnSpc>
                <a:spcPct val="80000"/>
              </a:lnSpc>
              <a:spcBef>
                <a:spcPct val="20000"/>
              </a:spcBef>
              <a:spcAft>
                <a:spcPct val="40000"/>
              </a:spcAft>
              <a:buFontTx/>
              <a:buChar char="•"/>
            </a:pPr>
            <a:r>
              <a:rPr lang="en-US" altLang="zh-CN" sz="1600"/>
              <a:t>Relative costs, including licensing costs of essential patent claims, of different technical approaches may be discussed in standards development meetings. </a:t>
            </a:r>
          </a:p>
          <a:p>
            <a:pPr lvl="3">
              <a:lnSpc>
                <a:spcPct val="80000"/>
              </a:lnSpc>
              <a:spcBef>
                <a:spcPct val="20000"/>
              </a:spcBef>
              <a:spcAft>
                <a:spcPct val="40000"/>
              </a:spcAft>
              <a:buFontTx/>
              <a:buChar char="–"/>
            </a:pPr>
            <a:r>
              <a:rPr lang="en-GB" altLang="zh-CN" sz="1600"/>
              <a:t>Technical considerations remain primary focus</a:t>
            </a:r>
            <a:endParaRPr lang="en-US" altLang="zh-CN" sz="1600"/>
          </a:p>
          <a:p>
            <a:pPr lvl="1">
              <a:lnSpc>
                <a:spcPct val="80000"/>
              </a:lnSpc>
              <a:spcBef>
                <a:spcPct val="20000"/>
              </a:spcBef>
              <a:spcAft>
                <a:spcPct val="40000"/>
              </a:spcAft>
              <a:buFontTx/>
              <a:buChar char="–"/>
            </a:pPr>
            <a:r>
              <a:rPr lang="en-US" altLang="zh-CN" sz="1800" b="1"/>
              <a:t>Don</a:t>
            </a:r>
            <a:r>
              <a:rPr lang="ja-JP" altLang="en-US" sz="1800" b="1">
                <a:latin typeface="Arial" panose="020B0604020202020204" pitchFamily="34" charset="0"/>
              </a:rPr>
              <a:t>’</a:t>
            </a:r>
            <a:r>
              <a:rPr lang="en-US" altLang="ja-JP" sz="1800" b="1"/>
              <a:t>t discuss or engage in the fixing of product prices, allocation of customers, or division of sales markets.</a:t>
            </a:r>
          </a:p>
          <a:p>
            <a:pPr lvl="1">
              <a:lnSpc>
                <a:spcPct val="80000"/>
              </a:lnSpc>
              <a:spcBef>
                <a:spcPct val="20000"/>
              </a:spcBef>
              <a:spcAft>
                <a:spcPct val="40000"/>
              </a:spcAft>
              <a:buFontTx/>
              <a:buChar char="–"/>
            </a:pPr>
            <a:r>
              <a:rPr lang="en-US" altLang="zh-CN" sz="1800" b="1"/>
              <a:t>Don</a:t>
            </a:r>
            <a:r>
              <a:rPr lang="ja-JP" altLang="en-US" sz="1800" b="1">
                <a:latin typeface="Arial" panose="020B0604020202020204" pitchFamily="34" charset="0"/>
              </a:rPr>
              <a:t>’</a:t>
            </a:r>
            <a:r>
              <a:rPr lang="en-US" altLang="ja-JP" sz="1800" b="1"/>
              <a:t>t discuss the status or substance of ongoing or threatened litigation.</a:t>
            </a:r>
          </a:p>
          <a:p>
            <a:pPr lvl="1">
              <a:lnSpc>
                <a:spcPct val="80000"/>
              </a:lnSpc>
              <a:spcBef>
                <a:spcPct val="20000"/>
              </a:spcBef>
              <a:spcAft>
                <a:spcPct val="40000"/>
              </a:spcAft>
              <a:buFontTx/>
              <a:buChar char="–"/>
            </a:pPr>
            <a:r>
              <a:rPr lang="en-US" altLang="zh-CN" sz="1800" b="1"/>
              <a:t>Don</a:t>
            </a:r>
            <a:r>
              <a:rPr lang="ja-JP" altLang="en-US" sz="1800" b="1">
                <a:latin typeface="Arial" panose="020B0604020202020204" pitchFamily="34" charset="0"/>
              </a:rPr>
              <a:t>’</a:t>
            </a:r>
            <a:r>
              <a:rPr lang="en-US" altLang="ja-JP" sz="1800" b="1"/>
              <a:t>t be silent if inappropriate topics are discussed </a:t>
            </a:r>
            <a:r>
              <a:rPr lang="en-US" altLang="ja-JP" sz="1800" b="1">
                <a:latin typeface="Arial" panose="020B0604020202020204" pitchFamily="34" charset="0"/>
              </a:rPr>
              <a:t>…</a:t>
            </a:r>
            <a:r>
              <a:rPr lang="en-US" altLang="ja-JP" sz="1800" b="1"/>
              <a:t> do formally object.</a:t>
            </a:r>
          </a:p>
          <a:p>
            <a:pPr algn="ctr">
              <a:lnSpc>
                <a:spcPct val="80000"/>
              </a:lnSpc>
              <a:spcBef>
                <a:spcPct val="20000"/>
              </a:spcBef>
            </a:pPr>
            <a:r>
              <a:rPr lang="en-US" altLang="zh-CN"/>
              <a:t>---------------------------------------------------------------   </a:t>
            </a:r>
            <a:endParaRPr lang="en-US" altLang="zh-CN" sz="1400"/>
          </a:p>
          <a:p>
            <a:pPr algn="ctr">
              <a:lnSpc>
                <a:spcPct val="80000"/>
              </a:lnSpc>
              <a:spcBef>
                <a:spcPct val="20000"/>
              </a:spcBef>
            </a:pPr>
            <a:r>
              <a:rPr lang="en-US" altLang="zh-CN" sz="1400"/>
              <a:t>See </a:t>
            </a:r>
            <a:r>
              <a:rPr lang="en-US" altLang="zh-CN" sz="1400" i="1"/>
              <a:t>IEEE-SA Standards Board Operations Manual</a:t>
            </a:r>
            <a:r>
              <a:rPr lang="en-US" altLang="zh-CN" sz="1400"/>
              <a:t>, clause 5.3.10 and </a:t>
            </a:r>
            <a:r>
              <a:rPr lang="en-GB" altLang="en-US" sz="1400"/>
              <a:t>“</a:t>
            </a:r>
            <a:r>
              <a:rPr lang="en-GB" altLang="zh-CN" sz="1400"/>
              <a:t>Promoting Competition and Innovation: What You Need to Know about the IEEE Standards Association's Antitrust and Competition Policy</a:t>
            </a:r>
            <a:r>
              <a:rPr lang="en-GB" altLang="en-US" sz="1400"/>
              <a:t>”</a:t>
            </a:r>
            <a:r>
              <a:rPr lang="en-US" altLang="ja-JP" sz="1400"/>
              <a:t> for more details.</a:t>
            </a:r>
            <a:endParaRPr lang="en-US" altLang="zh-CN" sz="1400"/>
          </a:p>
        </p:txBody>
      </p:sp>
      <p:sp>
        <p:nvSpPr>
          <p:cNvPr id="13319"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b="1" u="sng"/>
              <a:t>Slide #4</a:t>
            </a:r>
            <a:endParaRPr lang="en-US" altLang="zh-CN" sz="2400"/>
          </a:p>
        </p:txBody>
      </p:sp>
      <p:sp>
        <p:nvSpPr>
          <p:cNvPr id="8" name="Rectangle 4"/>
          <p:cNvSpPr>
            <a:spLocks noGrp="1" noChangeArrowheads="1"/>
          </p:cNvSpPr>
          <p:nvPr>
            <p:ph type="dt" sz="quarter" idx="10"/>
          </p:nvPr>
        </p:nvSpPr>
        <p:spPr>
          <a:xfrm>
            <a:off x="533400" y="304800"/>
            <a:ext cx="1600199" cy="30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altLang="ko-KR" sz="1800" smtClean="0"/>
              <a:t>November 2015</a:t>
            </a:r>
            <a:endParaRPr lang="en-US" altLang="ko-KR" sz="1800" dirty="0"/>
          </a:p>
        </p:txBody>
      </p:sp>
    </p:spTree>
    <p:extLst>
      <p:ext uri="{BB962C8B-B14F-4D97-AF65-F5344CB8AC3E}">
        <p14:creationId xmlns:p14="http://schemas.microsoft.com/office/powerpoint/2010/main" val="848550934"/>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76400"/>
            <a:ext cx="7772400" cy="4419600"/>
          </a:xfrm>
        </p:spPr>
        <p:txBody>
          <a:bodyPr/>
          <a:lstStyle/>
          <a:p>
            <a:r>
              <a:rPr lang="en-US" altLang="en-US" sz="2000" dirty="0"/>
              <a:t>A straw poll needs to achieves at least 75% </a:t>
            </a:r>
            <a:r>
              <a:rPr lang="en-US" altLang="en-US" sz="2000" dirty="0" smtClean="0"/>
              <a:t>at the ad-hoc level to </a:t>
            </a:r>
            <a:r>
              <a:rPr lang="en-US" altLang="en-US" sz="2000" dirty="0"/>
              <a:t>be converted to a motion at the TG level.</a:t>
            </a:r>
          </a:p>
          <a:p>
            <a:r>
              <a:rPr lang="en-GB" sz="2000" dirty="0" smtClean="0"/>
              <a:t>In </a:t>
            </a:r>
            <a:r>
              <a:rPr lang="en-GB" sz="2000" dirty="0"/>
              <a:t>the case a consensus can not be reached within an Ad Hoc group (a stalemate that prohibits further progress), the subject is moved to the </a:t>
            </a:r>
            <a:r>
              <a:rPr lang="en-GB" sz="2000" dirty="0" smtClean="0"/>
              <a:t>Task group, </a:t>
            </a:r>
            <a:r>
              <a:rPr lang="en-GB" sz="2000" dirty="0"/>
              <a:t>if an Ad Hoc straw poll vote to move the subject to the </a:t>
            </a:r>
            <a:r>
              <a:rPr lang="en-GB" sz="2000" dirty="0" err="1"/>
              <a:t>Taskgroup</a:t>
            </a:r>
            <a:r>
              <a:rPr lang="en-GB" sz="2000" dirty="0"/>
              <a:t> achieves &gt;50% approval</a:t>
            </a:r>
            <a:r>
              <a:rPr lang="en-GB" sz="2000" dirty="0" smtClean="0"/>
              <a:t>.</a:t>
            </a:r>
          </a:p>
          <a:p>
            <a:r>
              <a:rPr lang="en-US" altLang="en-US" sz="2000" dirty="0" smtClean="0"/>
              <a:t>A </a:t>
            </a:r>
            <a:r>
              <a:rPr lang="en-US" altLang="en-US" sz="2000" dirty="0"/>
              <a:t>straw poll affecting the Spec Framework has to start with, </a:t>
            </a:r>
          </a:p>
          <a:p>
            <a:pPr lvl="1"/>
            <a:r>
              <a:rPr lang="en-US" altLang="en-US" sz="1800" dirty="0">
                <a:solidFill>
                  <a:srgbClr val="FF0000"/>
                </a:solidFill>
              </a:rPr>
              <a:t>Do you agree to add to the TG Specification Frame work document?</a:t>
            </a:r>
          </a:p>
          <a:p>
            <a:pPr lvl="1"/>
            <a:r>
              <a:rPr lang="en-US" altLang="en-US" sz="1800" dirty="0" err="1">
                <a:solidFill>
                  <a:srgbClr val="FF0000"/>
                </a:solidFill>
              </a:rPr>
              <a:t>x.y.z</a:t>
            </a:r>
            <a:r>
              <a:rPr lang="en-US" altLang="en-US" sz="1800" dirty="0">
                <a:solidFill>
                  <a:srgbClr val="FF0000"/>
                </a:solidFill>
              </a:rPr>
              <a:t>. &lt;feature description</a:t>
            </a:r>
            <a:r>
              <a:rPr lang="en-US" altLang="en-US" sz="1800" dirty="0" smtClean="0">
                <a:solidFill>
                  <a:srgbClr val="FF0000"/>
                </a:solidFill>
              </a:rPr>
              <a:t>&gt;</a:t>
            </a:r>
          </a:p>
          <a:p>
            <a:r>
              <a:rPr lang="en-US" sz="2000" dirty="0"/>
              <a:t>For further details, please see </a:t>
            </a:r>
            <a:r>
              <a:rPr lang="en-US" sz="2000" dirty="0" smtClean="0"/>
              <a:t>the operating rules for </a:t>
            </a:r>
            <a:r>
              <a:rPr lang="en-US" sz="2000" dirty="0" err="1" smtClean="0"/>
              <a:t>Tgax</a:t>
            </a:r>
            <a:r>
              <a:rPr lang="en-US" sz="2000" dirty="0" smtClean="0"/>
              <a:t> Ad-hoc groups</a:t>
            </a:r>
          </a:p>
          <a:p>
            <a:pPr lvl="1"/>
            <a:r>
              <a:rPr lang="en-US" altLang="en-US" sz="1600" dirty="0">
                <a:hlinkClick r:id="rId2"/>
              </a:rPr>
              <a:t>https://</a:t>
            </a:r>
            <a:r>
              <a:rPr lang="en-US" altLang="en-US" sz="1600" dirty="0" smtClean="0">
                <a:hlinkClick r:id="rId2"/>
              </a:rPr>
              <a:t>mentor.ieee.org/802.11/dcn/15/11-15-0075-00-00ax-operating-rules-for-tgax-ad-hoc-groups.docx</a:t>
            </a:r>
            <a:r>
              <a:rPr lang="en-US" altLang="en-US" sz="1600" dirty="0" smtClean="0"/>
              <a:t> </a:t>
            </a:r>
            <a:endParaRPr lang="en-US" altLang="en-US" sz="1600" dirty="0"/>
          </a:p>
          <a:p>
            <a:pPr marL="0" indent="0">
              <a:buNone/>
            </a:pPr>
            <a:endParaRPr lang="en-US" sz="2000" dirty="0"/>
          </a:p>
        </p:txBody>
      </p:sp>
      <p:sp>
        <p:nvSpPr>
          <p:cNvPr id="3" name="Title 2"/>
          <p:cNvSpPr>
            <a:spLocks noGrp="1"/>
          </p:cNvSpPr>
          <p:nvPr>
            <p:ph type="title"/>
          </p:nvPr>
        </p:nvSpPr>
        <p:spPr/>
        <p:txBody>
          <a:bodyPr/>
          <a:lstStyle/>
          <a:p>
            <a:r>
              <a:rPr lang="en-US" dirty="0" smtClean="0"/>
              <a:t>Ad-hoc Group Straw poll rules</a:t>
            </a:r>
            <a:br>
              <a:rPr lang="en-US" dirty="0" smtClean="0"/>
            </a:br>
            <a:r>
              <a:rPr lang="en-US" sz="2000" dirty="0" smtClean="0"/>
              <a:t>Document: 15/0075r0</a:t>
            </a:r>
            <a:endParaRPr lang="en-US" dirty="0"/>
          </a:p>
        </p:txBody>
      </p:sp>
      <p:sp>
        <p:nvSpPr>
          <p:cNvPr id="5" name="Footer Placeholder 4"/>
          <p:cNvSpPr>
            <a:spLocks noGrp="1"/>
          </p:cNvSpPr>
          <p:nvPr>
            <p:ph type="ftr" sz="quarter" idx="11"/>
          </p:nvPr>
        </p:nvSpPr>
        <p:spPr>
          <a:xfrm>
            <a:off x="7051529" y="6475413"/>
            <a:ext cx="1492396" cy="184666"/>
          </a:xfrm>
        </p:spPr>
        <p:txBody>
          <a:bodyPr/>
          <a:lstStyle/>
          <a:p>
            <a:pPr>
              <a:defRPr/>
            </a:pPr>
            <a:r>
              <a:rPr lang="en-US" dirty="0" err="1"/>
              <a:t>TGax</a:t>
            </a:r>
            <a:r>
              <a:rPr lang="en-US" dirty="0"/>
              <a:t> MU ad-hoc group</a:t>
            </a:r>
          </a:p>
        </p:txBody>
      </p:sp>
      <p:sp>
        <p:nvSpPr>
          <p:cNvPr id="6" name="Slide Number Placeholder 5"/>
          <p:cNvSpPr>
            <a:spLocks noGrp="1"/>
          </p:cNvSpPr>
          <p:nvPr>
            <p:ph type="sldNum" sz="quarter" idx="12"/>
          </p:nvPr>
        </p:nvSpPr>
        <p:spPr/>
        <p:txBody>
          <a:bodyPr/>
          <a:lstStyle/>
          <a:p>
            <a:pPr>
              <a:defRPr/>
            </a:pPr>
            <a:r>
              <a:rPr lang="en-US" smtClean="0"/>
              <a:t>Slide </a:t>
            </a:r>
            <a:fld id="{54FC9212-A276-4579-8D5E-ABD8504D37DD}" type="slidenum">
              <a:rPr lang="en-US" smtClean="0"/>
              <a:pPr>
                <a:defRPr/>
              </a:pPr>
              <a:t>11</a:t>
            </a:fld>
            <a:endParaRPr lang="en-US"/>
          </a:p>
        </p:txBody>
      </p:sp>
      <p:sp>
        <p:nvSpPr>
          <p:cNvPr id="7" name="Rectangle 4"/>
          <p:cNvSpPr>
            <a:spLocks noGrp="1" noChangeArrowheads="1"/>
          </p:cNvSpPr>
          <p:nvPr>
            <p:ph type="dt" sz="quarter" idx="10"/>
          </p:nvPr>
        </p:nvSpPr>
        <p:spPr>
          <a:xfrm>
            <a:off x="533400" y="304800"/>
            <a:ext cx="1600199" cy="30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altLang="ko-KR" sz="1800" smtClean="0"/>
              <a:t>November 2015</a:t>
            </a:r>
            <a:endParaRPr lang="en-US" altLang="ko-KR" sz="1800" dirty="0"/>
          </a:p>
        </p:txBody>
      </p:sp>
    </p:spTree>
    <p:extLst>
      <p:ext uri="{BB962C8B-B14F-4D97-AF65-F5344CB8AC3E}">
        <p14:creationId xmlns:p14="http://schemas.microsoft.com/office/powerpoint/2010/main" val="39915541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itle 1"/>
          <p:cNvSpPr>
            <a:spLocks noGrp="1"/>
          </p:cNvSpPr>
          <p:nvPr>
            <p:ph type="title"/>
          </p:nvPr>
        </p:nvSpPr>
        <p:spPr>
          <a:xfrm>
            <a:off x="685800" y="533400"/>
            <a:ext cx="7772400" cy="1066800"/>
          </a:xfrm>
        </p:spPr>
        <p:txBody>
          <a:bodyPr/>
          <a:lstStyle/>
          <a:p>
            <a:r>
              <a:rPr lang="en-US" altLang="en-US" smtClean="0"/>
              <a:t>Submissions (MU)</a:t>
            </a:r>
          </a:p>
        </p:txBody>
      </p:sp>
      <p:sp>
        <p:nvSpPr>
          <p:cNvPr id="5125"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mtClean="0"/>
              <a:t>TGax MU ad-hoc group</a:t>
            </a:r>
            <a:endParaRPr lang="en-US" altLang="en-US" dirty="0" smtClean="0"/>
          </a:p>
        </p:txBody>
      </p:sp>
      <p:sp>
        <p:nvSpPr>
          <p:cNvPr id="512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2ADCA64C-882A-4782-919D-B874D052F433}" type="slidenum">
              <a:rPr lang="en-US" altLang="en-US"/>
              <a:pPr/>
              <a:t>12</a:t>
            </a:fld>
            <a:endParaRPr lang="en-US" altLang="en-US"/>
          </a:p>
        </p:txBody>
      </p:sp>
      <p:sp>
        <p:nvSpPr>
          <p:cNvPr id="7" name="Rectangle 4"/>
          <p:cNvSpPr>
            <a:spLocks noGrp="1" noChangeArrowheads="1"/>
          </p:cNvSpPr>
          <p:nvPr>
            <p:ph type="dt" sz="quarter" idx="10"/>
          </p:nvPr>
        </p:nvSpPr>
        <p:spPr>
          <a:xfrm>
            <a:off x="533400" y="304800"/>
            <a:ext cx="1600199" cy="30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altLang="ko-KR" sz="1800" smtClean="0"/>
              <a:t>November 2015</a:t>
            </a:r>
            <a:endParaRPr lang="en-US" altLang="ko-KR" sz="1800" dirty="0"/>
          </a:p>
        </p:txBody>
      </p:sp>
      <p:graphicFrame>
        <p:nvGraphicFramePr>
          <p:cNvPr id="8" name="Table 7"/>
          <p:cNvGraphicFramePr>
            <a:graphicFrameLocks noGrp="1"/>
          </p:cNvGraphicFramePr>
          <p:nvPr>
            <p:extLst>
              <p:ext uri="{D42A27DB-BD31-4B8C-83A1-F6EECF244321}">
                <p14:modId xmlns:p14="http://schemas.microsoft.com/office/powerpoint/2010/main" val="1246421796"/>
              </p:ext>
            </p:extLst>
          </p:nvPr>
        </p:nvGraphicFramePr>
        <p:xfrm>
          <a:off x="914400" y="1828800"/>
          <a:ext cx="7543800" cy="3066113"/>
        </p:xfrm>
        <a:graphic>
          <a:graphicData uri="http://schemas.openxmlformats.org/drawingml/2006/table">
            <a:tbl>
              <a:tblPr/>
              <a:tblGrid>
                <a:gridCol w="822205"/>
                <a:gridCol w="4839105"/>
                <a:gridCol w="1195935"/>
                <a:gridCol w="686555"/>
              </a:tblGrid>
              <a:tr h="211015">
                <a:tc>
                  <a:txBody>
                    <a:bodyPr/>
                    <a:lstStyle/>
                    <a:p>
                      <a:pPr algn="ctr" fontAlgn="b"/>
                      <a:r>
                        <a:rPr lang="en-CA" sz="1200" b="1" i="0" u="none" strike="noStrike" dirty="0">
                          <a:solidFill>
                            <a:srgbClr val="FFFFFF"/>
                          </a:solidFill>
                          <a:latin typeface="Calibri"/>
                        </a:rPr>
                        <a:t>DCN</a:t>
                      </a:r>
                    </a:p>
                  </a:txBody>
                  <a:tcPr marL="6714" marR="6714" marT="6714" marB="0" anchor="b">
                    <a:lnL>
                      <a:noFill/>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ctr" fontAlgn="b"/>
                      <a:r>
                        <a:rPr lang="en-CA" sz="1200" b="1" i="0" u="none" strike="noStrike" dirty="0">
                          <a:solidFill>
                            <a:srgbClr val="FFFFFF"/>
                          </a:solidFill>
                          <a:latin typeface="Calibri"/>
                        </a:rPr>
                        <a:t>Title</a:t>
                      </a: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ctr" fontAlgn="b"/>
                      <a:r>
                        <a:rPr lang="en-CA" sz="1200" b="1" i="0" u="none" strike="noStrike">
                          <a:solidFill>
                            <a:srgbClr val="FFFFFF"/>
                          </a:solidFill>
                          <a:latin typeface="Calibri"/>
                        </a:rPr>
                        <a:t>Authors</a:t>
                      </a: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ctr" fontAlgn="b"/>
                      <a:r>
                        <a:rPr lang="en-CA" sz="1200" b="1" i="0" u="none" strike="noStrike">
                          <a:solidFill>
                            <a:srgbClr val="FFFFFF"/>
                          </a:solidFill>
                          <a:latin typeface="Calibri"/>
                        </a:rPr>
                        <a:t>Ad Hoc</a:t>
                      </a:r>
                    </a:p>
                  </a:txBody>
                  <a:tcPr marL="6714" marR="6714" marT="6714" marB="0" anchor="b">
                    <a:lnL w="6350" cap="flat" cmpd="sng" algn="ctr">
                      <a:solidFill>
                        <a:srgbClr val="FFFFFF"/>
                      </a:solidFill>
                      <a:prstDash val="solid"/>
                      <a:round/>
                      <a:headEnd type="none" w="med" len="med"/>
                      <a:tailEnd type="none" w="med" len="med"/>
                    </a:lnL>
                    <a:lnR>
                      <a:noFill/>
                    </a:lnR>
                    <a:lnT>
                      <a:noFill/>
                    </a:lnT>
                    <a:lnB w="19050" cap="flat" cmpd="sng" algn="ctr">
                      <a:solidFill>
                        <a:srgbClr val="FFFFFF"/>
                      </a:solidFill>
                      <a:prstDash val="solid"/>
                      <a:round/>
                      <a:headEnd type="none" w="med" len="med"/>
                      <a:tailEnd type="none" w="med" len="med"/>
                    </a:lnB>
                    <a:solidFill>
                      <a:srgbClr val="4F81BD"/>
                    </a:solidFill>
                  </a:tcPr>
                </a:tc>
              </a:tr>
              <a:tr h="211015">
                <a:tc>
                  <a:txBody>
                    <a:bodyPr/>
                    <a:lstStyle/>
                    <a:p>
                      <a:pPr algn="l" fontAlgn="b"/>
                      <a:r>
                        <a:rPr lang="en-CA" sz="1200" b="0" i="0" u="none" strike="noStrike" dirty="0">
                          <a:solidFill>
                            <a:srgbClr val="00CC00"/>
                          </a:solidFill>
                          <a:latin typeface="Calibri"/>
                        </a:rPr>
                        <a:t>11-15/1280</a:t>
                      </a:r>
                    </a:p>
                  </a:txBody>
                  <a:tcPr marL="6714" marR="6714" marT="6714" marB="0" anchor="b">
                    <a:lnL>
                      <a:noFill/>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a:solidFill>
                            <a:srgbClr val="00CC00"/>
                          </a:solidFill>
                          <a:latin typeface="Calibri"/>
                        </a:rPr>
                        <a:t>Traffic priority for random Multi User Uplink OFDMA</a:t>
                      </a: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a:solidFill>
                            <a:srgbClr val="00CC00"/>
                          </a:solidFill>
                          <a:latin typeface="Calibri"/>
                        </a:rPr>
                        <a:t>Stephane Baron</a:t>
                      </a: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dirty="0">
                          <a:solidFill>
                            <a:srgbClr val="00CC00"/>
                          </a:solidFill>
                          <a:latin typeface="Calibri"/>
                        </a:rPr>
                        <a:t>MU</a:t>
                      </a:r>
                    </a:p>
                  </a:txBody>
                  <a:tcPr marL="6714" marR="6714" marT="6714" marB="0" anchor="b">
                    <a:lnL w="6350" cap="flat" cmpd="sng" algn="ctr">
                      <a:solidFill>
                        <a:srgbClr val="FFFFFF"/>
                      </a:solidFill>
                      <a:prstDash val="solid"/>
                      <a:round/>
                      <a:headEnd type="none" w="med" len="med"/>
                      <a:tailEnd type="none" w="med" len="med"/>
                    </a:lnL>
                    <a:lnR>
                      <a:noFill/>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211015">
                <a:tc>
                  <a:txBody>
                    <a:bodyPr/>
                    <a:lstStyle/>
                    <a:p>
                      <a:pPr algn="l" fontAlgn="b"/>
                      <a:r>
                        <a:rPr lang="en-CA" sz="1200" b="0" i="0" u="none" strike="noStrike" dirty="0">
                          <a:solidFill>
                            <a:srgbClr val="00CC00"/>
                          </a:solidFill>
                          <a:latin typeface="Calibri"/>
                        </a:rPr>
                        <a:t>11-15/1301</a:t>
                      </a:r>
                    </a:p>
                  </a:txBody>
                  <a:tcPr marL="6714" marR="6714" marT="6714"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a:solidFill>
                            <a:srgbClr val="00CC00"/>
                          </a:solidFill>
                          <a:latin typeface="Calibri"/>
                        </a:rPr>
                        <a:t>NAV Rule for UL MU Response</a:t>
                      </a: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a:solidFill>
                            <a:srgbClr val="00CC00"/>
                          </a:solidFill>
                          <a:latin typeface="Calibri"/>
                        </a:rPr>
                        <a:t>Yingpei Lin</a:t>
                      </a: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dirty="0">
                          <a:solidFill>
                            <a:srgbClr val="00CC00"/>
                          </a:solidFill>
                          <a:latin typeface="Calibri"/>
                        </a:rPr>
                        <a:t>MU</a:t>
                      </a:r>
                    </a:p>
                  </a:txBody>
                  <a:tcPr marL="6714" marR="6714" marT="6714"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211015">
                <a:tc>
                  <a:txBody>
                    <a:bodyPr/>
                    <a:lstStyle/>
                    <a:p>
                      <a:pPr algn="l" fontAlgn="b"/>
                      <a:r>
                        <a:rPr lang="en-CA" sz="1200" b="0" i="0" u="none" strike="noStrike">
                          <a:solidFill>
                            <a:srgbClr val="000000"/>
                          </a:solidFill>
                          <a:latin typeface="Calibri"/>
                        </a:rPr>
                        <a:t>11-15/1312</a:t>
                      </a:r>
                    </a:p>
                  </a:txBody>
                  <a:tcPr marL="6714" marR="6714" marT="6714"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dirty="0">
                          <a:solidFill>
                            <a:srgbClr val="000000"/>
                          </a:solidFill>
                          <a:latin typeface="Calibri"/>
                        </a:rPr>
                        <a:t>MU BAR Frame Format</a:t>
                      </a: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a:solidFill>
                            <a:srgbClr val="000000"/>
                          </a:solidFill>
                          <a:latin typeface="Calibri"/>
                        </a:rPr>
                        <a:t>Reza Hedayat</a:t>
                      </a: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a:solidFill>
                            <a:srgbClr val="000000"/>
                          </a:solidFill>
                          <a:latin typeface="Calibri"/>
                        </a:rPr>
                        <a:t>MU</a:t>
                      </a:r>
                    </a:p>
                  </a:txBody>
                  <a:tcPr marL="6714" marR="6714" marT="6714"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211015">
                <a:tc>
                  <a:txBody>
                    <a:bodyPr/>
                    <a:lstStyle/>
                    <a:p>
                      <a:pPr algn="l" fontAlgn="b"/>
                      <a:r>
                        <a:rPr lang="en-CA" sz="1200" b="0" i="0" u="none" strike="noStrike">
                          <a:solidFill>
                            <a:srgbClr val="00CC00"/>
                          </a:solidFill>
                          <a:latin typeface="Calibri"/>
                        </a:rPr>
                        <a:t>11-15/1314</a:t>
                      </a:r>
                    </a:p>
                  </a:txBody>
                  <a:tcPr marL="6714" marR="6714" marT="6714"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a:solidFill>
                            <a:srgbClr val="00CC00"/>
                          </a:solidFill>
                          <a:latin typeface="Calibri"/>
                        </a:rPr>
                        <a:t>I/Q Imbalance Impact to TGax OFDMA Uplink Reception</a:t>
                      </a: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a:solidFill>
                            <a:srgbClr val="00CC00"/>
                          </a:solidFill>
                          <a:latin typeface="Calibri"/>
                        </a:rPr>
                        <a:t>Rui Yang</a:t>
                      </a: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dirty="0">
                          <a:solidFill>
                            <a:srgbClr val="00CC00"/>
                          </a:solidFill>
                          <a:latin typeface="Calibri"/>
                        </a:rPr>
                        <a:t>MU</a:t>
                      </a:r>
                    </a:p>
                  </a:txBody>
                  <a:tcPr marL="6714" marR="6714" marT="6714"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211015">
                <a:tc>
                  <a:txBody>
                    <a:bodyPr/>
                    <a:lstStyle/>
                    <a:p>
                      <a:pPr algn="l" fontAlgn="b"/>
                      <a:r>
                        <a:rPr lang="en-CA" sz="1200" b="0" i="0" u="none" strike="noStrike">
                          <a:solidFill>
                            <a:srgbClr val="000000"/>
                          </a:solidFill>
                          <a:latin typeface="Calibri"/>
                        </a:rPr>
                        <a:t>11-15/1325</a:t>
                      </a:r>
                    </a:p>
                  </a:txBody>
                  <a:tcPr marL="6714" marR="6714" marT="6714"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dirty="0">
                          <a:solidFill>
                            <a:srgbClr val="000000"/>
                          </a:solidFill>
                          <a:latin typeface="Calibri"/>
                        </a:rPr>
                        <a:t>MU-RTS/CTS Follow Up</a:t>
                      </a: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a:solidFill>
                            <a:srgbClr val="000000"/>
                          </a:solidFill>
                          <a:latin typeface="Calibri"/>
                        </a:rPr>
                        <a:t>Po-Kai Huang</a:t>
                      </a: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a:solidFill>
                            <a:srgbClr val="000000"/>
                          </a:solidFill>
                          <a:latin typeface="Calibri"/>
                        </a:rPr>
                        <a:t>MU</a:t>
                      </a:r>
                    </a:p>
                  </a:txBody>
                  <a:tcPr marL="6714" marR="6714" marT="6714"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211015">
                <a:tc>
                  <a:txBody>
                    <a:bodyPr/>
                    <a:lstStyle/>
                    <a:p>
                      <a:pPr algn="l" fontAlgn="b"/>
                      <a:r>
                        <a:rPr lang="en-CA" sz="1200" b="0" i="0" u="none" strike="noStrike">
                          <a:solidFill>
                            <a:srgbClr val="000000"/>
                          </a:solidFill>
                          <a:latin typeface="Calibri"/>
                        </a:rPr>
                        <a:t>11-15/1326</a:t>
                      </a:r>
                    </a:p>
                  </a:txBody>
                  <a:tcPr marL="6714" marR="6714" marT="6714"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a:solidFill>
                            <a:srgbClr val="000000"/>
                          </a:solidFill>
                          <a:latin typeface="Calibri"/>
                        </a:rPr>
                        <a:t>NAV Consideration for UL MU Response Follow Up</a:t>
                      </a: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a:solidFill>
                            <a:srgbClr val="000000"/>
                          </a:solidFill>
                          <a:latin typeface="Calibri"/>
                        </a:rPr>
                        <a:t>Po-Kai Huang</a:t>
                      </a: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dirty="0">
                          <a:solidFill>
                            <a:srgbClr val="000000"/>
                          </a:solidFill>
                          <a:latin typeface="Calibri"/>
                        </a:rPr>
                        <a:t>MU</a:t>
                      </a:r>
                    </a:p>
                  </a:txBody>
                  <a:tcPr marL="6714" marR="6714" marT="6714"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211015">
                <a:tc>
                  <a:txBody>
                    <a:bodyPr/>
                    <a:lstStyle/>
                    <a:p>
                      <a:pPr algn="l" fontAlgn="b"/>
                      <a:r>
                        <a:rPr lang="en-CA" sz="1200" b="0" i="0" u="none" strike="noStrike" dirty="0">
                          <a:solidFill>
                            <a:srgbClr val="00CC00"/>
                          </a:solidFill>
                          <a:latin typeface="Calibri"/>
                        </a:rPr>
                        <a:t>11-15/1328</a:t>
                      </a:r>
                    </a:p>
                  </a:txBody>
                  <a:tcPr marL="6714" marR="6714" marT="6714"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a:solidFill>
                            <a:srgbClr val="00CC00"/>
                          </a:solidFill>
                          <a:latin typeface="Calibri"/>
                        </a:rPr>
                        <a:t>Scheduling information for UL OFDMA Acknowledgement</a:t>
                      </a: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a:solidFill>
                            <a:srgbClr val="00CC00"/>
                          </a:solidFill>
                          <a:latin typeface="Calibri"/>
                        </a:rPr>
                        <a:t>Yujin Noh</a:t>
                      </a: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dirty="0">
                          <a:solidFill>
                            <a:srgbClr val="00CC00"/>
                          </a:solidFill>
                          <a:latin typeface="Calibri"/>
                        </a:rPr>
                        <a:t>MU</a:t>
                      </a:r>
                    </a:p>
                  </a:txBody>
                  <a:tcPr marL="6714" marR="6714" marT="6714"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211015">
                <a:tc>
                  <a:txBody>
                    <a:bodyPr/>
                    <a:lstStyle/>
                    <a:p>
                      <a:pPr algn="l" fontAlgn="b"/>
                      <a:r>
                        <a:rPr lang="en-CA" sz="1200" b="0" i="0" u="none" strike="noStrike">
                          <a:solidFill>
                            <a:srgbClr val="000000"/>
                          </a:solidFill>
                          <a:latin typeface="Calibri"/>
                        </a:rPr>
                        <a:t>11-15/1340</a:t>
                      </a:r>
                    </a:p>
                  </a:txBody>
                  <a:tcPr marL="6714" marR="6714" marT="6714"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dirty="0">
                          <a:solidFill>
                            <a:srgbClr val="000000"/>
                          </a:solidFill>
                          <a:latin typeface="Calibri"/>
                        </a:rPr>
                        <a:t>NDP Announcement for HE Sequence</a:t>
                      </a: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a:solidFill>
                            <a:srgbClr val="000000"/>
                          </a:solidFill>
                          <a:latin typeface="Calibri"/>
                        </a:rPr>
                        <a:t>Narendar Madhavan </a:t>
                      </a: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a:solidFill>
                            <a:srgbClr val="000000"/>
                          </a:solidFill>
                          <a:latin typeface="Calibri"/>
                        </a:rPr>
                        <a:t>MU</a:t>
                      </a:r>
                    </a:p>
                  </a:txBody>
                  <a:tcPr marL="6714" marR="6714" marT="6714"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211015">
                <a:tc>
                  <a:txBody>
                    <a:bodyPr/>
                    <a:lstStyle/>
                    <a:p>
                      <a:pPr algn="l" fontAlgn="b"/>
                      <a:r>
                        <a:rPr lang="en-CA" sz="1200" b="0" i="0" u="none" strike="noStrike">
                          <a:solidFill>
                            <a:srgbClr val="000000"/>
                          </a:solidFill>
                          <a:latin typeface="Calibri"/>
                        </a:rPr>
                        <a:t>11-15/1364</a:t>
                      </a:r>
                    </a:p>
                  </a:txBody>
                  <a:tcPr marL="6714" marR="6714" marT="6714"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dirty="0">
                          <a:solidFill>
                            <a:srgbClr val="000000"/>
                          </a:solidFill>
                          <a:latin typeface="Calibri"/>
                        </a:rPr>
                        <a:t>Signaling Trigger Information for STAs in 11ax</a:t>
                      </a: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a:solidFill>
                            <a:srgbClr val="000000"/>
                          </a:solidFill>
                          <a:latin typeface="Calibri"/>
                        </a:rPr>
                        <a:t>Chittabrata Ghosh </a:t>
                      </a: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a:solidFill>
                            <a:srgbClr val="000000"/>
                          </a:solidFill>
                          <a:latin typeface="Calibri"/>
                        </a:rPr>
                        <a:t>MU</a:t>
                      </a:r>
                    </a:p>
                  </a:txBody>
                  <a:tcPr marL="6714" marR="6714" marT="6714"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211015">
                <a:tc>
                  <a:txBody>
                    <a:bodyPr/>
                    <a:lstStyle/>
                    <a:p>
                      <a:pPr algn="l" fontAlgn="b"/>
                      <a:r>
                        <a:rPr lang="en-CA" sz="1200" b="0" i="0" u="none" strike="noStrike">
                          <a:solidFill>
                            <a:srgbClr val="000000"/>
                          </a:solidFill>
                          <a:latin typeface="Calibri"/>
                        </a:rPr>
                        <a:t>11-15/1369</a:t>
                      </a:r>
                    </a:p>
                  </a:txBody>
                  <a:tcPr marL="6714" marR="6714" marT="6714"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dirty="0">
                          <a:solidFill>
                            <a:srgbClr val="000000"/>
                          </a:solidFill>
                          <a:latin typeface="Calibri"/>
                        </a:rPr>
                        <a:t>Random access based buffer status report</a:t>
                      </a: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a:solidFill>
                            <a:srgbClr val="000000"/>
                          </a:solidFill>
                          <a:latin typeface="Calibri"/>
                        </a:rPr>
                        <a:t>Woojin Ahn</a:t>
                      </a: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a:solidFill>
                            <a:srgbClr val="000000"/>
                          </a:solidFill>
                          <a:latin typeface="Calibri"/>
                        </a:rPr>
                        <a:t>MU</a:t>
                      </a:r>
                    </a:p>
                  </a:txBody>
                  <a:tcPr marL="6714" marR="6714" marT="6714"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211015">
                <a:tc>
                  <a:txBody>
                    <a:bodyPr/>
                    <a:lstStyle/>
                    <a:p>
                      <a:pPr algn="l" fontAlgn="b"/>
                      <a:r>
                        <a:rPr lang="en-CA" sz="1200" b="0" i="0" u="none" strike="noStrike">
                          <a:solidFill>
                            <a:srgbClr val="000000"/>
                          </a:solidFill>
                          <a:latin typeface="Calibri"/>
                        </a:rPr>
                        <a:t>11-15/1370</a:t>
                      </a:r>
                    </a:p>
                  </a:txBody>
                  <a:tcPr marL="6714" marR="6714" marT="6714"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a:solidFill>
                            <a:srgbClr val="000000"/>
                          </a:solidFill>
                          <a:latin typeface="Calibri"/>
                        </a:rPr>
                        <a:t>UL OFDMA Random Access Control</a:t>
                      </a: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a:solidFill>
                            <a:srgbClr val="000000"/>
                          </a:solidFill>
                          <a:latin typeface="Calibri"/>
                        </a:rPr>
                        <a:t>Jinsoo Ahn </a:t>
                      </a: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a:solidFill>
                            <a:srgbClr val="000000"/>
                          </a:solidFill>
                          <a:latin typeface="Calibri"/>
                        </a:rPr>
                        <a:t>MU</a:t>
                      </a:r>
                    </a:p>
                  </a:txBody>
                  <a:tcPr marL="6714" marR="6714" marT="6714"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211015">
                <a:tc>
                  <a:txBody>
                    <a:bodyPr/>
                    <a:lstStyle/>
                    <a:p>
                      <a:pPr algn="l" fontAlgn="b"/>
                      <a:r>
                        <a:rPr lang="en-CA" sz="1200" b="0" i="0" u="none" strike="noStrike">
                          <a:solidFill>
                            <a:srgbClr val="000000"/>
                          </a:solidFill>
                          <a:latin typeface="Calibri"/>
                        </a:rPr>
                        <a:t>11-15/1374</a:t>
                      </a:r>
                    </a:p>
                  </a:txBody>
                  <a:tcPr marL="6714" marR="6714" marT="6714"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a:solidFill>
                            <a:srgbClr val="000000"/>
                          </a:solidFill>
                          <a:latin typeface="Calibri"/>
                        </a:rPr>
                        <a:t>Consideration for protecting cascading MU DL/UL transmission with MU RTS/CTS</a:t>
                      </a: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a:solidFill>
                            <a:srgbClr val="000000"/>
                          </a:solidFill>
                          <a:latin typeface="Calibri"/>
                        </a:rPr>
                        <a:t>Jing Ma</a:t>
                      </a: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dirty="0">
                          <a:solidFill>
                            <a:srgbClr val="000000"/>
                          </a:solidFill>
                          <a:latin typeface="Calibri"/>
                        </a:rPr>
                        <a:t>MU</a:t>
                      </a:r>
                    </a:p>
                  </a:txBody>
                  <a:tcPr marL="6714" marR="6714" marT="6714"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bl>
          </a:graphicData>
        </a:graphic>
      </p:graphicFrame>
    </p:spTree>
    <p:extLst>
      <p:ext uri="{BB962C8B-B14F-4D97-AF65-F5344CB8AC3E}">
        <p14:creationId xmlns:p14="http://schemas.microsoft.com/office/powerpoint/2010/main" val="74449594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r>
              <a:rPr lang="en-US" smtClean="0"/>
              <a:t>November 2015</a:t>
            </a:r>
            <a:endParaRPr lang="en-US" dirty="0"/>
          </a:p>
        </p:txBody>
      </p:sp>
      <p:sp>
        <p:nvSpPr>
          <p:cNvPr id="4" name="Footer Placeholder 3"/>
          <p:cNvSpPr>
            <a:spLocks noGrp="1"/>
          </p:cNvSpPr>
          <p:nvPr>
            <p:ph type="ftr" sz="quarter" idx="11"/>
          </p:nvPr>
        </p:nvSpPr>
        <p:spPr/>
        <p:txBody>
          <a:bodyPr/>
          <a:lstStyle/>
          <a:p>
            <a:pPr>
              <a:defRPr/>
            </a:pPr>
            <a:r>
              <a:rPr lang="en-US" smtClean="0"/>
              <a:t>TGax MU ad-hoc group</a:t>
            </a:r>
            <a:endParaRPr lang="en-US" dirty="0"/>
          </a:p>
        </p:txBody>
      </p:sp>
      <p:sp>
        <p:nvSpPr>
          <p:cNvPr id="5" name="Slide Number Placeholder 4"/>
          <p:cNvSpPr>
            <a:spLocks noGrp="1"/>
          </p:cNvSpPr>
          <p:nvPr>
            <p:ph type="sldNum" sz="quarter" idx="12"/>
          </p:nvPr>
        </p:nvSpPr>
        <p:spPr/>
        <p:txBody>
          <a:bodyPr/>
          <a:lstStyle/>
          <a:p>
            <a:pPr>
              <a:defRPr/>
            </a:pPr>
            <a:r>
              <a:rPr lang="en-US" smtClean="0"/>
              <a:t>Slide </a:t>
            </a:r>
            <a:fld id="{04482A58-199F-4918-8432-04940375E780}" type="slidenum">
              <a:rPr lang="en-US" smtClean="0"/>
              <a:pPr>
                <a:defRPr/>
              </a:pPr>
              <a:t>13</a:t>
            </a:fld>
            <a:endParaRPr lang="en-US"/>
          </a:p>
        </p:txBody>
      </p:sp>
      <p:sp>
        <p:nvSpPr>
          <p:cNvPr id="6" name="Title 1"/>
          <p:cNvSpPr>
            <a:spLocks noGrp="1"/>
          </p:cNvSpPr>
          <p:nvPr>
            <p:ph type="title"/>
          </p:nvPr>
        </p:nvSpPr>
        <p:spPr>
          <a:xfrm>
            <a:off x="381000" y="685800"/>
            <a:ext cx="8305800" cy="914400"/>
          </a:xfrm>
        </p:spPr>
        <p:txBody>
          <a:bodyPr/>
          <a:lstStyle/>
          <a:p>
            <a:r>
              <a:rPr lang="en-US" altLang="ko-KR" dirty="0" smtClean="0"/>
              <a:t>MU- Straw-poll 1</a:t>
            </a:r>
            <a:endParaRPr lang="en-US" dirty="0"/>
          </a:p>
        </p:txBody>
      </p:sp>
      <p:sp>
        <p:nvSpPr>
          <p:cNvPr id="7" name="Content Placeholder 2"/>
          <p:cNvSpPr txBox="1">
            <a:spLocks/>
          </p:cNvSpPr>
          <p:nvPr/>
        </p:nvSpPr>
        <p:spPr>
          <a:xfrm>
            <a:off x="381000" y="1828800"/>
            <a:ext cx="8305800" cy="4267200"/>
          </a:xfrm>
          <a:prstGeom prst="rect">
            <a:avLst/>
          </a:prstGeom>
        </p:spPr>
        <p:txBody>
          <a:bodyPr/>
          <a:lst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a:lstStyle>
          <a:p>
            <a:r>
              <a:rPr lang="en-US" altLang="ko-KR" kern="0" dirty="0" smtClean="0"/>
              <a:t>Do you agree to add to the TG specification framework document?</a:t>
            </a:r>
          </a:p>
          <a:p>
            <a:pPr marL="0" indent="0">
              <a:buFontTx/>
              <a:buNone/>
            </a:pPr>
            <a:r>
              <a:rPr lang="en-GB" altLang="ko-KR" b="0" i="1" kern="0" dirty="0" smtClean="0"/>
              <a:t>The spec shall define </a:t>
            </a:r>
            <a:r>
              <a:rPr lang="en-US" altLang="ko-KR" b="0" i="1" kern="0" dirty="0" smtClean="0"/>
              <a:t>a procedure for the data selection upon random trigger frame reception, respectful of AC priorities:</a:t>
            </a:r>
          </a:p>
          <a:p>
            <a:pPr marL="0" indent="0">
              <a:buFontTx/>
              <a:buNone/>
            </a:pPr>
            <a:endParaRPr lang="en-US" altLang="ko-KR" kern="0" dirty="0" smtClean="0"/>
          </a:p>
          <a:p>
            <a:pPr marL="0" indent="0">
              <a:buFontTx/>
              <a:buNone/>
            </a:pPr>
            <a:r>
              <a:rPr lang="en-US" altLang="ko-KR" kern="0" dirty="0" smtClean="0"/>
              <a:t>Yes: 5</a:t>
            </a:r>
          </a:p>
          <a:p>
            <a:pPr marL="0" indent="0">
              <a:buFontTx/>
              <a:buNone/>
            </a:pPr>
            <a:r>
              <a:rPr lang="en-US" altLang="ko-KR" kern="0" dirty="0" smtClean="0"/>
              <a:t>No: 2</a:t>
            </a:r>
          </a:p>
          <a:p>
            <a:pPr marL="0" indent="0">
              <a:buFontTx/>
              <a:buNone/>
            </a:pPr>
            <a:r>
              <a:rPr lang="en-US" altLang="ko-KR" kern="0" dirty="0" smtClean="0"/>
              <a:t>Abstain: Many</a:t>
            </a:r>
            <a:endParaRPr lang="ko-KR" altLang="en-US" kern="0" dirty="0" smtClean="0"/>
          </a:p>
          <a:p>
            <a:endParaRPr lang="en-US" kern="0" dirty="0"/>
          </a:p>
        </p:txBody>
      </p:sp>
      <p:sp>
        <p:nvSpPr>
          <p:cNvPr id="8" name="Rectangle 7"/>
          <p:cNvSpPr/>
          <p:nvPr/>
        </p:nvSpPr>
        <p:spPr>
          <a:xfrm>
            <a:off x="5954885" y="4267200"/>
            <a:ext cx="1864613" cy="369332"/>
          </a:xfrm>
          <a:prstGeom prst="rect">
            <a:avLst/>
          </a:prstGeom>
        </p:spPr>
        <p:txBody>
          <a:bodyPr wrap="none">
            <a:spAutoFit/>
          </a:bodyPr>
          <a:lstStyle/>
          <a:p>
            <a:pPr fontAlgn="b"/>
            <a:r>
              <a:rPr lang="en-CA" sz="1800" b="1" dirty="0" smtClean="0">
                <a:solidFill>
                  <a:srgbClr val="00CC00"/>
                </a:solidFill>
                <a:latin typeface="Calibri"/>
              </a:rPr>
              <a:t>DCN:  11-15/1280</a:t>
            </a:r>
            <a:endParaRPr lang="en-CA" sz="1800" b="1" dirty="0">
              <a:solidFill>
                <a:srgbClr val="00CC00"/>
              </a:solidFill>
              <a:latin typeface="Calibri"/>
            </a:endParaRPr>
          </a:p>
        </p:txBody>
      </p:sp>
    </p:spTree>
    <p:extLst>
      <p:ext uri="{BB962C8B-B14F-4D97-AF65-F5344CB8AC3E}">
        <p14:creationId xmlns:p14="http://schemas.microsoft.com/office/powerpoint/2010/main" val="15434825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r>
              <a:rPr lang="en-US" smtClean="0"/>
              <a:t>November 2015</a:t>
            </a:r>
            <a:endParaRPr lang="en-US" dirty="0"/>
          </a:p>
        </p:txBody>
      </p:sp>
      <p:sp>
        <p:nvSpPr>
          <p:cNvPr id="4" name="Footer Placeholder 3"/>
          <p:cNvSpPr>
            <a:spLocks noGrp="1"/>
          </p:cNvSpPr>
          <p:nvPr>
            <p:ph type="ftr" sz="quarter" idx="11"/>
          </p:nvPr>
        </p:nvSpPr>
        <p:spPr/>
        <p:txBody>
          <a:bodyPr/>
          <a:lstStyle/>
          <a:p>
            <a:pPr>
              <a:defRPr/>
            </a:pPr>
            <a:r>
              <a:rPr lang="en-US" smtClean="0"/>
              <a:t>TGax MU ad-hoc group</a:t>
            </a:r>
            <a:endParaRPr lang="en-US" dirty="0"/>
          </a:p>
        </p:txBody>
      </p:sp>
      <p:sp>
        <p:nvSpPr>
          <p:cNvPr id="5" name="Slide Number Placeholder 4"/>
          <p:cNvSpPr>
            <a:spLocks noGrp="1"/>
          </p:cNvSpPr>
          <p:nvPr>
            <p:ph type="sldNum" sz="quarter" idx="12"/>
          </p:nvPr>
        </p:nvSpPr>
        <p:spPr/>
        <p:txBody>
          <a:bodyPr/>
          <a:lstStyle/>
          <a:p>
            <a:pPr>
              <a:defRPr/>
            </a:pPr>
            <a:r>
              <a:rPr lang="en-US" smtClean="0"/>
              <a:t>Slide </a:t>
            </a:r>
            <a:fld id="{04482A58-199F-4918-8432-04940375E780}" type="slidenum">
              <a:rPr lang="en-US" smtClean="0"/>
              <a:pPr>
                <a:defRPr/>
              </a:pPr>
              <a:t>14</a:t>
            </a:fld>
            <a:endParaRPr lang="en-US"/>
          </a:p>
        </p:txBody>
      </p:sp>
      <p:sp>
        <p:nvSpPr>
          <p:cNvPr id="6" name="Title 1"/>
          <p:cNvSpPr>
            <a:spLocks noGrp="1"/>
          </p:cNvSpPr>
          <p:nvPr>
            <p:ph type="title"/>
          </p:nvPr>
        </p:nvSpPr>
        <p:spPr>
          <a:xfrm>
            <a:off x="381000" y="685800"/>
            <a:ext cx="8305800" cy="914400"/>
          </a:xfrm>
        </p:spPr>
        <p:txBody>
          <a:bodyPr/>
          <a:lstStyle/>
          <a:p>
            <a:r>
              <a:rPr lang="en-US" altLang="ko-KR" dirty="0" smtClean="0"/>
              <a:t>MU- Straw-poll 2</a:t>
            </a:r>
            <a:endParaRPr lang="en-US" dirty="0"/>
          </a:p>
        </p:txBody>
      </p:sp>
      <p:sp>
        <p:nvSpPr>
          <p:cNvPr id="7" name="Content Placeholder 2"/>
          <p:cNvSpPr txBox="1">
            <a:spLocks/>
          </p:cNvSpPr>
          <p:nvPr/>
        </p:nvSpPr>
        <p:spPr>
          <a:xfrm>
            <a:off x="346364" y="1524000"/>
            <a:ext cx="8305800" cy="4800600"/>
          </a:xfrm>
          <a:prstGeom prst="rect">
            <a:avLst/>
          </a:prstGeom>
        </p:spPr>
        <p:txBody>
          <a:bodyPr/>
          <a:lst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a:lstStyle>
          <a:p>
            <a:r>
              <a:rPr lang="en-US" altLang="ko-KR" kern="0" dirty="0" smtClean="0"/>
              <a:t>Do you agree to add to the TG specification framework document?</a:t>
            </a:r>
          </a:p>
          <a:p>
            <a:pPr lvl="2"/>
            <a:r>
              <a:rPr lang="en-GB" altLang="ko-KR" sz="1800" i="1" kern="0" dirty="0" smtClean="0"/>
              <a:t>The spec shall define a </a:t>
            </a:r>
            <a:r>
              <a:rPr lang="en-US" sz="1800" i="1" kern="0" dirty="0" smtClean="0"/>
              <a:t>Collision Risk Factor (CRF) reflecting the probability of transmission error to be taken into account in the CWO computation according to the formula: CWO = </a:t>
            </a:r>
            <a:r>
              <a:rPr lang="en-US" sz="1800" i="1" kern="0" dirty="0" err="1" smtClean="0"/>
              <a:t>CWOmin</a:t>
            </a:r>
            <a:r>
              <a:rPr lang="en-US" sz="1800" i="1" kern="0" dirty="0" smtClean="0"/>
              <a:t> x 2</a:t>
            </a:r>
            <a:r>
              <a:rPr lang="en-US" sz="1800" i="1" kern="0" baseline="30000" dirty="0" smtClean="0"/>
              <a:t>CRF</a:t>
            </a:r>
            <a:r>
              <a:rPr lang="en-US" sz="1800" i="1" kern="0" dirty="0" smtClean="0"/>
              <a:t>  </a:t>
            </a:r>
          </a:p>
          <a:p>
            <a:pPr lvl="2"/>
            <a:r>
              <a:rPr lang="en-US" altLang="ko-KR" sz="1800" i="1" kern="0" dirty="0" smtClean="0"/>
              <a:t>The CRF can be provided by the AP (optional Randomization Parameter [4]) or computed locally by each STA based on its previous MU UL transmission status.</a:t>
            </a:r>
          </a:p>
          <a:p>
            <a:pPr lvl="2"/>
            <a:r>
              <a:rPr lang="en-US" altLang="ko-KR" sz="1800" i="1" kern="0" dirty="0" smtClean="0"/>
              <a:t>Randomization Parameter received from AP is priority compared to locally computed CRF value.</a:t>
            </a:r>
            <a:endParaRPr lang="en-US" altLang="ko-KR" sz="1800" kern="0" dirty="0" smtClean="0"/>
          </a:p>
          <a:p>
            <a:pPr marL="0" indent="0">
              <a:buFontTx/>
              <a:buNone/>
            </a:pPr>
            <a:r>
              <a:rPr lang="en-US" altLang="ko-KR" kern="0" dirty="0" smtClean="0"/>
              <a:t>Yes: 5</a:t>
            </a:r>
          </a:p>
          <a:p>
            <a:pPr marL="0" indent="0">
              <a:buFontTx/>
              <a:buNone/>
            </a:pPr>
            <a:r>
              <a:rPr lang="en-US" altLang="ko-KR" kern="0" dirty="0" smtClean="0"/>
              <a:t>No: 7</a:t>
            </a:r>
          </a:p>
          <a:p>
            <a:pPr marL="0" indent="0">
              <a:buFontTx/>
              <a:buNone/>
            </a:pPr>
            <a:r>
              <a:rPr lang="en-US" altLang="ko-KR" kern="0" dirty="0" smtClean="0"/>
              <a:t>Abstain: Many</a:t>
            </a:r>
            <a:endParaRPr lang="ko-KR" altLang="en-US" kern="0" dirty="0" smtClean="0"/>
          </a:p>
          <a:p>
            <a:endParaRPr lang="en-US" kern="0" dirty="0"/>
          </a:p>
        </p:txBody>
      </p:sp>
      <p:sp>
        <p:nvSpPr>
          <p:cNvPr id="8" name="Rectangle 7"/>
          <p:cNvSpPr/>
          <p:nvPr/>
        </p:nvSpPr>
        <p:spPr>
          <a:xfrm>
            <a:off x="6119222" y="4876800"/>
            <a:ext cx="1864613" cy="369332"/>
          </a:xfrm>
          <a:prstGeom prst="rect">
            <a:avLst/>
          </a:prstGeom>
        </p:spPr>
        <p:txBody>
          <a:bodyPr wrap="none">
            <a:spAutoFit/>
          </a:bodyPr>
          <a:lstStyle/>
          <a:p>
            <a:pPr fontAlgn="b"/>
            <a:r>
              <a:rPr lang="en-CA" sz="1800" b="1" dirty="0" smtClean="0">
                <a:solidFill>
                  <a:srgbClr val="00CC00"/>
                </a:solidFill>
                <a:latin typeface="Calibri"/>
              </a:rPr>
              <a:t>DCN:  11-15/1280</a:t>
            </a:r>
            <a:endParaRPr lang="en-CA" sz="1800" b="1" dirty="0">
              <a:solidFill>
                <a:srgbClr val="00CC00"/>
              </a:solidFill>
              <a:latin typeface="Calibri"/>
            </a:endParaRPr>
          </a:p>
        </p:txBody>
      </p:sp>
    </p:spTree>
    <p:extLst>
      <p:ext uri="{BB962C8B-B14F-4D97-AF65-F5344CB8AC3E}">
        <p14:creationId xmlns:p14="http://schemas.microsoft.com/office/powerpoint/2010/main" val="32201571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r>
              <a:rPr lang="en-US" smtClean="0"/>
              <a:t>November 2015</a:t>
            </a:r>
            <a:endParaRPr lang="en-US" dirty="0"/>
          </a:p>
        </p:txBody>
      </p:sp>
      <p:sp>
        <p:nvSpPr>
          <p:cNvPr id="4" name="Footer Placeholder 3"/>
          <p:cNvSpPr>
            <a:spLocks noGrp="1"/>
          </p:cNvSpPr>
          <p:nvPr>
            <p:ph type="ftr" sz="quarter" idx="11"/>
          </p:nvPr>
        </p:nvSpPr>
        <p:spPr/>
        <p:txBody>
          <a:bodyPr/>
          <a:lstStyle/>
          <a:p>
            <a:pPr>
              <a:defRPr/>
            </a:pPr>
            <a:r>
              <a:rPr lang="en-US" smtClean="0"/>
              <a:t>TGax MU ad-hoc group</a:t>
            </a:r>
            <a:endParaRPr lang="en-US" dirty="0"/>
          </a:p>
        </p:txBody>
      </p:sp>
      <p:sp>
        <p:nvSpPr>
          <p:cNvPr id="5" name="Slide Number Placeholder 4"/>
          <p:cNvSpPr>
            <a:spLocks noGrp="1"/>
          </p:cNvSpPr>
          <p:nvPr>
            <p:ph type="sldNum" sz="quarter" idx="12"/>
          </p:nvPr>
        </p:nvSpPr>
        <p:spPr/>
        <p:txBody>
          <a:bodyPr/>
          <a:lstStyle/>
          <a:p>
            <a:pPr>
              <a:defRPr/>
            </a:pPr>
            <a:r>
              <a:rPr lang="en-US" smtClean="0"/>
              <a:t>Slide </a:t>
            </a:r>
            <a:fld id="{04482A58-199F-4918-8432-04940375E780}" type="slidenum">
              <a:rPr lang="en-US" smtClean="0"/>
              <a:pPr>
                <a:defRPr/>
              </a:pPr>
              <a:t>15</a:t>
            </a:fld>
            <a:endParaRPr lang="en-US"/>
          </a:p>
        </p:txBody>
      </p:sp>
      <p:sp>
        <p:nvSpPr>
          <p:cNvPr id="6" name="Title 1"/>
          <p:cNvSpPr>
            <a:spLocks noGrp="1"/>
          </p:cNvSpPr>
          <p:nvPr>
            <p:ph type="title"/>
          </p:nvPr>
        </p:nvSpPr>
        <p:spPr>
          <a:xfrm>
            <a:off x="381000" y="685800"/>
            <a:ext cx="8305800" cy="914400"/>
          </a:xfrm>
        </p:spPr>
        <p:txBody>
          <a:bodyPr/>
          <a:lstStyle/>
          <a:p>
            <a:r>
              <a:rPr lang="en-US" altLang="ko-KR" dirty="0" smtClean="0"/>
              <a:t>MU- Straw-poll 3</a:t>
            </a:r>
            <a:endParaRPr lang="en-US" dirty="0"/>
          </a:p>
        </p:txBody>
      </p:sp>
      <p:sp>
        <p:nvSpPr>
          <p:cNvPr id="7" name="Content Placeholder 2"/>
          <p:cNvSpPr txBox="1">
            <a:spLocks/>
          </p:cNvSpPr>
          <p:nvPr/>
        </p:nvSpPr>
        <p:spPr>
          <a:xfrm>
            <a:off x="381000" y="1828800"/>
            <a:ext cx="8305800" cy="4267200"/>
          </a:xfrm>
          <a:prstGeom prst="rect">
            <a:avLst/>
          </a:prstGeom>
        </p:spPr>
        <p:txBody>
          <a:bodyPr/>
          <a:lst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a:lstStyle>
          <a:p>
            <a:r>
              <a:rPr lang="en-US" altLang="ko-KR" sz="2000" kern="0" dirty="0" smtClean="0"/>
              <a:t>Do you agree to add to the TG specification framework document?</a:t>
            </a:r>
          </a:p>
          <a:p>
            <a:pPr marL="0" indent="0">
              <a:buFontTx/>
              <a:buNone/>
            </a:pPr>
            <a:r>
              <a:rPr lang="en-GB" altLang="ko-KR" sz="2000" b="0" i="1" kern="0" dirty="0" smtClean="0"/>
              <a:t>A </a:t>
            </a:r>
            <a:r>
              <a:rPr lang="en-US" altLang="ko-KR" sz="2000" b="0" i="1" kern="0" dirty="0" smtClean="0"/>
              <a:t>STA shall compute the </a:t>
            </a:r>
            <a:r>
              <a:rPr lang="en-US" altLang="ko-KR" sz="2000" b="0" i="1" kern="0" dirty="0" err="1" smtClean="0"/>
              <a:t>CWOmin</a:t>
            </a:r>
            <a:r>
              <a:rPr lang="en-US" altLang="ko-KR" sz="2000" b="0" i="1" kern="0" dirty="0" smtClean="0"/>
              <a:t> and </a:t>
            </a:r>
            <a:r>
              <a:rPr lang="en-US" altLang="ko-KR" sz="2000" b="0" i="1" kern="0" dirty="0" err="1" smtClean="0"/>
              <a:t>CWOmax</a:t>
            </a:r>
            <a:r>
              <a:rPr lang="en-US" altLang="ko-KR" sz="2000" b="0" i="1" kern="0" dirty="0" smtClean="0"/>
              <a:t> values upon TF-R reception. The </a:t>
            </a:r>
            <a:r>
              <a:rPr lang="en-US" altLang="ko-KR" sz="2000" b="0" i="1" kern="0" dirty="0" err="1" smtClean="0"/>
              <a:t>CWOmin</a:t>
            </a:r>
            <a:r>
              <a:rPr lang="en-US" altLang="ko-KR" sz="2000" b="0" i="1" kern="0" dirty="0" smtClean="0"/>
              <a:t> value shall be adapted according to the number of RU (</a:t>
            </a:r>
            <a:r>
              <a:rPr lang="en-US" altLang="ko-KR" sz="2000" b="0" i="1" kern="0" dirty="0" err="1" smtClean="0"/>
              <a:t>NbRu</a:t>
            </a:r>
            <a:r>
              <a:rPr lang="en-US" altLang="ko-KR" sz="2000" b="0" i="1" kern="0" dirty="0" smtClean="0"/>
              <a:t>) defined by the received TF-R, and the </a:t>
            </a:r>
            <a:r>
              <a:rPr lang="en-US" altLang="ko-KR" sz="2000" b="0" i="1" kern="0" dirty="0" err="1" smtClean="0"/>
              <a:t>CWOmax</a:t>
            </a:r>
            <a:r>
              <a:rPr lang="en-US" altLang="ko-KR" sz="2000" b="0" i="1" kern="0" dirty="0" smtClean="0"/>
              <a:t> shall be adapted (</a:t>
            </a:r>
            <a:r>
              <a:rPr lang="en-US" altLang="ko-KR" sz="2000" b="0" i="1" kern="0" dirty="0" err="1" smtClean="0"/>
              <a:t>AC_Priority_Factor</a:t>
            </a:r>
            <a:r>
              <a:rPr lang="en-US" altLang="ko-KR" sz="2000" b="0" i="1" kern="0" dirty="0" smtClean="0"/>
              <a:t>[] is TBD) according to the current highest priority (</a:t>
            </a:r>
            <a:r>
              <a:rPr lang="en-US" altLang="ko-KR" sz="2000" b="0" i="1" kern="0" dirty="0" err="1" smtClean="0"/>
              <a:t>CurrentAC</a:t>
            </a:r>
            <a:r>
              <a:rPr lang="en-US" altLang="ko-KR" sz="2000" b="0" i="1" kern="0" dirty="0" smtClean="0"/>
              <a:t>) of the data contained in AC queues.</a:t>
            </a:r>
          </a:p>
          <a:p>
            <a:pPr marL="0" indent="0">
              <a:buFontTx/>
              <a:buNone/>
            </a:pPr>
            <a:r>
              <a:rPr lang="en-US" altLang="ko-KR" sz="2000" b="0" i="1" kern="0" dirty="0" smtClean="0"/>
              <a:t>The resulting formulas for the </a:t>
            </a:r>
            <a:r>
              <a:rPr lang="en-US" altLang="ko-KR" sz="2000" b="0" i="1" kern="0" dirty="0" err="1" smtClean="0"/>
              <a:t>CWOmin</a:t>
            </a:r>
            <a:r>
              <a:rPr lang="en-US" altLang="ko-KR" sz="2000" b="0" i="1" kern="0" dirty="0" smtClean="0"/>
              <a:t> and </a:t>
            </a:r>
            <a:r>
              <a:rPr lang="en-US" altLang="ko-KR" sz="2000" b="0" i="1" kern="0" dirty="0" err="1" smtClean="0"/>
              <a:t>CWOmax</a:t>
            </a:r>
            <a:r>
              <a:rPr lang="en-US" altLang="ko-KR" sz="2000" b="0" i="1" kern="0" dirty="0" smtClean="0"/>
              <a:t> shall be:</a:t>
            </a:r>
          </a:p>
          <a:p>
            <a:pPr marL="0" indent="0">
              <a:buFontTx/>
              <a:buNone/>
            </a:pPr>
            <a:r>
              <a:rPr lang="en-US" altLang="ko-KR" sz="2000" b="0" i="1" kern="0" dirty="0" smtClean="0"/>
              <a:t> 	</a:t>
            </a:r>
            <a:r>
              <a:rPr lang="en-US" altLang="ko-KR" sz="2000" b="0" i="1" kern="0" dirty="0" err="1" smtClean="0"/>
              <a:t>CWOmin</a:t>
            </a:r>
            <a:r>
              <a:rPr lang="en-US" altLang="ko-KR" sz="2000" b="0" i="1" kern="0" dirty="0" smtClean="0"/>
              <a:t>=</a:t>
            </a:r>
            <a:r>
              <a:rPr lang="en-US" altLang="ko-KR" sz="2000" b="0" i="1" kern="0" dirty="0" err="1" smtClean="0"/>
              <a:t>NbRu</a:t>
            </a:r>
            <a:r>
              <a:rPr lang="en-US" altLang="ko-KR" sz="2000" b="0" i="1" kern="0" dirty="0" smtClean="0"/>
              <a:t> </a:t>
            </a:r>
          </a:p>
          <a:p>
            <a:pPr marL="0" indent="0">
              <a:buFontTx/>
              <a:buNone/>
            </a:pPr>
            <a:r>
              <a:rPr lang="en-US" sz="2000" b="0" i="1" kern="0" dirty="0" smtClean="0"/>
              <a:t>	</a:t>
            </a:r>
            <a:r>
              <a:rPr lang="en-US" sz="2000" b="0" i="1" kern="0" dirty="0" err="1" smtClean="0"/>
              <a:t>CWOmax</a:t>
            </a:r>
            <a:r>
              <a:rPr lang="en-US" sz="2000" b="0" i="1" kern="0" dirty="0" smtClean="0"/>
              <a:t>=</a:t>
            </a:r>
            <a:r>
              <a:rPr lang="en-US" sz="2000" b="0" i="1" kern="0" dirty="0" err="1" smtClean="0"/>
              <a:t>fct</a:t>
            </a:r>
            <a:r>
              <a:rPr lang="en-US" sz="2000" b="0" i="1" kern="0" dirty="0" smtClean="0"/>
              <a:t> (</a:t>
            </a:r>
            <a:r>
              <a:rPr lang="en-US" sz="2000" b="0" i="1" kern="0" dirty="0" err="1" smtClean="0"/>
              <a:t>AC_Priority_Factor</a:t>
            </a:r>
            <a:r>
              <a:rPr lang="en-US" sz="2000" b="0" i="1" kern="0" dirty="0" smtClean="0"/>
              <a:t>[Current AC] )</a:t>
            </a:r>
          </a:p>
          <a:p>
            <a:pPr marL="0" indent="0">
              <a:buFontTx/>
              <a:buNone/>
            </a:pPr>
            <a:r>
              <a:rPr lang="en-US" altLang="ko-KR" sz="2000" kern="0" dirty="0" smtClean="0"/>
              <a:t>Yes: 2</a:t>
            </a:r>
          </a:p>
          <a:p>
            <a:pPr marL="0" indent="0">
              <a:buFontTx/>
              <a:buNone/>
            </a:pPr>
            <a:r>
              <a:rPr lang="en-US" altLang="ko-KR" sz="2000" kern="0" dirty="0" smtClean="0"/>
              <a:t>No: 5</a:t>
            </a:r>
          </a:p>
          <a:p>
            <a:pPr marL="0" indent="0">
              <a:buFontTx/>
              <a:buNone/>
            </a:pPr>
            <a:r>
              <a:rPr lang="en-US" altLang="ko-KR" sz="2000" kern="0" dirty="0" smtClean="0"/>
              <a:t>Abstain: Many</a:t>
            </a:r>
            <a:endParaRPr lang="ko-KR" altLang="en-US" sz="2000" kern="0" dirty="0" smtClean="0"/>
          </a:p>
          <a:p>
            <a:endParaRPr lang="en-US" kern="0" dirty="0"/>
          </a:p>
        </p:txBody>
      </p:sp>
      <p:sp>
        <p:nvSpPr>
          <p:cNvPr id="8" name="Rectangle 7"/>
          <p:cNvSpPr/>
          <p:nvPr/>
        </p:nvSpPr>
        <p:spPr>
          <a:xfrm>
            <a:off x="6172200" y="5257800"/>
            <a:ext cx="1864613" cy="369332"/>
          </a:xfrm>
          <a:prstGeom prst="rect">
            <a:avLst/>
          </a:prstGeom>
        </p:spPr>
        <p:txBody>
          <a:bodyPr wrap="none">
            <a:spAutoFit/>
          </a:bodyPr>
          <a:lstStyle/>
          <a:p>
            <a:pPr fontAlgn="b"/>
            <a:r>
              <a:rPr lang="en-CA" sz="1800" b="1" dirty="0" smtClean="0">
                <a:solidFill>
                  <a:srgbClr val="00CC00"/>
                </a:solidFill>
                <a:latin typeface="Calibri"/>
              </a:rPr>
              <a:t>DCN:  11-15/1280</a:t>
            </a:r>
            <a:endParaRPr lang="en-CA" sz="1800" b="1" dirty="0">
              <a:solidFill>
                <a:srgbClr val="00CC00"/>
              </a:solidFill>
              <a:latin typeface="Calibri"/>
            </a:endParaRPr>
          </a:p>
        </p:txBody>
      </p:sp>
    </p:spTree>
    <p:extLst>
      <p:ext uri="{BB962C8B-B14F-4D97-AF65-F5344CB8AC3E}">
        <p14:creationId xmlns:p14="http://schemas.microsoft.com/office/powerpoint/2010/main" val="36200535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r>
              <a:rPr lang="en-US" smtClean="0"/>
              <a:t>November 2015</a:t>
            </a:r>
            <a:endParaRPr lang="en-US" dirty="0"/>
          </a:p>
        </p:txBody>
      </p:sp>
      <p:sp>
        <p:nvSpPr>
          <p:cNvPr id="4" name="Footer Placeholder 3"/>
          <p:cNvSpPr>
            <a:spLocks noGrp="1"/>
          </p:cNvSpPr>
          <p:nvPr>
            <p:ph type="ftr" sz="quarter" idx="11"/>
          </p:nvPr>
        </p:nvSpPr>
        <p:spPr/>
        <p:txBody>
          <a:bodyPr/>
          <a:lstStyle/>
          <a:p>
            <a:pPr>
              <a:defRPr/>
            </a:pPr>
            <a:r>
              <a:rPr lang="en-US" smtClean="0"/>
              <a:t>TGax MU ad-hoc group</a:t>
            </a:r>
            <a:endParaRPr lang="en-US" dirty="0"/>
          </a:p>
        </p:txBody>
      </p:sp>
      <p:sp>
        <p:nvSpPr>
          <p:cNvPr id="5" name="Slide Number Placeholder 4"/>
          <p:cNvSpPr>
            <a:spLocks noGrp="1"/>
          </p:cNvSpPr>
          <p:nvPr>
            <p:ph type="sldNum" sz="quarter" idx="12"/>
          </p:nvPr>
        </p:nvSpPr>
        <p:spPr/>
        <p:txBody>
          <a:bodyPr/>
          <a:lstStyle/>
          <a:p>
            <a:pPr>
              <a:defRPr/>
            </a:pPr>
            <a:r>
              <a:rPr lang="en-US" smtClean="0"/>
              <a:t>Slide </a:t>
            </a:r>
            <a:fld id="{04482A58-199F-4918-8432-04940375E780}" type="slidenum">
              <a:rPr lang="en-US" smtClean="0"/>
              <a:pPr>
                <a:defRPr/>
              </a:pPr>
              <a:t>16</a:t>
            </a:fld>
            <a:endParaRPr lang="en-US"/>
          </a:p>
        </p:txBody>
      </p:sp>
      <p:sp>
        <p:nvSpPr>
          <p:cNvPr id="6" name="Title 1"/>
          <p:cNvSpPr>
            <a:spLocks noGrp="1"/>
          </p:cNvSpPr>
          <p:nvPr>
            <p:ph type="title"/>
          </p:nvPr>
        </p:nvSpPr>
        <p:spPr>
          <a:xfrm>
            <a:off x="381000" y="685800"/>
            <a:ext cx="8305800" cy="914400"/>
          </a:xfrm>
        </p:spPr>
        <p:txBody>
          <a:bodyPr/>
          <a:lstStyle/>
          <a:p>
            <a:r>
              <a:rPr lang="en-US" altLang="ko-KR" dirty="0" smtClean="0"/>
              <a:t>MU Straw-poll 4</a:t>
            </a:r>
            <a:endParaRPr lang="en-US" dirty="0"/>
          </a:p>
        </p:txBody>
      </p:sp>
      <p:sp>
        <p:nvSpPr>
          <p:cNvPr id="7" name="Content Placeholder 2"/>
          <p:cNvSpPr txBox="1">
            <a:spLocks/>
          </p:cNvSpPr>
          <p:nvPr/>
        </p:nvSpPr>
        <p:spPr>
          <a:xfrm>
            <a:off x="381000" y="1828800"/>
            <a:ext cx="8305800" cy="4267200"/>
          </a:xfrm>
          <a:prstGeom prst="rect">
            <a:avLst/>
          </a:prstGeom>
        </p:spPr>
        <p:txBody>
          <a:bodyPr/>
          <a:lst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a:lstStyle>
          <a:p>
            <a:r>
              <a:rPr lang="en-US" altLang="ko-KR" kern="0" dirty="0" smtClean="0"/>
              <a:t>Do you agree to add to the TG specification framework document?</a:t>
            </a:r>
          </a:p>
          <a:p>
            <a:pPr marL="0" indent="0">
              <a:buFontTx/>
              <a:buNone/>
            </a:pPr>
            <a:r>
              <a:rPr lang="en-GB" altLang="ko-KR" b="0" i="1" kern="0" dirty="0" smtClean="0"/>
              <a:t>The </a:t>
            </a:r>
            <a:r>
              <a:rPr lang="en-US" altLang="ko-KR" b="0" i="1" kern="0" dirty="0" smtClean="0"/>
              <a:t>STA shall compute the OBO from CWO + an offset based on data AC according to the formula :</a:t>
            </a:r>
          </a:p>
          <a:p>
            <a:pPr marL="0" indent="0">
              <a:buFontTx/>
              <a:buNone/>
            </a:pPr>
            <a:r>
              <a:rPr lang="en-US" altLang="ko-KR" b="0" i="1" kern="0" dirty="0" smtClean="0"/>
              <a:t>	 OBO=rand[0,CWO]+</a:t>
            </a:r>
            <a:r>
              <a:rPr lang="en-US" altLang="ko-KR" b="0" i="1" kern="0" dirty="0" err="1" smtClean="0"/>
              <a:t>AC_Offset</a:t>
            </a:r>
            <a:r>
              <a:rPr lang="en-US" altLang="ko-KR" b="0" i="1" kern="0" dirty="0" smtClean="0"/>
              <a:t>[</a:t>
            </a:r>
            <a:r>
              <a:rPr lang="en-US" altLang="ko-KR" b="0" i="1" kern="0" dirty="0" err="1" smtClean="0"/>
              <a:t>Current_AC</a:t>
            </a:r>
            <a:r>
              <a:rPr lang="en-US" altLang="ko-KR" b="0" i="1" kern="0" dirty="0" smtClean="0"/>
              <a:t>](TBD)</a:t>
            </a:r>
          </a:p>
          <a:p>
            <a:pPr marL="0" indent="0">
              <a:buFontTx/>
              <a:buNone/>
            </a:pPr>
            <a:endParaRPr lang="en-US" altLang="ko-KR" kern="0" dirty="0" smtClean="0"/>
          </a:p>
          <a:p>
            <a:pPr marL="0" indent="0">
              <a:buFontTx/>
              <a:buNone/>
            </a:pPr>
            <a:r>
              <a:rPr lang="en-US" altLang="ko-KR" kern="0" dirty="0" smtClean="0"/>
              <a:t>Yes: 3</a:t>
            </a:r>
          </a:p>
          <a:p>
            <a:pPr marL="0" indent="0">
              <a:buFontTx/>
              <a:buNone/>
            </a:pPr>
            <a:r>
              <a:rPr lang="en-US" altLang="ko-KR" kern="0" dirty="0" smtClean="0"/>
              <a:t>No: 5</a:t>
            </a:r>
          </a:p>
          <a:p>
            <a:pPr marL="0" indent="0">
              <a:buFontTx/>
              <a:buNone/>
            </a:pPr>
            <a:r>
              <a:rPr lang="en-US" altLang="ko-KR" kern="0" dirty="0" smtClean="0"/>
              <a:t>Abstain: Many</a:t>
            </a:r>
            <a:endParaRPr lang="ko-KR" altLang="en-US" kern="0" dirty="0" smtClean="0"/>
          </a:p>
          <a:p>
            <a:endParaRPr lang="en-US" kern="0" dirty="0"/>
          </a:p>
        </p:txBody>
      </p:sp>
      <p:sp>
        <p:nvSpPr>
          <p:cNvPr id="8" name="Rectangle 7"/>
          <p:cNvSpPr/>
          <p:nvPr/>
        </p:nvSpPr>
        <p:spPr>
          <a:xfrm>
            <a:off x="5954885" y="4267200"/>
            <a:ext cx="1864613" cy="369332"/>
          </a:xfrm>
          <a:prstGeom prst="rect">
            <a:avLst/>
          </a:prstGeom>
        </p:spPr>
        <p:txBody>
          <a:bodyPr wrap="none">
            <a:spAutoFit/>
          </a:bodyPr>
          <a:lstStyle/>
          <a:p>
            <a:pPr fontAlgn="b"/>
            <a:r>
              <a:rPr lang="en-CA" sz="1800" b="1" dirty="0" smtClean="0">
                <a:solidFill>
                  <a:srgbClr val="00CC00"/>
                </a:solidFill>
                <a:latin typeface="Calibri"/>
              </a:rPr>
              <a:t>DCN:  11-15/1280</a:t>
            </a:r>
            <a:endParaRPr lang="en-CA" sz="1800" b="1" dirty="0">
              <a:solidFill>
                <a:srgbClr val="00CC00"/>
              </a:solidFill>
              <a:latin typeface="Calibri"/>
            </a:endParaRPr>
          </a:p>
        </p:txBody>
      </p:sp>
    </p:spTree>
    <p:extLst>
      <p:ext uri="{BB962C8B-B14F-4D97-AF65-F5344CB8AC3E}">
        <p14:creationId xmlns:p14="http://schemas.microsoft.com/office/powerpoint/2010/main" val="4719173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r>
              <a:rPr lang="en-US" smtClean="0"/>
              <a:t>November 2015</a:t>
            </a:r>
            <a:endParaRPr lang="en-US" dirty="0"/>
          </a:p>
        </p:txBody>
      </p:sp>
      <p:sp>
        <p:nvSpPr>
          <p:cNvPr id="4" name="Footer Placeholder 3"/>
          <p:cNvSpPr>
            <a:spLocks noGrp="1"/>
          </p:cNvSpPr>
          <p:nvPr>
            <p:ph type="ftr" sz="quarter" idx="11"/>
          </p:nvPr>
        </p:nvSpPr>
        <p:spPr/>
        <p:txBody>
          <a:bodyPr/>
          <a:lstStyle/>
          <a:p>
            <a:pPr>
              <a:defRPr/>
            </a:pPr>
            <a:r>
              <a:rPr lang="en-US" smtClean="0"/>
              <a:t>TGax MU ad-hoc group</a:t>
            </a:r>
            <a:endParaRPr lang="en-US" dirty="0"/>
          </a:p>
        </p:txBody>
      </p:sp>
      <p:sp>
        <p:nvSpPr>
          <p:cNvPr id="5" name="Slide Number Placeholder 4"/>
          <p:cNvSpPr>
            <a:spLocks noGrp="1"/>
          </p:cNvSpPr>
          <p:nvPr>
            <p:ph type="sldNum" sz="quarter" idx="12"/>
          </p:nvPr>
        </p:nvSpPr>
        <p:spPr/>
        <p:txBody>
          <a:bodyPr/>
          <a:lstStyle/>
          <a:p>
            <a:pPr>
              <a:defRPr/>
            </a:pPr>
            <a:r>
              <a:rPr lang="en-US" smtClean="0"/>
              <a:t>Slide </a:t>
            </a:r>
            <a:fld id="{04482A58-199F-4918-8432-04940375E780}" type="slidenum">
              <a:rPr lang="en-US" smtClean="0"/>
              <a:pPr>
                <a:defRPr/>
              </a:pPr>
              <a:t>17</a:t>
            </a:fld>
            <a:endParaRPr lang="en-US"/>
          </a:p>
        </p:txBody>
      </p:sp>
      <p:sp>
        <p:nvSpPr>
          <p:cNvPr id="6" name="Title 1"/>
          <p:cNvSpPr>
            <a:spLocks noGrp="1"/>
          </p:cNvSpPr>
          <p:nvPr>
            <p:ph type="title"/>
          </p:nvPr>
        </p:nvSpPr>
        <p:spPr>
          <a:xfrm>
            <a:off x="685800" y="685800"/>
            <a:ext cx="7772400" cy="1066800"/>
          </a:xfrm>
        </p:spPr>
        <p:txBody>
          <a:bodyPr/>
          <a:lstStyle/>
          <a:p>
            <a:r>
              <a:rPr lang="en-US" dirty="0" smtClean="0"/>
              <a:t>MU Straw Poll #5</a:t>
            </a:r>
            <a:endParaRPr lang="en-US" dirty="0"/>
          </a:p>
        </p:txBody>
      </p:sp>
      <p:sp>
        <p:nvSpPr>
          <p:cNvPr id="7" name="Content Placeholder 2"/>
          <p:cNvSpPr txBox="1">
            <a:spLocks/>
          </p:cNvSpPr>
          <p:nvPr/>
        </p:nvSpPr>
        <p:spPr>
          <a:xfrm>
            <a:off x="412296" y="1524000"/>
            <a:ext cx="8153400" cy="4114800"/>
          </a:xfrm>
          <a:prstGeom prst="rect">
            <a:avLst/>
          </a:prstGeom>
        </p:spPr>
        <p:txBody>
          <a:bodyPr/>
          <a:lst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a:lstStyle>
          <a:p>
            <a:r>
              <a:rPr lang="en-US" altLang="ko-KR" kern="0" dirty="0" smtClean="0"/>
              <a:t>Do you agree to add the following underlined part to the </a:t>
            </a:r>
            <a:r>
              <a:rPr lang="en-US" altLang="ko-KR" kern="0" dirty="0" err="1" smtClean="0"/>
              <a:t>TGax</a:t>
            </a:r>
            <a:r>
              <a:rPr lang="en-US" altLang="ko-KR" kern="0" dirty="0" smtClean="0"/>
              <a:t> Specification Framework: </a:t>
            </a:r>
          </a:p>
          <a:p>
            <a:pPr lvl="1"/>
            <a:r>
              <a:rPr lang="en-GB" altLang="zh-CN" kern="0" dirty="0" smtClean="0"/>
              <a:t>4.3 UL MU operation </a:t>
            </a:r>
            <a:r>
              <a:rPr lang="en-GB" altLang="ko-KR" kern="0" dirty="0" smtClean="0"/>
              <a:t>[802.11ax SFD]</a:t>
            </a:r>
          </a:p>
          <a:p>
            <a:pPr lvl="1">
              <a:buFontTx/>
              <a:buNone/>
            </a:pPr>
            <a:r>
              <a:rPr lang="en-GB" altLang="zh-CN" sz="1800" kern="0" dirty="0" smtClean="0"/>
              <a:t>	</a:t>
            </a:r>
            <a:r>
              <a:rPr lang="en-GB" altLang="zh-CN" kern="0" dirty="0" smtClean="0"/>
              <a:t>A STA that is polled from a Trigger frame for UL MU transmission considers the NAV in determining whether to respond unless one of the following conditions is met</a:t>
            </a:r>
            <a:endParaRPr lang="zh-CN" altLang="zh-CN" kern="0" dirty="0" smtClean="0"/>
          </a:p>
          <a:p>
            <a:pPr lvl="2">
              <a:buFont typeface="Times New Roman" panose="02020603050405020304" pitchFamily="18" charset="0"/>
              <a:buChar char="•"/>
            </a:pPr>
            <a:r>
              <a:rPr lang="en-GB" altLang="zh-CN" sz="1600" kern="0" dirty="0" smtClean="0"/>
              <a:t>The NAV was set by a frame originating from the AP sending the trigger frame</a:t>
            </a:r>
            <a:endParaRPr lang="zh-CN" altLang="zh-CN" sz="1600" kern="0" dirty="0" smtClean="0"/>
          </a:p>
          <a:p>
            <a:pPr lvl="2">
              <a:buFont typeface="Times New Roman" panose="02020603050405020304" pitchFamily="18" charset="0"/>
              <a:buChar char="•"/>
            </a:pPr>
            <a:r>
              <a:rPr lang="en-GB" altLang="zh-CN" sz="1600" kern="0" dirty="0" smtClean="0"/>
              <a:t>The response contains ACK/BA and the duration of the UL MU transmission is below a TBD threshold</a:t>
            </a:r>
          </a:p>
          <a:p>
            <a:pPr lvl="2">
              <a:buFont typeface="Times New Roman" panose="02020603050405020304" pitchFamily="18" charset="0"/>
              <a:buChar char="•"/>
            </a:pPr>
            <a:r>
              <a:rPr lang="en-GB" altLang="zh-CN" sz="1600" u="sng" kern="0" dirty="0" smtClean="0">
                <a:solidFill>
                  <a:schemeClr val="accent2"/>
                </a:solidFill>
                <a:sym typeface="Times New Roman"/>
              </a:rPr>
              <a:t>The NAV was set by </a:t>
            </a:r>
            <a:r>
              <a:rPr lang="en-US" altLang="zh-CN" sz="1600" u="sng" kern="0" dirty="0" smtClean="0">
                <a:solidFill>
                  <a:schemeClr val="accent2"/>
                </a:solidFill>
              </a:rPr>
              <a:t>a frame originating from intra-BSS STAs</a:t>
            </a:r>
            <a:endParaRPr lang="zh-CN" altLang="zh-CN" sz="1600" u="sng" kern="0" dirty="0" smtClean="0">
              <a:solidFill>
                <a:schemeClr val="accent2"/>
              </a:solidFill>
              <a:sym typeface="Times New Roman"/>
            </a:endParaRPr>
          </a:p>
          <a:p>
            <a:pPr lvl="2">
              <a:buFont typeface="Times New Roman" panose="02020603050405020304" pitchFamily="18" charset="0"/>
              <a:buChar char="•"/>
            </a:pPr>
            <a:r>
              <a:rPr lang="en-GB" altLang="zh-CN" sz="1600" kern="0" dirty="0" smtClean="0"/>
              <a:t>Other condition TBD</a:t>
            </a:r>
            <a:endParaRPr lang="zh-CN" altLang="zh-CN" sz="1600" kern="0" dirty="0" smtClean="0"/>
          </a:p>
          <a:p>
            <a:pPr lvl="1">
              <a:buFontTx/>
              <a:buNone/>
            </a:pPr>
            <a:endParaRPr lang="zh-CN" altLang="zh-CN" kern="0" dirty="0" smtClean="0"/>
          </a:p>
          <a:p>
            <a:pPr marL="457200" lvl="1" indent="0">
              <a:buNone/>
            </a:pPr>
            <a:r>
              <a:rPr lang="en-US" altLang="zh-CN" kern="0" dirty="0" smtClean="0"/>
              <a:t>Y : 35 </a:t>
            </a:r>
          </a:p>
          <a:p>
            <a:pPr marL="457200" lvl="1" indent="0">
              <a:buNone/>
            </a:pPr>
            <a:r>
              <a:rPr lang="en-US" altLang="zh-CN" kern="0" dirty="0" smtClean="0"/>
              <a:t>N: 0</a:t>
            </a:r>
          </a:p>
          <a:p>
            <a:pPr marL="457200" lvl="1" indent="0">
              <a:buNone/>
            </a:pPr>
            <a:r>
              <a:rPr lang="en-US" altLang="zh-CN" kern="0" dirty="0" smtClean="0"/>
              <a:t>A: 28</a:t>
            </a:r>
            <a:endParaRPr lang="en-US" sz="2400" kern="0" dirty="0"/>
          </a:p>
        </p:txBody>
      </p:sp>
      <p:sp>
        <p:nvSpPr>
          <p:cNvPr id="8" name="Rectangle 7"/>
          <p:cNvSpPr/>
          <p:nvPr/>
        </p:nvSpPr>
        <p:spPr>
          <a:xfrm>
            <a:off x="7042231" y="5105400"/>
            <a:ext cx="1811714" cy="369332"/>
          </a:xfrm>
          <a:prstGeom prst="rect">
            <a:avLst/>
          </a:prstGeom>
        </p:spPr>
        <p:txBody>
          <a:bodyPr wrap="none">
            <a:spAutoFit/>
          </a:bodyPr>
          <a:lstStyle/>
          <a:p>
            <a:pPr fontAlgn="b"/>
            <a:r>
              <a:rPr lang="en-CA" sz="1800" b="1" dirty="0" smtClean="0">
                <a:solidFill>
                  <a:srgbClr val="00CC00"/>
                </a:solidFill>
                <a:latin typeface="Calibri"/>
              </a:rPr>
              <a:t>DCN: 11-15/1301</a:t>
            </a:r>
            <a:endParaRPr lang="en-CA" sz="1800" b="1" dirty="0">
              <a:solidFill>
                <a:srgbClr val="00CC00"/>
              </a:solidFill>
              <a:latin typeface="Calibri"/>
            </a:endParaRPr>
          </a:p>
        </p:txBody>
      </p:sp>
    </p:spTree>
    <p:extLst>
      <p:ext uri="{BB962C8B-B14F-4D97-AF65-F5344CB8AC3E}">
        <p14:creationId xmlns:p14="http://schemas.microsoft.com/office/powerpoint/2010/main" val="38984249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r>
              <a:rPr lang="en-US" smtClean="0"/>
              <a:t>November 2015</a:t>
            </a:r>
            <a:endParaRPr lang="en-US" dirty="0"/>
          </a:p>
        </p:txBody>
      </p:sp>
      <p:sp>
        <p:nvSpPr>
          <p:cNvPr id="4" name="Footer Placeholder 3"/>
          <p:cNvSpPr>
            <a:spLocks noGrp="1"/>
          </p:cNvSpPr>
          <p:nvPr>
            <p:ph type="ftr" sz="quarter" idx="11"/>
          </p:nvPr>
        </p:nvSpPr>
        <p:spPr/>
        <p:txBody>
          <a:bodyPr/>
          <a:lstStyle/>
          <a:p>
            <a:pPr>
              <a:defRPr/>
            </a:pPr>
            <a:r>
              <a:rPr lang="en-US" smtClean="0"/>
              <a:t>TGax MU ad-hoc group</a:t>
            </a:r>
            <a:endParaRPr lang="en-US" dirty="0"/>
          </a:p>
        </p:txBody>
      </p:sp>
      <p:sp>
        <p:nvSpPr>
          <p:cNvPr id="5" name="Slide Number Placeholder 4"/>
          <p:cNvSpPr>
            <a:spLocks noGrp="1"/>
          </p:cNvSpPr>
          <p:nvPr>
            <p:ph type="sldNum" sz="quarter" idx="12"/>
          </p:nvPr>
        </p:nvSpPr>
        <p:spPr/>
        <p:txBody>
          <a:bodyPr/>
          <a:lstStyle/>
          <a:p>
            <a:pPr>
              <a:defRPr/>
            </a:pPr>
            <a:r>
              <a:rPr lang="en-US" smtClean="0"/>
              <a:t>Slide </a:t>
            </a:r>
            <a:fld id="{04482A58-199F-4918-8432-04940375E780}" type="slidenum">
              <a:rPr lang="en-US" smtClean="0"/>
              <a:pPr>
                <a:defRPr/>
              </a:pPr>
              <a:t>18</a:t>
            </a:fld>
            <a:endParaRPr lang="en-US"/>
          </a:p>
        </p:txBody>
      </p:sp>
      <p:sp>
        <p:nvSpPr>
          <p:cNvPr id="6" name="Title 1"/>
          <p:cNvSpPr>
            <a:spLocks noGrp="1"/>
          </p:cNvSpPr>
          <p:nvPr>
            <p:ph type="title"/>
          </p:nvPr>
        </p:nvSpPr>
        <p:spPr>
          <a:xfrm>
            <a:off x="685800" y="685800"/>
            <a:ext cx="7770813" cy="1065213"/>
          </a:xfrm>
        </p:spPr>
        <p:txBody>
          <a:bodyPr/>
          <a:lstStyle/>
          <a:p>
            <a:r>
              <a:rPr lang="en-US" dirty="0" smtClean="0"/>
              <a:t>MU Straw </a:t>
            </a:r>
            <a:r>
              <a:rPr lang="en-US" dirty="0"/>
              <a:t>Poll </a:t>
            </a:r>
            <a:r>
              <a:rPr lang="en-US" dirty="0" smtClean="0"/>
              <a:t>#5</a:t>
            </a:r>
            <a:endParaRPr lang="en-US" dirty="0"/>
          </a:p>
        </p:txBody>
      </p:sp>
      <p:sp>
        <p:nvSpPr>
          <p:cNvPr id="7" name="Content Placeholder 2"/>
          <p:cNvSpPr txBox="1">
            <a:spLocks/>
          </p:cNvSpPr>
          <p:nvPr/>
        </p:nvSpPr>
        <p:spPr>
          <a:xfrm>
            <a:off x="685800" y="1981200"/>
            <a:ext cx="7770813" cy="4113213"/>
          </a:xfrm>
          <a:prstGeom prst="rect">
            <a:avLst/>
          </a:prstGeom>
        </p:spPr>
        <p:txBody>
          <a:bodyPr/>
          <a:lst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a:lstStyle>
          <a:p>
            <a:pPr marL="0" indent="0">
              <a:buFontTx/>
              <a:buNone/>
            </a:pPr>
            <a:r>
              <a:rPr lang="en-US" kern="0" dirty="0" smtClean="0"/>
              <a:t>Do you agree to add the following to the SFD?</a:t>
            </a:r>
          </a:p>
          <a:p>
            <a:pPr>
              <a:buFont typeface="Arial" panose="020B0604020202020204" pitchFamily="34" charset="0"/>
              <a:buChar char="•"/>
            </a:pPr>
            <a:r>
              <a:rPr lang="en-US" kern="0" dirty="0" smtClean="0"/>
              <a:t>Scheduling information for UL OFDMA Acknowledgement from STA may be contained within the “HE variant of the HT Control Field”</a:t>
            </a:r>
          </a:p>
          <a:p>
            <a:pPr>
              <a:buFont typeface="Arial" panose="020B0604020202020204" pitchFamily="34" charset="0"/>
              <a:buChar char="•"/>
            </a:pPr>
            <a:endParaRPr lang="en-US" kern="0" dirty="0"/>
          </a:p>
          <a:p>
            <a:pPr>
              <a:buFont typeface="Arial" panose="020B0604020202020204" pitchFamily="34" charset="0"/>
              <a:buChar char="•"/>
            </a:pPr>
            <a:endParaRPr lang="en-US" kern="0" dirty="0" smtClean="0"/>
          </a:p>
          <a:p>
            <a:pPr>
              <a:buFont typeface="Arial" panose="020B0604020202020204" pitchFamily="34" charset="0"/>
              <a:buChar char="•"/>
            </a:pPr>
            <a:r>
              <a:rPr lang="en-US" kern="0" dirty="0" smtClean="0"/>
              <a:t>Y/N/A: 19/0/26</a:t>
            </a:r>
          </a:p>
        </p:txBody>
      </p:sp>
      <p:sp>
        <p:nvSpPr>
          <p:cNvPr id="8" name="Rectangle 7"/>
          <p:cNvSpPr/>
          <p:nvPr/>
        </p:nvSpPr>
        <p:spPr>
          <a:xfrm>
            <a:off x="6781800" y="4648200"/>
            <a:ext cx="1827744" cy="369332"/>
          </a:xfrm>
          <a:prstGeom prst="rect">
            <a:avLst/>
          </a:prstGeom>
        </p:spPr>
        <p:txBody>
          <a:bodyPr wrap="none">
            <a:spAutoFit/>
          </a:bodyPr>
          <a:lstStyle/>
          <a:p>
            <a:pPr fontAlgn="b"/>
            <a:r>
              <a:rPr lang="en-CA" sz="1800" b="1" dirty="0" smtClean="0">
                <a:solidFill>
                  <a:srgbClr val="00CC00"/>
                </a:solidFill>
                <a:latin typeface="Calibri"/>
              </a:rPr>
              <a:t>DCN: 11-15/1328</a:t>
            </a:r>
            <a:endParaRPr lang="en-CA" sz="1800" b="1" dirty="0">
              <a:solidFill>
                <a:srgbClr val="00CC00"/>
              </a:solidFill>
              <a:latin typeface="Calibri"/>
            </a:endParaRPr>
          </a:p>
        </p:txBody>
      </p:sp>
    </p:spTree>
    <p:extLst>
      <p:ext uri="{BB962C8B-B14F-4D97-AF65-F5344CB8AC3E}">
        <p14:creationId xmlns:p14="http://schemas.microsoft.com/office/powerpoint/2010/main" val="40157113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r>
              <a:rPr lang="en-US" smtClean="0"/>
              <a:t>November 2015</a:t>
            </a:r>
            <a:endParaRPr lang="en-US" dirty="0"/>
          </a:p>
        </p:txBody>
      </p:sp>
      <p:sp>
        <p:nvSpPr>
          <p:cNvPr id="4" name="Footer Placeholder 3"/>
          <p:cNvSpPr>
            <a:spLocks noGrp="1"/>
          </p:cNvSpPr>
          <p:nvPr>
            <p:ph type="ftr" sz="quarter" idx="11"/>
          </p:nvPr>
        </p:nvSpPr>
        <p:spPr/>
        <p:txBody>
          <a:bodyPr/>
          <a:lstStyle/>
          <a:p>
            <a:pPr>
              <a:defRPr/>
            </a:pPr>
            <a:r>
              <a:rPr lang="en-US" smtClean="0"/>
              <a:t>TGax MU ad-hoc group</a:t>
            </a:r>
            <a:endParaRPr lang="en-US" dirty="0"/>
          </a:p>
        </p:txBody>
      </p:sp>
      <p:sp>
        <p:nvSpPr>
          <p:cNvPr id="5" name="Slide Number Placeholder 4"/>
          <p:cNvSpPr>
            <a:spLocks noGrp="1"/>
          </p:cNvSpPr>
          <p:nvPr>
            <p:ph type="sldNum" sz="quarter" idx="12"/>
          </p:nvPr>
        </p:nvSpPr>
        <p:spPr/>
        <p:txBody>
          <a:bodyPr/>
          <a:lstStyle/>
          <a:p>
            <a:pPr>
              <a:defRPr/>
            </a:pPr>
            <a:r>
              <a:rPr lang="en-US" smtClean="0"/>
              <a:t>Slide </a:t>
            </a:r>
            <a:fld id="{04482A58-199F-4918-8432-04940375E780}" type="slidenum">
              <a:rPr lang="en-US" smtClean="0"/>
              <a:pPr>
                <a:defRPr/>
              </a:pPr>
              <a:t>19</a:t>
            </a:fld>
            <a:endParaRPr lang="en-US"/>
          </a:p>
        </p:txBody>
      </p:sp>
      <p:sp>
        <p:nvSpPr>
          <p:cNvPr id="6" name="Title 1"/>
          <p:cNvSpPr>
            <a:spLocks noGrp="1"/>
          </p:cNvSpPr>
          <p:nvPr>
            <p:ph type="title"/>
          </p:nvPr>
        </p:nvSpPr>
        <p:spPr>
          <a:xfrm>
            <a:off x="685800" y="685800"/>
            <a:ext cx="7770813" cy="1065213"/>
          </a:xfrm>
        </p:spPr>
        <p:txBody>
          <a:bodyPr/>
          <a:lstStyle/>
          <a:p>
            <a:r>
              <a:rPr lang="en-US" dirty="0" smtClean="0"/>
              <a:t>MU Straw </a:t>
            </a:r>
            <a:r>
              <a:rPr lang="en-US" dirty="0"/>
              <a:t>Poll </a:t>
            </a:r>
            <a:r>
              <a:rPr lang="en-US" dirty="0" smtClean="0"/>
              <a:t>#6</a:t>
            </a:r>
            <a:endParaRPr lang="en-US" dirty="0"/>
          </a:p>
        </p:txBody>
      </p:sp>
      <p:sp>
        <p:nvSpPr>
          <p:cNvPr id="7" name="Content Placeholder 2"/>
          <p:cNvSpPr txBox="1">
            <a:spLocks/>
          </p:cNvSpPr>
          <p:nvPr/>
        </p:nvSpPr>
        <p:spPr>
          <a:xfrm>
            <a:off x="685800" y="1981200"/>
            <a:ext cx="7770813" cy="4113213"/>
          </a:xfrm>
          <a:prstGeom prst="rect">
            <a:avLst/>
          </a:prstGeom>
        </p:spPr>
        <p:txBody>
          <a:bodyPr/>
          <a:lst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a:lstStyle>
          <a:p>
            <a:pPr marL="0" indent="0">
              <a:buFontTx/>
              <a:buNone/>
            </a:pPr>
            <a:r>
              <a:rPr lang="en-US" sz="1800" b="0" kern="0" dirty="0" smtClean="0"/>
              <a:t>Do you agree to add the following to the SFD?</a:t>
            </a:r>
          </a:p>
          <a:p>
            <a:pPr>
              <a:buFont typeface="Arial" panose="020B0604020202020204" pitchFamily="34" charset="0"/>
              <a:buChar char="•"/>
            </a:pPr>
            <a:r>
              <a:rPr lang="en-US" sz="1800" kern="0" dirty="0" smtClean="0"/>
              <a:t>HE variant of HT control field that contains scheduling information for UL MU Acknowledgement from STAs shall also include</a:t>
            </a:r>
          </a:p>
          <a:p>
            <a:pPr lvl="1">
              <a:buFont typeface="Arial" panose="020B0604020202020204" pitchFamily="34" charset="0"/>
              <a:buChar char="•"/>
            </a:pPr>
            <a:r>
              <a:rPr lang="en-US" sz="1600" kern="0" dirty="0" smtClean="0"/>
              <a:t>number of LTF symbols, N</a:t>
            </a:r>
            <a:r>
              <a:rPr lang="en-US" sz="1600" kern="0" baseline="-25000" dirty="0" smtClean="0"/>
              <a:t>LTF</a:t>
            </a:r>
            <a:r>
              <a:rPr lang="en-US" sz="1600" kern="0" dirty="0" smtClean="0"/>
              <a:t>,</a:t>
            </a:r>
          </a:p>
          <a:p>
            <a:pPr lvl="1">
              <a:buFont typeface="Arial" panose="020B0604020202020204" pitchFamily="34" charset="0"/>
              <a:buChar char="•"/>
            </a:pPr>
            <a:r>
              <a:rPr lang="en-US" sz="1600" kern="0" dirty="0" smtClean="0"/>
              <a:t>and PHY padding and packet extension signaling, PE,</a:t>
            </a:r>
          </a:p>
          <a:p>
            <a:pPr marL="400050" lvl="1" indent="0">
              <a:buNone/>
            </a:pPr>
            <a:r>
              <a:rPr lang="en-US" sz="1800" b="1" kern="0" dirty="0" smtClean="0"/>
              <a:t>for UL MU transmission. The signaling format of the scheduling information for UL MU Acknowledgement is defined as</a:t>
            </a:r>
          </a:p>
          <a:p>
            <a:pPr>
              <a:buFont typeface="Arial" panose="020B0604020202020204" pitchFamily="34" charset="0"/>
              <a:buChar char="•"/>
            </a:pPr>
            <a:endParaRPr lang="en-US" sz="1800" kern="0" dirty="0"/>
          </a:p>
          <a:p>
            <a:pPr>
              <a:buFont typeface="Arial" panose="020B0604020202020204" pitchFamily="34" charset="0"/>
              <a:buChar char="•"/>
            </a:pPr>
            <a:endParaRPr lang="en-US" sz="1800" kern="0" dirty="0" smtClean="0"/>
          </a:p>
          <a:p>
            <a:pPr>
              <a:buFont typeface="Arial" panose="020B0604020202020204" pitchFamily="34" charset="0"/>
              <a:buChar char="•"/>
            </a:pPr>
            <a:endParaRPr lang="en-US" sz="1800" kern="0" dirty="0"/>
          </a:p>
          <a:p>
            <a:pPr>
              <a:buFont typeface="Arial" panose="020B0604020202020204" pitchFamily="34" charset="0"/>
              <a:buChar char="•"/>
            </a:pPr>
            <a:endParaRPr lang="en-US" sz="1800" kern="0" dirty="0" smtClean="0"/>
          </a:p>
          <a:p>
            <a:pPr>
              <a:buFont typeface="Arial" panose="020B0604020202020204" pitchFamily="34" charset="0"/>
              <a:buChar char="•"/>
            </a:pPr>
            <a:endParaRPr lang="en-US" sz="1800" kern="0" dirty="0"/>
          </a:p>
          <a:p>
            <a:pPr>
              <a:buFont typeface="Arial" panose="020B0604020202020204" pitchFamily="34" charset="0"/>
              <a:buChar char="•"/>
            </a:pPr>
            <a:endParaRPr lang="en-US" sz="1800" kern="0" dirty="0" smtClean="0"/>
          </a:p>
          <a:p>
            <a:pPr>
              <a:buFont typeface="Arial" panose="020B0604020202020204" pitchFamily="34" charset="0"/>
              <a:buChar char="•"/>
            </a:pPr>
            <a:r>
              <a:rPr lang="en-US" sz="1800" kern="0" dirty="0" smtClean="0"/>
              <a:t>Y/N/A: 9/23/25</a:t>
            </a:r>
          </a:p>
        </p:txBody>
      </p:sp>
      <p:grpSp>
        <p:nvGrpSpPr>
          <p:cNvPr id="8" name="Group 7"/>
          <p:cNvGrpSpPr/>
          <p:nvPr/>
        </p:nvGrpSpPr>
        <p:grpSpPr>
          <a:xfrm>
            <a:off x="1033204" y="4266716"/>
            <a:ext cx="6329593" cy="1365785"/>
            <a:chOff x="1299615" y="4484197"/>
            <a:chExt cx="6329593" cy="1365785"/>
          </a:xfrm>
        </p:grpSpPr>
        <p:sp>
          <p:nvSpPr>
            <p:cNvPr id="9" name="Rectangle 8"/>
            <p:cNvSpPr/>
            <p:nvPr/>
          </p:nvSpPr>
          <p:spPr bwMode="auto">
            <a:xfrm>
              <a:off x="1714211" y="5413785"/>
              <a:ext cx="649577" cy="376471"/>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050" b="0" i="0" u="none" strike="noStrike" cap="none" normalizeH="0" baseline="0" dirty="0" smtClean="0">
                  <a:ln>
                    <a:noFill/>
                  </a:ln>
                  <a:solidFill>
                    <a:schemeClr val="tx1"/>
                  </a:solidFill>
                  <a:effectLst/>
                  <a:latin typeface="+mn-lt"/>
                </a:rPr>
                <a:t>VHT (1)</a:t>
              </a:r>
            </a:p>
          </p:txBody>
        </p:sp>
        <p:sp>
          <p:nvSpPr>
            <p:cNvPr id="10" name="Rectangle 9"/>
            <p:cNvSpPr/>
            <p:nvPr/>
          </p:nvSpPr>
          <p:spPr bwMode="auto">
            <a:xfrm>
              <a:off x="2363788" y="5413785"/>
              <a:ext cx="609600" cy="376471"/>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050" b="0" i="0" u="none" strike="noStrike" cap="none" normalizeH="0" baseline="0" dirty="0" smtClean="0">
                  <a:ln>
                    <a:noFill/>
                  </a:ln>
                  <a:solidFill>
                    <a:schemeClr val="tx1"/>
                  </a:solidFill>
                  <a:effectLst/>
                  <a:latin typeface="+mn-lt"/>
                </a:rPr>
                <a:t>HE (1)</a:t>
              </a:r>
            </a:p>
          </p:txBody>
        </p:sp>
        <p:sp>
          <p:nvSpPr>
            <p:cNvPr id="11" name="Rectangle 10"/>
            <p:cNvSpPr/>
            <p:nvPr/>
          </p:nvSpPr>
          <p:spPr bwMode="auto">
            <a:xfrm>
              <a:off x="2973388" y="5413785"/>
              <a:ext cx="1371600" cy="376471"/>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050" b="0" i="0" u="none" strike="noStrike" cap="none" normalizeH="0" baseline="0" dirty="0" smtClean="0">
                  <a:ln>
                    <a:noFill/>
                  </a:ln>
                  <a:solidFill>
                    <a:schemeClr val="tx1"/>
                  </a:solidFill>
                  <a:effectLst/>
                  <a:latin typeface="+mn-lt"/>
                </a:rPr>
                <a:t>TBD</a:t>
              </a:r>
            </a:p>
          </p:txBody>
        </p:sp>
        <p:sp>
          <p:nvSpPr>
            <p:cNvPr id="12" name="Rectangle 11"/>
            <p:cNvSpPr/>
            <p:nvPr/>
          </p:nvSpPr>
          <p:spPr bwMode="auto">
            <a:xfrm>
              <a:off x="4344988" y="5411520"/>
              <a:ext cx="685800" cy="381001"/>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050" b="0" i="0" u="none" strike="noStrike" cap="none" normalizeH="0" baseline="0" dirty="0" smtClean="0">
                  <a:ln>
                    <a:noFill/>
                  </a:ln>
                  <a:solidFill>
                    <a:schemeClr val="tx1"/>
                  </a:solidFill>
                  <a:effectLst/>
                  <a:latin typeface="+mn-lt"/>
                </a:rPr>
                <a:t>PPDU length</a:t>
              </a:r>
            </a:p>
          </p:txBody>
        </p:sp>
        <p:sp>
          <p:nvSpPr>
            <p:cNvPr id="13" name="Rectangle 12"/>
            <p:cNvSpPr/>
            <p:nvPr/>
          </p:nvSpPr>
          <p:spPr bwMode="auto">
            <a:xfrm>
              <a:off x="5030788" y="5411520"/>
              <a:ext cx="685800" cy="381001"/>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050" b="0" i="0" u="none" strike="noStrike" cap="none" normalizeH="0" baseline="0" dirty="0" smtClean="0">
                <a:ln>
                  <a:noFill/>
                </a:ln>
                <a:solidFill>
                  <a:schemeClr val="tx1"/>
                </a:solidFill>
                <a:effectLst/>
                <a:latin typeface="+mn-lt"/>
              </a:endParaRPr>
            </a:p>
          </p:txBody>
        </p:sp>
        <p:sp>
          <p:nvSpPr>
            <p:cNvPr id="14" name="Rectangle 13"/>
            <p:cNvSpPr/>
            <p:nvPr/>
          </p:nvSpPr>
          <p:spPr bwMode="auto">
            <a:xfrm>
              <a:off x="5716588" y="5411520"/>
              <a:ext cx="685800" cy="381001"/>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050" b="0" i="0" u="none" strike="noStrike" cap="none" normalizeH="0" baseline="0" dirty="0" smtClean="0">
                  <a:ln>
                    <a:noFill/>
                  </a:ln>
                  <a:solidFill>
                    <a:schemeClr val="tx1"/>
                  </a:solidFill>
                  <a:effectLst/>
                  <a:latin typeface="+mn-lt"/>
                </a:rPr>
                <a:t>PE</a:t>
              </a:r>
            </a:p>
          </p:txBody>
        </p:sp>
        <p:sp>
          <p:nvSpPr>
            <p:cNvPr id="15" name="Rectangle 14"/>
            <p:cNvSpPr/>
            <p:nvPr/>
          </p:nvSpPr>
          <p:spPr bwMode="auto">
            <a:xfrm>
              <a:off x="6410008" y="5411520"/>
              <a:ext cx="685800" cy="381001"/>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050" b="0" i="0" u="none" strike="noStrike" cap="none" normalizeH="0" baseline="0" dirty="0" smtClean="0">
                  <a:ln>
                    <a:noFill/>
                  </a:ln>
                  <a:solidFill>
                    <a:schemeClr val="tx1"/>
                  </a:solidFill>
                  <a:effectLst/>
                  <a:latin typeface="+mn-lt"/>
                </a:rPr>
                <a:t>N</a:t>
              </a:r>
              <a:r>
                <a:rPr kumimoji="0" lang="en-US" sz="1050" b="0" i="0" u="none" strike="noStrike" cap="none" normalizeH="0" baseline="-25000" dirty="0" smtClean="0">
                  <a:ln>
                    <a:noFill/>
                  </a:ln>
                  <a:solidFill>
                    <a:schemeClr val="tx1"/>
                  </a:solidFill>
                  <a:effectLst/>
                  <a:latin typeface="+mn-lt"/>
                </a:rPr>
                <a:t>LTF</a:t>
              </a:r>
            </a:p>
          </p:txBody>
        </p:sp>
        <p:pic>
          <p:nvPicPr>
            <p:cNvPr id="16" name="Picture 15"/>
            <p:cNvPicPr/>
            <p:nvPr/>
          </p:nvPicPr>
          <p:blipFill rotWithShape="1">
            <a:blip r:embed="rId2">
              <a:extLst>
                <a:ext uri="{28A0092B-C50C-407E-A947-70E740481C1C}">
                  <a14:useLocalDpi xmlns:a14="http://schemas.microsoft.com/office/drawing/2010/main" val="0"/>
                </a:ext>
              </a:extLst>
            </a:blip>
            <a:srcRect t="-1" r="-414" b="59593"/>
            <a:stretch/>
          </p:blipFill>
          <p:spPr bwMode="auto">
            <a:xfrm>
              <a:off x="1861820" y="4484197"/>
              <a:ext cx="5767388" cy="633516"/>
            </a:xfrm>
            <a:prstGeom prst="rect">
              <a:avLst/>
            </a:prstGeom>
            <a:noFill/>
            <a:ln>
              <a:noFill/>
            </a:ln>
          </p:spPr>
        </p:pic>
        <p:sp>
          <p:nvSpPr>
            <p:cNvPr id="17" name="Rectangle 16"/>
            <p:cNvSpPr/>
            <p:nvPr/>
          </p:nvSpPr>
          <p:spPr bwMode="auto">
            <a:xfrm>
              <a:off x="4276408" y="5058184"/>
              <a:ext cx="2171700" cy="304800"/>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p:txBody>
        </p:sp>
        <p:cxnSp>
          <p:nvCxnSpPr>
            <p:cNvPr id="18" name="Straight Connector 17"/>
            <p:cNvCxnSpPr/>
            <p:nvPr/>
          </p:nvCxnSpPr>
          <p:spPr bwMode="auto">
            <a:xfrm flipH="1">
              <a:off x="1754188" y="5058184"/>
              <a:ext cx="3429000" cy="34338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9" name="Straight Connector 18"/>
            <p:cNvCxnSpPr/>
            <p:nvPr/>
          </p:nvCxnSpPr>
          <p:spPr bwMode="auto">
            <a:xfrm flipH="1" flipV="1">
              <a:off x="5735640" y="5049852"/>
              <a:ext cx="1360168" cy="361668"/>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20" name="Text Box 32"/>
            <p:cNvSpPr txBox="1">
              <a:spLocks noChangeArrowheads="1"/>
            </p:cNvSpPr>
            <p:nvPr/>
          </p:nvSpPr>
          <p:spPr bwMode="auto">
            <a:xfrm>
              <a:off x="4592573" y="5215479"/>
              <a:ext cx="255198" cy="261610"/>
            </a:xfrm>
            <a:prstGeom prst="rect">
              <a:avLst/>
            </a:prstGeom>
            <a:noFill/>
            <a:ln w="9525">
              <a:noFill/>
              <a:miter lim="800000"/>
              <a:headEnd/>
              <a:tailEnd/>
            </a:ln>
            <a:effectLst/>
          </p:spPr>
          <p:txBody>
            <a:bodyPr wrap="none">
              <a:spAutoFit/>
            </a:bodyPr>
            <a:lstStyle/>
            <a:p>
              <a:r>
                <a:rPr lang="en-US" sz="1100" dirty="0">
                  <a:solidFill>
                    <a:schemeClr val="tx1"/>
                  </a:solidFill>
                  <a:latin typeface="+mn-lt"/>
                </a:rPr>
                <a:t>9</a:t>
              </a:r>
              <a:endParaRPr lang="en-US" sz="1100" b="0" i="1" dirty="0">
                <a:solidFill>
                  <a:schemeClr val="tx1"/>
                </a:solidFill>
                <a:latin typeface="+mn-lt"/>
              </a:endParaRPr>
            </a:p>
          </p:txBody>
        </p:sp>
        <p:sp>
          <p:nvSpPr>
            <p:cNvPr id="21" name="Text Box 32"/>
            <p:cNvSpPr txBox="1">
              <a:spLocks noChangeArrowheads="1"/>
            </p:cNvSpPr>
            <p:nvPr/>
          </p:nvSpPr>
          <p:spPr bwMode="auto">
            <a:xfrm>
              <a:off x="5112754" y="5199649"/>
              <a:ext cx="468398" cy="261610"/>
            </a:xfrm>
            <a:prstGeom prst="rect">
              <a:avLst/>
            </a:prstGeom>
            <a:noFill/>
            <a:ln w="9525">
              <a:noFill/>
              <a:miter lim="800000"/>
              <a:headEnd/>
              <a:tailEnd/>
            </a:ln>
            <a:effectLst/>
          </p:spPr>
          <p:txBody>
            <a:bodyPr wrap="none">
              <a:spAutoFit/>
            </a:bodyPr>
            <a:lstStyle/>
            <a:p>
              <a:r>
                <a:rPr lang="en-US" sz="1100" dirty="0" smtClean="0">
                  <a:solidFill>
                    <a:schemeClr val="tx1"/>
                  </a:solidFill>
                  <a:latin typeface="+mn-lt"/>
                </a:rPr>
                <a:t>TBD</a:t>
              </a:r>
              <a:endParaRPr lang="en-US" sz="1100" b="0" i="1" dirty="0">
                <a:solidFill>
                  <a:schemeClr val="tx1"/>
                </a:solidFill>
                <a:latin typeface="+mn-lt"/>
              </a:endParaRPr>
            </a:p>
          </p:txBody>
        </p:sp>
        <p:sp>
          <p:nvSpPr>
            <p:cNvPr id="22" name="Text Box 32"/>
            <p:cNvSpPr txBox="1">
              <a:spLocks noChangeArrowheads="1"/>
            </p:cNvSpPr>
            <p:nvPr/>
          </p:nvSpPr>
          <p:spPr bwMode="auto">
            <a:xfrm>
              <a:off x="5921284" y="5215479"/>
              <a:ext cx="255198" cy="261610"/>
            </a:xfrm>
            <a:prstGeom prst="rect">
              <a:avLst/>
            </a:prstGeom>
            <a:noFill/>
            <a:ln w="9525">
              <a:noFill/>
              <a:miter lim="800000"/>
              <a:headEnd/>
              <a:tailEnd/>
            </a:ln>
            <a:effectLst/>
          </p:spPr>
          <p:txBody>
            <a:bodyPr wrap="none">
              <a:spAutoFit/>
            </a:bodyPr>
            <a:lstStyle/>
            <a:p>
              <a:r>
                <a:rPr lang="en-US" sz="1100" dirty="0" smtClean="0">
                  <a:solidFill>
                    <a:schemeClr val="tx1"/>
                  </a:solidFill>
                  <a:latin typeface="+mn-lt"/>
                </a:rPr>
                <a:t>3</a:t>
              </a:r>
              <a:endParaRPr lang="en-US" sz="1100" b="0" i="1" dirty="0">
                <a:solidFill>
                  <a:schemeClr val="tx1"/>
                </a:solidFill>
                <a:latin typeface="+mn-lt"/>
              </a:endParaRPr>
            </a:p>
          </p:txBody>
        </p:sp>
        <p:sp>
          <p:nvSpPr>
            <p:cNvPr id="23" name="Text Box 32"/>
            <p:cNvSpPr txBox="1">
              <a:spLocks noChangeArrowheads="1"/>
            </p:cNvSpPr>
            <p:nvPr/>
          </p:nvSpPr>
          <p:spPr bwMode="auto">
            <a:xfrm>
              <a:off x="6625309" y="5234126"/>
              <a:ext cx="255198" cy="261610"/>
            </a:xfrm>
            <a:prstGeom prst="rect">
              <a:avLst/>
            </a:prstGeom>
            <a:noFill/>
            <a:ln w="9525">
              <a:noFill/>
              <a:miter lim="800000"/>
              <a:headEnd/>
              <a:tailEnd/>
            </a:ln>
            <a:effectLst/>
          </p:spPr>
          <p:txBody>
            <a:bodyPr wrap="none">
              <a:spAutoFit/>
            </a:bodyPr>
            <a:lstStyle/>
            <a:p>
              <a:r>
                <a:rPr lang="en-US" sz="1100" dirty="0" smtClean="0">
                  <a:solidFill>
                    <a:schemeClr val="tx1"/>
                  </a:solidFill>
                  <a:latin typeface="+mn-lt"/>
                </a:rPr>
                <a:t>3</a:t>
              </a:r>
              <a:endParaRPr lang="en-US" sz="1100" b="0" i="1" dirty="0">
                <a:solidFill>
                  <a:schemeClr val="tx1"/>
                </a:solidFill>
                <a:latin typeface="+mn-lt"/>
              </a:endParaRPr>
            </a:p>
          </p:txBody>
        </p:sp>
        <p:sp>
          <p:nvSpPr>
            <p:cNvPr id="24" name="Rectangle 23"/>
            <p:cNvSpPr/>
            <p:nvPr/>
          </p:nvSpPr>
          <p:spPr>
            <a:xfrm>
              <a:off x="4919031" y="5388317"/>
              <a:ext cx="833883" cy="461665"/>
            </a:xfrm>
            <a:prstGeom prst="rect">
              <a:avLst/>
            </a:prstGeom>
          </p:spPr>
          <p:txBody>
            <a:bodyPr wrap="none">
              <a:spAutoFit/>
            </a:bodyPr>
            <a:lstStyle/>
            <a:p>
              <a:pPr algn="ctr" defTabSz="914400">
                <a:buClrTx/>
                <a:buSzTx/>
              </a:pPr>
              <a:r>
                <a:rPr lang="en-US" sz="1200" dirty="0" smtClean="0">
                  <a:solidFill>
                    <a:schemeClr val="tx1"/>
                  </a:solidFill>
                  <a:latin typeface="+mn-lt"/>
                </a:rPr>
                <a:t>RU</a:t>
              </a:r>
            </a:p>
            <a:p>
              <a:pPr algn="ctr" defTabSz="914400">
                <a:buClrTx/>
                <a:buSzTx/>
              </a:pPr>
              <a:r>
                <a:rPr lang="en-US" sz="1200" dirty="0" smtClean="0">
                  <a:solidFill>
                    <a:schemeClr val="tx1"/>
                  </a:solidFill>
                  <a:latin typeface="+mn-lt"/>
                </a:rPr>
                <a:t> allocation</a:t>
              </a:r>
              <a:endParaRPr lang="en-US" sz="1200" dirty="0">
                <a:solidFill>
                  <a:schemeClr val="tx1"/>
                </a:solidFill>
                <a:latin typeface="+mn-lt"/>
              </a:endParaRPr>
            </a:p>
          </p:txBody>
        </p:sp>
        <p:sp>
          <p:nvSpPr>
            <p:cNvPr id="25" name="Text Box 32"/>
            <p:cNvSpPr txBox="1">
              <a:spLocks noChangeArrowheads="1"/>
            </p:cNvSpPr>
            <p:nvPr/>
          </p:nvSpPr>
          <p:spPr bwMode="auto">
            <a:xfrm>
              <a:off x="1299615" y="5154453"/>
              <a:ext cx="386644" cy="261610"/>
            </a:xfrm>
            <a:prstGeom prst="rect">
              <a:avLst/>
            </a:prstGeom>
            <a:noFill/>
            <a:ln w="9525">
              <a:noFill/>
              <a:miter lim="800000"/>
              <a:headEnd/>
              <a:tailEnd/>
            </a:ln>
            <a:effectLst/>
          </p:spPr>
          <p:txBody>
            <a:bodyPr wrap="none">
              <a:spAutoFit/>
            </a:bodyPr>
            <a:lstStyle/>
            <a:p>
              <a:r>
                <a:rPr lang="en-US" sz="1100" b="0" dirty="0" smtClean="0">
                  <a:solidFill>
                    <a:schemeClr val="tx1"/>
                  </a:solidFill>
                  <a:latin typeface="+mn-lt"/>
                </a:rPr>
                <a:t>bits</a:t>
              </a:r>
              <a:endParaRPr lang="en-US" sz="1100" b="0" dirty="0">
                <a:solidFill>
                  <a:schemeClr val="tx1"/>
                </a:solidFill>
                <a:latin typeface="+mn-lt"/>
              </a:endParaRPr>
            </a:p>
          </p:txBody>
        </p:sp>
        <p:sp>
          <p:nvSpPr>
            <p:cNvPr id="26" name="Text Box 32"/>
            <p:cNvSpPr txBox="1">
              <a:spLocks noChangeArrowheads="1"/>
            </p:cNvSpPr>
            <p:nvPr/>
          </p:nvSpPr>
          <p:spPr bwMode="auto">
            <a:xfrm>
              <a:off x="1868007" y="5164042"/>
              <a:ext cx="255198" cy="261610"/>
            </a:xfrm>
            <a:prstGeom prst="rect">
              <a:avLst/>
            </a:prstGeom>
            <a:noFill/>
            <a:ln w="9525">
              <a:noFill/>
              <a:miter lim="800000"/>
              <a:headEnd/>
              <a:tailEnd/>
            </a:ln>
            <a:effectLst/>
          </p:spPr>
          <p:txBody>
            <a:bodyPr wrap="none">
              <a:spAutoFit/>
            </a:bodyPr>
            <a:lstStyle/>
            <a:p>
              <a:r>
                <a:rPr lang="en-US" sz="1100" b="0" dirty="0" smtClean="0">
                  <a:solidFill>
                    <a:schemeClr val="tx1"/>
                  </a:solidFill>
                  <a:latin typeface="+mn-lt"/>
                </a:rPr>
                <a:t>1</a:t>
              </a:r>
              <a:endParaRPr lang="en-US" sz="1100" b="0" dirty="0">
                <a:solidFill>
                  <a:schemeClr val="tx1"/>
                </a:solidFill>
                <a:latin typeface="+mn-lt"/>
              </a:endParaRPr>
            </a:p>
          </p:txBody>
        </p:sp>
        <p:sp>
          <p:nvSpPr>
            <p:cNvPr id="27" name="Text Box 32"/>
            <p:cNvSpPr txBox="1">
              <a:spLocks noChangeArrowheads="1"/>
            </p:cNvSpPr>
            <p:nvPr/>
          </p:nvSpPr>
          <p:spPr bwMode="auto">
            <a:xfrm>
              <a:off x="2539727" y="5167887"/>
              <a:ext cx="255198" cy="261610"/>
            </a:xfrm>
            <a:prstGeom prst="rect">
              <a:avLst/>
            </a:prstGeom>
            <a:noFill/>
            <a:ln w="9525">
              <a:noFill/>
              <a:miter lim="800000"/>
              <a:headEnd/>
              <a:tailEnd/>
            </a:ln>
            <a:effectLst/>
          </p:spPr>
          <p:txBody>
            <a:bodyPr wrap="none">
              <a:spAutoFit/>
            </a:bodyPr>
            <a:lstStyle/>
            <a:p>
              <a:r>
                <a:rPr lang="en-US" sz="1100" b="0" dirty="0" smtClean="0">
                  <a:solidFill>
                    <a:schemeClr val="tx1"/>
                  </a:solidFill>
                  <a:latin typeface="+mn-lt"/>
                </a:rPr>
                <a:t>1</a:t>
              </a:r>
              <a:endParaRPr lang="en-US" sz="1100" b="0" dirty="0">
                <a:solidFill>
                  <a:schemeClr val="tx1"/>
                </a:solidFill>
                <a:latin typeface="+mn-lt"/>
              </a:endParaRPr>
            </a:p>
          </p:txBody>
        </p:sp>
        <p:sp>
          <p:nvSpPr>
            <p:cNvPr id="28" name="Text Box 32"/>
            <p:cNvSpPr txBox="1">
              <a:spLocks noChangeArrowheads="1"/>
            </p:cNvSpPr>
            <p:nvPr/>
          </p:nvSpPr>
          <p:spPr bwMode="auto">
            <a:xfrm>
              <a:off x="3441320" y="5198290"/>
              <a:ext cx="468398" cy="261610"/>
            </a:xfrm>
            <a:prstGeom prst="rect">
              <a:avLst/>
            </a:prstGeom>
            <a:noFill/>
            <a:ln w="9525">
              <a:noFill/>
              <a:miter lim="800000"/>
              <a:headEnd/>
              <a:tailEnd/>
            </a:ln>
            <a:effectLst/>
          </p:spPr>
          <p:txBody>
            <a:bodyPr wrap="none">
              <a:spAutoFit/>
            </a:bodyPr>
            <a:lstStyle/>
            <a:p>
              <a:r>
                <a:rPr lang="en-US" sz="1100" b="0" dirty="0" smtClean="0">
                  <a:solidFill>
                    <a:schemeClr val="tx1"/>
                  </a:solidFill>
                  <a:latin typeface="+mn-lt"/>
                </a:rPr>
                <a:t>TBD</a:t>
              </a:r>
              <a:endParaRPr lang="en-US" sz="1100" b="0" dirty="0">
                <a:solidFill>
                  <a:schemeClr val="tx1"/>
                </a:solidFill>
                <a:latin typeface="+mn-lt"/>
              </a:endParaRPr>
            </a:p>
          </p:txBody>
        </p:sp>
      </p:grpSp>
      <p:sp>
        <p:nvSpPr>
          <p:cNvPr id="29" name="Rectangle 28"/>
          <p:cNvSpPr/>
          <p:nvPr/>
        </p:nvSpPr>
        <p:spPr>
          <a:xfrm>
            <a:off x="6486497" y="5942532"/>
            <a:ext cx="1827744" cy="369332"/>
          </a:xfrm>
          <a:prstGeom prst="rect">
            <a:avLst/>
          </a:prstGeom>
        </p:spPr>
        <p:txBody>
          <a:bodyPr wrap="none">
            <a:spAutoFit/>
          </a:bodyPr>
          <a:lstStyle/>
          <a:p>
            <a:pPr fontAlgn="b"/>
            <a:r>
              <a:rPr lang="en-CA" sz="1800" b="1" dirty="0" smtClean="0">
                <a:solidFill>
                  <a:srgbClr val="00CC00"/>
                </a:solidFill>
                <a:latin typeface="Calibri"/>
              </a:rPr>
              <a:t>DCN: 11-15/1328</a:t>
            </a:r>
            <a:endParaRPr lang="en-CA" sz="1800" b="1" dirty="0">
              <a:solidFill>
                <a:srgbClr val="00CC00"/>
              </a:solidFill>
              <a:latin typeface="Calibri"/>
            </a:endParaRPr>
          </a:p>
        </p:txBody>
      </p:sp>
    </p:spTree>
    <p:extLst>
      <p:ext uri="{BB962C8B-B14F-4D97-AF65-F5344CB8AC3E}">
        <p14:creationId xmlns:p14="http://schemas.microsoft.com/office/powerpoint/2010/main" val="31115650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Grp="1" noChangeArrowheads="1"/>
          </p:cNvSpPr>
          <p:nvPr>
            <p:ph type="dt" sz="quarter" idx="10"/>
          </p:nvPr>
        </p:nvSpPr>
        <p:spPr>
          <a:xfrm>
            <a:off x="533400" y="304800"/>
            <a:ext cx="1600199" cy="30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altLang="ko-KR" sz="1800" smtClean="0"/>
              <a:t>November 2015</a:t>
            </a:r>
            <a:endParaRPr lang="en-US" altLang="ko-KR" sz="1800" dirty="0"/>
          </a:p>
        </p:txBody>
      </p:sp>
      <p:sp>
        <p:nvSpPr>
          <p:cNvPr id="9219" name="Title 1"/>
          <p:cNvSpPr>
            <a:spLocks noGrp="1"/>
          </p:cNvSpPr>
          <p:nvPr>
            <p:ph type="title"/>
          </p:nvPr>
        </p:nvSpPr>
        <p:spPr>
          <a:xfrm>
            <a:off x="685800" y="1066800"/>
            <a:ext cx="7772400" cy="1066800"/>
          </a:xfrm>
        </p:spPr>
        <p:txBody>
          <a:bodyPr/>
          <a:lstStyle/>
          <a:p>
            <a:r>
              <a:rPr lang="en-US" altLang="en-US" dirty="0" smtClean="0">
                <a:solidFill>
                  <a:srgbClr val="0000FF"/>
                </a:solidFill>
              </a:rPr>
              <a:t>IEEE 802.11 </a:t>
            </a:r>
            <a:r>
              <a:rPr lang="en-US" altLang="en-US" dirty="0" err="1" smtClean="0">
                <a:solidFill>
                  <a:srgbClr val="0000FF"/>
                </a:solidFill>
              </a:rPr>
              <a:t>TGax</a:t>
            </a:r>
            <a:r>
              <a:rPr lang="en-US" altLang="en-US" dirty="0" smtClean="0">
                <a:solidFill>
                  <a:srgbClr val="0000FF"/>
                </a:solidFill>
              </a:rPr>
              <a:t/>
            </a:r>
            <a:br>
              <a:rPr lang="en-US" altLang="en-US" dirty="0" smtClean="0">
                <a:solidFill>
                  <a:srgbClr val="0000FF"/>
                </a:solidFill>
              </a:rPr>
            </a:br>
            <a:r>
              <a:rPr lang="en-US" altLang="en-US" dirty="0" smtClean="0">
                <a:solidFill>
                  <a:srgbClr val="0000FF"/>
                </a:solidFill>
              </a:rPr>
              <a:t>High Efficiency WLAN</a:t>
            </a:r>
            <a:br>
              <a:rPr lang="en-US" altLang="en-US" dirty="0" smtClean="0">
                <a:solidFill>
                  <a:srgbClr val="0000FF"/>
                </a:solidFill>
              </a:rPr>
            </a:br>
            <a:r>
              <a:rPr lang="en-US" altLang="en-US" dirty="0" smtClean="0">
                <a:solidFill>
                  <a:srgbClr val="0000FF"/>
                </a:solidFill>
              </a:rPr>
              <a:t>MU Ad Hoc</a:t>
            </a:r>
            <a:endParaRPr lang="en-CA" altLang="en-US" dirty="0" smtClean="0"/>
          </a:p>
        </p:txBody>
      </p:sp>
      <p:sp>
        <p:nvSpPr>
          <p:cNvPr id="9220" name="Content Placeholder 2"/>
          <p:cNvSpPr>
            <a:spLocks noGrp="1"/>
          </p:cNvSpPr>
          <p:nvPr>
            <p:ph idx="1"/>
          </p:nvPr>
        </p:nvSpPr>
        <p:spPr>
          <a:xfrm>
            <a:off x="533400" y="2971800"/>
            <a:ext cx="8305800" cy="3124200"/>
          </a:xfrm>
        </p:spPr>
        <p:txBody>
          <a:bodyPr/>
          <a:lstStyle/>
          <a:p>
            <a:pPr algn="ctr">
              <a:lnSpc>
                <a:spcPct val="90000"/>
              </a:lnSpc>
              <a:buFontTx/>
              <a:buNone/>
            </a:pPr>
            <a:endParaRPr lang="en-US" altLang="en-US" sz="2000" dirty="0" smtClean="0"/>
          </a:p>
          <a:p>
            <a:pPr algn="ctr">
              <a:lnSpc>
                <a:spcPct val="90000"/>
              </a:lnSpc>
              <a:buFontTx/>
              <a:buNone/>
            </a:pPr>
            <a:r>
              <a:rPr lang="en-US" altLang="en-US" sz="2000" dirty="0" smtClean="0"/>
              <a:t>Co-Chairs: </a:t>
            </a:r>
          </a:p>
          <a:p>
            <a:pPr algn="ctr">
              <a:lnSpc>
                <a:spcPct val="90000"/>
              </a:lnSpc>
              <a:buNone/>
            </a:pPr>
            <a:r>
              <a:rPr lang="en-US" altLang="en-US" sz="2000" dirty="0"/>
              <a:t>Kaushik Josiam (Samsung)</a:t>
            </a:r>
          </a:p>
          <a:p>
            <a:pPr algn="ctr">
              <a:lnSpc>
                <a:spcPct val="90000"/>
              </a:lnSpc>
              <a:buNone/>
            </a:pPr>
            <a:r>
              <a:rPr lang="en-US" altLang="en-US" sz="2000" dirty="0" err="1" smtClean="0"/>
              <a:t>Kiseon</a:t>
            </a:r>
            <a:r>
              <a:rPr lang="en-US" altLang="en-US" sz="2000" dirty="0" smtClean="0"/>
              <a:t> </a:t>
            </a:r>
            <a:r>
              <a:rPr lang="en-US" altLang="en-US" sz="2000" dirty="0" err="1"/>
              <a:t>Ryu</a:t>
            </a:r>
            <a:r>
              <a:rPr lang="en-US" altLang="en-US" sz="2000" dirty="0"/>
              <a:t> (LG Electronics</a:t>
            </a:r>
            <a:r>
              <a:rPr lang="en-US" altLang="en-US" sz="2000" dirty="0" smtClean="0"/>
              <a:t>)</a:t>
            </a:r>
          </a:p>
          <a:p>
            <a:pPr algn="ctr">
              <a:lnSpc>
                <a:spcPct val="90000"/>
              </a:lnSpc>
              <a:buNone/>
            </a:pPr>
            <a:r>
              <a:rPr lang="en-US" altLang="en-US" sz="2000" dirty="0" err="1"/>
              <a:t>Sigurd</a:t>
            </a:r>
            <a:r>
              <a:rPr lang="en-US" altLang="en-US" sz="2000" dirty="0"/>
              <a:t> </a:t>
            </a:r>
            <a:r>
              <a:rPr lang="en-US" altLang="en-US" sz="2000" dirty="0" err="1"/>
              <a:t>Schelstraete</a:t>
            </a:r>
            <a:r>
              <a:rPr lang="en-US" altLang="en-US" sz="2000" dirty="0"/>
              <a:t> (</a:t>
            </a:r>
            <a:r>
              <a:rPr lang="en-US" altLang="en-US" sz="2000" dirty="0" err="1"/>
              <a:t>Quantenna</a:t>
            </a:r>
            <a:r>
              <a:rPr lang="en-US" altLang="en-US" sz="2000" dirty="0" smtClean="0"/>
              <a:t>)</a:t>
            </a:r>
            <a:endParaRPr lang="en-US" altLang="en-US" sz="2000" dirty="0"/>
          </a:p>
        </p:txBody>
      </p:sp>
      <p:sp>
        <p:nvSpPr>
          <p:cNvPr id="9221" name="Footer Placeholder 4"/>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mtClean="0"/>
              <a:t>TGax MU ad-hoc group</a:t>
            </a:r>
            <a:endParaRPr lang="en-US" altLang="en-US" dirty="0" smtClean="0"/>
          </a:p>
        </p:txBody>
      </p:sp>
      <p:sp>
        <p:nvSpPr>
          <p:cNvPr id="922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FEDAD6A6-A0F4-487C-B56B-A159BFE54E45}" type="slidenum">
              <a:rPr lang="en-US" altLang="en-US"/>
              <a:pPr/>
              <a:t>2</a:t>
            </a:fld>
            <a:endParaRPr lang="en-US" altLang="en-US"/>
          </a:p>
        </p:txBody>
      </p:sp>
    </p:spTree>
    <p:extLst>
      <p:ext uri="{BB962C8B-B14F-4D97-AF65-F5344CB8AC3E}">
        <p14:creationId xmlns:p14="http://schemas.microsoft.com/office/powerpoint/2010/main" val="38092240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2"/>
          <p:cNvSpPr>
            <a:spLocks noGrp="1"/>
          </p:cNvSpPr>
          <p:nvPr>
            <p:ph type="ftr" sz="quarter" idx="11"/>
          </p:nvPr>
        </p:nvSpPr>
        <p:spPr>
          <a:xfrm>
            <a:off x="7051529" y="6475413"/>
            <a:ext cx="149239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dirty="0" err="1"/>
              <a:t>TGax</a:t>
            </a:r>
            <a:r>
              <a:rPr lang="en-US" dirty="0"/>
              <a:t> MU ad-hoc group</a:t>
            </a:r>
          </a:p>
        </p:txBody>
      </p:sp>
      <p:sp>
        <p:nvSpPr>
          <p:cNvPr id="512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330E3B87-9323-4DB7-BBA4-1B899C2DC27D}" type="slidenum">
              <a:rPr lang="en-US" altLang="zh-CN"/>
              <a:pPr/>
              <a:t>3</a:t>
            </a:fld>
            <a:endParaRPr lang="en-US" altLang="zh-CN"/>
          </a:p>
        </p:txBody>
      </p:sp>
      <p:sp>
        <p:nvSpPr>
          <p:cNvPr id="5125"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zh-CN"/>
              <a:t>Slide </a:t>
            </a:r>
            <a:fld id="{ED160824-DF7A-44B6-B4F1-E496E214D525}" type="slidenum">
              <a:rPr lang="en-US" altLang="zh-CN"/>
              <a:pPr algn="ctr"/>
              <a:t>3</a:t>
            </a:fld>
            <a:endParaRPr lang="en-US" altLang="zh-CN"/>
          </a:p>
        </p:txBody>
      </p:sp>
      <p:sp>
        <p:nvSpPr>
          <p:cNvPr id="5126" name="Rectangle 2"/>
          <p:cNvSpPr>
            <a:spLocks noGrp="1" noChangeArrowheads="1"/>
          </p:cNvSpPr>
          <p:nvPr>
            <p:ph type="title" idx="4294967295"/>
          </p:nvPr>
        </p:nvSpPr>
        <p:spPr/>
        <p:txBody>
          <a:bodyPr/>
          <a:lstStyle/>
          <a:p>
            <a:r>
              <a:rPr lang="en-US" altLang="zh-CN" dirty="0" smtClean="0"/>
              <a:t>Meeting Protocol</a:t>
            </a:r>
          </a:p>
        </p:txBody>
      </p:sp>
      <p:sp>
        <p:nvSpPr>
          <p:cNvPr id="5127" name="Rectangle 3"/>
          <p:cNvSpPr>
            <a:spLocks noGrp="1" noChangeArrowheads="1"/>
          </p:cNvSpPr>
          <p:nvPr>
            <p:ph type="body" idx="4294967295"/>
          </p:nvPr>
        </p:nvSpPr>
        <p:spPr>
          <a:xfrm>
            <a:off x="381000" y="2667000"/>
            <a:ext cx="8458200" cy="1676400"/>
          </a:xfrm>
        </p:spPr>
        <p:txBody>
          <a:bodyPr/>
          <a:lstStyle/>
          <a:p>
            <a:r>
              <a:rPr lang="en-US" altLang="zh-CN" sz="3200" dirty="0" smtClean="0"/>
              <a:t>Please announce your affiliation when you first address the group during a meeting slot</a:t>
            </a:r>
          </a:p>
        </p:txBody>
      </p:sp>
      <p:sp>
        <p:nvSpPr>
          <p:cNvPr id="8" name="Rectangle 4"/>
          <p:cNvSpPr>
            <a:spLocks noGrp="1" noChangeArrowheads="1"/>
          </p:cNvSpPr>
          <p:nvPr>
            <p:ph type="dt" sz="quarter" idx="10"/>
          </p:nvPr>
        </p:nvSpPr>
        <p:spPr>
          <a:xfrm>
            <a:off x="533400" y="304800"/>
            <a:ext cx="1600199" cy="30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altLang="ko-KR" sz="1800" smtClean="0"/>
              <a:t>November 2015</a:t>
            </a:r>
            <a:endParaRPr lang="en-US" altLang="ko-KR" sz="1800" dirty="0"/>
          </a:p>
        </p:txBody>
      </p:sp>
    </p:spTree>
    <p:extLst>
      <p:ext uri="{BB962C8B-B14F-4D97-AF65-F5344CB8AC3E}">
        <p14:creationId xmlns:p14="http://schemas.microsoft.com/office/powerpoint/2010/main" val="41374475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Footer Placeholder 2"/>
          <p:cNvSpPr>
            <a:spLocks noGrp="1"/>
          </p:cNvSpPr>
          <p:nvPr>
            <p:ph type="ftr" sz="quarter" idx="11"/>
          </p:nvPr>
        </p:nvSpPr>
        <p:spPr>
          <a:xfrm>
            <a:off x="7051529" y="6475413"/>
            <a:ext cx="149239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dirty="0" err="1"/>
              <a:t>TGax</a:t>
            </a:r>
            <a:r>
              <a:rPr lang="en-US" dirty="0"/>
              <a:t> MU ad-hoc group</a:t>
            </a:r>
          </a:p>
        </p:txBody>
      </p:sp>
      <p:sp>
        <p:nvSpPr>
          <p:cNvPr id="614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04462825-7E9D-45ED-B1F3-A5ED0407967A}" type="slidenum">
              <a:rPr lang="en-US" altLang="zh-CN"/>
              <a:pPr/>
              <a:t>4</a:t>
            </a:fld>
            <a:endParaRPr lang="en-US" altLang="zh-CN"/>
          </a:p>
        </p:txBody>
      </p:sp>
      <p:sp>
        <p:nvSpPr>
          <p:cNvPr id="6149"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zh-CN"/>
              <a:t>Slide </a:t>
            </a:r>
            <a:fld id="{C4711908-95A9-4E37-8A0D-051B2EF83AC2}" type="slidenum">
              <a:rPr lang="en-US" altLang="zh-CN"/>
              <a:pPr algn="ctr"/>
              <a:t>4</a:t>
            </a:fld>
            <a:endParaRPr lang="en-US" altLang="zh-CN"/>
          </a:p>
        </p:txBody>
      </p:sp>
      <p:sp>
        <p:nvSpPr>
          <p:cNvPr id="6150" name="Rectangle 2"/>
          <p:cNvSpPr>
            <a:spLocks noGrp="1" noChangeArrowheads="1"/>
          </p:cNvSpPr>
          <p:nvPr>
            <p:ph type="title" idx="4294967295"/>
          </p:nvPr>
        </p:nvSpPr>
        <p:spPr/>
        <p:txBody>
          <a:bodyPr/>
          <a:lstStyle/>
          <a:p>
            <a:r>
              <a:rPr lang="en-US" altLang="zh-CN" dirty="0" smtClean="0"/>
              <a:t>Attendance</a:t>
            </a:r>
          </a:p>
        </p:txBody>
      </p:sp>
      <p:sp>
        <p:nvSpPr>
          <p:cNvPr id="6151" name="Rectangle 3"/>
          <p:cNvSpPr>
            <a:spLocks noGrp="1" noChangeArrowheads="1"/>
          </p:cNvSpPr>
          <p:nvPr>
            <p:ph type="body" idx="4294967295"/>
          </p:nvPr>
        </p:nvSpPr>
        <p:spPr>
          <a:xfrm>
            <a:off x="381000" y="1600200"/>
            <a:ext cx="8077200" cy="4495800"/>
          </a:xfrm>
        </p:spPr>
        <p:txBody>
          <a:bodyPr/>
          <a:lstStyle/>
          <a:p>
            <a:pPr marL="457200" indent="-457200"/>
            <a:r>
              <a:rPr lang="en-US" altLang="zh-CN" dirty="0" smtClean="0">
                <a:hlinkClick r:id="rId2"/>
              </a:rPr>
              <a:t>https://murphy.events.ieee.org/imat/attendance/index</a:t>
            </a:r>
            <a:endParaRPr lang="en-US" altLang="zh-CN" dirty="0" smtClean="0"/>
          </a:p>
          <a:p>
            <a:pPr marL="457200" indent="-457200"/>
            <a:endParaRPr lang="en-US" altLang="zh-CN" sz="3600" dirty="0" smtClean="0"/>
          </a:p>
          <a:p>
            <a:pPr marL="457200" indent="-457200">
              <a:buFontTx/>
              <a:buAutoNum type="arabicPeriod"/>
            </a:pPr>
            <a:r>
              <a:rPr lang="en-US" altLang="zh-CN" sz="3600" dirty="0" smtClean="0"/>
              <a:t>Register</a:t>
            </a:r>
          </a:p>
          <a:p>
            <a:pPr marL="457200" indent="-457200">
              <a:buFontTx/>
              <a:buAutoNum type="arabicPeriod"/>
            </a:pPr>
            <a:r>
              <a:rPr lang="en-US" altLang="zh-CN" sz="3600" dirty="0" smtClean="0"/>
              <a:t>Indicate attendance</a:t>
            </a:r>
          </a:p>
          <a:p>
            <a:pPr marL="457200" indent="-457200">
              <a:buFontTx/>
              <a:buAutoNum type="arabicPeriod"/>
            </a:pPr>
            <a:endParaRPr lang="en-US" altLang="zh-CN" sz="3600" dirty="0" smtClean="0"/>
          </a:p>
          <a:p>
            <a:pPr marL="457200" indent="-457200">
              <a:spcBef>
                <a:spcPct val="0"/>
              </a:spcBef>
              <a:buFontTx/>
              <a:buNone/>
            </a:pPr>
            <a:r>
              <a:rPr lang="en-US" altLang="zh-CN" sz="2800" dirty="0" smtClean="0"/>
              <a:t>See document 11-09-0517r0  for more details</a:t>
            </a:r>
            <a:r>
              <a:rPr lang="en-US" altLang="zh-CN" sz="3200" dirty="0" smtClean="0"/>
              <a:t> </a:t>
            </a:r>
          </a:p>
        </p:txBody>
      </p:sp>
      <p:sp>
        <p:nvSpPr>
          <p:cNvPr id="8" name="Rectangle 4"/>
          <p:cNvSpPr>
            <a:spLocks noGrp="1" noChangeArrowheads="1"/>
          </p:cNvSpPr>
          <p:nvPr>
            <p:ph type="dt" sz="quarter" idx="10"/>
          </p:nvPr>
        </p:nvSpPr>
        <p:spPr>
          <a:xfrm>
            <a:off x="533400" y="304800"/>
            <a:ext cx="1600199" cy="30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altLang="ko-KR" sz="1800" smtClean="0"/>
              <a:t>November 2015</a:t>
            </a:r>
            <a:endParaRPr lang="en-US" altLang="ko-KR" sz="1800" dirty="0"/>
          </a:p>
        </p:txBody>
      </p:sp>
    </p:spTree>
    <p:extLst>
      <p:ext uri="{BB962C8B-B14F-4D97-AF65-F5344CB8AC3E}">
        <p14:creationId xmlns:p14="http://schemas.microsoft.com/office/powerpoint/2010/main" val="24057128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Footer Placeholder 4"/>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mtClean="0"/>
              <a:t>TGax MU ad-hoc group</a:t>
            </a:r>
            <a:endParaRPr lang="en-US" altLang="en-US" dirty="0" smtClean="0"/>
          </a:p>
        </p:txBody>
      </p:sp>
      <p:sp>
        <p:nvSpPr>
          <p:cNvPr id="1946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ECED59F-E8EF-4830-ABAB-2B53BE23806F}" type="slidenum">
              <a:rPr lang="en-US" altLang="en-US"/>
              <a:pPr/>
              <a:t>5</a:t>
            </a:fld>
            <a:endParaRPr lang="en-US" altLang="en-US"/>
          </a:p>
        </p:txBody>
      </p:sp>
      <p:sp>
        <p:nvSpPr>
          <p:cNvPr id="19461" name="Rectangle 2"/>
          <p:cNvSpPr>
            <a:spLocks noGrp="1" noChangeArrowheads="1"/>
          </p:cNvSpPr>
          <p:nvPr>
            <p:ph type="title"/>
          </p:nvPr>
        </p:nvSpPr>
        <p:spPr/>
        <p:txBody>
          <a:bodyPr/>
          <a:lstStyle/>
          <a:p>
            <a:r>
              <a:rPr lang="en-US" altLang="en-US" dirty="0" smtClean="0"/>
              <a:t>Agenda Items</a:t>
            </a:r>
            <a:br>
              <a:rPr lang="en-US" altLang="en-US" dirty="0" smtClean="0"/>
            </a:br>
            <a:r>
              <a:rPr lang="en-US" altLang="en-US" sz="2800" dirty="0" smtClean="0"/>
              <a:t>November 10 2015, 1:30PM – 3:30PM</a:t>
            </a:r>
          </a:p>
        </p:txBody>
      </p:sp>
      <p:sp>
        <p:nvSpPr>
          <p:cNvPr id="19462" name="Rectangle 8"/>
          <p:cNvSpPr>
            <a:spLocks noGrp="1" noChangeArrowheads="1"/>
          </p:cNvSpPr>
          <p:nvPr>
            <p:ph type="body" idx="1"/>
          </p:nvPr>
        </p:nvSpPr>
        <p:spPr>
          <a:xfrm>
            <a:off x="609600" y="1828800"/>
            <a:ext cx="7772400" cy="4343400"/>
          </a:xfrm>
        </p:spPr>
        <p:txBody>
          <a:bodyPr/>
          <a:lstStyle/>
          <a:p>
            <a:r>
              <a:rPr lang="en-US" altLang="en-US" sz="2000" dirty="0" smtClean="0"/>
              <a:t>Call </a:t>
            </a:r>
            <a:r>
              <a:rPr lang="en-US" altLang="en-US" sz="2000" dirty="0"/>
              <a:t>meeting to order </a:t>
            </a:r>
          </a:p>
          <a:p>
            <a:r>
              <a:rPr lang="en-US" altLang="en-US" sz="2000" dirty="0"/>
              <a:t>Patent policy, etc. (Call for Potentially Essential Patents)</a:t>
            </a:r>
          </a:p>
          <a:p>
            <a:r>
              <a:rPr lang="en-US" altLang="en-US" sz="2000" dirty="0" smtClean="0"/>
              <a:t>Set </a:t>
            </a:r>
            <a:r>
              <a:rPr lang="en-US" altLang="en-US" sz="2000" dirty="0"/>
              <a:t>and approve agenda</a:t>
            </a:r>
          </a:p>
          <a:p>
            <a:r>
              <a:rPr lang="en-US" altLang="en-US" sz="2000" dirty="0" smtClean="0"/>
              <a:t>Note ad hoc rules </a:t>
            </a:r>
          </a:p>
          <a:p>
            <a:r>
              <a:rPr lang="en-US" altLang="en-US" sz="2000" dirty="0" smtClean="0"/>
              <a:t>Note MU ad hoc sessions this week </a:t>
            </a:r>
          </a:p>
          <a:p>
            <a:pPr lvl="1"/>
            <a:r>
              <a:rPr lang="en-US" altLang="en-US" dirty="0" smtClean="0"/>
              <a:t>Tuesday PM1</a:t>
            </a:r>
          </a:p>
          <a:p>
            <a:pPr lvl="1"/>
            <a:r>
              <a:rPr lang="en-US" altLang="en-US" dirty="0" smtClean="0"/>
              <a:t>Wednesday PM2</a:t>
            </a:r>
          </a:p>
          <a:p>
            <a:r>
              <a:rPr lang="en-CA" altLang="en-US" sz="2000" dirty="0" smtClean="0"/>
              <a:t>Technical Presentations approved by 802.11ax chair for presentation this week, and related straw polls</a:t>
            </a:r>
          </a:p>
          <a:p>
            <a:r>
              <a:rPr lang="en-CA" altLang="en-US" sz="2000" dirty="0" smtClean="0"/>
              <a:t>Any other technical presentations </a:t>
            </a:r>
          </a:p>
        </p:txBody>
      </p:sp>
      <p:sp>
        <p:nvSpPr>
          <p:cNvPr id="7" name="Rectangle 4"/>
          <p:cNvSpPr>
            <a:spLocks noGrp="1" noChangeArrowheads="1"/>
          </p:cNvSpPr>
          <p:nvPr>
            <p:ph type="dt" sz="quarter" idx="10"/>
          </p:nvPr>
        </p:nvSpPr>
        <p:spPr>
          <a:xfrm>
            <a:off x="533400" y="304800"/>
            <a:ext cx="1600199" cy="30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altLang="ko-KR" sz="1800" smtClean="0"/>
              <a:t>November 2015</a:t>
            </a:r>
            <a:endParaRPr lang="en-US" altLang="ko-KR" sz="1800" dirty="0"/>
          </a:p>
        </p:txBody>
      </p:sp>
    </p:spTree>
    <p:extLst>
      <p:ext uri="{BB962C8B-B14F-4D97-AF65-F5344CB8AC3E}">
        <p14:creationId xmlns:p14="http://schemas.microsoft.com/office/powerpoint/2010/main" val="15986470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Footer Placeholder 4"/>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mtClean="0"/>
              <a:t>TGax MU ad-hoc group</a:t>
            </a:r>
            <a:endParaRPr lang="en-US" altLang="en-US" dirty="0" smtClean="0"/>
          </a:p>
        </p:txBody>
      </p:sp>
      <p:sp>
        <p:nvSpPr>
          <p:cNvPr id="1946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ECED59F-E8EF-4830-ABAB-2B53BE23806F}" type="slidenum">
              <a:rPr lang="en-US" altLang="en-US"/>
              <a:pPr/>
              <a:t>6</a:t>
            </a:fld>
            <a:endParaRPr lang="en-US" altLang="en-US"/>
          </a:p>
        </p:txBody>
      </p:sp>
      <p:sp>
        <p:nvSpPr>
          <p:cNvPr id="19461" name="Rectangle 2"/>
          <p:cNvSpPr>
            <a:spLocks noGrp="1" noChangeArrowheads="1"/>
          </p:cNvSpPr>
          <p:nvPr>
            <p:ph type="title"/>
          </p:nvPr>
        </p:nvSpPr>
        <p:spPr/>
        <p:txBody>
          <a:bodyPr/>
          <a:lstStyle/>
          <a:p>
            <a:r>
              <a:rPr lang="en-US" altLang="en-US" dirty="0" smtClean="0"/>
              <a:t>Agenda Items</a:t>
            </a:r>
            <a:br>
              <a:rPr lang="en-US" altLang="en-US" dirty="0" smtClean="0"/>
            </a:br>
            <a:r>
              <a:rPr lang="en-US" altLang="en-US" sz="2800" dirty="0" smtClean="0"/>
              <a:t>November </a:t>
            </a:r>
            <a:r>
              <a:rPr lang="en-US" altLang="en-US" sz="2800" dirty="0" smtClean="0"/>
              <a:t>11 </a:t>
            </a:r>
            <a:r>
              <a:rPr lang="en-US" altLang="en-US" sz="2800" dirty="0" smtClean="0"/>
              <a:t>2015, </a:t>
            </a:r>
            <a:r>
              <a:rPr lang="en-US" altLang="en-US" sz="2800" dirty="0" smtClean="0"/>
              <a:t>4:00PM </a:t>
            </a:r>
            <a:r>
              <a:rPr lang="en-US" altLang="en-US" sz="2800" smtClean="0"/>
              <a:t>– </a:t>
            </a:r>
            <a:r>
              <a:rPr lang="en-US" altLang="en-US" sz="2800" smtClean="0"/>
              <a:t>6:00PM</a:t>
            </a:r>
            <a:endParaRPr lang="en-US" altLang="en-US" sz="2800" dirty="0" smtClean="0"/>
          </a:p>
        </p:txBody>
      </p:sp>
      <p:sp>
        <p:nvSpPr>
          <p:cNvPr id="19462" name="Rectangle 8"/>
          <p:cNvSpPr>
            <a:spLocks noGrp="1" noChangeArrowheads="1"/>
          </p:cNvSpPr>
          <p:nvPr>
            <p:ph type="body" idx="1"/>
          </p:nvPr>
        </p:nvSpPr>
        <p:spPr>
          <a:xfrm>
            <a:off x="609600" y="1828800"/>
            <a:ext cx="7772400" cy="4343400"/>
          </a:xfrm>
        </p:spPr>
        <p:txBody>
          <a:bodyPr/>
          <a:lstStyle/>
          <a:p>
            <a:r>
              <a:rPr lang="en-US" altLang="en-US" sz="2000" dirty="0" smtClean="0"/>
              <a:t>Call </a:t>
            </a:r>
            <a:r>
              <a:rPr lang="en-US" altLang="en-US" sz="2000" dirty="0"/>
              <a:t>meeting to order </a:t>
            </a:r>
          </a:p>
          <a:p>
            <a:r>
              <a:rPr lang="en-US" altLang="en-US" sz="2000" dirty="0"/>
              <a:t>Patent policy, etc. (Call for Potentially Essential Patents)</a:t>
            </a:r>
          </a:p>
          <a:p>
            <a:r>
              <a:rPr lang="en-US" altLang="en-US" sz="2000" dirty="0" smtClean="0"/>
              <a:t>Set </a:t>
            </a:r>
            <a:r>
              <a:rPr lang="en-US" altLang="en-US" sz="2000" dirty="0"/>
              <a:t>and approve agenda</a:t>
            </a:r>
          </a:p>
          <a:p>
            <a:r>
              <a:rPr lang="en-US" altLang="en-US" sz="2000" dirty="0" smtClean="0"/>
              <a:t>Note ad hoc rules </a:t>
            </a:r>
          </a:p>
          <a:p>
            <a:r>
              <a:rPr lang="en-US" altLang="en-US" sz="2000" dirty="0" smtClean="0"/>
              <a:t>Note MU ad hoc sessions this week </a:t>
            </a:r>
          </a:p>
          <a:p>
            <a:pPr lvl="1"/>
            <a:r>
              <a:rPr lang="en-US" altLang="en-US" dirty="0" smtClean="0"/>
              <a:t>Tuesday PM1</a:t>
            </a:r>
          </a:p>
          <a:p>
            <a:pPr lvl="1"/>
            <a:r>
              <a:rPr lang="en-US" altLang="en-US" dirty="0" smtClean="0"/>
              <a:t>Wednesday PM2</a:t>
            </a:r>
          </a:p>
          <a:p>
            <a:r>
              <a:rPr lang="en-CA" altLang="en-US" sz="2000" dirty="0" smtClean="0"/>
              <a:t>Technical Presentations approved by 802.11ax chair for presentation this week, and related straw polls</a:t>
            </a:r>
          </a:p>
          <a:p>
            <a:r>
              <a:rPr lang="en-CA" altLang="en-US" sz="2000" dirty="0" smtClean="0"/>
              <a:t>Any other technical presentations </a:t>
            </a:r>
          </a:p>
        </p:txBody>
      </p:sp>
      <p:sp>
        <p:nvSpPr>
          <p:cNvPr id="7" name="Rectangle 4"/>
          <p:cNvSpPr>
            <a:spLocks noGrp="1" noChangeArrowheads="1"/>
          </p:cNvSpPr>
          <p:nvPr>
            <p:ph type="dt" sz="quarter" idx="10"/>
          </p:nvPr>
        </p:nvSpPr>
        <p:spPr>
          <a:xfrm>
            <a:off x="533400" y="304800"/>
            <a:ext cx="1600199" cy="30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altLang="ko-KR" sz="1800" smtClean="0"/>
              <a:t>November 2015</a:t>
            </a:r>
            <a:endParaRPr lang="en-US" altLang="ko-KR" sz="1800" dirty="0"/>
          </a:p>
        </p:txBody>
      </p:sp>
    </p:spTree>
    <p:extLst>
      <p:ext uri="{BB962C8B-B14F-4D97-AF65-F5344CB8AC3E}">
        <p14:creationId xmlns:p14="http://schemas.microsoft.com/office/powerpoint/2010/main" val="40042763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Footer Placeholder 3"/>
          <p:cNvSpPr>
            <a:spLocks noGrp="1"/>
          </p:cNvSpPr>
          <p:nvPr>
            <p:ph type="ftr" sz="quarter" idx="11"/>
          </p:nvPr>
        </p:nvSpPr>
        <p:spPr>
          <a:xfrm>
            <a:off x="7051529" y="6475413"/>
            <a:ext cx="149239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dirty="0" err="1"/>
              <a:t>TGax</a:t>
            </a:r>
            <a:r>
              <a:rPr lang="en-US" dirty="0"/>
              <a:t> MU ad-hoc group</a:t>
            </a:r>
          </a:p>
        </p:txBody>
      </p:sp>
      <p:sp>
        <p:nvSpPr>
          <p:cNvPr id="10244"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B7879294-1AB7-4818-B1DF-F6A2B710F85F}" type="slidenum">
              <a:rPr lang="en-US" altLang="zh-CN"/>
              <a:pPr/>
              <a:t>7</a:t>
            </a:fld>
            <a:endParaRPr lang="en-US" altLang="zh-CN"/>
          </a:p>
        </p:txBody>
      </p:sp>
      <p:sp>
        <p:nvSpPr>
          <p:cNvPr id="10245" name="Rectangle 2"/>
          <p:cNvSpPr>
            <a:spLocks noGrp="1" noChangeArrowheads="1"/>
          </p:cNvSpPr>
          <p:nvPr>
            <p:ph type="title"/>
          </p:nvPr>
        </p:nvSpPr>
        <p:spPr>
          <a:xfrm>
            <a:off x="685800" y="685800"/>
            <a:ext cx="7772400" cy="381000"/>
          </a:xfrm>
        </p:spPr>
        <p:txBody>
          <a:bodyPr/>
          <a:lstStyle/>
          <a:p>
            <a:r>
              <a:rPr lang="en-US" altLang="zh-CN" sz="2800" u="sng" dirty="0" smtClean="0"/>
              <a:t>Participants, Patents, and Duty to Inform</a:t>
            </a:r>
          </a:p>
        </p:txBody>
      </p:sp>
      <p:sp>
        <p:nvSpPr>
          <p:cNvPr id="10246"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endParaRPr lang="en-GB" altLang="zh-CN" sz="2000" b="1" u="sng">
              <a:solidFill>
                <a:schemeClr val="tx2"/>
              </a:solidFill>
              <a:latin typeface="Helvetica" panose="020B0604020202020204" pitchFamily="34" charset="0"/>
            </a:endParaRPr>
          </a:p>
        </p:txBody>
      </p:sp>
      <p:sp>
        <p:nvSpPr>
          <p:cNvPr id="10247" name="Rectangle 4"/>
          <p:cNvSpPr>
            <a:spLocks noChangeArrowheads="1"/>
          </p:cNvSpPr>
          <p:nvPr/>
        </p:nvSpPr>
        <p:spPr bwMode="auto">
          <a:xfrm>
            <a:off x="533400" y="1143000"/>
            <a:ext cx="82296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defRPr sz="1200">
                <a:solidFill>
                  <a:schemeClr val="tx1"/>
                </a:solidFill>
                <a:latin typeface="Times New Roman" panose="02020603050405020304" pitchFamily="18" charset="0"/>
                <a:ea typeface="MS PGothic" panose="020B0600070205080204" pitchFamily="34" charset="-128"/>
              </a:defRPr>
            </a:lvl1pPr>
            <a:lvl2pPr marL="630238"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nSpc>
                <a:spcPct val="80000"/>
              </a:lnSpc>
              <a:spcBef>
                <a:spcPct val="20000"/>
              </a:spcBef>
              <a:buFontTx/>
              <a:buChar char="•"/>
            </a:pPr>
            <a:endParaRPr lang="en-US" altLang="zh-CN" sz="400" b="1" u="sng">
              <a:solidFill>
                <a:srgbClr val="FF0000"/>
              </a:solidFill>
            </a:endParaRPr>
          </a:p>
          <a:p>
            <a:pPr>
              <a:spcBef>
                <a:spcPct val="20000"/>
              </a:spcBef>
            </a:pPr>
            <a:r>
              <a:rPr lang="en-US" altLang="zh-CN"/>
              <a:t>	</a:t>
            </a:r>
            <a:r>
              <a:rPr lang="en-US" altLang="zh-CN" sz="1600"/>
              <a:t>All participants in this meeting have certain obligations under the IEEE-SA Patent Policy.  Participants: </a:t>
            </a:r>
          </a:p>
          <a:p>
            <a:pPr lvl="1">
              <a:spcBef>
                <a:spcPct val="20000"/>
              </a:spcBef>
              <a:buFontTx/>
              <a:buChar char="–"/>
            </a:pPr>
            <a:r>
              <a:rPr lang="ja-JP" altLang="en-US" sz="1600" b="1"/>
              <a:t>“</a:t>
            </a:r>
            <a:r>
              <a:rPr lang="en-US" altLang="ja-JP" sz="1600" b="1"/>
              <a:t>Shall inform the IEEE (or cause the IEEE to be informed)</a:t>
            </a:r>
            <a:r>
              <a:rPr lang="ja-JP" altLang="en-US" sz="1600" b="1"/>
              <a:t>”</a:t>
            </a:r>
            <a:r>
              <a:rPr lang="en-US" altLang="ja-JP" sz="1600" b="1"/>
              <a:t> of the identity of each </a:t>
            </a:r>
            <a:r>
              <a:rPr lang="ja-JP" altLang="en-US" sz="1600" b="1"/>
              <a:t>“</a:t>
            </a:r>
            <a:r>
              <a:rPr lang="en-US" altLang="ja-JP" sz="1600" b="1"/>
              <a:t>holder of any potential Essential Patent Claims of which they are personally aware</a:t>
            </a:r>
            <a:r>
              <a:rPr lang="ja-JP" altLang="en-US" sz="1600" b="1"/>
              <a:t>”</a:t>
            </a:r>
            <a:r>
              <a:rPr lang="en-US" altLang="ja-JP" sz="1600" b="1"/>
              <a:t> if the claims are owned or controlled by the participant or the entity the participant is from, employed by, or otherwise represents</a:t>
            </a:r>
          </a:p>
          <a:p>
            <a:pPr lvl="2">
              <a:spcBef>
                <a:spcPct val="20000"/>
              </a:spcBef>
              <a:buFontTx/>
              <a:buChar char="•"/>
            </a:pPr>
            <a:r>
              <a:rPr lang="ja-JP" altLang="en-US" sz="1400" b="1"/>
              <a:t>“</a:t>
            </a:r>
            <a:r>
              <a:rPr lang="en-US" altLang="ja-JP" sz="1400" b="1"/>
              <a:t>Personal awareness</a:t>
            </a:r>
            <a:r>
              <a:rPr lang="ja-JP" altLang="en-US" sz="1400" b="1"/>
              <a:t>”</a:t>
            </a:r>
            <a:r>
              <a:rPr lang="en-US" altLang="ja-JP" sz="1400" b="1"/>
              <a:t> means that the participant </a:t>
            </a:r>
            <a:r>
              <a:rPr lang="ja-JP" altLang="en-US" sz="1400" b="1"/>
              <a:t>“</a:t>
            </a:r>
            <a:r>
              <a:rPr lang="en-US" altLang="ja-JP" sz="1400" b="1"/>
              <a:t>is personally aware that the holder may have a potential Essential Patent Claim,</a:t>
            </a:r>
            <a:r>
              <a:rPr lang="ja-JP" altLang="en-US" sz="1400" b="1"/>
              <a:t>”</a:t>
            </a:r>
            <a:r>
              <a:rPr lang="en-US" altLang="ja-JP" sz="1400" b="1"/>
              <a:t> even if the participant is not personally aware of the specific patents or</a:t>
            </a:r>
            <a:r>
              <a:rPr lang="en-US" altLang="ja-JP" sz="1400" b="1">
                <a:solidFill>
                  <a:srgbClr val="FF3300"/>
                </a:solidFill>
              </a:rPr>
              <a:t> </a:t>
            </a:r>
            <a:r>
              <a:rPr lang="en-US" altLang="ja-JP" sz="1400" b="1"/>
              <a:t>patent claims</a:t>
            </a:r>
          </a:p>
          <a:p>
            <a:pPr lvl="1">
              <a:spcBef>
                <a:spcPct val="20000"/>
              </a:spcBef>
              <a:buFontTx/>
              <a:buChar char="–"/>
            </a:pPr>
            <a:r>
              <a:rPr lang="ja-JP" altLang="en-US" sz="1600" b="1"/>
              <a:t>“</a:t>
            </a:r>
            <a:r>
              <a:rPr lang="en-US" altLang="ja-JP" sz="1600" b="1"/>
              <a:t>Should inform the IEEE (or cause the IEEE to be informed)</a:t>
            </a:r>
            <a:r>
              <a:rPr lang="ja-JP" altLang="en-US" sz="1600" b="1"/>
              <a:t>”</a:t>
            </a:r>
            <a:r>
              <a:rPr lang="en-US" altLang="ja-JP" sz="1600" b="1"/>
              <a:t> of the identity of </a:t>
            </a:r>
            <a:r>
              <a:rPr lang="ja-JP" altLang="en-US" sz="1600" b="1"/>
              <a:t>“</a:t>
            </a:r>
            <a:r>
              <a:rPr lang="en-US" altLang="ja-JP" sz="1600" b="1"/>
              <a:t>any other holders of such potential Essential Patent Claims</a:t>
            </a:r>
            <a:r>
              <a:rPr lang="ja-JP" altLang="en-US" sz="1600" b="1"/>
              <a:t>”</a:t>
            </a:r>
            <a:r>
              <a:rPr lang="en-US" altLang="ja-JP" sz="1600" b="1"/>
              <a:t> (that is, third parties that are not affiliated with the participant, with the participant</a:t>
            </a:r>
            <a:r>
              <a:rPr lang="ja-JP" altLang="en-US" sz="1600" b="1"/>
              <a:t>’</a:t>
            </a:r>
            <a:r>
              <a:rPr lang="en-US" altLang="ja-JP" sz="1600" b="1"/>
              <a:t>s employer, or with anyone else that the participant is from or otherwise represents)</a:t>
            </a:r>
          </a:p>
          <a:p>
            <a:pPr lvl="1">
              <a:spcBef>
                <a:spcPct val="20000"/>
              </a:spcBef>
              <a:buFontTx/>
              <a:buChar char="–"/>
            </a:pPr>
            <a:r>
              <a:rPr lang="en-US" altLang="zh-CN" sz="1600" b="1"/>
              <a:t>The above does not apply if the patent</a:t>
            </a:r>
            <a:r>
              <a:rPr lang="en-US" altLang="zh-CN" sz="1600" b="1">
                <a:solidFill>
                  <a:srgbClr val="FF3300"/>
                </a:solidFill>
              </a:rPr>
              <a:t> </a:t>
            </a:r>
            <a:r>
              <a:rPr lang="en-US" altLang="zh-CN" sz="1600" b="1"/>
              <a:t>claim is already the subject of an Accepted Letter of Assurance that applies to the proposed standard(s) under consideration by this group</a:t>
            </a:r>
          </a:p>
          <a:p>
            <a:pPr>
              <a:spcBef>
                <a:spcPct val="20000"/>
              </a:spcBef>
            </a:pPr>
            <a:r>
              <a:rPr lang="en-GB" altLang="zh-CN" sz="1600" b="1"/>
              <a:t>		Quoted text excerpted from IEEE-SA Standards Board Bylaws subclause 6.2</a:t>
            </a:r>
            <a:endParaRPr lang="en-US" altLang="zh-CN" sz="1600" b="1"/>
          </a:p>
          <a:p>
            <a:pPr>
              <a:spcBef>
                <a:spcPct val="20000"/>
              </a:spcBef>
              <a:buFontTx/>
              <a:buChar char="•"/>
            </a:pPr>
            <a:r>
              <a:rPr lang="en-US" altLang="zh-CN" sz="1600"/>
              <a:t>Early identification of holders of potential Essential Patent Claims is strongly encouraged</a:t>
            </a:r>
          </a:p>
          <a:p>
            <a:pPr>
              <a:spcBef>
                <a:spcPct val="20000"/>
              </a:spcBef>
              <a:buFontTx/>
              <a:buChar char="•"/>
            </a:pPr>
            <a:r>
              <a:rPr lang="en-US" altLang="zh-CN" sz="1600"/>
              <a:t>No duty to perform a patent search</a:t>
            </a:r>
            <a:endParaRPr lang="en-GB" altLang="zh-CN" sz="1600"/>
          </a:p>
        </p:txBody>
      </p:sp>
      <p:sp>
        <p:nvSpPr>
          <p:cNvPr id="10248"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b="1" u="sng"/>
              <a:t>Slide #1</a:t>
            </a:r>
            <a:endParaRPr lang="en-US" altLang="zh-CN" sz="2400"/>
          </a:p>
        </p:txBody>
      </p:sp>
      <p:sp>
        <p:nvSpPr>
          <p:cNvPr id="9" name="Rectangle 4"/>
          <p:cNvSpPr>
            <a:spLocks noGrp="1" noChangeArrowheads="1"/>
          </p:cNvSpPr>
          <p:nvPr>
            <p:ph type="dt" sz="quarter" idx="10"/>
          </p:nvPr>
        </p:nvSpPr>
        <p:spPr>
          <a:xfrm>
            <a:off x="533400" y="304800"/>
            <a:ext cx="1600199" cy="30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altLang="ko-KR" sz="1800" smtClean="0"/>
              <a:t>November 2015</a:t>
            </a:r>
            <a:endParaRPr lang="en-US" altLang="ko-KR" sz="1800" dirty="0"/>
          </a:p>
        </p:txBody>
      </p:sp>
    </p:spTree>
    <p:extLst>
      <p:ext uri="{BB962C8B-B14F-4D97-AF65-F5344CB8AC3E}">
        <p14:creationId xmlns:p14="http://schemas.microsoft.com/office/powerpoint/2010/main" val="2889870670"/>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Footer Placeholder 3"/>
          <p:cNvSpPr>
            <a:spLocks noGrp="1"/>
          </p:cNvSpPr>
          <p:nvPr>
            <p:ph type="ftr" sz="quarter" idx="11"/>
          </p:nvPr>
        </p:nvSpPr>
        <p:spPr>
          <a:xfrm>
            <a:off x="7051529" y="6475413"/>
            <a:ext cx="149239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dirty="0" err="1"/>
              <a:t>TGax</a:t>
            </a:r>
            <a:r>
              <a:rPr lang="en-US" dirty="0"/>
              <a:t> MU ad-hoc group</a:t>
            </a:r>
          </a:p>
        </p:txBody>
      </p:sp>
      <p:sp>
        <p:nvSpPr>
          <p:cNvPr id="11268"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D54329EF-009E-42CC-A3B0-173F0593BE0E}" type="slidenum">
              <a:rPr lang="en-US" altLang="zh-CN"/>
              <a:pPr/>
              <a:t>8</a:t>
            </a:fld>
            <a:endParaRPr lang="en-US" altLang="zh-CN"/>
          </a:p>
        </p:txBody>
      </p:sp>
      <p:sp>
        <p:nvSpPr>
          <p:cNvPr id="11269" name="Rectangle 2"/>
          <p:cNvSpPr>
            <a:spLocks noGrp="1" noChangeArrowheads="1"/>
          </p:cNvSpPr>
          <p:nvPr>
            <p:ph type="title"/>
          </p:nvPr>
        </p:nvSpPr>
        <p:spPr/>
        <p:txBody>
          <a:bodyPr/>
          <a:lstStyle/>
          <a:p>
            <a:r>
              <a:rPr lang="en-GB" altLang="zh-CN" u="sng" dirty="0" smtClean="0"/>
              <a:t>Patent Related Links</a:t>
            </a:r>
            <a:endParaRPr lang="en-US" altLang="zh-CN" u="sng" dirty="0" smtClean="0"/>
          </a:p>
        </p:txBody>
      </p:sp>
      <p:sp>
        <p:nvSpPr>
          <p:cNvPr id="11270" name="Rectangle 3"/>
          <p:cNvSpPr>
            <a:spLocks noGrp="1" noChangeArrowheads="1"/>
          </p:cNvSpPr>
          <p:nvPr>
            <p:ph type="body" idx="4294967295"/>
          </p:nvPr>
        </p:nvSpPr>
        <p:spPr>
          <a:xfrm>
            <a:off x="0" y="1676400"/>
            <a:ext cx="8991600" cy="3505200"/>
          </a:xfrm>
        </p:spPr>
        <p:txBody>
          <a:bodyPr/>
          <a:lstStyle/>
          <a:p>
            <a:pPr lvl="1">
              <a:lnSpc>
                <a:spcPct val="90000"/>
              </a:lnSpc>
              <a:buFontTx/>
              <a:buNone/>
            </a:pPr>
            <a:r>
              <a:rPr lang="en-US" altLang="zh-CN" sz="1800" smtClean="0">
                <a:cs typeface="Times New Roman" panose="02020603050405020304" pitchFamily="18" charset="0"/>
              </a:rPr>
              <a:t>	</a:t>
            </a:r>
            <a:r>
              <a:rPr lang="en-US" altLang="zh-CN" smtClean="0">
                <a:cs typeface="Times New Roman" panose="02020603050405020304" pitchFamily="18" charset="0"/>
              </a:rPr>
              <a:t>All participants should be familiar with their obligations under the IEEE-SA Policies &amp; Procedures for standards development.</a:t>
            </a:r>
          </a:p>
          <a:p>
            <a:pPr lvl="1">
              <a:lnSpc>
                <a:spcPct val="90000"/>
              </a:lnSpc>
              <a:buFontTx/>
              <a:buNone/>
            </a:pPr>
            <a:r>
              <a:rPr lang="en-US" altLang="zh-CN" smtClean="0">
                <a:cs typeface="Times New Roman" panose="02020603050405020304" pitchFamily="18" charset="0"/>
              </a:rPr>
              <a:t>	Patent Policy is stated in these sources:</a:t>
            </a:r>
          </a:p>
          <a:p>
            <a:pPr lvl="1">
              <a:lnSpc>
                <a:spcPct val="90000"/>
              </a:lnSpc>
              <a:buFontTx/>
              <a:buNone/>
            </a:pPr>
            <a:r>
              <a:rPr lang="en-GB" altLang="zh-CN" smtClean="0"/>
              <a:t>		IEEE-SA Standards Boards Bylaws</a:t>
            </a:r>
          </a:p>
          <a:p>
            <a:pPr lvl="1">
              <a:lnSpc>
                <a:spcPct val="90000"/>
              </a:lnSpc>
              <a:buFontTx/>
              <a:buNone/>
            </a:pPr>
            <a:r>
              <a:rPr lang="en-US" altLang="zh-CN" sz="1900" smtClean="0"/>
              <a:t>		</a:t>
            </a:r>
            <a:r>
              <a:rPr lang="en-US" altLang="zh-CN" sz="1900" i="1" smtClean="0"/>
              <a:t>http://standards.ieee.org/guides/bylaws/sect6-7.html#6</a:t>
            </a:r>
          </a:p>
          <a:p>
            <a:pPr lvl="1">
              <a:lnSpc>
                <a:spcPct val="90000"/>
              </a:lnSpc>
              <a:buFontTx/>
              <a:buNone/>
            </a:pPr>
            <a:r>
              <a:rPr lang="en-GB" altLang="zh-CN" smtClean="0"/>
              <a:t>		IEEE-SA Standards Board Operations Manual</a:t>
            </a:r>
          </a:p>
          <a:p>
            <a:pPr lvl="1">
              <a:lnSpc>
                <a:spcPct val="90000"/>
              </a:lnSpc>
              <a:buFontTx/>
              <a:buNone/>
            </a:pPr>
            <a:r>
              <a:rPr lang="en-US" altLang="zh-CN" smtClean="0"/>
              <a:t>		</a:t>
            </a:r>
            <a:r>
              <a:rPr lang="en-US" altLang="zh-CN" sz="1900" i="1" smtClean="0"/>
              <a:t>http://standards.ieee.org/guides/opman/sect6.html#6.3</a:t>
            </a:r>
            <a:endParaRPr lang="en-US" altLang="zh-CN" smtClean="0"/>
          </a:p>
          <a:p>
            <a:pPr lvl="1">
              <a:lnSpc>
                <a:spcPct val="90000"/>
              </a:lnSpc>
              <a:buFontTx/>
              <a:buNone/>
            </a:pPr>
            <a:r>
              <a:rPr lang="en-US" altLang="zh-CN" smtClean="0">
                <a:cs typeface="Times New Roman" panose="02020603050405020304" pitchFamily="18" charset="0"/>
              </a:rPr>
              <a:t>	Material about the patent policy is available at</a:t>
            </a:r>
            <a:r>
              <a:rPr lang="en-US" altLang="zh-CN" smtClean="0"/>
              <a:t> </a:t>
            </a:r>
          </a:p>
          <a:p>
            <a:pPr lvl="1">
              <a:lnSpc>
                <a:spcPct val="90000"/>
              </a:lnSpc>
              <a:buFontTx/>
              <a:buNone/>
            </a:pPr>
            <a:r>
              <a:rPr lang="en-US" altLang="zh-CN" smtClean="0"/>
              <a:t>		</a:t>
            </a:r>
            <a:r>
              <a:rPr lang="en-US" altLang="zh-CN" sz="1900" i="1" smtClean="0"/>
              <a:t>http://standards.ieee.org/board/pat/pat-material.html</a:t>
            </a:r>
          </a:p>
        </p:txBody>
      </p:sp>
      <p:sp>
        <p:nvSpPr>
          <p:cNvPr id="11271"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b="1" u="sng" dirty="0"/>
              <a:t>Slide #2</a:t>
            </a:r>
            <a:endParaRPr lang="en-US" altLang="zh-CN" sz="2400" dirty="0"/>
          </a:p>
        </p:txBody>
      </p:sp>
      <p:sp>
        <p:nvSpPr>
          <p:cNvPr id="11272" name="Rectangle 5"/>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b="1">
                <a:solidFill>
                  <a:srgbClr val="000099"/>
                </a:solidFill>
                <a:latin typeface="Arial" panose="020B0604020202020204"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2"/>
              <a:buNone/>
            </a:pPr>
            <a:endParaRPr lang="en-US" altLang="zh-CN" b="1">
              <a:solidFill>
                <a:srgbClr val="000099"/>
              </a:solidFill>
              <a:latin typeface="Arial" panose="020B0604020202020204" pitchFamily="34" charset="0"/>
            </a:endParaRPr>
          </a:p>
          <a:p>
            <a:pPr algn="ctr">
              <a:lnSpc>
                <a:spcPct val="80000"/>
              </a:lnSpc>
              <a:spcBef>
                <a:spcPct val="20000"/>
              </a:spcBef>
              <a:buClr>
                <a:srgbClr val="CC3300"/>
              </a:buClr>
              <a:buSzPct val="50000"/>
              <a:buFont typeface="Monotype Sorts" charset="2"/>
              <a:buNone/>
            </a:pPr>
            <a:r>
              <a:rPr lang="en-US" altLang="zh-CN" b="1">
                <a:solidFill>
                  <a:srgbClr val="000099"/>
                </a:solidFill>
                <a:latin typeface="Arial" panose="020B0604020202020204" pitchFamily="34" charset="0"/>
              </a:rPr>
              <a:t>This slide set is available at http://standards.ieee.org/board/pat/pat-slideset.ppt </a:t>
            </a:r>
          </a:p>
        </p:txBody>
      </p:sp>
      <p:sp>
        <p:nvSpPr>
          <p:cNvPr id="9" name="Rectangle 4"/>
          <p:cNvSpPr>
            <a:spLocks noGrp="1" noChangeArrowheads="1"/>
          </p:cNvSpPr>
          <p:nvPr>
            <p:ph type="dt" sz="quarter" idx="10"/>
          </p:nvPr>
        </p:nvSpPr>
        <p:spPr>
          <a:xfrm>
            <a:off x="533400" y="304800"/>
            <a:ext cx="1600199" cy="30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altLang="ko-KR" sz="1800" smtClean="0"/>
              <a:t>November 2015</a:t>
            </a:r>
            <a:endParaRPr lang="en-US" altLang="ko-KR" sz="1800" dirty="0"/>
          </a:p>
        </p:txBody>
      </p:sp>
    </p:spTree>
    <p:extLst>
      <p:ext uri="{BB962C8B-B14F-4D97-AF65-F5344CB8AC3E}">
        <p14:creationId xmlns:p14="http://schemas.microsoft.com/office/powerpoint/2010/main" val="1537604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Footer Placeholder 3"/>
          <p:cNvSpPr>
            <a:spLocks noGrp="1"/>
          </p:cNvSpPr>
          <p:nvPr>
            <p:ph type="ftr" sz="quarter" idx="11"/>
          </p:nvPr>
        </p:nvSpPr>
        <p:spPr>
          <a:xfrm>
            <a:off x="7051464" y="6475413"/>
            <a:ext cx="1492461" cy="36933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smtClean="0"/>
              <a:t>TGax MU ad-hoc group</a:t>
            </a:r>
            <a:endParaRPr lang="en-US" altLang="zh-CN" dirty="0" smtClean="0"/>
          </a:p>
        </p:txBody>
      </p:sp>
      <p:sp>
        <p:nvSpPr>
          <p:cNvPr id="12292"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20C3EFA8-3103-4E1F-A96F-2EA2866BB6F3}" type="slidenum">
              <a:rPr lang="en-US" altLang="zh-CN"/>
              <a:pPr/>
              <a:t>9</a:t>
            </a:fld>
            <a:endParaRPr lang="en-US" altLang="zh-CN"/>
          </a:p>
        </p:txBody>
      </p:sp>
      <p:sp>
        <p:nvSpPr>
          <p:cNvPr id="12293" name="Rectangle 2"/>
          <p:cNvSpPr>
            <a:spLocks noGrp="1" noChangeArrowheads="1"/>
          </p:cNvSpPr>
          <p:nvPr>
            <p:ph type="title"/>
          </p:nvPr>
        </p:nvSpPr>
        <p:spPr/>
        <p:txBody>
          <a:bodyPr/>
          <a:lstStyle/>
          <a:p>
            <a:r>
              <a:rPr lang="en-US" altLang="zh-CN" dirty="0" smtClean="0"/>
              <a:t>Call for Potentially Essential Patents</a:t>
            </a:r>
          </a:p>
        </p:txBody>
      </p:sp>
      <p:sp>
        <p:nvSpPr>
          <p:cNvPr id="12294" name="Rectangle 3"/>
          <p:cNvSpPr>
            <a:spLocks noGrp="1" noChangeArrowheads="1"/>
          </p:cNvSpPr>
          <p:nvPr>
            <p:ph type="body" idx="4294967295"/>
          </p:nvPr>
        </p:nvSpPr>
        <p:spPr>
          <a:xfrm>
            <a:off x="762000" y="1981200"/>
            <a:ext cx="7772400" cy="4114800"/>
          </a:xfrm>
        </p:spPr>
        <p:txBody>
          <a:bodyPr/>
          <a:lstStyle/>
          <a:p>
            <a:r>
              <a:rPr lang="en-US" altLang="zh-CN" sz="20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zh-CN" sz="1600" smtClean="0"/>
              <a:t>Either speak up now or</a:t>
            </a:r>
          </a:p>
          <a:p>
            <a:pPr lvl="1"/>
            <a:r>
              <a:rPr lang="en-US" altLang="zh-CN" sz="1600" smtClean="0"/>
              <a:t>Provide the chair of this group with the identity of the holder(s) of any and all such claims as soon as possible or</a:t>
            </a:r>
          </a:p>
          <a:p>
            <a:pPr lvl="1"/>
            <a:r>
              <a:rPr lang="en-US" altLang="zh-CN" sz="1600" smtClean="0"/>
              <a:t>Cause an LOA to be submitted</a:t>
            </a:r>
          </a:p>
        </p:txBody>
      </p:sp>
      <p:sp>
        <p:nvSpPr>
          <p:cNvPr id="12295"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b="1" u="sng"/>
              <a:t>Slide #3</a:t>
            </a:r>
          </a:p>
        </p:txBody>
      </p:sp>
      <p:sp>
        <p:nvSpPr>
          <p:cNvPr id="8" name="Rectangle 4"/>
          <p:cNvSpPr>
            <a:spLocks noGrp="1" noChangeArrowheads="1"/>
          </p:cNvSpPr>
          <p:nvPr>
            <p:ph type="dt" sz="quarter" idx="10"/>
          </p:nvPr>
        </p:nvSpPr>
        <p:spPr>
          <a:xfrm>
            <a:off x="533400" y="304800"/>
            <a:ext cx="1600199" cy="30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altLang="ko-KR" sz="1800" smtClean="0"/>
              <a:t>November 2015</a:t>
            </a:r>
            <a:endParaRPr lang="en-US" altLang="ko-KR" sz="1800" dirty="0"/>
          </a:p>
        </p:txBody>
      </p:sp>
    </p:spTree>
    <p:extLst>
      <p:ext uri="{BB962C8B-B14F-4D97-AF65-F5344CB8AC3E}">
        <p14:creationId xmlns:p14="http://schemas.microsoft.com/office/powerpoint/2010/main" val="26908399"/>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IEEE-2015</Template>
  <TotalTime>2196</TotalTime>
  <Words>1452</Words>
  <Application>Microsoft Office PowerPoint</Application>
  <PresentationFormat>On-screen Show (4:3)</PresentationFormat>
  <Paragraphs>313</Paragraphs>
  <Slides>19</Slides>
  <Notes>8</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8" baseType="lpstr">
      <vt:lpstr>MS PGothic</vt:lpstr>
      <vt:lpstr>宋体</vt:lpstr>
      <vt:lpstr>Arial</vt:lpstr>
      <vt:lpstr>Calibri</vt:lpstr>
      <vt:lpstr>Helvetica</vt:lpstr>
      <vt:lpstr>Monotype Sorts</vt:lpstr>
      <vt:lpstr>Times New Roman</vt:lpstr>
      <vt:lpstr>802-11-Submission</vt:lpstr>
      <vt:lpstr>Document</vt:lpstr>
      <vt:lpstr>TGax MU Ad-hoc November 2015 Agenda </vt:lpstr>
      <vt:lpstr>IEEE 802.11 TGax High Efficiency WLAN MU Ad Hoc</vt:lpstr>
      <vt:lpstr>Meeting Protocol</vt:lpstr>
      <vt:lpstr>Attendance</vt:lpstr>
      <vt:lpstr>Agenda Items November 10 2015, 1:30PM – 3:30PM</vt:lpstr>
      <vt:lpstr>Agenda Items November 11 2015, 4:00PM – 6:00PM</vt:lpstr>
      <vt:lpstr>Participants, Patents, and Duty to Inform</vt:lpstr>
      <vt:lpstr>Patent Related Links</vt:lpstr>
      <vt:lpstr>Call for Potentially Essential Patents</vt:lpstr>
      <vt:lpstr>Other Guidelines for IEEE WG Meetings</vt:lpstr>
      <vt:lpstr>Ad-hoc Group Straw poll rules Document: 15/0075r0</vt:lpstr>
      <vt:lpstr>Submissions (MU)</vt:lpstr>
      <vt:lpstr>MU- Straw-poll 1</vt:lpstr>
      <vt:lpstr>MU- Straw-poll 2</vt:lpstr>
      <vt:lpstr>MU- Straw-poll 3</vt:lpstr>
      <vt:lpstr>MU Straw-poll 4</vt:lpstr>
      <vt:lpstr>MU Straw Poll #5</vt:lpstr>
      <vt:lpstr>MU Straw Poll #5</vt:lpstr>
      <vt:lpstr>MU Straw Poll #6</vt:lpstr>
    </vt:vector>
  </TitlesOfParts>
  <Company>Quantenna Communications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Sigurd Schelstraete</dc:creator>
  <cp:lastModifiedBy>Kaushik Josiam</cp:lastModifiedBy>
  <cp:revision>117</cp:revision>
  <cp:lastPrinted>1998-02-10T13:28:06Z</cp:lastPrinted>
  <dcterms:created xsi:type="dcterms:W3CDTF">2015-03-09T09:52:27Z</dcterms:created>
  <dcterms:modified xsi:type="dcterms:W3CDTF">2015-11-10T21:34:01Z</dcterms:modified>
</cp:coreProperties>
</file>