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7"/>
  </p:notesMasterIdLst>
  <p:handoutMasterIdLst>
    <p:handoutMasterId r:id="rId38"/>
  </p:handoutMasterIdLst>
  <p:sldIdLst>
    <p:sldId id="269" r:id="rId2"/>
    <p:sldId id="393" r:id="rId3"/>
    <p:sldId id="324" r:id="rId4"/>
    <p:sldId id="352" r:id="rId5"/>
    <p:sldId id="317" r:id="rId6"/>
    <p:sldId id="318" r:id="rId7"/>
    <p:sldId id="319" r:id="rId8"/>
    <p:sldId id="320" r:id="rId9"/>
    <p:sldId id="321" r:id="rId10"/>
    <p:sldId id="322" r:id="rId11"/>
    <p:sldId id="433" r:id="rId12"/>
    <p:sldId id="473" r:id="rId13"/>
    <p:sldId id="459" r:id="rId14"/>
    <p:sldId id="455" r:id="rId15"/>
    <p:sldId id="460" r:id="rId16"/>
    <p:sldId id="461" r:id="rId17"/>
    <p:sldId id="463" r:id="rId18"/>
    <p:sldId id="464" r:id="rId19"/>
    <p:sldId id="465" r:id="rId20"/>
    <p:sldId id="466" r:id="rId21"/>
    <p:sldId id="468" r:id="rId22"/>
    <p:sldId id="469" r:id="rId23"/>
    <p:sldId id="470" r:id="rId24"/>
    <p:sldId id="471" r:id="rId25"/>
    <p:sldId id="472" r:id="rId26"/>
    <p:sldId id="456" r:id="rId27"/>
    <p:sldId id="474" r:id="rId28"/>
    <p:sldId id="475" r:id="rId29"/>
    <p:sldId id="477" r:id="rId30"/>
    <p:sldId id="478" r:id="rId31"/>
    <p:sldId id="479" r:id="rId32"/>
    <p:sldId id="481" r:id="rId33"/>
    <p:sldId id="482" r:id="rId34"/>
    <p:sldId id="457" r:id="rId35"/>
    <p:sldId id="458" r:id="rId3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483" autoAdjust="0"/>
    <p:restoredTop sz="94660"/>
  </p:normalViewPr>
  <p:slideViewPr>
    <p:cSldViewPr>
      <p:cViewPr varScale="1">
        <p:scale>
          <a:sx n="74" d="100"/>
          <a:sy n="74" d="100"/>
        </p:scale>
        <p:origin x="1212" y="60"/>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10" d="100"/>
        <a:sy n="110" d="100"/>
      </p:scale>
      <p:origin x="0" y="0"/>
    </p:cViewPr>
  </p:sorterViewPr>
  <p:notesViewPr>
    <p:cSldViewPr>
      <p:cViewPr>
        <p:scale>
          <a:sx n="100" d="100"/>
          <a:sy n="100" d="100"/>
        </p:scale>
        <p:origin x="-876" y="-7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6" name="Rectangle 4"/>
          <p:cNvSpPr>
            <a:spLocks noGrp="1" noChangeArrowheads="1"/>
          </p:cNvSpPr>
          <p:nvPr>
            <p:ph type="ftr" sz="quarter" idx="2"/>
          </p:nvPr>
        </p:nvSpPr>
        <p:spPr bwMode="auto">
          <a:xfrm>
            <a:off x="4619067" y="8982075"/>
            <a:ext cx="169918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ea typeface="+mn-ea"/>
                <a:cs typeface="+mn-cs"/>
              </a:defRPr>
            </a:lvl1pPr>
          </a:lstStyle>
          <a:p>
            <a:pPr>
              <a:defRPr/>
            </a:pPr>
            <a:r>
              <a:rPr lang="en-US" dirty="0" smtClean="0"/>
              <a:t>Brian Hart (Cisco Systems)</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ltLang="en-US"/>
              <a:t>Page </a:t>
            </a:r>
            <a:fld id="{D919926A-305E-4E58-838B-00F4BB303A00}" type="slidenum">
              <a:rPr lang="en-US" altLang="en-US"/>
              <a:pPr/>
              <a:t>‹#›</a:t>
            </a:fld>
            <a:endParaRPr lang="en-US" alt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3319" name="Rectangle 7"/>
          <p:cNvSpPr>
            <a:spLocks noChangeArrowheads="1"/>
          </p:cNvSpPr>
          <p:nvPr/>
        </p:nvSpPr>
        <p:spPr bwMode="auto">
          <a:xfrm>
            <a:off x="693738" y="8982075"/>
            <a:ext cx="711200" cy="182563"/>
          </a:xfrm>
          <a:prstGeom prst="rect">
            <a:avLst/>
          </a:prstGeom>
          <a:noFill/>
          <a:ln w="9525">
            <a:noFill/>
            <a:miter lim="800000"/>
            <a:headEnd/>
            <a:tailEnd/>
          </a:ln>
        </p:spPr>
        <p:txBody>
          <a:bodyPr wrap="none" lIns="0" tIns="0" rIns="0" bIns="0">
            <a:spAutoFit/>
          </a:bodyPr>
          <a:lstStyle/>
          <a:p>
            <a:pPr defTabSz="933450">
              <a:defRPr/>
            </a:pPr>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29089907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120890" y="8985250"/>
            <a:ext cx="21608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ea typeface="+mn-ea"/>
                <a:cs typeface="+mn-cs"/>
              </a:defRPr>
            </a:lvl5pPr>
          </a:lstStyle>
          <a:p>
            <a:pPr lvl="4">
              <a:defRPr/>
            </a:pPr>
            <a:r>
              <a:rPr lang="en-US" dirty="0" smtClean="0"/>
              <a:t>Brian Hart (Cisco Systems)</a:t>
            </a:r>
            <a:endParaRPr lang="en-US"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en-US"/>
              <a:t>Page </a:t>
            </a:r>
            <a:fld id="{6EFA31AB-7D66-4B05-9DE4-8BE7713FBDF8}" type="slidenum">
              <a:rPr lang="en-US" altLang="en-US"/>
              <a:pPr/>
              <a:t>‹#›</a:t>
            </a:fld>
            <a:endParaRPr lang="en-US" altLang="en-US"/>
          </a:p>
        </p:txBody>
      </p:sp>
      <p:sp>
        <p:nvSpPr>
          <p:cNvPr id="14344" name="Rectangle 8"/>
          <p:cNvSpPr>
            <a:spLocks noChangeArrowheads="1"/>
          </p:cNvSpPr>
          <p:nvPr/>
        </p:nvSpPr>
        <p:spPr bwMode="auto">
          <a:xfrm>
            <a:off x="723900" y="8985250"/>
            <a:ext cx="711200" cy="182563"/>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388202506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7EE614D-FE6F-4610-9B55-7D2281B1393A}" type="slidenum">
              <a:rPr lang="en-US" altLang="en-US"/>
              <a:pPr/>
              <a:t>1</a:t>
            </a:fld>
            <a:endParaRPr lang="en-US" altLang="en-US"/>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46734990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506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4D8DF04-AFC0-42A5-B25D-E60A4BFE5824}" type="slidenum">
              <a:rPr lang="en-US" altLang="en-US"/>
              <a:pPr/>
              <a:t>10</a:t>
            </a:fld>
            <a:endParaRPr lang="en-US" altLang="en-US"/>
          </a:p>
        </p:txBody>
      </p:sp>
      <p:sp>
        <p:nvSpPr>
          <p:cNvPr id="45062" name="Rectangle 2"/>
          <p:cNvSpPr>
            <a:spLocks noGrp="1" noRot="1" noChangeAspect="1" noChangeArrowheads="1" noTextEdit="1"/>
          </p:cNvSpPr>
          <p:nvPr>
            <p:ph type="sldImg"/>
          </p:nvPr>
        </p:nvSpPr>
        <p:spPr>
          <a:xfrm>
            <a:off x="1149350" y="696913"/>
            <a:ext cx="4637088" cy="3478212"/>
          </a:xfrm>
          <a:ln/>
        </p:spPr>
      </p:sp>
      <p:sp>
        <p:nvSpPr>
          <p:cNvPr id="45063"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32119490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11</a:t>
            </a:fld>
            <a:endParaRPr lang="en-US" altLang="en-US"/>
          </a:p>
        </p:txBody>
      </p:sp>
    </p:spTree>
    <p:extLst>
      <p:ext uri="{BB962C8B-B14F-4D97-AF65-F5344CB8AC3E}">
        <p14:creationId xmlns:p14="http://schemas.microsoft.com/office/powerpoint/2010/main" val="39593226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p:txBody>
          <a:bodyPr/>
          <a:lstStyle/>
          <a:p>
            <a:pPr lvl="4">
              <a:defRPr/>
            </a:pPr>
            <a:r>
              <a:rPr lang="en-US" smtClean="0"/>
              <a:t>Brian Hart (Cisco Systems)</a:t>
            </a:r>
            <a:endParaRPr lang="en-US" dirty="0"/>
          </a:p>
        </p:txBody>
      </p:sp>
      <p:sp>
        <p:nvSpPr>
          <p:cNvPr id="7" name="Slide Number Placeholder 6"/>
          <p:cNvSpPr>
            <a:spLocks noGrp="1"/>
          </p:cNvSpPr>
          <p:nvPr>
            <p:ph type="sldNum" sz="quarter" idx="13"/>
          </p:nvPr>
        </p:nvSpPr>
        <p:spPr/>
        <p:txBody>
          <a:bodyPr/>
          <a:lstStyle/>
          <a:p>
            <a:r>
              <a:rPr lang="en-US" altLang="en-US" smtClean="0"/>
              <a:t>Page </a:t>
            </a:r>
            <a:fld id="{6EFA31AB-7D66-4B05-9DE4-8BE7713FBDF8}" type="slidenum">
              <a:rPr lang="en-US" altLang="en-US" smtClean="0"/>
              <a:pPr/>
              <a:t>2</a:t>
            </a:fld>
            <a:endParaRPr lang="en-US" altLang="en-US"/>
          </a:p>
        </p:txBody>
      </p:sp>
    </p:spTree>
    <p:extLst>
      <p:ext uri="{BB962C8B-B14F-4D97-AF65-F5344CB8AC3E}">
        <p14:creationId xmlns:p14="http://schemas.microsoft.com/office/powerpoint/2010/main" val="40003469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3</a:t>
            </a:fld>
            <a:endParaRPr lang="en-US" altLang="en-US"/>
          </a:p>
        </p:txBody>
      </p:sp>
    </p:spTree>
    <p:extLst>
      <p:ext uri="{BB962C8B-B14F-4D97-AF65-F5344CB8AC3E}">
        <p14:creationId xmlns:p14="http://schemas.microsoft.com/office/powerpoint/2010/main" val="25372498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p:txBody>
          <a:bodyPr/>
          <a:lstStyle/>
          <a:p>
            <a:pPr lvl="4">
              <a:defRPr/>
            </a:pPr>
            <a:r>
              <a:rPr lang="en-US" smtClean="0"/>
              <a:t>Brian Hart (Cisco Systems)</a:t>
            </a:r>
            <a:endParaRPr lang="en-US" dirty="0"/>
          </a:p>
        </p:txBody>
      </p:sp>
      <p:sp>
        <p:nvSpPr>
          <p:cNvPr id="7" name="Slide Number Placeholder 6"/>
          <p:cNvSpPr>
            <a:spLocks noGrp="1"/>
          </p:cNvSpPr>
          <p:nvPr>
            <p:ph type="sldNum" sz="quarter" idx="13"/>
          </p:nvPr>
        </p:nvSpPr>
        <p:spPr/>
        <p:txBody>
          <a:bodyPr/>
          <a:lstStyle/>
          <a:p>
            <a:r>
              <a:rPr lang="en-US" altLang="en-US" smtClean="0"/>
              <a:t>Page </a:t>
            </a:r>
            <a:fld id="{6EFA31AB-7D66-4B05-9DE4-8BE7713FBDF8}" type="slidenum">
              <a:rPr lang="en-US" altLang="en-US" smtClean="0"/>
              <a:pPr/>
              <a:t>4</a:t>
            </a:fld>
            <a:endParaRPr lang="en-US" altLang="en-US"/>
          </a:p>
        </p:txBody>
      </p:sp>
    </p:spTree>
    <p:extLst>
      <p:ext uri="{BB962C8B-B14F-4D97-AF65-F5344CB8AC3E}">
        <p14:creationId xmlns:p14="http://schemas.microsoft.com/office/powerpoint/2010/main" val="8367322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3994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88FFA44B-A05E-4727-910F-414F593231F4}" type="slidenum">
              <a:rPr lang="en-US" altLang="en-US"/>
              <a:pPr/>
              <a:t>5</a:t>
            </a:fld>
            <a:endParaRPr lang="en-US" altLang="en-US"/>
          </a:p>
        </p:txBody>
      </p:sp>
      <p:sp>
        <p:nvSpPr>
          <p:cNvPr id="39942" name="Rectangle 2"/>
          <p:cNvSpPr>
            <a:spLocks noGrp="1" noRot="1" noChangeAspect="1" noChangeArrowheads="1" noTextEdit="1"/>
          </p:cNvSpPr>
          <p:nvPr>
            <p:ph type="sldImg"/>
          </p:nvPr>
        </p:nvSpPr>
        <p:spPr>
          <a:xfrm>
            <a:off x="1154113" y="701675"/>
            <a:ext cx="4625975" cy="3468688"/>
          </a:xfrm>
          <a:ln/>
        </p:spPr>
      </p:sp>
      <p:sp>
        <p:nvSpPr>
          <p:cNvPr id="3994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41723163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4"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096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73079917-35D1-411C-A26F-0E38B27BD051}" type="slidenum">
              <a:rPr lang="en-US" altLang="en-US"/>
              <a:pPr/>
              <a:t>6</a:t>
            </a:fld>
            <a:endParaRPr lang="en-US" altLang="en-US"/>
          </a:p>
        </p:txBody>
      </p:sp>
      <p:sp>
        <p:nvSpPr>
          <p:cNvPr id="40966" name="Rectangle 2"/>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GB" altLang="en-US" smtClean="0"/>
          </a:p>
        </p:txBody>
      </p:sp>
      <p:sp>
        <p:nvSpPr>
          <p:cNvPr id="40967"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27095328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19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0E7487C3-F7A9-474A-832C-DD83B8C43F93}" type="slidenum">
              <a:rPr lang="en-US" altLang="en-US"/>
              <a:pPr/>
              <a:t>7</a:t>
            </a:fld>
            <a:endParaRPr lang="en-US" altLang="en-US"/>
          </a:p>
        </p:txBody>
      </p:sp>
      <p:sp>
        <p:nvSpPr>
          <p:cNvPr id="41990" name="Rectangle 2"/>
          <p:cNvSpPr>
            <a:spLocks noGrp="1" noRot="1" noChangeAspect="1" noChangeArrowheads="1" noTextEdit="1"/>
          </p:cNvSpPr>
          <p:nvPr>
            <p:ph type="sldImg"/>
          </p:nvPr>
        </p:nvSpPr>
        <p:spPr>
          <a:xfrm>
            <a:off x="1149350" y="696913"/>
            <a:ext cx="4637088" cy="3478212"/>
          </a:xfrm>
          <a:ln/>
        </p:spPr>
      </p:sp>
      <p:sp>
        <p:nvSpPr>
          <p:cNvPr id="41991"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5690710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2"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301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2ED9F0BE-5515-4486-A150-A7FF622CB7E6}" type="slidenum">
              <a:rPr lang="en-US" altLang="en-US"/>
              <a:pPr/>
              <a:t>8</a:t>
            </a:fld>
            <a:endParaRPr lang="en-US" altLang="en-US"/>
          </a:p>
        </p:txBody>
      </p:sp>
      <p:sp>
        <p:nvSpPr>
          <p:cNvPr id="43014" name="Rectangle 2"/>
          <p:cNvSpPr>
            <a:spLocks noGrp="1" noRot="1" noChangeAspect="1" noChangeArrowheads="1" noTextEdit="1"/>
          </p:cNvSpPr>
          <p:nvPr>
            <p:ph type="sldImg"/>
          </p:nvPr>
        </p:nvSpPr>
        <p:spPr>
          <a:xfrm>
            <a:off x="1154113" y="701675"/>
            <a:ext cx="4625975" cy="3468688"/>
          </a:xfrm>
          <a:ln/>
        </p:spPr>
      </p:sp>
      <p:sp>
        <p:nvSpPr>
          <p:cNvPr id="430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9501541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6"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40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B60E471E-B7F2-4213-8AA3-40FB3EBC7B3F}" type="slidenum">
              <a:rPr lang="en-US" altLang="en-US"/>
              <a:pPr/>
              <a:t>9</a:t>
            </a:fld>
            <a:endParaRPr lang="en-US" altLang="en-US"/>
          </a:p>
        </p:txBody>
      </p:sp>
      <p:sp>
        <p:nvSpPr>
          <p:cNvPr id="44038" name="Rectangle 2"/>
          <p:cNvSpPr>
            <a:spLocks noGrp="1" noRot="1" noChangeAspect="1" noChangeArrowheads="1" noTextEdit="1"/>
          </p:cNvSpPr>
          <p:nvPr>
            <p:ph type="sldImg"/>
          </p:nvPr>
        </p:nvSpPr>
        <p:spPr>
          <a:xfrm>
            <a:off x="1154113" y="701675"/>
            <a:ext cx="4625975" cy="3468688"/>
          </a:xfrm>
          <a:ln/>
        </p:spPr>
      </p:sp>
      <p:sp>
        <p:nvSpPr>
          <p:cNvPr id="440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0394836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 2015</a:t>
            </a:r>
            <a:endParaRPr lang="en-US"/>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0AA8DC3-7C7F-436A-8C94-CF1AE6DDC452}" type="slidenum">
              <a:rPr lang="en-US" altLang="en-US"/>
              <a:pPr/>
              <a:t>‹#›</a:t>
            </a:fld>
            <a:endParaRPr lang="en-US" altLang="en-US"/>
          </a:p>
        </p:txBody>
      </p:sp>
      <p:sp>
        <p:nvSpPr>
          <p:cNvPr id="7"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Yakun Sun (Marvell)</a:t>
            </a:r>
            <a:endParaRPr lang="en-US" dirty="0"/>
          </a:p>
        </p:txBody>
      </p:sp>
    </p:spTree>
    <p:extLst>
      <p:ext uri="{BB962C8B-B14F-4D97-AF65-F5344CB8AC3E}">
        <p14:creationId xmlns:p14="http://schemas.microsoft.com/office/powerpoint/2010/main" val="2304961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 2015</a:t>
            </a:r>
            <a:endParaRPr lang="en-US"/>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D15CE680-4043-4869-933D-BA45297DC527}" type="slidenum">
              <a:rPr lang="en-US" altLang="en-US"/>
              <a:pPr/>
              <a:t>‹#›</a:t>
            </a:fld>
            <a:endParaRPr lang="en-US" altLang="en-US"/>
          </a:p>
        </p:txBody>
      </p:sp>
      <p:sp>
        <p:nvSpPr>
          <p:cNvPr id="7"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Yakun Sun (Marvell)</a:t>
            </a:r>
            <a:endParaRPr lang="en-US" dirty="0"/>
          </a:p>
        </p:txBody>
      </p:sp>
    </p:spTree>
    <p:extLst>
      <p:ext uri="{BB962C8B-B14F-4D97-AF65-F5344CB8AC3E}">
        <p14:creationId xmlns:p14="http://schemas.microsoft.com/office/powerpoint/2010/main" val="3525522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 2015</a:t>
            </a:r>
            <a:endParaRPr lang="en-US"/>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D22A05F-A1F8-4DEC-8F06-8C0FFF793D0B}" type="slidenum">
              <a:rPr lang="en-US" altLang="en-US"/>
              <a:pPr/>
              <a:t>‹#›</a:t>
            </a:fld>
            <a:endParaRPr lang="en-US" altLang="en-US"/>
          </a:p>
        </p:txBody>
      </p:sp>
      <p:sp>
        <p:nvSpPr>
          <p:cNvPr id="7"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Yakun Sun (Marvell)</a:t>
            </a:r>
            <a:endParaRPr lang="en-US" dirty="0"/>
          </a:p>
        </p:txBody>
      </p:sp>
    </p:spTree>
    <p:extLst>
      <p:ext uri="{BB962C8B-B14F-4D97-AF65-F5344CB8AC3E}">
        <p14:creationId xmlns:p14="http://schemas.microsoft.com/office/powerpoint/2010/main" val="392770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 2015</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8B9CC4A4-AD29-475B-8067-76907FC008B3}" type="slidenum">
              <a:rPr lang="en-US" altLang="en-US"/>
              <a:pPr/>
              <a:t>‹#›</a:t>
            </a:fld>
            <a:endParaRPr lang="en-US" altLang="en-US"/>
          </a:p>
        </p:txBody>
      </p:sp>
      <p:sp>
        <p:nvSpPr>
          <p:cNvPr id="7"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Yakun Sun (Marvell)</a:t>
            </a:r>
            <a:endParaRPr lang="en-US" dirty="0"/>
          </a:p>
        </p:txBody>
      </p:sp>
    </p:spTree>
    <p:extLst>
      <p:ext uri="{BB962C8B-B14F-4D97-AF65-F5344CB8AC3E}">
        <p14:creationId xmlns:p14="http://schemas.microsoft.com/office/powerpoint/2010/main" val="1335354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 2015</a:t>
            </a:r>
            <a:endParaRPr lang="en-US"/>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39EFF72F-00D0-43C0-809C-8104CC1AFE52}" type="slidenum">
              <a:rPr lang="en-US" altLang="en-US"/>
              <a:pPr/>
              <a:t>‹#›</a:t>
            </a:fld>
            <a:endParaRPr lang="en-US" altLang="en-US"/>
          </a:p>
        </p:txBody>
      </p:sp>
      <p:sp>
        <p:nvSpPr>
          <p:cNvPr id="7"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Yakun Sun (Marvell)</a:t>
            </a:r>
            <a:endParaRPr lang="en-US" dirty="0"/>
          </a:p>
        </p:txBody>
      </p:sp>
    </p:spTree>
    <p:extLst>
      <p:ext uri="{BB962C8B-B14F-4D97-AF65-F5344CB8AC3E}">
        <p14:creationId xmlns:p14="http://schemas.microsoft.com/office/powerpoint/2010/main" val="3863040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 2015</a:t>
            </a:r>
            <a:endParaRPr lang="en-US"/>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D14C4FC9-88E1-4B68-9472-E2E9A5BFF819}" type="slidenum">
              <a:rPr lang="en-US" altLang="en-US"/>
              <a:pPr/>
              <a:t>‹#›</a:t>
            </a:fld>
            <a:endParaRPr lang="en-US" altLang="en-US"/>
          </a:p>
        </p:txBody>
      </p:sp>
      <p:sp>
        <p:nvSpPr>
          <p:cNvPr id="8"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Yakun Sun (Marvell)</a:t>
            </a:r>
            <a:endParaRPr lang="en-US" dirty="0"/>
          </a:p>
        </p:txBody>
      </p:sp>
    </p:spTree>
    <p:extLst>
      <p:ext uri="{BB962C8B-B14F-4D97-AF65-F5344CB8AC3E}">
        <p14:creationId xmlns:p14="http://schemas.microsoft.com/office/powerpoint/2010/main" val="1846369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Nov 2015</a:t>
            </a:r>
            <a:endParaRPr lang="en-US"/>
          </a:p>
        </p:txBody>
      </p:sp>
      <p:sp>
        <p:nvSpPr>
          <p:cNvPr id="9" name="Rectangle 6"/>
          <p:cNvSpPr>
            <a:spLocks noGrp="1" noChangeArrowheads="1"/>
          </p:cNvSpPr>
          <p:nvPr>
            <p:ph type="sldNum" sz="quarter" idx="12"/>
          </p:nvPr>
        </p:nvSpPr>
        <p:spPr>
          <a:ln/>
        </p:spPr>
        <p:txBody>
          <a:bodyPr/>
          <a:lstStyle>
            <a:lvl1pPr>
              <a:defRPr/>
            </a:lvl1pPr>
          </a:lstStyle>
          <a:p>
            <a:r>
              <a:rPr lang="en-US" altLang="en-US"/>
              <a:t>Slide </a:t>
            </a:r>
            <a:fld id="{4476DFDC-9E61-4738-B454-2FD4E809C605}" type="slidenum">
              <a:rPr lang="en-US" altLang="en-US"/>
              <a:pPr/>
              <a:t>‹#›</a:t>
            </a:fld>
            <a:endParaRPr lang="en-US" altLang="en-US"/>
          </a:p>
        </p:txBody>
      </p:sp>
      <p:sp>
        <p:nvSpPr>
          <p:cNvPr id="10" name="Rectangle 5"/>
          <p:cNvSpPr>
            <a:spLocks noGrp="1" noChangeArrowheads="1"/>
          </p:cNvSpPr>
          <p:nvPr>
            <p:ph type="ftr" sz="quarter" idx="1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Yakun Sun (Marvell)</a:t>
            </a:r>
            <a:endParaRPr lang="en-US" dirty="0"/>
          </a:p>
        </p:txBody>
      </p:sp>
    </p:spTree>
    <p:extLst>
      <p:ext uri="{BB962C8B-B14F-4D97-AF65-F5344CB8AC3E}">
        <p14:creationId xmlns:p14="http://schemas.microsoft.com/office/powerpoint/2010/main" val="749810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Nov 2015</a:t>
            </a:r>
            <a:endParaRPr lang="en-US"/>
          </a:p>
        </p:txBody>
      </p:sp>
      <p:sp>
        <p:nvSpPr>
          <p:cNvPr id="5" name="Rectangle 6"/>
          <p:cNvSpPr>
            <a:spLocks noGrp="1" noChangeArrowheads="1"/>
          </p:cNvSpPr>
          <p:nvPr>
            <p:ph type="sldNum" sz="quarter" idx="12"/>
          </p:nvPr>
        </p:nvSpPr>
        <p:spPr>
          <a:ln/>
        </p:spPr>
        <p:txBody>
          <a:bodyPr/>
          <a:lstStyle>
            <a:lvl1pPr>
              <a:defRPr/>
            </a:lvl1pPr>
          </a:lstStyle>
          <a:p>
            <a:r>
              <a:rPr lang="en-US" altLang="en-US"/>
              <a:t>Slide </a:t>
            </a:r>
            <a:fld id="{4D0A5DF6-E439-491E-A6FD-BEBF69AE36C3}" type="slidenum">
              <a:rPr lang="en-US" altLang="en-US"/>
              <a:pPr/>
              <a:t>‹#›</a:t>
            </a:fld>
            <a:endParaRPr lang="en-US" altLang="en-US"/>
          </a:p>
        </p:txBody>
      </p:sp>
      <p:sp>
        <p:nvSpPr>
          <p:cNvPr id="6" name="Footer Placeholder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Yakun Sun (Marvell)</a:t>
            </a:r>
            <a:endParaRPr lang="en-US" dirty="0"/>
          </a:p>
        </p:txBody>
      </p:sp>
    </p:spTree>
    <p:extLst>
      <p:ext uri="{BB962C8B-B14F-4D97-AF65-F5344CB8AC3E}">
        <p14:creationId xmlns:p14="http://schemas.microsoft.com/office/powerpoint/2010/main" val="283468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Nov 2015</a:t>
            </a:r>
            <a:endParaRPr lang="en-US"/>
          </a:p>
        </p:txBody>
      </p:sp>
      <p:sp>
        <p:nvSpPr>
          <p:cNvPr id="4" name="Rectangle 6"/>
          <p:cNvSpPr>
            <a:spLocks noGrp="1" noChangeArrowheads="1"/>
          </p:cNvSpPr>
          <p:nvPr>
            <p:ph type="sldNum" sz="quarter" idx="12"/>
          </p:nvPr>
        </p:nvSpPr>
        <p:spPr>
          <a:ln/>
        </p:spPr>
        <p:txBody>
          <a:bodyPr/>
          <a:lstStyle>
            <a:lvl1pPr>
              <a:defRPr/>
            </a:lvl1pPr>
          </a:lstStyle>
          <a:p>
            <a:r>
              <a:rPr lang="en-US" altLang="en-US"/>
              <a:t>Slide </a:t>
            </a:r>
            <a:fld id="{72273DAC-1949-4589-BE05-FC0EDD130760}" type="slidenum">
              <a:rPr lang="en-US" altLang="en-US"/>
              <a:pPr/>
              <a:t>‹#›</a:t>
            </a:fld>
            <a:endParaRPr lang="en-US" altLang="en-US"/>
          </a:p>
        </p:txBody>
      </p:sp>
      <p:sp>
        <p:nvSpPr>
          <p:cNvPr id="5"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Yakun Sun (Marvell)</a:t>
            </a:r>
            <a:endParaRPr lang="en-US" dirty="0"/>
          </a:p>
        </p:txBody>
      </p:sp>
    </p:spTree>
    <p:extLst>
      <p:ext uri="{BB962C8B-B14F-4D97-AF65-F5344CB8AC3E}">
        <p14:creationId xmlns:p14="http://schemas.microsoft.com/office/powerpoint/2010/main" val="937070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 2015</a:t>
            </a:r>
            <a:endParaRPr lang="en-US"/>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22FA7B01-1F90-4497-BF70-D395632396F6}" type="slidenum">
              <a:rPr lang="en-US" altLang="en-US"/>
              <a:pPr/>
              <a:t>‹#›</a:t>
            </a:fld>
            <a:endParaRPr lang="en-US" altLang="en-US"/>
          </a:p>
        </p:txBody>
      </p:sp>
      <p:sp>
        <p:nvSpPr>
          <p:cNvPr id="8"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Yakun Sun (Marvell)</a:t>
            </a:r>
            <a:endParaRPr lang="en-US" dirty="0"/>
          </a:p>
        </p:txBody>
      </p:sp>
    </p:spTree>
    <p:extLst>
      <p:ext uri="{BB962C8B-B14F-4D97-AF65-F5344CB8AC3E}">
        <p14:creationId xmlns:p14="http://schemas.microsoft.com/office/powerpoint/2010/main" val="4209029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 2015</a:t>
            </a:r>
            <a:endParaRPr lang="en-US"/>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C9741848-9FBC-47F8-A626-8273C50A0777}" type="slidenum">
              <a:rPr lang="en-US" altLang="en-US"/>
              <a:pPr/>
              <a:t>‹#›</a:t>
            </a:fld>
            <a:endParaRPr lang="en-US" altLang="en-US"/>
          </a:p>
        </p:txBody>
      </p:sp>
      <p:sp>
        <p:nvSpPr>
          <p:cNvPr id="8"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Yakun Sun (Marvell)</a:t>
            </a:r>
            <a:endParaRPr lang="en-US" dirty="0"/>
          </a:p>
        </p:txBody>
      </p:sp>
    </p:spTree>
    <p:extLst>
      <p:ext uri="{BB962C8B-B14F-4D97-AF65-F5344CB8AC3E}">
        <p14:creationId xmlns:p14="http://schemas.microsoft.com/office/powerpoint/2010/main" val="4145511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8195"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2601"/>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Nov 2015</a:t>
            </a:r>
            <a:endParaRPr lang="en-US" dirty="0"/>
          </a:p>
        </p:txBody>
      </p:sp>
      <p:sp>
        <p:nvSpPr>
          <p:cNvPr id="1029" name="Rectangle 5"/>
          <p:cNvSpPr>
            <a:spLocks noGrp="1" noChangeArrowheads="1"/>
          </p:cNvSpPr>
          <p:nvPr>
            <p:ph type="ftr" sz="quarter" idx="3"/>
          </p:nvPr>
        </p:nvSpPr>
        <p:spPr bwMode="auto">
          <a:xfrm>
            <a:off x="7203173" y="6475413"/>
            <a:ext cx="13407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Yakun Sun (Marvell)</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B9AF787C-950C-424D-839A-B27DA4B12147}" type="slidenum">
              <a:rPr lang="en-US" altLang="en-US"/>
              <a:pPr/>
              <a:t>‹#›</a:t>
            </a:fld>
            <a:endParaRPr lang="en-US" altLang="en-US"/>
          </a:p>
        </p:txBody>
      </p:sp>
      <p:sp>
        <p:nvSpPr>
          <p:cNvPr id="1031" name="Rectangle 7"/>
          <p:cNvSpPr>
            <a:spLocks noChangeArrowheads="1"/>
          </p:cNvSpPr>
          <p:nvPr/>
        </p:nvSpPr>
        <p:spPr bwMode="auto">
          <a:xfrm>
            <a:off x="5260910" y="330575"/>
            <a:ext cx="3283015" cy="276999"/>
          </a:xfrm>
          <a:prstGeom prst="rect">
            <a:avLst/>
          </a:prstGeom>
          <a:noFill/>
          <a:ln w="9525">
            <a:noFill/>
            <a:miter lim="800000"/>
            <a:headEnd/>
            <a:tailEnd/>
          </a:ln>
        </p:spPr>
        <p:txBody>
          <a:bodyPr wrap="none" lIns="0" tIns="0" rIns="0" bIns="0" anchor="b">
            <a:spAutoFit/>
          </a:bodyPr>
          <a:lstStyle/>
          <a:p>
            <a:pPr marL="457200" lvl="4" algn="r">
              <a:defRPr/>
            </a:pPr>
            <a:r>
              <a:rPr lang="en-US" sz="1800" b="1" dirty="0"/>
              <a:t>doc.: IEEE </a:t>
            </a:r>
            <a:r>
              <a:rPr lang="en-US" sz="1800" b="1" dirty="0" smtClean="0"/>
              <a:t>802.11-15/1385r2</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12.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hyperlink" Target="mailto:jrosdahl@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Nov 2015</a:t>
            </a:r>
            <a:endParaRPr lang="en-US" altLang="en-US" sz="1800" dirty="0" smtClean="0"/>
          </a:p>
        </p:txBody>
      </p:sp>
      <p:sp>
        <p:nvSpPr>
          <p:cNvPr id="102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D3591293-04DA-415C-B609-FAF33C009BD0}" type="slidenum">
              <a:rPr lang="en-US" altLang="en-US"/>
              <a:pPr/>
              <a:t>1</a:t>
            </a:fld>
            <a:endParaRPr lang="en-US" altLang="en-US"/>
          </a:p>
        </p:txBody>
      </p:sp>
      <p:sp>
        <p:nvSpPr>
          <p:cNvPr id="1030" name="Rectangle 2"/>
          <p:cNvSpPr>
            <a:spLocks noGrp="1" noChangeArrowheads="1"/>
          </p:cNvSpPr>
          <p:nvPr>
            <p:ph type="title"/>
          </p:nvPr>
        </p:nvSpPr>
        <p:spPr>
          <a:noFill/>
        </p:spPr>
        <p:txBody>
          <a:bodyPr/>
          <a:lstStyle/>
          <a:p>
            <a:r>
              <a:rPr lang="en-US" altLang="en-US" sz="2800" dirty="0" err="1" smtClean="0"/>
              <a:t>TGax</a:t>
            </a:r>
            <a:r>
              <a:rPr lang="en-US" altLang="en-US" sz="2800" dirty="0" smtClean="0"/>
              <a:t> PHY Ad Hoc Nov 2015 Meeting Agenda</a:t>
            </a:r>
          </a:p>
        </p:txBody>
      </p:sp>
      <p:sp>
        <p:nvSpPr>
          <p:cNvPr id="1031" name="Rectangle 6"/>
          <p:cNvSpPr>
            <a:spLocks noGrp="1" noChangeArrowheads="1"/>
          </p:cNvSpPr>
          <p:nvPr>
            <p:ph type="body" idx="1"/>
          </p:nvPr>
        </p:nvSpPr>
        <p:spPr>
          <a:xfrm>
            <a:off x="685800" y="1676400"/>
            <a:ext cx="7772400" cy="381000"/>
          </a:xfrm>
          <a:noFill/>
        </p:spPr>
        <p:txBody>
          <a:bodyPr/>
          <a:lstStyle/>
          <a:p>
            <a:pPr algn="ctr">
              <a:buFontTx/>
              <a:buNone/>
            </a:pPr>
            <a:r>
              <a:rPr lang="en-US" altLang="en-US" sz="2000" dirty="0" smtClean="0"/>
              <a:t>Date:</a:t>
            </a:r>
            <a:r>
              <a:rPr lang="en-US" altLang="en-US" sz="2000" b="0" dirty="0" smtClean="0"/>
              <a:t> 2015-11-10</a:t>
            </a:r>
          </a:p>
        </p:txBody>
      </p:sp>
      <p:graphicFrame>
        <p:nvGraphicFramePr>
          <p:cNvPr id="1026" name="Object 11"/>
          <p:cNvGraphicFramePr>
            <a:graphicFrameLocks noChangeAspect="1"/>
          </p:cNvGraphicFramePr>
          <p:nvPr>
            <p:extLst>
              <p:ext uri="{D42A27DB-BD31-4B8C-83A1-F6EECF244321}">
                <p14:modId xmlns:p14="http://schemas.microsoft.com/office/powerpoint/2010/main" val="1866429318"/>
              </p:ext>
            </p:extLst>
          </p:nvPr>
        </p:nvGraphicFramePr>
        <p:xfrm>
          <a:off x="531813" y="2865438"/>
          <a:ext cx="7902575" cy="2579687"/>
        </p:xfrm>
        <a:graphic>
          <a:graphicData uri="http://schemas.openxmlformats.org/presentationml/2006/ole">
            <mc:AlternateContent xmlns:mc="http://schemas.openxmlformats.org/markup-compatibility/2006">
              <mc:Choice xmlns:v="urn:schemas-microsoft-com:vml" Requires="v">
                <p:oleObj spid="_x0000_s1101" name="Document" r:id="rId4" imgW="8677376" imgH="2815604" progId="Word.Document.8">
                  <p:embed/>
                </p:oleObj>
              </mc:Choice>
              <mc:Fallback>
                <p:oleObj name="Document" r:id="rId4" imgW="8677376" imgH="2815604" progId="Word.Document.8">
                  <p:embed/>
                  <p:pic>
                    <p:nvPicPr>
                      <p:cNvPr id="0" name="Picture 18"/>
                      <p:cNvPicPr>
                        <a:picLocks noChangeAspect="1" noChangeArrowheads="1"/>
                      </p:cNvPicPr>
                      <p:nvPr/>
                    </p:nvPicPr>
                    <p:blipFill>
                      <a:blip r:embed="rId5"/>
                      <a:srcRect/>
                      <a:stretch>
                        <a:fillRect/>
                      </a:stretch>
                    </p:blipFill>
                    <p:spPr bwMode="auto">
                      <a:xfrm>
                        <a:off x="531813" y="2865438"/>
                        <a:ext cx="7902575" cy="2579687"/>
                      </a:xfrm>
                      <a:prstGeom prst="rect">
                        <a:avLst/>
                      </a:prstGeom>
                      <a:noFill/>
                      <a:effectLst/>
                      <a:extLst/>
                    </p:spPr>
                  </p:pic>
                </p:oleObj>
              </mc:Fallback>
            </mc:AlternateContent>
          </a:graphicData>
        </a:graphic>
      </p:graphicFrame>
      <p:sp>
        <p:nvSpPr>
          <p:cNvPr id="1032"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spcBef>
                <a:spcPct val="20000"/>
              </a:spcBef>
            </a:pPr>
            <a:r>
              <a:rPr lang="en-US" altLang="en-US" sz="2000" b="1"/>
              <a:t>Authors:</a:t>
            </a:r>
            <a:endParaRPr lang="en-US" altLang="en-US" sz="2000"/>
          </a:p>
        </p:txBody>
      </p:sp>
      <p:sp>
        <p:nvSpPr>
          <p:cNvPr id="2" name="Footer Placeholder 1"/>
          <p:cNvSpPr>
            <a:spLocks noGrp="1"/>
          </p:cNvSpPr>
          <p:nvPr>
            <p:ph type="ftr" sz="quarter" idx="3"/>
          </p:nvPr>
        </p:nvSpPr>
        <p:spPr/>
        <p:txBody>
          <a:bodyPr/>
          <a:lstStyle/>
          <a:p>
            <a:pPr>
              <a:defRPr/>
            </a:pPr>
            <a:r>
              <a:rPr lang="en-US" smtClean="0"/>
              <a:t>Yakun Sun (Marvell)</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Nov 2015</a:t>
            </a:r>
          </a:p>
        </p:txBody>
      </p:sp>
      <p:sp>
        <p:nvSpPr>
          <p:cNvPr id="1843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89D65ABE-CCC9-435B-ADFD-9E86D81E54AB}" type="slidenum">
              <a:rPr lang="en-US" altLang="en-US"/>
              <a:pPr/>
              <a:t>10</a:t>
            </a:fld>
            <a:endParaRPr lang="en-US" altLang="en-US"/>
          </a:p>
        </p:txBody>
      </p:sp>
      <p:sp>
        <p:nvSpPr>
          <p:cNvPr id="18437" name="Rectangle 2"/>
          <p:cNvSpPr>
            <a:spLocks noGrp="1" noChangeArrowheads="1"/>
          </p:cNvSpPr>
          <p:nvPr>
            <p:ph type="title"/>
          </p:nvPr>
        </p:nvSpPr>
        <p:spPr>
          <a:xfrm>
            <a:off x="685800" y="685800"/>
            <a:ext cx="7772400" cy="609600"/>
          </a:xfrm>
        </p:spPr>
        <p:txBody>
          <a:bodyPr/>
          <a:lstStyle/>
          <a:p>
            <a:r>
              <a:rPr lang="en-US" altLang="en-US" sz="2800" u="sng" smtClean="0"/>
              <a:t>Other Guidelines for IEEE WG Meetings</a:t>
            </a:r>
          </a:p>
        </p:txBody>
      </p:sp>
      <p:sp>
        <p:nvSpPr>
          <p:cNvPr id="18438" name="Rectangle 4"/>
          <p:cNvSpPr>
            <a:spLocks noChangeArrowheads="1"/>
          </p:cNvSpPr>
          <p:nvPr/>
        </p:nvSpPr>
        <p:spPr bwMode="auto">
          <a:xfrm>
            <a:off x="533400" y="13716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defRPr sz="1200">
                <a:solidFill>
                  <a:schemeClr val="tx1"/>
                </a:solidFill>
                <a:latin typeface="Times New Roman" pitchFamily="18" charset="0"/>
                <a:ea typeface="MS PGothic" pitchFamily="34" charset="-128"/>
              </a:defRPr>
            </a:lvl1pPr>
            <a:lvl2pPr marL="630238"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nSpc>
                <a:spcPct val="80000"/>
              </a:lnSpc>
              <a:spcBef>
                <a:spcPct val="20000"/>
              </a:spcBef>
              <a:buFontTx/>
              <a:buChar char="•"/>
            </a:pPr>
            <a:endParaRPr lang="en-US" altLang="en-US" sz="500" b="1" u="sng" dirty="0">
              <a:solidFill>
                <a:srgbClr val="FF0000"/>
              </a:solidFill>
            </a:endParaRPr>
          </a:p>
          <a:p>
            <a:pPr>
              <a:lnSpc>
                <a:spcPct val="80000"/>
              </a:lnSpc>
              <a:spcBef>
                <a:spcPct val="20000"/>
              </a:spcBef>
              <a:spcAft>
                <a:spcPct val="40000"/>
              </a:spcAft>
              <a:buFontTx/>
              <a:buChar char="•"/>
            </a:pPr>
            <a:r>
              <a:rPr lang="en-US" altLang="en-US" sz="2000" dirty="0"/>
              <a:t>All IEEE-SA standards meetings shall be conducted in compliance with all applicable laws, including antitrust and competition laws. </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the interpretation, validity, or essentiality of patents/patent claims. </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specific license rates, terms, or conditions.</a:t>
            </a:r>
          </a:p>
          <a:p>
            <a:pPr lvl="2">
              <a:lnSpc>
                <a:spcPct val="80000"/>
              </a:lnSpc>
              <a:spcBef>
                <a:spcPct val="20000"/>
              </a:spcBef>
              <a:spcAft>
                <a:spcPct val="40000"/>
              </a:spcAft>
              <a:buFontTx/>
              <a:buChar char="•"/>
            </a:pPr>
            <a:r>
              <a:rPr lang="en-US" altLang="en-US" sz="1600" dirty="0"/>
              <a:t>Relative costs, including licensing costs of essential patent claims, of different technical approaches may be discussed in standards development meetings. </a:t>
            </a:r>
          </a:p>
          <a:p>
            <a:pPr lvl="3">
              <a:lnSpc>
                <a:spcPct val="80000"/>
              </a:lnSpc>
              <a:spcBef>
                <a:spcPct val="20000"/>
              </a:spcBef>
              <a:spcAft>
                <a:spcPct val="40000"/>
              </a:spcAft>
              <a:buFontTx/>
              <a:buChar char="–"/>
            </a:pPr>
            <a:r>
              <a:rPr lang="en-GB" altLang="en-US" sz="1600" dirty="0"/>
              <a:t>Technical considerations remain primary focus</a:t>
            </a:r>
            <a:endParaRPr lang="en-US" altLang="en-US" sz="1600" dirty="0"/>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or engage in the fixing of product prices, allocation of customers, or division of sales markets.</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the status or substance of ongoing or threatened litigation.</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be silent if inappropriate topics are discussed </a:t>
            </a:r>
            <a:r>
              <a:rPr lang="en-US" altLang="ja-JP" sz="1800" b="1" dirty="0">
                <a:latin typeface="Arial" pitchFamily="34" charset="0"/>
              </a:rPr>
              <a:t>…</a:t>
            </a:r>
            <a:r>
              <a:rPr lang="en-US" altLang="ja-JP" sz="1800" b="1" dirty="0"/>
              <a:t> do formally object.</a:t>
            </a:r>
          </a:p>
          <a:p>
            <a:pPr algn="ctr">
              <a:lnSpc>
                <a:spcPct val="80000"/>
              </a:lnSpc>
              <a:spcBef>
                <a:spcPct val="20000"/>
              </a:spcBef>
            </a:pPr>
            <a:r>
              <a:rPr lang="en-US" altLang="en-US" dirty="0"/>
              <a:t>---------------------------------------------------------------   </a:t>
            </a:r>
            <a:endParaRPr lang="en-US" altLang="en-US" sz="1400" dirty="0"/>
          </a:p>
          <a:p>
            <a:pPr algn="ctr">
              <a:lnSpc>
                <a:spcPct val="80000"/>
              </a:lnSpc>
              <a:spcBef>
                <a:spcPct val="20000"/>
              </a:spcBef>
            </a:pPr>
            <a:r>
              <a:rPr lang="en-US" altLang="en-US" sz="1400" dirty="0"/>
              <a:t>See </a:t>
            </a:r>
            <a:r>
              <a:rPr lang="en-US" altLang="en-US" sz="1400" i="1" dirty="0"/>
              <a:t>IEEE-SA Standards Board Operations Manual</a:t>
            </a:r>
            <a:r>
              <a:rPr lang="en-US" altLang="en-US" sz="1400" dirty="0"/>
              <a:t>, clause 5.3.10 and </a:t>
            </a:r>
            <a:r>
              <a:rPr lang="en-GB" altLang="en-US" sz="1400" dirty="0"/>
              <a:t>“Promoting Competition and Innovation: What You Need to Know about the IEEE Standards Association's Antitrust and Competition Policy”</a:t>
            </a:r>
            <a:r>
              <a:rPr lang="en-US" altLang="ja-JP" sz="1400" dirty="0"/>
              <a:t> for more details.</a:t>
            </a:r>
            <a:endParaRPr lang="en-US" altLang="en-US" sz="1400" dirty="0"/>
          </a:p>
        </p:txBody>
      </p:sp>
      <p:sp>
        <p:nvSpPr>
          <p:cNvPr id="18439"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#4</a:t>
            </a:r>
            <a:endParaRPr lang="en-US" altLang="en-US" sz="2400"/>
          </a:p>
        </p:txBody>
      </p:sp>
      <p:sp>
        <p:nvSpPr>
          <p:cNvPr id="2" name="Footer Placeholder 1"/>
          <p:cNvSpPr>
            <a:spLocks noGrp="1"/>
          </p:cNvSpPr>
          <p:nvPr>
            <p:ph type="ftr" sz="quarter" idx="3"/>
          </p:nvPr>
        </p:nvSpPr>
        <p:spPr/>
        <p:txBody>
          <a:bodyPr/>
          <a:lstStyle/>
          <a:p>
            <a:pPr>
              <a:defRPr/>
            </a:pPr>
            <a:r>
              <a:rPr lang="en-US" smtClean="0"/>
              <a:t>Yakun Sun (Marvell)</a:t>
            </a:r>
            <a:endParaRPr lang="en-US"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smtClean="0"/>
              <a:t>Ad Hoc Groups Operation</a:t>
            </a:r>
          </a:p>
        </p:txBody>
      </p:sp>
      <p:sp>
        <p:nvSpPr>
          <p:cNvPr id="25603" name="Content Placeholder 2"/>
          <p:cNvSpPr>
            <a:spLocks noGrp="1"/>
          </p:cNvSpPr>
          <p:nvPr>
            <p:ph idx="1"/>
          </p:nvPr>
        </p:nvSpPr>
        <p:spPr>
          <a:xfrm>
            <a:off x="685800" y="1676400"/>
            <a:ext cx="7772400" cy="4114800"/>
          </a:xfrm>
        </p:spPr>
        <p:txBody>
          <a:bodyPr/>
          <a:lstStyle/>
          <a:p>
            <a:r>
              <a:rPr lang="en-US" altLang="en-US" dirty="0" smtClean="0"/>
              <a:t>Straw Polls are only allowed during Ad Hoc group meeting // no motions, anyone can vote</a:t>
            </a:r>
          </a:p>
          <a:p>
            <a:r>
              <a:rPr lang="en-US" altLang="en-US" dirty="0" smtClean="0"/>
              <a:t>A straw poll affecting the Spec Framework has to start with, </a:t>
            </a:r>
          </a:p>
          <a:p>
            <a:pPr lvl="1"/>
            <a:r>
              <a:rPr lang="en-US" altLang="en-US" dirty="0" smtClean="0">
                <a:solidFill>
                  <a:srgbClr val="FF0000"/>
                </a:solidFill>
              </a:rPr>
              <a:t>Do you agree to add to the TG Specification Frame work document?</a:t>
            </a:r>
          </a:p>
          <a:p>
            <a:r>
              <a:rPr lang="en-US" altLang="en-US" dirty="0" smtClean="0"/>
              <a:t>A straw poll needs to achieves at least 75% to be converted to a motion at the TG level.</a:t>
            </a:r>
          </a:p>
          <a:p>
            <a:r>
              <a:rPr lang="en-US" altLang="en-US" dirty="0" smtClean="0"/>
              <a:t>Each Presentation will be limited to 20 minutes.</a:t>
            </a:r>
          </a:p>
        </p:txBody>
      </p:sp>
      <p:sp>
        <p:nvSpPr>
          <p:cNvPr id="25604"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Nov 2015</a:t>
            </a:r>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11</a:t>
            </a:fld>
            <a:endParaRPr lang="en-US" altLang="en-US"/>
          </a:p>
        </p:txBody>
      </p:sp>
      <p:sp>
        <p:nvSpPr>
          <p:cNvPr id="2" name="Footer Placeholder 1"/>
          <p:cNvSpPr>
            <a:spLocks noGrp="1"/>
          </p:cNvSpPr>
          <p:nvPr>
            <p:ph type="ftr" sz="quarter" idx="3"/>
          </p:nvPr>
        </p:nvSpPr>
        <p:spPr/>
        <p:txBody>
          <a:bodyPr/>
          <a:lstStyle/>
          <a:p>
            <a:pPr>
              <a:defRPr/>
            </a:pPr>
            <a:r>
              <a:rPr lang="en-US" smtClean="0"/>
              <a:t>Yakun Sun (Marvell)</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Schedule</a:t>
            </a:r>
            <a:endParaRPr lang="en-US" dirty="0"/>
          </a:p>
        </p:txBody>
      </p:sp>
      <p:sp>
        <p:nvSpPr>
          <p:cNvPr id="4" name="Date Placeholder 3"/>
          <p:cNvSpPr>
            <a:spLocks noGrp="1"/>
          </p:cNvSpPr>
          <p:nvPr>
            <p:ph type="dt" sz="half" idx="10"/>
          </p:nvPr>
        </p:nvSpPr>
        <p:spPr/>
        <p:txBody>
          <a:bodyPr/>
          <a:lstStyle/>
          <a:p>
            <a:pPr>
              <a:defRPr/>
            </a:pPr>
            <a:r>
              <a:rPr lang="en-US" smtClean="0"/>
              <a:t>Nov 2015</a:t>
            </a:r>
            <a:endParaRPr lang="en-US" dirty="0"/>
          </a:p>
        </p:txBody>
      </p:sp>
      <p:sp>
        <p:nvSpPr>
          <p:cNvPr id="5" name="Slide Number Placeholder 4"/>
          <p:cNvSpPr>
            <a:spLocks noGrp="1"/>
          </p:cNvSpPr>
          <p:nvPr>
            <p:ph type="sldNum" sz="quarter" idx="12"/>
          </p:nvPr>
        </p:nvSpPr>
        <p:spPr/>
        <p:txBody>
          <a:bodyPr/>
          <a:lstStyle/>
          <a:p>
            <a:r>
              <a:rPr lang="en-US" altLang="en-US" smtClean="0"/>
              <a:t>Slide </a:t>
            </a:r>
            <a:fld id="{8B9CC4A4-AD29-475B-8067-76907FC008B3}" type="slidenum">
              <a:rPr lang="en-US" altLang="en-US" smtClean="0"/>
              <a:pPr/>
              <a:t>12</a:t>
            </a:fld>
            <a:endParaRPr lang="en-US" altLang="en-US"/>
          </a:p>
        </p:txBody>
      </p:sp>
      <p:sp>
        <p:nvSpPr>
          <p:cNvPr id="6" name="Footer Placeholder 5"/>
          <p:cNvSpPr>
            <a:spLocks noGrp="1"/>
          </p:cNvSpPr>
          <p:nvPr>
            <p:ph type="ftr" sz="quarter" idx="3"/>
          </p:nvPr>
        </p:nvSpPr>
        <p:spPr/>
        <p:txBody>
          <a:bodyPr/>
          <a:lstStyle/>
          <a:p>
            <a:pPr>
              <a:defRPr/>
            </a:pPr>
            <a:r>
              <a:rPr lang="en-US" smtClean="0"/>
              <a:t>Yakun Sun (Marvell)</a:t>
            </a:r>
            <a:endParaRPr lang="en-US" dirty="0"/>
          </a:p>
        </p:txBody>
      </p:sp>
      <p:graphicFrame>
        <p:nvGraphicFramePr>
          <p:cNvPr id="7" name="Table 6"/>
          <p:cNvGraphicFramePr>
            <a:graphicFrameLocks noGrp="1"/>
          </p:cNvGraphicFramePr>
          <p:nvPr/>
        </p:nvGraphicFramePr>
        <p:xfrm>
          <a:off x="852488" y="2209800"/>
          <a:ext cx="7453313" cy="2797231"/>
        </p:xfrm>
        <a:graphic>
          <a:graphicData uri="http://schemas.openxmlformats.org/drawingml/2006/table">
            <a:tbl>
              <a:tblPr>
                <a:tableStyleId>{C4B1156A-380E-4F78-BDF5-A606A8083BF9}</a:tableStyleId>
              </a:tblPr>
              <a:tblGrid>
                <a:gridCol w="747725"/>
                <a:gridCol w="1676429"/>
                <a:gridCol w="914416"/>
                <a:gridCol w="914416"/>
                <a:gridCol w="1066818"/>
                <a:gridCol w="1143020"/>
                <a:gridCol w="990489"/>
              </a:tblGrid>
              <a:tr h="39276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600" b="1" i="0" u="none" strike="noStrike" cap="none" normalizeH="0" baseline="0" dirty="0" smtClean="0">
                        <a:ln>
                          <a:noFill/>
                        </a:ln>
                        <a:solidFill>
                          <a:srgbClr val="FFFFFF"/>
                        </a:solidFill>
                        <a:effectLst/>
                        <a:latin typeface="Times New Roman" pitchFamily="18" charset="0"/>
                        <a:ea typeface="MS PGothic" pitchFamily="34" charset="-128"/>
                      </a:endParaRPr>
                    </a:p>
                  </a:txBody>
                  <a:tcPr marL="91442" marR="91442" marT="45711" marB="45711"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600" u="none" strike="noStrike" cap="none" normalizeH="0" baseline="0" dirty="0" smtClean="0">
                          <a:ln>
                            <a:noFill/>
                          </a:ln>
                          <a:effectLst/>
                        </a:rPr>
                        <a:t>Monday</a:t>
                      </a:r>
                      <a:endParaRPr kumimoji="0" lang="en-CA" sz="1600" b="1" i="0" u="none" strike="noStrike" cap="none" normalizeH="0" baseline="0" dirty="0" smtClean="0">
                        <a:ln>
                          <a:noFill/>
                        </a:ln>
                        <a:solidFill>
                          <a:srgbClr val="FFFFFF"/>
                        </a:solidFill>
                        <a:effectLst/>
                        <a:latin typeface="Times New Roman" pitchFamily="18" charset="0"/>
                        <a:ea typeface="MS PGothic" pitchFamily="34" charset="-128"/>
                      </a:endParaRPr>
                    </a:p>
                  </a:txBody>
                  <a:tcPr marL="91442" marR="91442" marT="45711" marB="45711" horzOverflow="overflow"/>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600" u="none" strike="noStrike" cap="none" normalizeH="0" baseline="0" dirty="0" smtClean="0">
                          <a:ln>
                            <a:noFill/>
                          </a:ln>
                          <a:effectLst/>
                        </a:rPr>
                        <a:t>Tuesday</a:t>
                      </a:r>
                      <a:endParaRPr kumimoji="0" lang="en-CA" sz="1600" b="1" i="0" u="none" strike="noStrike" cap="none" normalizeH="0" baseline="0" dirty="0" smtClean="0">
                        <a:ln>
                          <a:noFill/>
                        </a:ln>
                        <a:solidFill>
                          <a:srgbClr val="FFFFFF"/>
                        </a:solidFill>
                        <a:effectLst/>
                        <a:latin typeface="Times New Roman" pitchFamily="18" charset="0"/>
                        <a:ea typeface="MS PGothic" pitchFamily="34" charset="-128"/>
                      </a:endParaRPr>
                    </a:p>
                  </a:txBody>
                  <a:tcPr marL="91442" marR="91442" marT="45711" marB="45711" horzOverflow="overflow"/>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800" b="1" i="0" u="none" strike="noStrike" cap="none" normalizeH="0" baseline="0" dirty="0" smtClean="0">
                        <a:ln>
                          <a:noFill/>
                        </a:ln>
                        <a:solidFill>
                          <a:srgbClr val="FFFFFF"/>
                        </a:solidFill>
                        <a:effectLst/>
                        <a:latin typeface="Times New Roman" pitchFamily="18" charset="0"/>
                        <a:ea typeface="MS PGothic"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600" u="none" strike="noStrike" cap="none" normalizeH="0" baseline="0" dirty="0" smtClean="0">
                          <a:ln>
                            <a:noFill/>
                          </a:ln>
                          <a:effectLst/>
                        </a:rPr>
                        <a:t>Wednesday</a:t>
                      </a:r>
                      <a:endParaRPr kumimoji="0" lang="en-CA" sz="1600" b="1" i="0" u="none" strike="noStrike" cap="none" normalizeH="0" baseline="0" dirty="0" smtClean="0">
                        <a:ln>
                          <a:noFill/>
                        </a:ln>
                        <a:solidFill>
                          <a:srgbClr val="FFFFFF"/>
                        </a:solidFill>
                        <a:effectLst/>
                        <a:latin typeface="Times New Roman" pitchFamily="18" charset="0"/>
                        <a:ea typeface="MS PGothic" pitchFamily="34" charset="-128"/>
                      </a:endParaRPr>
                    </a:p>
                  </a:txBody>
                  <a:tcPr marL="91442" marR="91442" marT="45711" marB="45711" horzOverflow="overflow"/>
                </a:tc>
                <a:tc hMerge="1">
                  <a:txBody>
                    <a:bodyPr/>
                    <a:lstStyle/>
                    <a:p>
                      <a:endParaRPr lang="en-CA"/>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600" u="none" strike="noStrike" cap="none" normalizeH="0" baseline="0" dirty="0" smtClean="0">
                          <a:ln>
                            <a:noFill/>
                          </a:ln>
                          <a:effectLst/>
                        </a:rPr>
                        <a:t>Thursday</a:t>
                      </a:r>
                      <a:endParaRPr kumimoji="0" lang="en-CA" sz="1600" b="1" i="0" u="none" strike="noStrike" cap="none" normalizeH="0" baseline="0" dirty="0" smtClean="0">
                        <a:ln>
                          <a:noFill/>
                        </a:ln>
                        <a:solidFill>
                          <a:srgbClr val="FFFFFF"/>
                        </a:solidFill>
                        <a:effectLst/>
                        <a:latin typeface="Times New Roman" pitchFamily="18" charset="0"/>
                        <a:ea typeface="MS PGothic" pitchFamily="34" charset="-128"/>
                      </a:endParaRPr>
                    </a:p>
                  </a:txBody>
                  <a:tcPr marL="91442" marR="91442" marT="45711" marB="45711" horzOverflow="overflow"/>
                </a:tc>
              </a:tr>
              <a:tr h="36568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1" u="none" strike="noStrike" cap="none" normalizeH="0" baseline="0" dirty="0" smtClean="0">
                          <a:ln>
                            <a:noFill/>
                          </a:ln>
                          <a:effectLst/>
                        </a:rPr>
                        <a:t>AM1</a:t>
                      </a: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marL="91442" marR="91442" marT="45711" marB="45711"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800" b="1" i="0" u="none" strike="noStrike" cap="none" normalizeH="0" baseline="0" dirty="0" smtClean="0">
                          <a:ln>
                            <a:noFill/>
                          </a:ln>
                          <a:solidFill>
                            <a:srgbClr val="000000"/>
                          </a:solidFill>
                          <a:effectLst/>
                          <a:latin typeface="Times New Roman" pitchFamily="18" charset="0"/>
                          <a:ea typeface="MS PGothic" pitchFamily="34" charset="-128"/>
                        </a:rPr>
                        <a:t>TGax</a:t>
                      </a:r>
                    </a:p>
                  </a:txBody>
                  <a:tcPr marL="91442" marR="91442" marT="45711" marB="45711" horzOverflow="overflow"/>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marL="91442" marR="91442" marT="45711" marB="45711" horzOverflow="overflow"/>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800" b="1" i="0" u="none" strike="noStrike" cap="none" normalizeH="0" baseline="0" dirty="0" smtClean="0">
                        <a:ln>
                          <a:noFill/>
                        </a:ln>
                        <a:solidFill>
                          <a:srgbClr val="000000"/>
                        </a:solidFill>
                        <a:effectLst/>
                        <a:latin typeface="Times New Roman" pitchFamily="18" charset="0"/>
                        <a:ea typeface="MS PGothic"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algn="ctr"/>
                      <a:r>
                        <a:rPr lang="en-CA" sz="1800" b="1" dirty="0" smtClean="0"/>
                        <a:t>TGax</a:t>
                      </a:r>
                      <a:endParaRPr lang="en-CA" sz="1800" b="1" dirty="0"/>
                    </a:p>
                  </a:txBody>
                  <a:tcPr marL="91442" marR="91442" marT="45711" marB="45711" horzOverflow="overflow"/>
                </a:tc>
                <a:tc hMerge="1">
                  <a:txBody>
                    <a:bodyPr/>
                    <a:lstStyle/>
                    <a:p>
                      <a:endParaRPr lang="en-CA"/>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800" b="1" u="none" strike="noStrike" cap="none" normalizeH="0" baseline="0" dirty="0" smtClean="0">
                          <a:ln>
                            <a:noFill/>
                          </a:ln>
                          <a:effectLst/>
                        </a:rPr>
                        <a:t>TGax</a:t>
                      </a:r>
                      <a:endParaRPr kumimoji="0" lang="en-CA" sz="1800" b="1" i="0" u="none" strike="noStrike" cap="none" normalizeH="0" baseline="0" dirty="0" smtClean="0">
                        <a:ln>
                          <a:noFill/>
                        </a:ln>
                        <a:solidFill>
                          <a:schemeClr val="tx1"/>
                        </a:solidFill>
                        <a:effectLst/>
                        <a:latin typeface="Times New Roman" pitchFamily="18" charset="0"/>
                        <a:ea typeface="MS PGothic" pitchFamily="34" charset="-128"/>
                      </a:endParaRPr>
                    </a:p>
                  </a:txBody>
                  <a:tcPr marL="91442" marR="91442" marT="45711" marB="45711" horzOverflow="overflow"/>
                </a:tc>
              </a:tr>
              <a:tr h="59535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1" u="none" strike="noStrike" cap="none" normalizeH="0" baseline="0" dirty="0" smtClean="0">
                          <a:ln>
                            <a:noFill/>
                          </a:ln>
                          <a:effectLst/>
                        </a:rPr>
                        <a:t>AM2</a:t>
                      </a: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marL="91442" marR="91442" marT="45711" marB="45711"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800" b="0" i="0" u="none" strike="noStrike" cap="none" normalizeH="0" baseline="0" dirty="0" smtClean="0">
                        <a:ln>
                          <a:noFill/>
                        </a:ln>
                        <a:solidFill>
                          <a:srgbClr val="000000"/>
                        </a:solidFill>
                        <a:effectLst/>
                        <a:latin typeface="Times New Roman" pitchFamily="18" charset="0"/>
                        <a:ea typeface="MS PGothic" pitchFamily="34" charset="-128"/>
                      </a:endParaRPr>
                    </a:p>
                  </a:txBody>
                  <a:tcPr marL="91442" marR="91442" marT="45711" marB="45711"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0" i="0" u="none" strike="noStrike" cap="none" normalizeH="0" baseline="0" dirty="0" smtClean="0">
                          <a:ln>
                            <a:noFill/>
                          </a:ln>
                          <a:solidFill>
                            <a:schemeClr val="dk1"/>
                          </a:solidFill>
                          <a:effectLst/>
                          <a:latin typeface="+mn-lt"/>
                          <a:ea typeface="+mn-ea"/>
                        </a:rPr>
                        <a:t>PHY</a:t>
                      </a:r>
                      <a:endParaRPr kumimoji="0" lang="en-CA" sz="1100" b="1" i="0" u="none" strike="noStrike" cap="none" normalizeH="0" baseline="0" dirty="0" smtClean="0">
                        <a:ln>
                          <a:noFill/>
                        </a:ln>
                        <a:solidFill>
                          <a:srgbClr val="000000"/>
                        </a:solidFill>
                        <a:effectLst/>
                        <a:latin typeface="Times New Roman" pitchFamily="18" charset="0"/>
                        <a:ea typeface="MS PGothic" pitchFamily="34" charset="-128"/>
                      </a:endParaRPr>
                    </a:p>
                  </a:txBody>
                  <a:tcPr marL="91442" marR="91442" marT="45711" marB="45711"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0" i="0" u="none" strike="noStrike" cap="none" normalizeH="0" baseline="0" dirty="0" smtClean="0">
                          <a:ln>
                            <a:noFill/>
                          </a:ln>
                          <a:solidFill>
                            <a:schemeClr val="dk1"/>
                          </a:solidFill>
                          <a:effectLst/>
                          <a:latin typeface="+mn-lt"/>
                          <a:ea typeface="+mn-ea"/>
                        </a:rPr>
                        <a:t>MAC</a:t>
                      </a:r>
                      <a:endParaRPr kumimoji="0" lang="en-CA" sz="1100" b="1" i="0" u="none" strike="noStrike" cap="none" normalizeH="0" baseline="0" dirty="0" smtClean="0">
                        <a:ln>
                          <a:noFill/>
                        </a:ln>
                        <a:solidFill>
                          <a:srgbClr val="000000"/>
                        </a:solidFill>
                        <a:effectLst/>
                        <a:latin typeface="Times New Roman" pitchFamily="18" charset="0"/>
                        <a:ea typeface="MS PGothic" pitchFamily="34" charset="-128"/>
                      </a:endParaRPr>
                    </a:p>
                  </a:txBody>
                  <a:tcPr marL="91442" marR="91442" marT="45711" marB="45711" horzOverflow="overflow"/>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marL="91442" marR="91442" marT="45711" marB="45711" horzOverflow="overflow"/>
                </a:tc>
                <a:tc hMerge="1">
                  <a:txBody>
                    <a:bodyPr/>
                    <a:lstStyle/>
                    <a:p>
                      <a:endParaRPr lang="en-CA"/>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marL="91442" marR="91442" marT="45711" marB="45711" horzOverflow="overflow"/>
                </a:tc>
              </a:tr>
              <a:tr h="46364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1" u="none" strike="noStrike" cap="none" normalizeH="0" baseline="0" dirty="0" smtClean="0">
                          <a:ln>
                            <a:noFill/>
                          </a:ln>
                          <a:effectLst/>
                        </a:rPr>
                        <a:t>PM1</a:t>
                      </a: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marL="91442" marR="91442" marT="45711" marB="45711"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800" b="1" u="none" strike="noStrike" cap="none" normalizeH="0" baseline="0" dirty="0" smtClean="0">
                          <a:ln>
                            <a:noFill/>
                          </a:ln>
                          <a:effectLst/>
                        </a:rPr>
                        <a:t>TGax</a:t>
                      </a:r>
                    </a:p>
                  </a:txBody>
                  <a:tcPr marL="91442" marR="91442" marT="45711" marB="45711"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u="none" strike="noStrike" cap="none" normalizeH="0" baseline="0" dirty="0" smtClean="0">
                          <a:ln>
                            <a:noFill/>
                          </a:ln>
                          <a:effectLst/>
                        </a:rPr>
                        <a:t>MU</a:t>
                      </a: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marL="91442" marR="91442" marT="45711" marB="45711"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u="none" strike="noStrike" cap="none" normalizeH="0" baseline="0" dirty="0" smtClean="0">
                          <a:ln>
                            <a:noFill/>
                          </a:ln>
                          <a:effectLst/>
                        </a:rPr>
                        <a:t>SR</a:t>
                      </a: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marL="91442" marR="91442" marT="45711" marB="45711"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u="none" strike="noStrike" cap="none" normalizeH="0" baseline="0" dirty="0" smtClean="0">
                          <a:ln>
                            <a:noFill/>
                          </a:ln>
                          <a:effectLst/>
                        </a:rPr>
                        <a:t>PHY</a:t>
                      </a:r>
                      <a:endParaRPr kumimoji="0" lang="en-CA" sz="1200" b="1" i="0" u="none" strike="noStrike" cap="none" normalizeH="0" baseline="0" dirty="0" smtClean="0">
                        <a:ln>
                          <a:noFill/>
                        </a:ln>
                        <a:solidFill>
                          <a:schemeClr val="tx1"/>
                        </a:solidFill>
                        <a:effectLst/>
                        <a:latin typeface="Times New Roman" pitchFamily="18" charset="0"/>
                        <a:ea typeface="MS PGothic" pitchFamily="34" charset="-128"/>
                      </a:endParaRPr>
                    </a:p>
                  </a:txBody>
                  <a:tcPr marL="91442" marR="91442" marT="45711" marB="45711"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u="none" strike="noStrike" cap="none" normalizeH="0" baseline="0" dirty="0" smtClean="0">
                          <a:ln>
                            <a:noFill/>
                          </a:ln>
                          <a:effectLst/>
                        </a:rPr>
                        <a:t>SR</a:t>
                      </a: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marL="91442" marR="91442" marT="45711" marB="45711"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800" b="1" u="none" strike="noStrike" cap="none" normalizeH="0" baseline="0" dirty="0" smtClean="0">
                          <a:ln>
                            <a:noFill/>
                          </a:ln>
                          <a:effectLst/>
                        </a:rPr>
                        <a:t>TGax</a:t>
                      </a:r>
                      <a:endParaRPr kumimoji="0" lang="en-CA" sz="1800" b="1" i="0" u="none" strike="noStrike" cap="none" normalizeH="0" baseline="0" dirty="0" smtClean="0">
                        <a:ln>
                          <a:noFill/>
                        </a:ln>
                        <a:solidFill>
                          <a:srgbClr val="000000"/>
                        </a:solidFill>
                        <a:effectLst/>
                        <a:latin typeface="Times New Roman" pitchFamily="18" charset="0"/>
                        <a:ea typeface="MS PGothic" pitchFamily="34" charset="-128"/>
                      </a:endParaRPr>
                    </a:p>
                  </a:txBody>
                  <a:tcPr marL="91442" marR="91442" marT="45711" marB="45711" horzOverflow="overflow"/>
                </a:tc>
              </a:tr>
              <a:tr h="48986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1" u="none" strike="noStrike" cap="none" normalizeH="0" baseline="0" dirty="0" smtClean="0">
                          <a:ln>
                            <a:noFill/>
                          </a:ln>
                          <a:effectLst/>
                        </a:rPr>
                        <a:t>PM2</a:t>
                      </a: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marL="91442" marR="91442" marT="45711" marB="45711"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marL="91442" marR="91442" marT="45711" marB="45711" horzOverflow="overflow"/>
                </a:tc>
                <a:tc>
                  <a:txBody>
                    <a:bodyPr/>
                    <a:lstStyle/>
                    <a:p>
                      <a:endParaRPr lang="en-US" sz="1800"/>
                    </a:p>
                  </a:txBody>
                  <a:tcPr marL="91442" marR="91442" marT="45711" marB="45711" horzOverflow="overflow"/>
                </a:tc>
                <a:tc>
                  <a:txBody>
                    <a:bodyPr/>
                    <a:lstStyle/>
                    <a:p>
                      <a:endParaRPr lang="en-US" sz="1800" dirty="0"/>
                    </a:p>
                  </a:txBody>
                  <a:tcPr marL="91442" marR="91442" marT="45711" marB="45711"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u="none" strike="noStrike" cap="none" normalizeH="0" baseline="0" dirty="0" smtClean="0">
                          <a:ln>
                            <a:noFill/>
                          </a:ln>
                          <a:effectLst/>
                        </a:rPr>
                        <a:t>PHY</a:t>
                      </a:r>
                      <a:endParaRPr kumimoji="0" lang="en-CA" sz="1200" b="1" i="0" u="none" strike="noStrike" cap="none" normalizeH="0" baseline="0" dirty="0" smtClean="0">
                        <a:ln>
                          <a:noFill/>
                        </a:ln>
                        <a:solidFill>
                          <a:schemeClr val="tx1"/>
                        </a:solidFill>
                        <a:effectLst/>
                        <a:latin typeface="Times New Roman" pitchFamily="18" charset="0"/>
                        <a:ea typeface="MS PGothic" pitchFamily="34" charset="-128"/>
                      </a:endParaRPr>
                    </a:p>
                  </a:txBody>
                  <a:tcPr marL="91442" marR="91442" marT="45711" marB="45711"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u="none" strike="noStrike" cap="none" normalizeH="0" baseline="0" dirty="0" smtClean="0">
                          <a:ln>
                            <a:noFill/>
                          </a:ln>
                          <a:effectLst/>
                        </a:rPr>
                        <a:t>MU</a:t>
                      </a:r>
                      <a:endParaRPr kumimoji="0" lang="en-CA" sz="1200" b="1" i="0" u="none" strike="noStrike" cap="none" normalizeH="0" baseline="0" dirty="0" smtClean="0">
                        <a:ln>
                          <a:noFill/>
                        </a:ln>
                        <a:solidFill>
                          <a:schemeClr val="tx1"/>
                        </a:solidFill>
                        <a:effectLst/>
                        <a:latin typeface="Times New Roman" pitchFamily="18" charset="0"/>
                        <a:ea typeface="MS PGothic" pitchFamily="34" charset="-128"/>
                      </a:endParaRPr>
                    </a:p>
                  </a:txBody>
                  <a:tcPr marL="91442" marR="91442" marT="45711" marB="45711"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marL="91442" marR="91442" marT="45711" marB="45711" horzOverflow="overflow"/>
                </a:tc>
              </a:tr>
              <a:tr h="48986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1" i="0" u="none" strike="noStrike" cap="none" normalizeH="0" baseline="0" dirty="0" smtClean="0">
                          <a:ln>
                            <a:noFill/>
                          </a:ln>
                          <a:solidFill>
                            <a:srgbClr val="000000"/>
                          </a:solidFill>
                          <a:effectLst/>
                          <a:latin typeface="Times New Roman" pitchFamily="18" charset="0"/>
                          <a:ea typeface="MS PGothic" pitchFamily="34" charset="-128"/>
                        </a:rPr>
                        <a:t>EVE</a:t>
                      </a:r>
                    </a:p>
                  </a:txBody>
                  <a:tcPr marL="91442" marR="91442" marT="45711" marB="45711"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marL="91442" marR="91442" marT="45711" marB="45711"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u="none" strike="noStrike" cap="none" normalizeH="0" baseline="0" dirty="0" smtClean="0">
                          <a:ln>
                            <a:noFill/>
                          </a:ln>
                          <a:effectLst/>
                        </a:rPr>
                        <a:t>PHY</a:t>
                      </a: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marL="91442" marR="91442" marT="45711" marB="45711"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u="none" strike="noStrike" cap="none" normalizeH="0" baseline="0" dirty="0" smtClean="0">
                          <a:ln>
                            <a:noFill/>
                          </a:ln>
                          <a:effectLst/>
                        </a:rPr>
                        <a:t>MAC</a:t>
                      </a: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marL="91442" marR="91442" marT="45711" marB="45711"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dirty="0" smtClean="0">
                        <a:ln>
                          <a:noFill/>
                        </a:ln>
                        <a:solidFill>
                          <a:schemeClr val="tx1"/>
                        </a:solidFill>
                        <a:effectLst/>
                        <a:latin typeface="Times New Roman" pitchFamily="18" charset="0"/>
                        <a:ea typeface="MS PGothic" pitchFamily="34" charset="-128"/>
                      </a:endParaRPr>
                    </a:p>
                  </a:txBody>
                  <a:tcPr marL="91442" marR="91442" marT="45711" marB="45711"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dirty="0" smtClean="0">
                        <a:ln>
                          <a:noFill/>
                        </a:ln>
                        <a:solidFill>
                          <a:schemeClr val="tx1"/>
                        </a:solidFill>
                        <a:effectLst/>
                        <a:latin typeface="Times New Roman" pitchFamily="18" charset="0"/>
                        <a:ea typeface="MS PGothic" pitchFamily="34" charset="-128"/>
                      </a:endParaRPr>
                    </a:p>
                  </a:txBody>
                  <a:tcPr marL="91442" marR="91442" marT="45711" marB="45711"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marL="91442" marR="91442" marT="45711" marB="45711" horzOverflow="overflow"/>
                </a:tc>
              </a:tr>
            </a:tbl>
          </a:graphicData>
        </a:graphic>
      </p:graphicFrame>
    </p:spTree>
    <p:extLst>
      <p:ext uri="{BB962C8B-B14F-4D97-AF65-F5344CB8AC3E}">
        <p14:creationId xmlns:p14="http://schemas.microsoft.com/office/powerpoint/2010/main" val="230839346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685800" y="685800"/>
            <a:ext cx="7772400" cy="457200"/>
          </a:xfrm>
        </p:spPr>
        <p:txBody>
          <a:bodyPr/>
          <a:lstStyle/>
          <a:p>
            <a:r>
              <a:rPr lang="en-US" dirty="0" smtClean="0"/>
              <a:t>Submissions</a:t>
            </a:r>
            <a:endParaRPr lang="en-US" dirty="0"/>
          </a:p>
        </p:txBody>
      </p:sp>
      <p:sp>
        <p:nvSpPr>
          <p:cNvPr id="7" name="Content Placeholder 6"/>
          <p:cNvSpPr>
            <a:spLocks noGrp="1"/>
          </p:cNvSpPr>
          <p:nvPr>
            <p:ph idx="1"/>
          </p:nvPr>
        </p:nvSpPr>
        <p:spPr>
          <a:xfrm>
            <a:off x="685800" y="1219199"/>
            <a:ext cx="7772400" cy="5256213"/>
          </a:xfrm>
        </p:spPr>
        <p:txBody>
          <a:bodyPr>
            <a:normAutofit fontScale="40000" lnSpcReduction="20000"/>
          </a:bodyPr>
          <a:lstStyle/>
          <a:p>
            <a:pPr marL="0" indent="0" eaLnBrk="1" fontAlgn="b" hangingPunct="1">
              <a:buNone/>
            </a:pPr>
            <a:r>
              <a:rPr lang="en-CA" b="0" dirty="0" smtClean="0"/>
              <a:t>Preamble (SIGA)</a:t>
            </a:r>
            <a:endParaRPr lang="en-US" b="0" dirty="0" smtClean="0"/>
          </a:p>
          <a:p>
            <a:pPr eaLnBrk="1" fontAlgn="b" hangingPunct="1"/>
            <a:r>
              <a:rPr lang="en-CA" dirty="0">
                <a:solidFill>
                  <a:srgbClr val="92D050"/>
                </a:solidFill>
              </a:rPr>
              <a:t>11-15/1309 Extended Range Support for 11ax</a:t>
            </a:r>
          </a:p>
          <a:p>
            <a:pPr eaLnBrk="1" fontAlgn="b" hangingPunct="1"/>
            <a:r>
              <a:rPr lang="en-CA" dirty="0" smtClean="0">
                <a:solidFill>
                  <a:srgbClr val="92D050"/>
                </a:solidFill>
              </a:rPr>
              <a:t>11-15/1353 </a:t>
            </a:r>
            <a:r>
              <a:rPr lang="en-CA" dirty="0">
                <a:solidFill>
                  <a:srgbClr val="92D050"/>
                </a:solidFill>
              </a:rPr>
              <a:t>Preamble Formats</a:t>
            </a:r>
            <a:endParaRPr lang="en-US" dirty="0">
              <a:solidFill>
                <a:srgbClr val="92D050"/>
              </a:solidFill>
            </a:endParaRPr>
          </a:p>
          <a:p>
            <a:pPr eaLnBrk="1" fontAlgn="b" hangingPunct="1"/>
            <a:r>
              <a:rPr lang="en-CA" dirty="0" smtClean="0">
                <a:solidFill>
                  <a:srgbClr val="92D050"/>
                </a:solidFill>
              </a:rPr>
              <a:t>11-15/1357 </a:t>
            </a:r>
            <a:r>
              <a:rPr lang="en-CA" dirty="0">
                <a:solidFill>
                  <a:srgbClr val="92D050"/>
                </a:solidFill>
              </a:rPr>
              <a:t>Extra tones in the preamble</a:t>
            </a:r>
            <a:endParaRPr lang="en-US" dirty="0">
              <a:solidFill>
                <a:srgbClr val="92D050"/>
              </a:solidFill>
            </a:endParaRPr>
          </a:p>
          <a:p>
            <a:pPr eaLnBrk="1" fontAlgn="b" hangingPunct="1"/>
            <a:r>
              <a:rPr lang="en-CA" dirty="0" smtClean="0">
                <a:solidFill>
                  <a:srgbClr val="92D050"/>
                </a:solidFill>
              </a:rPr>
              <a:t>11-15/1372 L-LENGTH Equation Updates</a:t>
            </a:r>
            <a:endParaRPr lang="en-US" dirty="0" smtClean="0">
              <a:solidFill>
                <a:srgbClr val="92D050"/>
              </a:solidFill>
            </a:endParaRPr>
          </a:p>
          <a:p>
            <a:pPr marL="0" indent="0" eaLnBrk="1" fontAlgn="b" hangingPunct="1">
              <a:buNone/>
            </a:pPr>
            <a:r>
              <a:rPr lang="en-CA" b="0" dirty="0"/>
              <a:t>Data</a:t>
            </a:r>
          </a:p>
          <a:p>
            <a:pPr eaLnBrk="1" fontAlgn="b" hangingPunct="1"/>
            <a:r>
              <a:rPr lang="en-CA" dirty="0">
                <a:solidFill>
                  <a:srgbClr val="92D050"/>
                </a:solidFill>
              </a:rPr>
              <a:t>11-15/1289 Non-Uniform Constellations for 1024-QAM</a:t>
            </a:r>
          </a:p>
          <a:p>
            <a:pPr eaLnBrk="1" fontAlgn="b" hangingPunct="1"/>
            <a:r>
              <a:rPr lang="en-CA" dirty="0">
                <a:solidFill>
                  <a:srgbClr val="92D050"/>
                </a:solidFill>
              </a:rPr>
              <a:t>11-15/1305 STBC and Padding Discussions</a:t>
            </a:r>
            <a:endParaRPr lang="en-US" dirty="0">
              <a:solidFill>
                <a:srgbClr val="92D050"/>
              </a:solidFill>
            </a:endParaRPr>
          </a:p>
          <a:p>
            <a:pPr eaLnBrk="1" fontAlgn="b" hangingPunct="1"/>
            <a:r>
              <a:rPr lang="en-CA" dirty="0">
                <a:solidFill>
                  <a:srgbClr val="92D050"/>
                </a:solidFill>
              </a:rPr>
              <a:t>11-15/1310 11ax LDPC Tone Mapper for 160MHz</a:t>
            </a:r>
            <a:endParaRPr lang="en-US" dirty="0">
              <a:solidFill>
                <a:srgbClr val="92D050"/>
              </a:solidFill>
            </a:endParaRPr>
          </a:p>
          <a:p>
            <a:pPr eaLnBrk="1" fontAlgn="b" hangingPunct="1"/>
            <a:r>
              <a:rPr lang="en-CA" dirty="0">
                <a:solidFill>
                  <a:srgbClr val="92D050"/>
                </a:solidFill>
              </a:rPr>
              <a:t>11-15/1311 11ax Spectral Mask</a:t>
            </a:r>
          </a:p>
          <a:p>
            <a:pPr eaLnBrk="1" fontAlgn="b" hangingPunct="1"/>
            <a:r>
              <a:rPr lang="en-CA" dirty="0">
                <a:solidFill>
                  <a:srgbClr val="92D050"/>
                </a:solidFill>
              </a:rPr>
              <a:t>11-15/1327 Diversity Mode in OFDMA</a:t>
            </a:r>
            <a:endParaRPr lang="en-US" dirty="0">
              <a:solidFill>
                <a:srgbClr val="92D050"/>
              </a:solidFill>
            </a:endParaRPr>
          </a:p>
          <a:p>
            <a:pPr eaLnBrk="1" fontAlgn="b" hangingPunct="1"/>
            <a:r>
              <a:rPr lang="en-CA" dirty="0">
                <a:solidFill>
                  <a:srgbClr val="92D050"/>
                </a:solidFill>
              </a:rPr>
              <a:t>11-15/1329 Link Adaptation for HE WLAN</a:t>
            </a:r>
            <a:endParaRPr lang="en-US" dirty="0">
              <a:solidFill>
                <a:srgbClr val="92D050"/>
              </a:solidFill>
            </a:endParaRPr>
          </a:p>
          <a:p>
            <a:pPr eaLnBrk="1" fontAlgn="b" hangingPunct="1"/>
            <a:r>
              <a:rPr lang="en-CA" dirty="0">
                <a:solidFill>
                  <a:srgbClr val="92D050"/>
                </a:solidFill>
              </a:rPr>
              <a:t>11-15/1331 PHY Padding Capability Signaling</a:t>
            </a:r>
            <a:endParaRPr lang="en-US" dirty="0">
              <a:solidFill>
                <a:srgbClr val="92D050"/>
              </a:solidFill>
            </a:endParaRPr>
          </a:p>
          <a:p>
            <a:pPr marL="0" indent="0" eaLnBrk="1" fontAlgn="b" hangingPunct="1">
              <a:buNone/>
            </a:pPr>
            <a:r>
              <a:rPr lang="en-CA" b="0" dirty="0" smtClean="0"/>
              <a:t>STF/LTF</a:t>
            </a:r>
            <a:endParaRPr lang="en-CA" b="0" dirty="0"/>
          </a:p>
          <a:p>
            <a:pPr eaLnBrk="1" fontAlgn="b" hangingPunct="1"/>
            <a:r>
              <a:rPr lang="en-CA" b="0" dirty="0"/>
              <a:t>11-15/1323 HE-STF Sequence</a:t>
            </a:r>
            <a:endParaRPr lang="en-US" b="0" dirty="0"/>
          </a:p>
          <a:p>
            <a:pPr eaLnBrk="1" fontAlgn="b" hangingPunct="1"/>
            <a:r>
              <a:rPr lang="en-CA" b="0" dirty="0"/>
              <a:t>11-15/1303 LTF Sequence Designs</a:t>
            </a:r>
          </a:p>
          <a:p>
            <a:pPr eaLnBrk="1" fontAlgn="b" hangingPunct="1"/>
            <a:r>
              <a:rPr lang="en-CA" b="0" dirty="0"/>
              <a:t>11-15/1322 Channel Estimation Enhancement and Transmission Efficiency Improvement Using Beam-Change Indication and 1x HE-LTF</a:t>
            </a:r>
            <a:endParaRPr lang="en-US" b="0" dirty="0"/>
          </a:p>
          <a:p>
            <a:pPr eaLnBrk="1" fontAlgn="b" hangingPunct="1"/>
            <a:r>
              <a:rPr lang="en-CA" b="0" dirty="0"/>
              <a:t>11-15/1334 HE-LTF Sequence Design</a:t>
            </a:r>
          </a:p>
          <a:p>
            <a:pPr marL="0" indent="0" eaLnBrk="1" fontAlgn="b" hangingPunct="1">
              <a:buNone/>
            </a:pPr>
            <a:r>
              <a:rPr lang="en-CA" b="0" dirty="0" smtClean="0"/>
              <a:t>SIGB</a:t>
            </a:r>
          </a:p>
          <a:p>
            <a:pPr eaLnBrk="1" fontAlgn="b" hangingPunct="1"/>
            <a:r>
              <a:rPr lang="en-CA" b="0" dirty="0"/>
              <a:t>11-15/1304 Supported Resource Allocations in SIG-B</a:t>
            </a:r>
            <a:endParaRPr lang="en-US" b="0" dirty="0"/>
          </a:p>
          <a:p>
            <a:pPr eaLnBrk="1" fontAlgn="b" hangingPunct="1"/>
            <a:r>
              <a:rPr lang="en-CA" b="0" dirty="0" smtClean="0"/>
              <a:t>11-15/1315 </a:t>
            </a:r>
            <a:r>
              <a:rPr lang="en-CA" b="0" dirty="0"/>
              <a:t>HE-SIG-B Mapping and </a:t>
            </a:r>
            <a:r>
              <a:rPr lang="en-CA" b="0" dirty="0" smtClean="0"/>
              <a:t>Compression</a:t>
            </a:r>
          </a:p>
          <a:p>
            <a:pPr eaLnBrk="1" fontAlgn="b" hangingPunct="1"/>
            <a:r>
              <a:rPr lang="en-CA" b="0" dirty="0" smtClean="0"/>
              <a:t>11-15/1324 </a:t>
            </a:r>
            <a:r>
              <a:rPr lang="en-CA" b="0" dirty="0"/>
              <a:t>MCS for HE-SIG-B</a:t>
            </a:r>
            <a:endParaRPr lang="en-US" b="0" dirty="0"/>
          </a:p>
          <a:p>
            <a:pPr eaLnBrk="1" fontAlgn="b" hangingPunct="1"/>
            <a:r>
              <a:rPr lang="en-CA" b="0" dirty="0"/>
              <a:t>11-15/1335 HE-SIG-B </a:t>
            </a:r>
            <a:r>
              <a:rPr lang="en-CA" b="0" dirty="0" smtClean="0"/>
              <a:t>Contents</a:t>
            </a:r>
          </a:p>
          <a:p>
            <a:pPr eaLnBrk="1" fontAlgn="b" hangingPunct="1"/>
            <a:r>
              <a:rPr lang="en-CA" b="0" dirty="0"/>
              <a:t>11-15/1059 SIG-B Encoding Structure Part </a:t>
            </a:r>
            <a:r>
              <a:rPr lang="en-CA" b="0" dirty="0" smtClean="0"/>
              <a:t>II</a:t>
            </a:r>
            <a:endParaRPr lang="en-US" b="0" dirty="0"/>
          </a:p>
          <a:p>
            <a:pPr eaLnBrk="1" fontAlgn="b" hangingPunct="1"/>
            <a:r>
              <a:rPr lang="en-CA" b="0" dirty="0"/>
              <a:t>11-15/1350 Spatial Configuration And Signaling  for </a:t>
            </a:r>
            <a:r>
              <a:rPr lang="en-CA" b="0" dirty="0" smtClean="0"/>
              <a:t>MU-MIMO</a:t>
            </a:r>
          </a:p>
          <a:p>
            <a:pPr eaLnBrk="1" fontAlgn="b" hangingPunct="1"/>
            <a:r>
              <a:rPr lang="en-CA" b="0" dirty="0">
                <a:solidFill>
                  <a:srgbClr val="FF0000"/>
                </a:solidFill>
              </a:rPr>
              <a:t>11-15/1354 SIGA fields and </a:t>
            </a:r>
            <a:r>
              <a:rPr lang="en-CA" b="0" dirty="0" smtClean="0">
                <a:solidFill>
                  <a:srgbClr val="FF0000"/>
                </a:solidFill>
              </a:rPr>
              <a:t>Bitwidths</a:t>
            </a:r>
          </a:p>
          <a:p>
            <a:pPr marL="0" indent="0" eaLnBrk="1" fontAlgn="b" hangingPunct="1">
              <a:buNone/>
            </a:pPr>
            <a:r>
              <a:rPr lang="en-CA" b="0" dirty="0" smtClean="0">
                <a:solidFill>
                  <a:schemeClr val="bg1">
                    <a:lumMod val="50000"/>
                  </a:schemeClr>
                </a:solidFill>
              </a:rPr>
              <a:t>Sounding and feedback</a:t>
            </a:r>
            <a:endParaRPr lang="en-US" b="0" dirty="0">
              <a:solidFill>
                <a:schemeClr val="bg1">
                  <a:lumMod val="50000"/>
                </a:schemeClr>
              </a:solidFill>
            </a:endParaRPr>
          </a:p>
          <a:p>
            <a:pPr eaLnBrk="1" fontAlgn="b" hangingPunct="1"/>
            <a:r>
              <a:rPr lang="en-CA" b="0" dirty="0" smtClean="0">
                <a:solidFill>
                  <a:schemeClr val="bg1">
                    <a:lumMod val="50000"/>
                  </a:schemeClr>
                </a:solidFill>
              </a:rPr>
              <a:t>11-15/1320 Maximum </a:t>
            </a:r>
            <a:r>
              <a:rPr lang="en-CA" b="0" dirty="0">
                <a:solidFill>
                  <a:schemeClr val="bg1">
                    <a:lumMod val="50000"/>
                  </a:schemeClr>
                </a:solidFill>
              </a:rPr>
              <a:t>Tone Grouping Size for 802.11ax Feedback</a:t>
            </a:r>
            <a:endParaRPr lang="en-US" b="0" dirty="0">
              <a:solidFill>
                <a:schemeClr val="bg1">
                  <a:lumMod val="50000"/>
                </a:schemeClr>
              </a:solidFill>
            </a:endParaRPr>
          </a:p>
          <a:p>
            <a:pPr eaLnBrk="1" fontAlgn="b" hangingPunct="1"/>
            <a:r>
              <a:rPr lang="en-CA" b="0" dirty="0" smtClean="0">
                <a:solidFill>
                  <a:schemeClr val="bg1">
                    <a:lumMod val="50000"/>
                  </a:schemeClr>
                </a:solidFill>
              </a:rPr>
              <a:t>11-15/1321 Reducing </a:t>
            </a:r>
            <a:r>
              <a:rPr lang="en-CA" b="0" dirty="0">
                <a:solidFill>
                  <a:schemeClr val="bg1">
                    <a:lumMod val="50000"/>
                  </a:schemeClr>
                </a:solidFill>
              </a:rPr>
              <a:t>Explicit MIMO Compressed Beamforming Feedback Overhead for 802.11a</a:t>
            </a:r>
            <a:endParaRPr lang="en-US" b="0" dirty="0">
              <a:solidFill>
                <a:schemeClr val="bg1">
                  <a:lumMod val="50000"/>
                </a:schemeClr>
              </a:solidFill>
            </a:endParaRPr>
          </a:p>
          <a:p>
            <a:pPr eaLnBrk="1" fontAlgn="b" hangingPunct="1"/>
            <a:r>
              <a:rPr lang="en-CA" b="0" dirty="0" smtClean="0">
                <a:solidFill>
                  <a:schemeClr val="bg1">
                    <a:lumMod val="50000"/>
                  </a:schemeClr>
                </a:solidFill>
              </a:rPr>
              <a:t>11-15/1332 Implicit </a:t>
            </a:r>
            <a:r>
              <a:rPr lang="en-CA" b="0" dirty="0">
                <a:solidFill>
                  <a:schemeClr val="bg1">
                    <a:lumMod val="50000"/>
                  </a:schemeClr>
                </a:solidFill>
              </a:rPr>
              <a:t>Sounding for HE WLAN</a:t>
            </a:r>
            <a:endParaRPr lang="en-US" b="0" dirty="0">
              <a:solidFill>
                <a:schemeClr val="bg1">
                  <a:lumMod val="50000"/>
                </a:schemeClr>
              </a:solidFill>
            </a:endParaRPr>
          </a:p>
          <a:p>
            <a:pPr eaLnBrk="1" fontAlgn="b" hangingPunct="1"/>
            <a:r>
              <a:rPr lang="en-CA" b="0" dirty="0" smtClean="0">
                <a:solidFill>
                  <a:schemeClr val="bg1">
                    <a:lumMod val="50000"/>
                  </a:schemeClr>
                </a:solidFill>
              </a:rPr>
              <a:t>11-15/1347 Strategies </a:t>
            </a:r>
            <a:r>
              <a:rPr lang="en-CA" b="0" dirty="0">
                <a:solidFill>
                  <a:schemeClr val="bg1">
                    <a:lumMod val="50000"/>
                  </a:schemeClr>
                </a:solidFill>
              </a:rPr>
              <a:t>to reduce MIMO feedback overhead</a:t>
            </a:r>
            <a:endParaRPr lang="en-US" b="0" dirty="0">
              <a:solidFill>
                <a:schemeClr val="bg1">
                  <a:lumMod val="50000"/>
                </a:schemeClr>
              </a:solidFill>
            </a:endParaRPr>
          </a:p>
          <a:p>
            <a:pPr eaLnBrk="1" fontAlgn="b" hangingPunct="1"/>
            <a:r>
              <a:rPr lang="en-CA" b="0" dirty="0" smtClean="0">
                <a:solidFill>
                  <a:schemeClr val="bg1">
                    <a:lumMod val="50000"/>
                  </a:schemeClr>
                </a:solidFill>
              </a:rPr>
              <a:t>11-15/1349 Sounding </a:t>
            </a:r>
            <a:r>
              <a:rPr lang="en-CA" b="0" dirty="0">
                <a:solidFill>
                  <a:schemeClr val="bg1">
                    <a:lumMod val="50000"/>
                  </a:schemeClr>
                </a:solidFill>
              </a:rPr>
              <a:t>for Uplink Transmission</a:t>
            </a:r>
            <a:endParaRPr lang="en-US" b="0" dirty="0">
              <a:solidFill>
                <a:schemeClr val="bg1">
                  <a:lumMod val="50000"/>
                </a:schemeClr>
              </a:solidFill>
            </a:endParaRPr>
          </a:p>
          <a:p>
            <a:pPr eaLnBrk="1" fontAlgn="b" hangingPunct="1"/>
            <a:endParaRPr lang="en-US" b="0" dirty="0"/>
          </a:p>
        </p:txBody>
      </p:sp>
      <p:sp>
        <p:nvSpPr>
          <p:cNvPr id="3" name="Date Placeholder 2"/>
          <p:cNvSpPr>
            <a:spLocks noGrp="1"/>
          </p:cNvSpPr>
          <p:nvPr>
            <p:ph type="dt" sz="half" idx="10"/>
          </p:nvPr>
        </p:nvSpPr>
        <p:spPr/>
        <p:txBody>
          <a:bodyPr/>
          <a:lstStyle/>
          <a:p>
            <a:pPr>
              <a:defRPr/>
            </a:pPr>
            <a:r>
              <a:rPr lang="en-US" smtClean="0"/>
              <a:t>Nov 2015</a:t>
            </a:r>
            <a:endParaRPr lang="en-US"/>
          </a:p>
        </p:txBody>
      </p:sp>
      <p:sp>
        <p:nvSpPr>
          <p:cNvPr id="4" name="Slide Number Placeholder 3"/>
          <p:cNvSpPr>
            <a:spLocks noGrp="1"/>
          </p:cNvSpPr>
          <p:nvPr>
            <p:ph type="sldNum" sz="quarter" idx="12"/>
          </p:nvPr>
        </p:nvSpPr>
        <p:spPr/>
        <p:txBody>
          <a:bodyPr/>
          <a:lstStyle/>
          <a:p>
            <a:r>
              <a:rPr lang="en-US" altLang="en-US" smtClean="0"/>
              <a:t>Slide </a:t>
            </a:r>
            <a:fld id="{4D0A5DF6-E439-491E-A6FD-BEBF69AE36C3}" type="slidenum">
              <a:rPr lang="en-US" altLang="en-US" smtClean="0"/>
              <a:pPr/>
              <a:t>13</a:t>
            </a:fld>
            <a:endParaRPr lang="en-US" altLang="en-US"/>
          </a:p>
        </p:txBody>
      </p:sp>
      <p:sp>
        <p:nvSpPr>
          <p:cNvPr id="5" name="Footer Placeholder 4"/>
          <p:cNvSpPr>
            <a:spLocks noGrp="1"/>
          </p:cNvSpPr>
          <p:nvPr>
            <p:ph type="ftr" sz="quarter" idx="3"/>
          </p:nvPr>
        </p:nvSpPr>
        <p:spPr/>
        <p:txBody>
          <a:bodyPr/>
          <a:lstStyle/>
          <a:p>
            <a:pPr>
              <a:defRPr/>
            </a:pPr>
            <a:r>
              <a:rPr lang="en-US" smtClean="0"/>
              <a:t>Yakun Sun (Marvell)</a:t>
            </a:r>
            <a:endParaRPr lang="en-US" dirty="0"/>
          </a:p>
        </p:txBody>
      </p:sp>
    </p:spTree>
    <p:extLst>
      <p:ext uri="{BB962C8B-B14F-4D97-AF65-F5344CB8AC3E}">
        <p14:creationId xmlns:p14="http://schemas.microsoft.com/office/powerpoint/2010/main" val="231381955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Tuesday AM2</a:t>
            </a:r>
            <a:endParaRPr lang="en-US" dirty="0"/>
          </a:p>
        </p:txBody>
      </p:sp>
      <p:sp>
        <p:nvSpPr>
          <p:cNvPr id="3" name="Content Placeholder 2"/>
          <p:cNvSpPr>
            <a:spLocks noGrp="1"/>
          </p:cNvSpPr>
          <p:nvPr>
            <p:ph idx="1"/>
          </p:nvPr>
        </p:nvSpPr>
        <p:spPr/>
        <p:txBody>
          <a:bodyPr>
            <a:normAutofit/>
          </a:bodyPr>
          <a:lstStyle/>
          <a:p>
            <a:pPr eaLnBrk="1" fontAlgn="b" hangingPunct="1"/>
            <a:r>
              <a:rPr lang="en-CA" b="0" dirty="0"/>
              <a:t>11-15/1309 Extended Range Support for 11ax</a:t>
            </a:r>
          </a:p>
          <a:p>
            <a:pPr eaLnBrk="1" fontAlgn="b" hangingPunct="1"/>
            <a:r>
              <a:rPr lang="en-CA" b="0" dirty="0"/>
              <a:t>11-15/1353 Preamble Formats</a:t>
            </a:r>
            <a:endParaRPr lang="en-US" b="0" dirty="0"/>
          </a:p>
          <a:p>
            <a:pPr eaLnBrk="1" fontAlgn="b" hangingPunct="1"/>
            <a:r>
              <a:rPr lang="en-CA" b="0" dirty="0"/>
              <a:t>11-15/1357 Extra tones in the preamble</a:t>
            </a:r>
            <a:endParaRPr lang="en-US" b="0" dirty="0"/>
          </a:p>
          <a:p>
            <a:pPr eaLnBrk="1" fontAlgn="b" hangingPunct="1"/>
            <a:r>
              <a:rPr lang="en-CA" b="0" dirty="0"/>
              <a:t>11-15/1372 L-LENGTH Equation Updates</a:t>
            </a:r>
            <a:endParaRPr lang="en-US" b="0" dirty="0"/>
          </a:p>
          <a:p>
            <a:pPr eaLnBrk="1" fontAlgn="b" hangingPunct="1"/>
            <a:r>
              <a:rPr lang="en-CA" b="0" dirty="0" smtClean="0"/>
              <a:t>11-15/1289 </a:t>
            </a:r>
            <a:r>
              <a:rPr lang="en-CA" b="0" dirty="0"/>
              <a:t>Non-Uniform Constellations for </a:t>
            </a:r>
            <a:r>
              <a:rPr lang="en-CA" b="0" dirty="0" smtClean="0"/>
              <a:t>1024-QAM</a:t>
            </a:r>
          </a:p>
          <a:p>
            <a:pPr eaLnBrk="1" fontAlgn="b" hangingPunct="1"/>
            <a:r>
              <a:rPr lang="en-CA" b="0" dirty="0"/>
              <a:t>11-15/1310 11ax LDPC Tone Mapper for 160MHz</a:t>
            </a:r>
            <a:endParaRPr lang="en-US" b="0" dirty="0"/>
          </a:p>
          <a:p>
            <a:endParaRPr lang="en-US" dirty="0"/>
          </a:p>
        </p:txBody>
      </p:sp>
      <p:sp>
        <p:nvSpPr>
          <p:cNvPr id="4" name="Date Placeholder 3"/>
          <p:cNvSpPr>
            <a:spLocks noGrp="1"/>
          </p:cNvSpPr>
          <p:nvPr>
            <p:ph type="dt" sz="half" idx="10"/>
          </p:nvPr>
        </p:nvSpPr>
        <p:spPr/>
        <p:txBody>
          <a:bodyPr/>
          <a:lstStyle/>
          <a:p>
            <a:pPr>
              <a:defRPr/>
            </a:pPr>
            <a:r>
              <a:rPr lang="en-US" smtClean="0"/>
              <a:t>Nov 2015</a:t>
            </a:r>
            <a:endParaRPr lang="en-US" dirty="0"/>
          </a:p>
        </p:txBody>
      </p:sp>
      <p:sp>
        <p:nvSpPr>
          <p:cNvPr id="5" name="Slide Number Placeholder 4"/>
          <p:cNvSpPr>
            <a:spLocks noGrp="1"/>
          </p:cNvSpPr>
          <p:nvPr>
            <p:ph type="sldNum" sz="quarter" idx="12"/>
          </p:nvPr>
        </p:nvSpPr>
        <p:spPr/>
        <p:txBody>
          <a:bodyPr/>
          <a:lstStyle/>
          <a:p>
            <a:r>
              <a:rPr lang="en-US" altLang="en-US" smtClean="0"/>
              <a:t>Slide </a:t>
            </a:r>
            <a:fld id="{8B9CC4A4-AD29-475B-8067-76907FC008B3}" type="slidenum">
              <a:rPr lang="en-US" altLang="en-US" smtClean="0"/>
              <a:pPr/>
              <a:t>14</a:t>
            </a:fld>
            <a:endParaRPr lang="en-US" altLang="en-US"/>
          </a:p>
        </p:txBody>
      </p:sp>
      <p:sp>
        <p:nvSpPr>
          <p:cNvPr id="6" name="Footer Placeholder 5"/>
          <p:cNvSpPr>
            <a:spLocks noGrp="1"/>
          </p:cNvSpPr>
          <p:nvPr>
            <p:ph type="ftr" sz="quarter" idx="3"/>
          </p:nvPr>
        </p:nvSpPr>
        <p:spPr/>
        <p:txBody>
          <a:bodyPr/>
          <a:lstStyle/>
          <a:p>
            <a:pPr>
              <a:defRPr/>
            </a:pPr>
            <a:r>
              <a:rPr lang="en-US" smtClean="0"/>
              <a:t>Yakun Sun (Marvell)</a:t>
            </a:r>
            <a:endParaRPr lang="en-US" dirty="0"/>
          </a:p>
        </p:txBody>
      </p:sp>
    </p:spTree>
    <p:extLst>
      <p:ext uri="{BB962C8B-B14F-4D97-AF65-F5344CB8AC3E}">
        <p14:creationId xmlns:p14="http://schemas.microsoft.com/office/powerpoint/2010/main" val="326152008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1309r1 SP#1</a:t>
            </a:r>
            <a:endParaRPr lang="en-US" dirty="0"/>
          </a:p>
        </p:txBody>
      </p:sp>
      <p:sp>
        <p:nvSpPr>
          <p:cNvPr id="3" name="Content Placeholder 2"/>
          <p:cNvSpPr>
            <a:spLocks noGrp="1"/>
          </p:cNvSpPr>
          <p:nvPr>
            <p:ph idx="1"/>
          </p:nvPr>
        </p:nvSpPr>
        <p:spPr/>
        <p:txBody>
          <a:bodyPr>
            <a:normAutofit fontScale="92500"/>
          </a:bodyPr>
          <a:lstStyle/>
          <a:p>
            <a:r>
              <a:rPr lang="en-US" dirty="0"/>
              <a:t>Do you support adding the following to the spec framework</a:t>
            </a:r>
          </a:p>
          <a:p>
            <a:pPr marL="0" indent="0">
              <a:buNone/>
            </a:pPr>
            <a:endParaRPr lang="en-US" dirty="0"/>
          </a:p>
          <a:p>
            <a:pPr marL="0" indent="0">
              <a:buNone/>
            </a:pPr>
            <a:r>
              <a:rPr lang="en-US" dirty="0"/>
              <a:t>   “L-STF power is boosted by 3 dB in the extended range preamble”</a:t>
            </a:r>
          </a:p>
          <a:p>
            <a:endParaRPr lang="en-US" dirty="0" smtClean="0"/>
          </a:p>
          <a:p>
            <a:endParaRPr lang="en-US" dirty="0"/>
          </a:p>
          <a:p>
            <a:r>
              <a:rPr lang="en-US" dirty="0" smtClean="0"/>
              <a:t>Y: 50</a:t>
            </a:r>
          </a:p>
          <a:p>
            <a:r>
              <a:rPr lang="en-US" dirty="0" smtClean="0"/>
              <a:t>N: 4</a:t>
            </a:r>
          </a:p>
          <a:p>
            <a:r>
              <a:rPr lang="en-US" dirty="0" smtClean="0"/>
              <a:t>A: 18</a:t>
            </a:r>
          </a:p>
          <a:p>
            <a:pPr marL="0" indent="0">
              <a:buNone/>
            </a:pPr>
            <a:r>
              <a:rPr lang="en-US" dirty="0" smtClean="0"/>
              <a:t>SP passes</a:t>
            </a:r>
            <a:endParaRPr lang="en-US" dirty="0"/>
          </a:p>
        </p:txBody>
      </p:sp>
      <p:sp>
        <p:nvSpPr>
          <p:cNvPr id="4" name="Date Placeholder 3"/>
          <p:cNvSpPr>
            <a:spLocks noGrp="1"/>
          </p:cNvSpPr>
          <p:nvPr>
            <p:ph type="dt" sz="half" idx="10"/>
          </p:nvPr>
        </p:nvSpPr>
        <p:spPr/>
        <p:txBody>
          <a:bodyPr/>
          <a:lstStyle/>
          <a:p>
            <a:pPr>
              <a:defRPr/>
            </a:pPr>
            <a:r>
              <a:rPr lang="en-US" smtClean="0"/>
              <a:t>Nov 2015</a:t>
            </a:r>
            <a:endParaRPr lang="en-US" dirty="0"/>
          </a:p>
        </p:txBody>
      </p:sp>
      <p:sp>
        <p:nvSpPr>
          <p:cNvPr id="5" name="Slide Number Placeholder 4"/>
          <p:cNvSpPr>
            <a:spLocks noGrp="1"/>
          </p:cNvSpPr>
          <p:nvPr>
            <p:ph type="sldNum" sz="quarter" idx="12"/>
          </p:nvPr>
        </p:nvSpPr>
        <p:spPr/>
        <p:txBody>
          <a:bodyPr/>
          <a:lstStyle/>
          <a:p>
            <a:r>
              <a:rPr lang="en-US" altLang="en-US" smtClean="0"/>
              <a:t>Slide </a:t>
            </a:r>
            <a:fld id="{8B9CC4A4-AD29-475B-8067-76907FC008B3}" type="slidenum">
              <a:rPr lang="en-US" altLang="en-US" smtClean="0"/>
              <a:pPr/>
              <a:t>15</a:t>
            </a:fld>
            <a:endParaRPr lang="en-US" altLang="en-US"/>
          </a:p>
        </p:txBody>
      </p:sp>
      <p:sp>
        <p:nvSpPr>
          <p:cNvPr id="6" name="Footer Placeholder 5"/>
          <p:cNvSpPr>
            <a:spLocks noGrp="1"/>
          </p:cNvSpPr>
          <p:nvPr>
            <p:ph type="ftr" sz="quarter" idx="3"/>
          </p:nvPr>
        </p:nvSpPr>
        <p:spPr/>
        <p:txBody>
          <a:bodyPr/>
          <a:lstStyle/>
          <a:p>
            <a:pPr>
              <a:defRPr/>
            </a:pPr>
            <a:r>
              <a:rPr lang="en-US" smtClean="0"/>
              <a:t>Yakun Sun (Marvell)</a:t>
            </a:r>
            <a:endParaRPr lang="en-US" dirty="0"/>
          </a:p>
        </p:txBody>
      </p:sp>
    </p:spTree>
    <p:extLst>
      <p:ext uri="{BB962C8B-B14F-4D97-AF65-F5344CB8AC3E}">
        <p14:creationId xmlns:p14="http://schemas.microsoft.com/office/powerpoint/2010/main" val="42630702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1309r1 SP#2</a:t>
            </a:r>
            <a:endParaRPr lang="en-US" dirty="0"/>
          </a:p>
        </p:txBody>
      </p:sp>
      <p:sp>
        <p:nvSpPr>
          <p:cNvPr id="3" name="Content Placeholder 2"/>
          <p:cNvSpPr>
            <a:spLocks noGrp="1"/>
          </p:cNvSpPr>
          <p:nvPr>
            <p:ph idx="1"/>
          </p:nvPr>
        </p:nvSpPr>
        <p:spPr/>
        <p:txBody>
          <a:bodyPr/>
          <a:lstStyle/>
          <a:p>
            <a:r>
              <a:rPr lang="en-US" dirty="0"/>
              <a:t>Do you support adding the following to the spec framework</a:t>
            </a:r>
          </a:p>
          <a:p>
            <a:pPr marL="0" indent="0">
              <a:buNone/>
            </a:pPr>
            <a:endParaRPr lang="en-US" dirty="0"/>
          </a:p>
          <a:p>
            <a:pPr marL="0" indent="0">
              <a:buNone/>
            </a:pPr>
            <a:r>
              <a:rPr lang="en-US" dirty="0"/>
              <a:t>   “L-LTF power is boosted by 3 dB in the extended range preamble”</a:t>
            </a:r>
          </a:p>
          <a:p>
            <a:endParaRPr lang="en-US" dirty="0" smtClean="0"/>
          </a:p>
          <a:p>
            <a:r>
              <a:rPr lang="en-US" dirty="0" smtClean="0"/>
              <a:t>Y: 51</a:t>
            </a:r>
          </a:p>
          <a:p>
            <a:r>
              <a:rPr lang="en-US" dirty="0" smtClean="0"/>
              <a:t>N: 0</a:t>
            </a:r>
          </a:p>
          <a:p>
            <a:r>
              <a:rPr lang="en-US" dirty="0" smtClean="0"/>
              <a:t>A: 22</a:t>
            </a:r>
          </a:p>
          <a:p>
            <a:pPr marL="0" indent="0">
              <a:buNone/>
            </a:pPr>
            <a:r>
              <a:rPr lang="en-US" dirty="0" smtClean="0"/>
              <a:t>SP passes</a:t>
            </a:r>
            <a:endParaRPr lang="en-US" dirty="0"/>
          </a:p>
        </p:txBody>
      </p:sp>
      <p:sp>
        <p:nvSpPr>
          <p:cNvPr id="4" name="Date Placeholder 3"/>
          <p:cNvSpPr>
            <a:spLocks noGrp="1"/>
          </p:cNvSpPr>
          <p:nvPr>
            <p:ph type="dt" sz="half" idx="10"/>
          </p:nvPr>
        </p:nvSpPr>
        <p:spPr/>
        <p:txBody>
          <a:bodyPr/>
          <a:lstStyle/>
          <a:p>
            <a:pPr>
              <a:defRPr/>
            </a:pPr>
            <a:r>
              <a:rPr lang="en-US" smtClean="0"/>
              <a:t>Nov 2015</a:t>
            </a:r>
            <a:endParaRPr lang="en-US" dirty="0"/>
          </a:p>
        </p:txBody>
      </p:sp>
      <p:sp>
        <p:nvSpPr>
          <p:cNvPr id="5" name="Slide Number Placeholder 4"/>
          <p:cNvSpPr>
            <a:spLocks noGrp="1"/>
          </p:cNvSpPr>
          <p:nvPr>
            <p:ph type="sldNum" sz="quarter" idx="12"/>
          </p:nvPr>
        </p:nvSpPr>
        <p:spPr/>
        <p:txBody>
          <a:bodyPr/>
          <a:lstStyle/>
          <a:p>
            <a:r>
              <a:rPr lang="en-US" altLang="en-US" smtClean="0"/>
              <a:t>Slide </a:t>
            </a:r>
            <a:fld id="{8B9CC4A4-AD29-475B-8067-76907FC008B3}" type="slidenum">
              <a:rPr lang="en-US" altLang="en-US" smtClean="0"/>
              <a:pPr/>
              <a:t>16</a:t>
            </a:fld>
            <a:endParaRPr lang="en-US" altLang="en-US"/>
          </a:p>
        </p:txBody>
      </p:sp>
      <p:sp>
        <p:nvSpPr>
          <p:cNvPr id="6" name="Footer Placeholder 5"/>
          <p:cNvSpPr>
            <a:spLocks noGrp="1"/>
          </p:cNvSpPr>
          <p:nvPr>
            <p:ph type="ftr" sz="quarter" idx="3"/>
          </p:nvPr>
        </p:nvSpPr>
        <p:spPr/>
        <p:txBody>
          <a:bodyPr/>
          <a:lstStyle/>
          <a:p>
            <a:pPr>
              <a:defRPr/>
            </a:pPr>
            <a:r>
              <a:rPr lang="en-US" smtClean="0"/>
              <a:t>Yakun Sun (Marvell)</a:t>
            </a:r>
            <a:endParaRPr lang="en-US" dirty="0"/>
          </a:p>
        </p:txBody>
      </p:sp>
    </p:spTree>
    <p:extLst>
      <p:ext uri="{BB962C8B-B14F-4D97-AF65-F5344CB8AC3E}">
        <p14:creationId xmlns:p14="http://schemas.microsoft.com/office/powerpoint/2010/main" val="42644501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533400"/>
          </a:xfrm>
        </p:spPr>
        <p:txBody>
          <a:bodyPr/>
          <a:lstStyle/>
          <a:p>
            <a:r>
              <a:rPr lang="en-US" dirty="0" smtClean="0"/>
              <a:t>1353r0 SP #1</a:t>
            </a:r>
            <a:endParaRPr lang="en-US" dirty="0"/>
          </a:p>
        </p:txBody>
      </p:sp>
      <p:sp>
        <p:nvSpPr>
          <p:cNvPr id="3" name="Content Placeholder 2"/>
          <p:cNvSpPr>
            <a:spLocks noGrp="1"/>
          </p:cNvSpPr>
          <p:nvPr>
            <p:ph idx="1"/>
          </p:nvPr>
        </p:nvSpPr>
        <p:spPr>
          <a:xfrm>
            <a:off x="685800" y="1371600"/>
            <a:ext cx="7772400" cy="4572000"/>
          </a:xfrm>
        </p:spPr>
        <p:txBody>
          <a:bodyPr>
            <a:noAutofit/>
          </a:bodyPr>
          <a:lstStyle/>
          <a:p>
            <a:pPr marL="0" indent="0">
              <a:buNone/>
            </a:pPr>
            <a:r>
              <a:rPr lang="en-US" sz="1800" dirty="0" smtClean="0"/>
              <a:t>Do you support that there are </a:t>
            </a:r>
            <a:r>
              <a:rPr lang="en-US" sz="1800" dirty="0"/>
              <a:t>only three pre-HE-STF preamble formats </a:t>
            </a:r>
            <a:r>
              <a:rPr lang="en-US" sz="1800" dirty="0" smtClean="0"/>
              <a:t>defined as: </a:t>
            </a:r>
            <a:endParaRPr lang="en-US" sz="1800" dirty="0"/>
          </a:p>
          <a:p>
            <a:pPr marL="0" indent="0">
              <a:buNone/>
            </a:pPr>
            <a:endParaRPr lang="en-US" dirty="0" smtClean="0"/>
          </a:p>
          <a:p>
            <a:pPr lvl="1"/>
            <a:r>
              <a:rPr lang="en-US" dirty="0"/>
              <a:t>SU format (mandatory) / Trigger based UL</a:t>
            </a:r>
          </a:p>
          <a:p>
            <a:pPr lvl="1"/>
            <a:r>
              <a:rPr lang="en-US" dirty="0"/>
              <a:t>MU format (mandatory)</a:t>
            </a:r>
          </a:p>
          <a:p>
            <a:pPr lvl="1"/>
            <a:r>
              <a:rPr lang="en-US" dirty="0"/>
              <a:t>Extended range SU format</a:t>
            </a:r>
          </a:p>
          <a:p>
            <a:pPr marL="0" indent="0">
              <a:buNone/>
            </a:pPr>
            <a:endParaRPr lang="en-US" dirty="0"/>
          </a:p>
          <a:p>
            <a:pPr marL="0" indent="0">
              <a:buNone/>
            </a:pPr>
            <a:endParaRPr lang="en-US" dirty="0" smtClean="0"/>
          </a:p>
          <a:p>
            <a:pPr marL="0" indent="0">
              <a:buNone/>
            </a:pPr>
            <a:r>
              <a:rPr lang="en-US" sz="1800" dirty="0" smtClean="0"/>
              <a:t>Yes: 51</a:t>
            </a:r>
          </a:p>
          <a:p>
            <a:pPr marL="0" indent="0">
              <a:buNone/>
            </a:pPr>
            <a:r>
              <a:rPr lang="en-US" sz="1800" dirty="0" smtClean="0"/>
              <a:t>No: 2</a:t>
            </a:r>
          </a:p>
          <a:p>
            <a:pPr marL="0" indent="0">
              <a:buNone/>
            </a:pPr>
            <a:r>
              <a:rPr lang="en-US" sz="1800" dirty="0" smtClean="0"/>
              <a:t>Abs: 21</a:t>
            </a:r>
          </a:p>
          <a:p>
            <a:pPr marL="0" indent="0">
              <a:buNone/>
            </a:pPr>
            <a:r>
              <a:rPr lang="en-US" sz="1800" dirty="0" smtClean="0"/>
              <a:t>SP passes</a:t>
            </a:r>
            <a:endParaRPr lang="en-US" sz="1800" dirty="0"/>
          </a:p>
        </p:txBody>
      </p:sp>
      <p:sp>
        <p:nvSpPr>
          <p:cNvPr id="4" name="Date Placeholder 3"/>
          <p:cNvSpPr>
            <a:spLocks noGrp="1"/>
          </p:cNvSpPr>
          <p:nvPr>
            <p:ph type="dt" sz="half" idx="10"/>
          </p:nvPr>
        </p:nvSpPr>
        <p:spPr>
          <a:xfrm>
            <a:off x="696913" y="332601"/>
            <a:ext cx="1620315" cy="276999"/>
          </a:xfrm>
        </p:spPr>
        <p:txBody>
          <a:bodyPr/>
          <a:lstStyle/>
          <a:p>
            <a:pPr>
              <a:defRPr/>
            </a:pPr>
            <a:r>
              <a:rPr lang="en-US" smtClean="0"/>
              <a:t>November, 2015</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17</a:t>
            </a:fld>
            <a:endParaRPr lang="en-US"/>
          </a:p>
        </p:txBody>
      </p:sp>
      <p:sp>
        <p:nvSpPr>
          <p:cNvPr id="7" name="Rectangle 5"/>
          <p:cNvSpPr>
            <a:spLocks noGrp="1" noChangeArrowheads="1"/>
          </p:cNvSpPr>
          <p:nvPr>
            <p:ph type="ftr" sz="quarter" idx="4294967295"/>
          </p:nvPr>
        </p:nvSpPr>
        <p:spPr>
          <a:xfrm>
            <a:off x="6825506" y="6475413"/>
            <a:ext cx="1718419" cy="184666"/>
          </a:xfrm>
          <a:prstGeom prst="rect">
            <a:avLst/>
          </a:prstGeom>
          <a:ln/>
        </p:spPr>
        <p:txBody>
          <a:bodyPr/>
          <a:lstStyle>
            <a:lvl1pPr>
              <a:defRPr>
                <a:solidFill>
                  <a:schemeClr val="tx1"/>
                </a:solidFill>
              </a:defRPr>
            </a:lvl1pPr>
          </a:lstStyle>
          <a:p>
            <a:pPr>
              <a:defRPr/>
            </a:pPr>
            <a:r>
              <a:rPr lang="en-US" altLang="ko-KR" smtClean="0"/>
              <a:t>Ron Porat, Broadcom</a:t>
            </a:r>
            <a:endParaRPr lang="en-US" altLang="ko-KR" dirty="0"/>
          </a:p>
        </p:txBody>
      </p:sp>
    </p:spTree>
    <p:extLst>
      <p:ext uri="{BB962C8B-B14F-4D97-AF65-F5344CB8AC3E}">
        <p14:creationId xmlns:p14="http://schemas.microsoft.com/office/powerpoint/2010/main" val="214436901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533400"/>
          </a:xfrm>
        </p:spPr>
        <p:txBody>
          <a:bodyPr/>
          <a:lstStyle/>
          <a:p>
            <a:r>
              <a:rPr lang="en-US" dirty="0" smtClean="0"/>
              <a:t>1353r0 SP #2</a:t>
            </a:r>
            <a:endParaRPr lang="en-US" dirty="0"/>
          </a:p>
        </p:txBody>
      </p:sp>
      <p:sp>
        <p:nvSpPr>
          <p:cNvPr id="3" name="Content Placeholder 2"/>
          <p:cNvSpPr>
            <a:spLocks noGrp="1"/>
          </p:cNvSpPr>
          <p:nvPr>
            <p:ph idx="1"/>
          </p:nvPr>
        </p:nvSpPr>
        <p:spPr>
          <a:xfrm>
            <a:off x="685800" y="1371600"/>
            <a:ext cx="7772400" cy="4572000"/>
          </a:xfrm>
        </p:spPr>
        <p:txBody>
          <a:bodyPr>
            <a:noAutofit/>
          </a:bodyPr>
          <a:lstStyle/>
          <a:p>
            <a:pPr marL="0" indent="0">
              <a:buNone/>
            </a:pPr>
            <a:r>
              <a:rPr lang="en-US" sz="1800" dirty="0" smtClean="0"/>
              <a:t>Do you support the signaling of the three preamble formats as shown on slide 15?</a:t>
            </a:r>
            <a:endParaRPr lang="en-US" dirty="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sz="1800" dirty="0" smtClean="0"/>
          </a:p>
          <a:p>
            <a:pPr marL="0" indent="0">
              <a:buNone/>
            </a:pPr>
            <a:r>
              <a:rPr lang="en-US" sz="1800" dirty="0" smtClean="0"/>
              <a:t>Yes: 55</a:t>
            </a:r>
          </a:p>
          <a:p>
            <a:pPr marL="0" indent="0">
              <a:buNone/>
            </a:pPr>
            <a:r>
              <a:rPr lang="en-US" sz="1800" dirty="0" smtClean="0"/>
              <a:t>No: 0</a:t>
            </a:r>
          </a:p>
          <a:p>
            <a:pPr marL="0" indent="0">
              <a:buNone/>
            </a:pPr>
            <a:r>
              <a:rPr lang="en-US" sz="1800" dirty="0" smtClean="0"/>
              <a:t>Abs: 21</a:t>
            </a:r>
          </a:p>
          <a:p>
            <a:pPr marL="0" indent="0">
              <a:buNone/>
            </a:pPr>
            <a:r>
              <a:rPr lang="en-US" sz="1800" dirty="0" smtClean="0"/>
              <a:t>SP passes</a:t>
            </a:r>
            <a:endParaRPr lang="en-US" sz="1800" dirty="0"/>
          </a:p>
        </p:txBody>
      </p:sp>
      <p:sp>
        <p:nvSpPr>
          <p:cNvPr id="4" name="Date Placeholder 3"/>
          <p:cNvSpPr>
            <a:spLocks noGrp="1"/>
          </p:cNvSpPr>
          <p:nvPr>
            <p:ph type="dt" sz="half" idx="10"/>
          </p:nvPr>
        </p:nvSpPr>
        <p:spPr>
          <a:xfrm>
            <a:off x="696913" y="332601"/>
            <a:ext cx="1620315" cy="276999"/>
          </a:xfrm>
        </p:spPr>
        <p:txBody>
          <a:bodyPr/>
          <a:lstStyle/>
          <a:p>
            <a:pPr>
              <a:defRPr/>
            </a:pPr>
            <a:r>
              <a:rPr lang="en-US" smtClean="0"/>
              <a:t>November, 2015</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18</a:t>
            </a:fld>
            <a:endParaRPr lang="en-US"/>
          </a:p>
        </p:txBody>
      </p:sp>
      <p:sp>
        <p:nvSpPr>
          <p:cNvPr id="7" name="Rectangle 5"/>
          <p:cNvSpPr>
            <a:spLocks noGrp="1" noChangeArrowheads="1"/>
          </p:cNvSpPr>
          <p:nvPr>
            <p:ph type="ftr" sz="quarter" idx="4294967295"/>
          </p:nvPr>
        </p:nvSpPr>
        <p:spPr>
          <a:xfrm>
            <a:off x="6825506" y="6475413"/>
            <a:ext cx="1718419" cy="184666"/>
          </a:xfrm>
          <a:prstGeom prst="rect">
            <a:avLst/>
          </a:prstGeom>
          <a:ln/>
        </p:spPr>
        <p:txBody>
          <a:bodyPr/>
          <a:lstStyle>
            <a:lvl1pPr>
              <a:defRPr>
                <a:solidFill>
                  <a:schemeClr val="tx1"/>
                </a:solidFill>
              </a:defRPr>
            </a:lvl1pPr>
          </a:lstStyle>
          <a:p>
            <a:pPr>
              <a:defRPr/>
            </a:pPr>
            <a:r>
              <a:rPr lang="en-US" altLang="ko-KR" smtClean="0"/>
              <a:t>Ron Porat, Broadcom</a:t>
            </a:r>
            <a:endParaRPr lang="en-US" altLang="ko-KR" dirty="0"/>
          </a:p>
        </p:txBody>
      </p:sp>
    </p:spTree>
    <p:extLst>
      <p:ext uri="{BB962C8B-B14F-4D97-AF65-F5344CB8AC3E}">
        <p14:creationId xmlns:p14="http://schemas.microsoft.com/office/powerpoint/2010/main" val="157888250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533400"/>
          </a:xfrm>
        </p:spPr>
        <p:txBody>
          <a:bodyPr/>
          <a:lstStyle/>
          <a:p>
            <a:r>
              <a:rPr lang="en-US" dirty="0" smtClean="0"/>
              <a:t>1353r0 SP #3</a:t>
            </a:r>
            <a:endParaRPr lang="en-US" dirty="0"/>
          </a:p>
        </p:txBody>
      </p:sp>
      <p:sp>
        <p:nvSpPr>
          <p:cNvPr id="3" name="Content Placeholder 2"/>
          <p:cNvSpPr>
            <a:spLocks noGrp="1"/>
          </p:cNvSpPr>
          <p:nvPr>
            <p:ph idx="1"/>
          </p:nvPr>
        </p:nvSpPr>
        <p:spPr>
          <a:xfrm>
            <a:off x="685800" y="1371600"/>
            <a:ext cx="7772400" cy="4572000"/>
          </a:xfrm>
        </p:spPr>
        <p:txBody>
          <a:bodyPr>
            <a:noAutofit/>
          </a:bodyPr>
          <a:lstStyle/>
          <a:p>
            <a:pPr marL="0" indent="0">
              <a:buNone/>
            </a:pPr>
            <a:r>
              <a:rPr lang="en-US" sz="1800" dirty="0" smtClean="0"/>
              <a:t>Do you support that the </a:t>
            </a:r>
            <a:r>
              <a:rPr lang="en-US" sz="1800" dirty="0"/>
              <a:t>following are the only mandatory combinations of LTF size and CP </a:t>
            </a:r>
            <a:r>
              <a:rPr lang="en-US" sz="1800" dirty="0" smtClean="0"/>
              <a:t>size</a:t>
            </a:r>
          </a:p>
          <a:p>
            <a:r>
              <a:rPr lang="en-US" sz="1800" dirty="0" smtClean="0"/>
              <a:t>2x </a:t>
            </a:r>
            <a:r>
              <a:rPr lang="en-US" sz="1800" dirty="0"/>
              <a:t>LTF+ 0.8uS </a:t>
            </a:r>
          </a:p>
          <a:p>
            <a:r>
              <a:rPr lang="en-US" sz="1800" dirty="0" smtClean="0"/>
              <a:t>2x </a:t>
            </a:r>
            <a:r>
              <a:rPr lang="en-US" sz="1800" dirty="0"/>
              <a:t>LTF+ </a:t>
            </a:r>
            <a:r>
              <a:rPr lang="en-US" sz="1800" dirty="0" smtClean="0"/>
              <a:t>1.6uS</a:t>
            </a:r>
          </a:p>
          <a:p>
            <a:r>
              <a:rPr lang="en-US" sz="1800" dirty="0" smtClean="0"/>
              <a:t>4x </a:t>
            </a:r>
            <a:r>
              <a:rPr lang="en-US" sz="1800" dirty="0"/>
              <a:t>LTF+ 3.2uS</a:t>
            </a:r>
          </a:p>
          <a:p>
            <a:pPr marL="0" indent="0">
              <a:buNone/>
            </a:pPr>
            <a:r>
              <a:rPr lang="en-US" sz="1800" dirty="0"/>
              <a:t> </a:t>
            </a:r>
          </a:p>
          <a:p>
            <a:pPr marL="0" indent="0">
              <a:buNone/>
            </a:pPr>
            <a:r>
              <a:rPr lang="en-US" sz="1800" dirty="0" smtClean="0"/>
              <a:t>with </a:t>
            </a:r>
            <a:r>
              <a:rPr lang="en-US" sz="1800" dirty="0"/>
              <a:t>HE-LTF and payload using the same CP size.</a:t>
            </a:r>
          </a:p>
          <a:p>
            <a:pPr marL="0" indent="0">
              <a:buNone/>
            </a:pPr>
            <a:r>
              <a:rPr lang="en-US" sz="1800" dirty="0" smtClean="0"/>
              <a:t>and that LTF </a:t>
            </a:r>
            <a:r>
              <a:rPr lang="en-US" sz="1800" dirty="0"/>
              <a:t>size and CP size are jointly signaled using 3 bits.</a:t>
            </a:r>
          </a:p>
          <a:p>
            <a:pPr marL="0" indent="0">
              <a:buNone/>
            </a:pPr>
            <a:endParaRPr lang="en-US" sz="1800" dirty="0"/>
          </a:p>
          <a:p>
            <a:pPr marL="0" indent="0">
              <a:buNone/>
            </a:pPr>
            <a:endParaRPr lang="en-US" sz="1800" dirty="0" smtClean="0"/>
          </a:p>
          <a:p>
            <a:pPr marL="0" indent="0">
              <a:buNone/>
            </a:pPr>
            <a:r>
              <a:rPr lang="en-US" sz="1800" dirty="0" smtClean="0"/>
              <a:t>Yes: 57</a:t>
            </a:r>
          </a:p>
          <a:p>
            <a:pPr marL="0" indent="0">
              <a:buNone/>
            </a:pPr>
            <a:r>
              <a:rPr lang="en-US" sz="1800" dirty="0" smtClean="0"/>
              <a:t>No: 0</a:t>
            </a:r>
          </a:p>
          <a:p>
            <a:pPr marL="0" indent="0">
              <a:buNone/>
            </a:pPr>
            <a:r>
              <a:rPr lang="en-US" sz="1800" dirty="0" smtClean="0"/>
              <a:t>Abs: 15</a:t>
            </a:r>
          </a:p>
          <a:p>
            <a:pPr marL="0" indent="0">
              <a:buNone/>
            </a:pPr>
            <a:r>
              <a:rPr lang="en-US" sz="1800" dirty="0" smtClean="0"/>
              <a:t>SP passes</a:t>
            </a:r>
          </a:p>
          <a:p>
            <a:pPr marL="0" indent="0">
              <a:buNone/>
            </a:pPr>
            <a:endParaRPr lang="en-US" sz="1800" dirty="0"/>
          </a:p>
        </p:txBody>
      </p:sp>
      <p:sp>
        <p:nvSpPr>
          <p:cNvPr id="4" name="Date Placeholder 3"/>
          <p:cNvSpPr>
            <a:spLocks noGrp="1"/>
          </p:cNvSpPr>
          <p:nvPr>
            <p:ph type="dt" sz="half" idx="10"/>
          </p:nvPr>
        </p:nvSpPr>
        <p:spPr>
          <a:xfrm>
            <a:off x="696913" y="332601"/>
            <a:ext cx="1620315" cy="276999"/>
          </a:xfrm>
        </p:spPr>
        <p:txBody>
          <a:bodyPr/>
          <a:lstStyle/>
          <a:p>
            <a:pPr>
              <a:defRPr/>
            </a:pPr>
            <a:r>
              <a:rPr lang="en-US" smtClean="0"/>
              <a:t>November, 2015</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19</a:t>
            </a:fld>
            <a:endParaRPr lang="en-US"/>
          </a:p>
        </p:txBody>
      </p:sp>
      <p:sp>
        <p:nvSpPr>
          <p:cNvPr id="7" name="Rectangle 5"/>
          <p:cNvSpPr>
            <a:spLocks noGrp="1" noChangeArrowheads="1"/>
          </p:cNvSpPr>
          <p:nvPr>
            <p:ph type="ftr" sz="quarter" idx="4294967295"/>
          </p:nvPr>
        </p:nvSpPr>
        <p:spPr>
          <a:xfrm>
            <a:off x="6825506" y="6475413"/>
            <a:ext cx="1718419" cy="184666"/>
          </a:xfrm>
          <a:prstGeom prst="rect">
            <a:avLst/>
          </a:prstGeom>
          <a:ln/>
        </p:spPr>
        <p:txBody>
          <a:bodyPr/>
          <a:lstStyle>
            <a:lvl1pPr>
              <a:defRPr>
                <a:solidFill>
                  <a:schemeClr val="tx1"/>
                </a:solidFill>
              </a:defRPr>
            </a:lvl1pPr>
          </a:lstStyle>
          <a:p>
            <a:pPr>
              <a:defRPr/>
            </a:pPr>
            <a:r>
              <a:rPr lang="en-US" altLang="ko-KR" smtClean="0"/>
              <a:t>Ron Porat, Broadcom</a:t>
            </a:r>
            <a:endParaRPr lang="en-US" altLang="ko-KR" dirty="0"/>
          </a:p>
        </p:txBody>
      </p:sp>
    </p:spTree>
    <p:extLst>
      <p:ext uri="{BB962C8B-B14F-4D97-AF65-F5344CB8AC3E}">
        <p14:creationId xmlns:p14="http://schemas.microsoft.com/office/powerpoint/2010/main" val="32133324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Nov 2015</a:t>
            </a:r>
          </a:p>
        </p:txBody>
      </p:sp>
      <p:sp>
        <p:nvSpPr>
          <p:cNvPr id="9219" name="Title 1"/>
          <p:cNvSpPr>
            <a:spLocks noGrp="1"/>
          </p:cNvSpPr>
          <p:nvPr>
            <p:ph type="title"/>
          </p:nvPr>
        </p:nvSpPr>
        <p:spPr>
          <a:xfrm>
            <a:off x="685800" y="1066800"/>
            <a:ext cx="7772400" cy="1066800"/>
          </a:xfrm>
        </p:spPr>
        <p:txBody>
          <a:bodyPr/>
          <a:lstStyle/>
          <a:p>
            <a:r>
              <a:rPr lang="en-US" altLang="en-US" dirty="0" smtClean="0">
                <a:solidFill>
                  <a:srgbClr val="0000FF"/>
                </a:solidFill>
                <a:latin typeface="Arial Black" pitchFamily="34" charset="0"/>
              </a:rPr>
              <a:t>IEEE 802.11 </a:t>
            </a:r>
            <a:r>
              <a:rPr lang="en-US" altLang="en-US" dirty="0" err="1" smtClean="0">
                <a:solidFill>
                  <a:srgbClr val="0000FF"/>
                </a:solidFill>
                <a:latin typeface="Arial Black" pitchFamily="34" charset="0"/>
              </a:rPr>
              <a:t>TGax</a:t>
            </a:r>
            <a:r>
              <a:rPr lang="en-US" altLang="en-US" dirty="0" smtClean="0">
                <a:solidFill>
                  <a:srgbClr val="0000FF"/>
                </a:solidFill>
                <a:latin typeface="Arial Black" pitchFamily="34" charset="0"/>
              </a:rPr>
              <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High Efficiency WLAN</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PHY Ad Hoc</a:t>
            </a:r>
            <a:endParaRPr lang="en-CA" altLang="en-US" dirty="0" smtClean="0"/>
          </a:p>
        </p:txBody>
      </p:sp>
      <p:sp>
        <p:nvSpPr>
          <p:cNvPr id="9220" name="Content Placeholder 2"/>
          <p:cNvSpPr>
            <a:spLocks noGrp="1"/>
          </p:cNvSpPr>
          <p:nvPr>
            <p:ph idx="1"/>
          </p:nvPr>
        </p:nvSpPr>
        <p:spPr>
          <a:xfrm>
            <a:off x="533400" y="2971800"/>
            <a:ext cx="8305800" cy="3124200"/>
          </a:xfrm>
        </p:spPr>
        <p:txBody>
          <a:bodyPr/>
          <a:lstStyle/>
          <a:p>
            <a:pPr algn="ctr">
              <a:lnSpc>
                <a:spcPct val="90000"/>
              </a:lnSpc>
              <a:buFontTx/>
              <a:buNone/>
            </a:pPr>
            <a:endParaRPr lang="en-US" altLang="en-US" sz="2000" dirty="0" smtClean="0">
              <a:latin typeface="Arial" pitchFamily="34" charset="0"/>
            </a:endParaRPr>
          </a:p>
          <a:p>
            <a:pPr algn="ctr">
              <a:lnSpc>
                <a:spcPct val="90000"/>
              </a:lnSpc>
              <a:buFontTx/>
              <a:buNone/>
            </a:pPr>
            <a:r>
              <a:rPr lang="en-US" altLang="en-US" sz="2000" dirty="0" smtClean="0">
                <a:latin typeface="Arial" pitchFamily="34" charset="0"/>
              </a:rPr>
              <a:t>Co-Chairs: </a:t>
            </a:r>
          </a:p>
          <a:p>
            <a:pPr algn="ctr">
              <a:lnSpc>
                <a:spcPct val="90000"/>
              </a:lnSpc>
              <a:buNone/>
            </a:pPr>
            <a:r>
              <a:rPr lang="en-US" altLang="en-US" sz="2000" dirty="0">
                <a:latin typeface="Arial" pitchFamily="34" charset="0"/>
              </a:rPr>
              <a:t>Yakun Sun (Marvell)</a:t>
            </a:r>
          </a:p>
          <a:p>
            <a:pPr algn="ctr">
              <a:lnSpc>
                <a:spcPct val="90000"/>
              </a:lnSpc>
              <a:buFontTx/>
              <a:buNone/>
            </a:pPr>
            <a:r>
              <a:rPr lang="en-US" altLang="en-US" sz="2000" dirty="0" smtClean="0">
                <a:latin typeface="Arial" pitchFamily="34" charset="0"/>
              </a:rPr>
              <a:t>Jianhan Liu (Mediatek)</a:t>
            </a:r>
          </a:p>
          <a:p>
            <a:pPr algn="ctr">
              <a:lnSpc>
                <a:spcPct val="90000"/>
              </a:lnSpc>
              <a:buFontTx/>
              <a:buNone/>
            </a:pPr>
            <a:r>
              <a:rPr lang="en-US" altLang="en-US" sz="2000" dirty="0" smtClean="0">
                <a:latin typeface="Arial" pitchFamily="34" charset="0"/>
              </a:rPr>
              <a:t>Bo Sun (ZTE)</a:t>
            </a:r>
          </a:p>
        </p:txBody>
      </p:sp>
      <p:sp>
        <p:nvSpPr>
          <p:cNvPr id="922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FEDAD6A6-A0F4-487C-B56B-A159BFE54E45}" type="slidenum">
              <a:rPr lang="en-US" altLang="en-US"/>
              <a:pPr/>
              <a:t>2</a:t>
            </a:fld>
            <a:endParaRPr lang="en-US" altLang="en-US"/>
          </a:p>
        </p:txBody>
      </p:sp>
      <p:sp>
        <p:nvSpPr>
          <p:cNvPr id="2" name="Footer Placeholder 1"/>
          <p:cNvSpPr>
            <a:spLocks noGrp="1"/>
          </p:cNvSpPr>
          <p:nvPr>
            <p:ph type="ftr" sz="quarter" idx="3"/>
          </p:nvPr>
        </p:nvSpPr>
        <p:spPr/>
        <p:txBody>
          <a:bodyPr/>
          <a:lstStyle/>
          <a:p>
            <a:pPr>
              <a:defRPr/>
            </a:pPr>
            <a:r>
              <a:rPr lang="en-US" smtClean="0"/>
              <a:t>Yakun Sun (Marvell)</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533400"/>
          </a:xfrm>
        </p:spPr>
        <p:txBody>
          <a:bodyPr/>
          <a:lstStyle/>
          <a:p>
            <a:r>
              <a:rPr lang="en-US" dirty="0" smtClean="0"/>
              <a:t>1353r0 SP #4</a:t>
            </a:r>
            <a:endParaRPr lang="en-US" dirty="0"/>
          </a:p>
        </p:txBody>
      </p:sp>
      <p:sp>
        <p:nvSpPr>
          <p:cNvPr id="3" name="Content Placeholder 2"/>
          <p:cNvSpPr>
            <a:spLocks noGrp="1"/>
          </p:cNvSpPr>
          <p:nvPr>
            <p:ph idx="1"/>
          </p:nvPr>
        </p:nvSpPr>
        <p:spPr>
          <a:xfrm>
            <a:off x="685800" y="1371600"/>
            <a:ext cx="7772400" cy="4572000"/>
          </a:xfrm>
        </p:spPr>
        <p:txBody>
          <a:bodyPr>
            <a:noAutofit/>
          </a:bodyPr>
          <a:lstStyle/>
          <a:p>
            <a:pPr marL="0" indent="0">
              <a:buNone/>
            </a:pPr>
            <a:r>
              <a:rPr lang="en-US" sz="1800" dirty="0" smtClean="0"/>
              <a:t>Do you support that </a:t>
            </a:r>
            <a:r>
              <a:rPr lang="en-US" sz="1800" dirty="0"/>
              <a:t>SIGB only has one CP size equal to 0.8uS</a:t>
            </a:r>
          </a:p>
          <a:p>
            <a:pPr marL="0" indent="0">
              <a:buNone/>
            </a:pPr>
            <a:endParaRPr lang="en-US" sz="1800" dirty="0" smtClean="0"/>
          </a:p>
          <a:p>
            <a:pPr marL="0" indent="0">
              <a:buNone/>
            </a:pPr>
            <a:endParaRPr lang="en-US" sz="1800" dirty="0" smtClean="0"/>
          </a:p>
          <a:p>
            <a:pPr marL="0" indent="0">
              <a:buNone/>
            </a:pPr>
            <a:endParaRPr lang="en-US" sz="1800" dirty="0"/>
          </a:p>
          <a:p>
            <a:pPr marL="0" indent="0">
              <a:buNone/>
            </a:pPr>
            <a:endParaRPr lang="en-US" sz="1800" dirty="0" smtClean="0"/>
          </a:p>
          <a:p>
            <a:pPr marL="0" indent="0">
              <a:buNone/>
            </a:pPr>
            <a:endParaRPr lang="en-US" sz="1800" dirty="0"/>
          </a:p>
          <a:p>
            <a:pPr marL="0" indent="0">
              <a:buNone/>
            </a:pPr>
            <a:r>
              <a:rPr lang="en-US" sz="1800" dirty="0" smtClean="0"/>
              <a:t>Yes: 61</a:t>
            </a:r>
          </a:p>
          <a:p>
            <a:pPr marL="0" indent="0">
              <a:buNone/>
            </a:pPr>
            <a:r>
              <a:rPr lang="en-US" sz="1800" dirty="0" smtClean="0"/>
              <a:t>No: 0</a:t>
            </a:r>
          </a:p>
          <a:p>
            <a:pPr marL="0" indent="0">
              <a:buNone/>
            </a:pPr>
            <a:r>
              <a:rPr lang="en-US" sz="1800" dirty="0" smtClean="0"/>
              <a:t>Abs: 14</a:t>
            </a:r>
          </a:p>
          <a:p>
            <a:pPr marL="0" indent="0">
              <a:buNone/>
            </a:pPr>
            <a:endParaRPr lang="en-US" sz="1800" dirty="0"/>
          </a:p>
          <a:p>
            <a:pPr marL="0" indent="0">
              <a:buNone/>
            </a:pPr>
            <a:r>
              <a:rPr lang="en-US" sz="1800" dirty="0" smtClean="0"/>
              <a:t>SP passes</a:t>
            </a:r>
            <a:endParaRPr lang="en-US" sz="1800" dirty="0"/>
          </a:p>
        </p:txBody>
      </p:sp>
      <p:sp>
        <p:nvSpPr>
          <p:cNvPr id="4" name="Date Placeholder 3"/>
          <p:cNvSpPr>
            <a:spLocks noGrp="1"/>
          </p:cNvSpPr>
          <p:nvPr>
            <p:ph type="dt" sz="half" idx="10"/>
          </p:nvPr>
        </p:nvSpPr>
        <p:spPr>
          <a:xfrm>
            <a:off x="696913" y="332601"/>
            <a:ext cx="1620315" cy="276999"/>
          </a:xfrm>
        </p:spPr>
        <p:txBody>
          <a:bodyPr/>
          <a:lstStyle/>
          <a:p>
            <a:pPr>
              <a:defRPr/>
            </a:pPr>
            <a:r>
              <a:rPr lang="en-US" smtClean="0"/>
              <a:t>November, 2015</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20</a:t>
            </a:fld>
            <a:endParaRPr lang="en-US"/>
          </a:p>
        </p:txBody>
      </p:sp>
      <p:sp>
        <p:nvSpPr>
          <p:cNvPr id="7" name="Rectangle 5"/>
          <p:cNvSpPr>
            <a:spLocks noGrp="1" noChangeArrowheads="1"/>
          </p:cNvSpPr>
          <p:nvPr>
            <p:ph type="ftr" sz="quarter" idx="4294967295"/>
          </p:nvPr>
        </p:nvSpPr>
        <p:spPr>
          <a:xfrm>
            <a:off x="6825506" y="6475413"/>
            <a:ext cx="1718419" cy="184666"/>
          </a:xfrm>
          <a:prstGeom prst="rect">
            <a:avLst/>
          </a:prstGeom>
          <a:ln/>
        </p:spPr>
        <p:txBody>
          <a:bodyPr/>
          <a:lstStyle>
            <a:lvl1pPr>
              <a:defRPr>
                <a:solidFill>
                  <a:schemeClr val="tx1"/>
                </a:solidFill>
              </a:defRPr>
            </a:lvl1pPr>
          </a:lstStyle>
          <a:p>
            <a:pPr>
              <a:defRPr/>
            </a:pPr>
            <a:r>
              <a:rPr lang="en-US" altLang="ko-KR" smtClean="0"/>
              <a:t>Ron Porat, Broadcom</a:t>
            </a:r>
            <a:endParaRPr lang="en-US" altLang="ko-KR" dirty="0"/>
          </a:p>
        </p:txBody>
      </p:sp>
    </p:spTree>
    <p:extLst>
      <p:ext uri="{BB962C8B-B14F-4D97-AF65-F5344CB8AC3E}">
        <p14:creationId xmlns:p14="http://schemas.microsoft.com/office/powerpoint/2010/main" val="5969399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6594"/>
            <a:ext cx="7772400" cy="609600"/>
          </a:xfrm>
        </p:spPr>
        <p:txBody>
          <a:bodyPr/>
          <a:lstStyle/>
          <a:p>
            <a:r>
              <a:rPr lang="en-US" sz="2800" dirty="0" smtClean="0"/>
              <a:t>1357r1 Straw poll</a:t>
            </a:r>
            <a:endParaRPr lang="en-US" sz="2800" dirty="0"/>
          </a:p>
        </p:txBody>
      </p:sp>
      <p:sp>
        <p:nvSpPr>
          <p:cNvPr id="3" name="Content Placeholder 2"/>
          <p:cNvSpPr>
            <a:spLocks noGrp="1"/>
          </p:cNvSpPr>
          <p:nvPr>
            <p:ph idx="1"/>
          </p:nvPr>
        </p:nvSpPr>
        <p:spPr>
          <a:xfrm>
            <a:off x="685800" y="1447800"/>
            <a:ext cx="7772400" cy="4800600"/>
          </a:xfrm>
        </p:spPr>
        <p:txBody>
          <a:bodyPr>
            <a:normAutofit fontScale="92500" lnSpcReduction="10000"/>
          </a:bodyPr>
          <a:lstStyle/>
          <a:p>
            <a:r>
              <a:rPr lang="zh-CN" altLang="zh-CN" sz="2400" dirty="0"/>
              <a:t> </a:t>
            </a:r>
            <a:r>
              <a:rPr lang="en-US" altLang="zh-CN" sz="2400" dirty="0" smtClean="0"/>
              <a:t>Do you support to:</a:t>
            </a:r>
          </a:p>
          <a:p>
            <a:pPr lvl="1"/>
            <a:r>
              <a:rPr lang="en-US" altLang="zh-CN" sz="2000" dirty="0" smtClean="0"/>
              <a:t>Allocate 4 </a:t>
            </a:r>
            <a:r>
              <a:rPr lang="en-US" altLang="zh-CN" sz="2000" dirty="0"/>
              <a:t>extra </a:t>
            </a:r>
            <a:r>
              <a:rPr lang="en-US" altLang="zh-CN" sz="2000" dirty="0" smtClean="0"/>
              <a:t>subcarriers, </a:t>
            </a:r>
            <a:r>
              <a:rPr lang="en-US" altLang="zh-CN" sz="2000" dirty="0"/>
              <a:t>two at each edge of each 20MHz sub-channel, for </a:t>
            </a:r>
            <a:r>
              <a:rPr lang="en-US" altLang="zh-CN" sz="2000" dirty="0" smtClean="0"/>
              <a:t>L-SIG</a:t>
            </a:r>
            <a:r>
              <a:rPr lang="en-US" altLang="zh-CN" sz="2000" dirty="0"/>
              <a:t>, </a:t>
            </a:r>
            <a:r>
              <a:rPr lang="en-US" altLang="zh-CN" sz="2000" dirty="0" smtClean="0"/>
              <a:t>RL-SIG</a:t>
            </a:r>
            <a:r>
              <a:rPr lang="en-US" altLang="zh-CN" sz="2000" dirty="0"/>
              <a:t>, </a:t>
            </a:r>
            <a:r>
              <a:rPr lang="en-US" altLang="zh-CN" sz="2000" dirty="0" smtClean="0"/>
              <a:t>HE-SIG-A </a:t>
            </a:r>
            <a:r>
              <a:rPr lang="en-US" altLang="zh-CN" sz="2000" dirty="0"/>
              <a:t>and </a:t>
            </a:r>
            <a:r>
              <a:rPr lang="en-US" altLang="zh-CN" sz="2000" dirty="0" smtClean="0"/>
              <a:t>HE-SIG-B </a:t>
            </a:r>
            <a:r>
              <a:rPr lang="en-US" altLang="zh-CN" sz="2000" dirty="0"/>
              <a:t>fields in 11ax </a:t>
            </a:r>
            <a:r>
              <a:rPr lang="en-US" altLang="zh-CN" sz="2000" dirty="0" smtClean="0"/>
              <a:t>PPDUs.</a:t>
            </a:r>
            <a:endParaRPr lang="en-US" altLang="zh-CN" sz="2000" dirty="0"/>
          </a:p>
          <a:p>
            <a:pPr lvl="2"/>
            <a:r>
              <a:rPr lang="en-US" altLang="zh-CN" sz="1800" dirty="0" smtClean="0"/>
              <a:t>The </a:t>
            </a:r>
            <a:r>
              <a:rPr lang="en-US" altLang="zh-CN" sz="1800" dirty="0"/>
              <a:t>4 </a:t>
            </a:r>
            <a:r>
              <a:rPr lang="en-US" altLang="zh-CN" sz="1800" dirty="0" smtClean="0"/>
              <a:t>subcarriers </a:t>
            </a:r>
            <a:r>
              <a:rPr lang="en-US" altLang="zh-CN" sz="1800" dirty="0"/>
              <a:t>added to the </a:t>
            </a:r>
            <a:r>
              <a:rPr lang="en-US" altLang="zh-CN" sz="1800" dirty="0" smtClean="0"/>
              <a:t>L-SIG </a:t>
            </a:r>
            <a:r>
              <a:rPr lang="en-US" altLang="zh-CN" sz="1800" dirty="0"/>
              <a:t>and </a:t>
            </a:r>
            <a:r>
              <a:rPr lang="en-US" altLang="zh-CN" sz="1800" dirty="0" smtClean="0"/>
              <a:t>RL-SIG </a:t>
            </a:r>
            <a:r>
              <a:rPr lang="en-US" altLang="zh-CN" sz="1800" dirty="0"/>
              <a:t>fields are transmitted with known TBD BPSK constellations (+-1</a:t>
            </a:r>
            <a:r>
              <a:rPr lang="en-US" altLang="zh-CN" sz="1800" dirty="0" smtClean="0"/>
              <a:t>).</a:t>
            </a:r>
          </a:p>
          <a:p>
            <a:pPr lvl="2"/>
            <a:r>
              <a:rPr lang="zh-CN" altLang="zh-CN" sz="1800" dirty="0" smtClean="0"/>
              <a:t> </a:t>
            </a:r>
            <a:r>
              <a:rPr lang="en-US" altLang="zh-CN" sz="1800" dirty="0" smtClean="0"/>
              <a:t>The </a:t>
            </a:r>
            <a:r>
              <a:rPr lang="en-US" altLang="zh-CN" sz="1800" dirty="0"/>
              <a:t>number of data subcarriers </a:t>
            </a:r>
            <a:r>
              <a:rPr lang="en-US" altLang="zh-CN" sz="1800" dirty="0" smtClean="0"/>
              <a:t>in HE-SIG-A </a:t>
            </a:r>
            <a:r>
              <a:rPr lang="en-US" altLang="zh-CN" sz="1800" dirty="0"/>
              <a:t>and </a:t>
            </a:r>
            <a:r>
              <a:rPr lang="en-US" altLang="zh-CN" sz="1800" dirty="0" smtClean="0"/>
              <a:t>HE-SIG-B </a:t>
            </a:r>
            <a:r>
              <a:rPr lang="en-US" altLang="zh-CN" sz="1800" dirty="0"/>
              <a:t>fields are increased by 4 in each 20MHz sub-channel</a:t>
            </a:r>
            <a:r>
              <a:rPr lang="en-US" altLang="zh-CN" sz="1800" dirty="0" smtClean="0"/>
              <a:t>.</a:t>
            </a:r>
          </a:p>
          <a:p>
            <a:pPr lvl="2"/>
            <a:r>
              <a:rPr lang="zh-CN" altLang="zh-CN" sz="1800" dirty="0" smtClean="0"/>
              <a:t> </a:t>
            </a:r>
            <a:r>
              <a:rPr lang="en-US" altLang="zh-CN" sz="1800" dirty="0" smtClean="0"/>
              <a:t>L-SIG</a:t>
            </a:r>
            <a:r>
              <a:rPr lang="en-US" altLang="zh-CN" sz="1800" dirty="0"/>
              <a:t>, </a:t>
            </a:r>
            <a:r>
              <a:rPr lang="en-US" altLang="zh-CN" sz="1800" dirty="0" smtClean="0"/>
              <a:t>RL-SIG</a:t>
            </a:r>
            <a:r>
              <a:rPr lang="en-US" altLang="zh-CN" sz="1800" dirty="0"/>
              <a:t>, </a:t>
            </a:r>
            <a:r>
              <a:rPr lang="en-US" altLang="zh-CN" sz="1800" dirty="0" smtClean="0"/>
              <a:t>HE-SIG-A </a:t>
            </a:r>
            <a:r>
              <a:rPr lang="en-US" altLang="zh-CN" sz="1800" dirty="0"/>
              <a:t>and HE-SIG-B fields are always transmitted with </a:t>
            </a:r>
            <a:r>
              <a:rPr lang="en-US" altLang="zh-CN" sz="1800" dirty="0" smtClean="0"/>
              <a:t>the same </a:t>
            </a:r>
            <a:r>
              <a:rPr lang="en-US" altLang="zh-CN" sz="1800" dirty="0"/>
              <a:t>total power as L-LTF field (in cases when L-LTF is not being boosted</a:t>
            </a:r>
            <a:r>
              <a:rPr lang="en-US" altLang="zh-CN" sz="1800" dirty="0" smtClean="0"/>
              <a:t>).</a:t>
            </a:r>
          </a:p>
          <a:p>
            <a:pPr lvl="2"/>
            <a:endParaRPr lang="en-US" altLang="zh-CN" dirty="0"/>
          </a:p>
          <a:p>
            <a:pPr lvl="1"/>
            <a:r>
              <a:rPr lang="en-US" altLang="zh-CN" sz="2000" dirty="0" smtClean="0"/>
              <a:t>Y: 46</a:t>
            </a:r>
          </a:p>
          <a:p>
            <a:pPr lvl="1"/>
            <a:r>
              <a:rPr lang="en-US" altLang="zh-CN" dirty="0" smtClean="0"/>
              <a:t>N: 0</a:t>
            </a:r>
          </a:p>
          <a:p>
            <a:pPr lvl="1"/>
            <a:r>
              <a:rPr lang="en-US" altLang="zh-CN" sz="2000" dirty="0" smtClean="0"/>
              <a:t>A: 13</a:t>
            </a:r>
          </a:p>
          <a:p>
            <a:pPr lvl="1"/>
            <a:r>
              <a:rPr lang="en-US" altLang="zh-CN" b="1" dirty="0" smtClean="0"/>
              <a:t>SP Passes</a:t>
            </a:r>
            <a:endParaRPr lang="zh-CN" altLang="zh-CN" sz="2000" b="1" dirty="0"/>
          </a:p>
          <a:p>
            <a:endParaRPr lang="en-US" b="0" dirty="0" smtClean="0"/>
          </a:p>
          <a:p>
            <a:pPr lvl="1"/>
            <a:endParaRPr lang="en-US" sz="1800" dirty="0" smtClean="0"/>
          </a:p>
          <a:p>
            <a:pPr lvl="1"/>
            <a:endParaRPr lang="en-US" sz="1600" b="0" dirty="0"/>
          </a:p>
        </p:txBody>
      </p:sp>
      <p:sp>
        <p:nvSpPr>
          <p:cNvPr id="4" name="Slide Number Placeholder 3"/>
          <p:cNvSpPr>
            <a:spLocks noGrp="1"/>
          </p:cNvSpPr>
          <p:nvPr>
            <p:ph type="sldNum" sz="quarter" idx="12"/>
          </p:nvPr>
        </p:nvSpPr>
        <p:spPr>
          <a:xfrm>
            <a:off x="3938813" y="6475413"/>
            <a:ext cx="1266373" cy="184666"/>
          </a:xfrm>
        </p:spPr>
        <p:txBody>
          <a:bodyPr/>
          <a:lstStyle/>
          <a:p>
            <a:pPr>
              <a:defRPr/>
            </a:pPr>
            <a:r>
              <a:rPr lang="en-US" dirty="0" smtClean="0"/>
              <a:t>Slide </a:t>
            </a:r>
            <a:fld id="{3099D1E7-2CFE-4362-BB72-AF97192842EA}" type="slidenum">
              <a:rPr lang="en-US" smtClean="0"/>
              <a:pPr>
                <a:defRPr/>
              </a:pPr>
              <a:t>21</a:t>
            </a:fld>
            <a:endParaRPr lang="en-US" dirty="0"/>
          </a:p>
        </p:txBody>
      </p:sp>
      <p:sp>
        <p:nvSpPr>
          <p:cNvPr id="5" name="Footer Placeholder 4"/>
          <p:cNvSpPr>
            <a:spLocks noGrp="1"/>
          </p:cNvSpPr>
          <p:nvPr>
            <p:ph type="ftr" sz="quarter" idx="4294967295"/>
          </p:nvPr>
        </p:nvSpPr>
        <p:spPr>
          <a:xfrm flipH="1">
            <a:off x="7277488" y="6475413"/>
            <a:ext cx="1266372" cy="184666"/>
          </a:xfrm>
          <a:prstGeom prst="rect">
            <a:avLst/>
          </a:prstGeom>
        </p:spPr>
        <p:txBody>
          <a:bodyPr/>
          <a:lstStyle/>
          <a:p>
            <a:pPr>
              <a:defRPr/>
            </a:pPr>
            <a:r>
              <a:rPr lang="en-US" altLang="ko-KR" dirty="0"/>
              <a:t>Intel, Marvell, et. al</a:t>
            </a:r>
            <a:r>
              <a:rPr lang="en-US" altLang="ko-KR" dirty="0" smtClean="0"/>
              <a:t>.</a:t>
            </a:r>
            <a:endParaRPr lang="en-US" altLang="ko-KR" dirty="0"/>
          </a:p>
        </p:txBody>
      </p:sp>
      <p:sp>
        <p:nvSpPr>
          <p:cNvPr id="6" name="日期占位符 3"/>
          <p:cNvSpPr>
            <a:spLocks noGrp="1"/>
          </p:cNvSpPr>
          <p:nvPr>
            <p:ph type="dt" sz="half" idx="10"/>
          </p:nvPr>
        </p:nvSpPr>
        <p:spPr>
          <a:xfrm>
            <a:off x="696913" y="332601"/>
            <a:ext cx="1581843" cy="276999"/>
          </a:xfrm>
        </p:spPr>
        <p:txBody>
          <a:bodyPr/>
          <a:lstStyle/>
          <a:p>
            <a:pPr>
              <a:defRPr/>
            </a:pPr>
            <a:r>
              <a:rPr lang="en-US" altLang="zh-CN" dirty="0"/>
              <a:t>November, 2015</a:t>
            </a:r>
          </a:p>
        </p:txBody>
      </p:sp>
    </p:spTree>
    <p:extLst>
      <p:ext uri="{BB962C8B-B14F-4D97-AF65-F5344CB8AC3E}">
        <p14:creationId xmlns:p14="http://schemas.microsoft.com/office/powerpoint/2010/main" val="324206704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85800"/>
          </a:xfrm>
        </p:spPr>
        <p:txBody>
          <a:bodyPr/>
          <a:lstStyle/>
          <a:p>
            <a:r>
              <a:rPr lang="en-US" dirty="0" smtClean="0"/>
              <a:t>1372r0 Straw Poll</a:t>
            </a:r>
            <a:endParaRPr lang="en-US" dirty="0"/>
          </a:p>
        </p:txBody>
      </p:sp>
      <p:sp>
        <p:nvSpPr>
          <p:cNvPr id="3" name="Content Placeholder 2"/>
          <p:cNvSpPr>
            <a:spLocks noGrp="1"/>
          </p:cNvSpPr>
          <p:nvPr>
            <p:ph idx="1"/>
          </p:nvPr>
        </p:nvSpPr>
        <p:spPr>
          <a:xfrm>
            <a:off x="685800" y="1371600"/>
            <a:ext cx="7772400" cy="838200"/>
          </a:xfrm>
        </p:spPr>
        <p:txBody>
          <a:bodyPr/>
          <a:lstStyle/>
          <a:p>
            <a:r>
              <a:rPr lang="en-US" dirty="0" smtClean="0"/>
              <a:t>Do you agree to make the following changes </a:t>
            </a:r>
            <a:r>
              <a:rPr lang="en-US" dirty="0" smtClean="0">
                <a:solidFill>
                  <a:srgbClr val="FF0000"/>
                </a:solidFill>
              </a:rPr>
              <a:t>in red,</a:t>
            </a:r>
            <a:r>
              <a:rPr lang="en-US" dirty="0" smtClean="0"/>
              <a:t> on the equations in Section</a:t>
            </a:r>
            <a:r>
              <a:rPr lang="en-US" b="1" dirty="0" smtClean="0"/>
              <a:t> 3.3.5</a:t>
            </a:r>
            <a:r>
              <a:rPr lang="en-US" dirty="0" smtClean="0"/>
              <a:t> of </a:t>
            </a:r>
            <a:r>
              <a:rPr lang="en-US" dirty="0" err="1" smtClean="0"/>
              <a:t>TGax</a:t>
            </a:r>
            <a:r>
              <a:rPr lang="en-US" dirty="0" smtClean="0"/>
              <a:t> SFD?</a:t>
            </a:r>
            <a:endParaRPr lang="en-US" dirty="0"/>
          </a:p>
        </p:txBody>
      </p:sp>
      <p:sp>
        <p:nvSpPr>
          <p:cNvPr id="4" name="Date Placeholder 3"/>
          <p:cNvSpPr>
            <a:spLocks noGrp="1"/>
          </p:cNvSpPr>
          <p:nvPr>
            <p:ph type="dt" sz="half" idx="10"/>
          </p:nvPr>
        </p:nvSpPr>
        <p:spPr/>
        <p:txBody>
          <a:bodyPr/>
          <a:lstStyle/>
          <a:p>
            <a:pPr>
              <a:defRPr/>
            </a:pPr>
            <a:r>
              <a:rPr lang="en-US" smtClean="0"/>
              <a:t>Nov, 2015</a:t>
            </a:r>
            <a:endParaRPr lang="en-US" dirty="0"/>
          </a:p>
        </p:txBody>
      </p:sp>
      <p:sp>
        <p:nvSpPr>
          <p:cNvPr id="5" name="Footer Placeholder 4"/>
          <p:cNvSpPr>
            <a:spLocks noGrp="1"/>
          </p:cNvSpPr>
          <p:nvPr>
            <p:ph type="ftr" sz="quarter" idx="4294967295"/>
          </p:nvPr>
        </p:nvSpPr>
        <p:spPr>
          <a:xfrm>
            <a:off x="6448800" y="6475413"/>
            <a:ext cx="2095125" cy="184666"/>
          </a:xfrm>
          <a:prstGeom prst="rect">
            <a:avLst/>
          </a:prstGeom>
        </p:spPr>
        <p:txBody>
          <a:bodyPr/>
          <a:lstStyle/>
          <a:p>
            <a:pPr>
              <a:defRPr/>
            </a:pPr>
            <a:r>
              <a:rPr lang="en-US" altLang="ko-KR" smtClean="0"/>
              <a:t>Hongyuan Zhang,  Marvell, et. al.</a:t>
            </a:r>
            <a:endParaRPr lang="en-US" altLang="ko-KR"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22</a:t>
            </a:fld>
            <a:endParaRPr lang="en-US"/>
          </a:p>
        </p:txBody>
      </p:sp>
      <mc:AlternateContent xmlns:mc="http://schemas.openxmlformats.org/markup-compatibility/2006" xmlns:a14="http://schemas.microsoft.com/office/drawing/2010/main">
        <mc:Choice Requires="a14">
          <p:sp>
            <p:nvSpPr>
              <p:cNvPr id="7" name="Rectangle 6"/>
              <p:cNvSpPr/>
              <p:nvPr/>
            </p:nvSpPr>
            <p:spPr>
              <a:xfrm>
                <a:off x="2057400" y="2322095"/>
                <a:ext cx="3824765" cy="444161"/>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i="1" smtClean="0">
                          <a:latin typeface="Cambria Math" panose="02040503050406030204" pitchFamily="18" charset="0"/>
                        </a:rPr>
                        <m:t>𝐿</m:t>
                      </m:r>
                      <m:r>
                        <m:rPr>
                          <m:lit/>
                        </m:rPr>
                        <a:rPr lang="en-US" i="0">
                          <a:latin typeface="Cambria Math" panose="02040503050406030204" pitchFamily="18" charset="0"/>
                        </a:rPr>
                        <m:t>_</m:t>
                      </m:r>
                      <m:r>
                        <a:rPr lang="en-US" i="1">
                          <a:latin typeface="Cambria Math" panose="02040503050406030204" pitchFamily="18" charset="0"/>
                        </a:rPr>
                        <m:t>𝐿𝐸𝑁𝐺𝑇𝐻</m:t>
                      </m:r>
                      <m:r>
                        <a:rPr lang="en-US" i="0">
                          <a:latin typeface="Cambria Math" panose="02040503050406030204" pitchFamily="18" charset="0"/>
                        </a:rPr>
                        <m:t>=</m:t>
                      </m:r>
                      <m:d>
                        <m:dPr>
                          <m:begChr m:val="⌈"/>
                          <m:endChr m:val="⌉"/>
                          <m:ctrlPr>
                            <a:rPr lang="en-US" i="1">
                              <a:latin typeface="Cambria Math" panose="02040503050406030204" pitchFamily="18" charset="0"/>
                            </a:rPr>
                          </m:ctrlPr>
                        </m:dPr>
                        <m:e>
                          <m:f>
                            <m:fPr>
                              <m:ctrlPr>
                                <a:rPr lang="en-US" i="1">
                                  <a:latin typeface="Cambria Math" panose="02040503050406030204" pitchFamily="18" charset="0"/>
                                </a:rPr>
                              </m:ctrlPr>
                            </m:fPr>
                            <m:num>
                              <m:r>
                                <a:rPr lang="en-US" i="1">
                                  <a:latin typeface="Cambria Math" panose="02040503050406030204" pitchFamily="18" charset="0"/>
                                </a:rPr>
                                <m:t>𝑇𝑋𝑇𝐼𝑀𝐸</m:t>
                              </m:r>
                              <m:r>
                                <a:rPr lang="en-US" i="0">
                                  <a:latin typeface="Cambria Math" panose="02040503050406030204" pitchFamily="18" charset="0"/>
                                </a:rPr>
                                <m:t>−20</m:t>
                              </m:r>
                            </m:num>
                            <m:den>
                              <m:r>
                                <a:rPr lang="en-US" i="0">
                                  <a:latin typeface="Cambria Math" panose="02040503050406030204" pitchFamily="18" charset="0"/>
                                </a:rPr>
                                <m:t>4</m:t>
                              </m:r>
                            </m:den>
                          </m:f>
                        </m:e>
                      </m:d>
                      <m:r>
                        <a:rPr lang="en-US" i="0">
                          <a:latin typeface="Cambria Math" panose="02040503050406030204" pitchFamily="18" charset="0"/>
                        </a:rPr>
                        <m:t>×3−3</m:t>
                      </m:r>
                      <m:r>
                        <a:rPr lang="en-US" b="1" i="0" smtClean="0">
                          <a:solidFill>
                            <a:srgbClr val="FF0000"/>
                          </a:solidFill>
                          <a:latin typeface="Cambria Math" panose="02040503050406030204" pitchFamily="18" charset="0"/>
                        </a:rPr>
                        <m:t>−</m:t>
                      </m:r>
                      <m:r>
                        <a:rPr lang="en-US" b="1" i="1">
                          <a:solidFill>
                            <a:srgbClr val="FF0000"/>
                          </a:solidFill>
                          <a:latin typeface="Cambria Math" panose="02040503050406030204" pitchFamily="18" charset="0"/>
                        </a:rPr>
                        <m:t>𝒎</m:t>
                      </m:r>
                      <m:r>
                        <a:rPr lang="en-US" i="0">
                          <a:latin typeface="Cambria Math" panose="02040503050406030204" pitchFamily="18" charset="0"/>
                        </a:rPr>
                        <m:t>,</m:t>
                      </m:r>
                      <m:r>
                        <a:rPr lang="en-US" i="1">
                          <a:latin typeface="Cambria Math" panose="02040503050406030204" pitchFamily="18" charset="0"/>
                        </a:rPr>
                        <m:t>𝑚</m:t>
                      </m:r>
                      <m:r>
                        <a:rPr lang="en-US" i="0">
                          <a:latin typeface="Cambria Math" panose="02040503050406030204" pitchFamily="18" charset="0"/>
                        </a:rPr>
                        <m:t>=1 </m:t>
                      </m:r>
                      <m:r>
                        <m:rPr>
                          <m:sty m:val="p"/>
                        </m:rPr>
                        <a:rPr lang="en-US" i="0">
                          <a:latin typeface="Cambria Math" panose="02040503050406030204" pitchFamily="18" charset="0"/>
                        </a:rPr>
                        <m:t>or</m:t>
                      </m:r>
                      <m:r>
                        <a:rPr lang="en-US" i="0">
                          <a:latin typeface="Cambria Math" panose="02040503050406030204" pitchFamily="18" charset="0"/>
                        </a:rPr>
                        <m:t> 2</m:t>
                      </m:r>
                    </m:oMath>
                  </m:oMathPara>
                </a14:m>
                <a:endParaRPr lang="en-US" dirty="0"/>
              </a:p>
            </p:txBody>
          </p:sp>
        </mc:Choice>
        <mc:Fallback xmlns="">
          <p:sp>
            <p:nvSpPr>
              <p:cNvPr id="7" name="Rectangle 6"/>
              <p:cNvSpPr>
                <a:spLocks noRot="1" noChangeAspect="1" noMove="1" noResize="1" noEditPoints="1" noAdjustHandles="1" noChangeArrowheads="1" noChangeShapeType="1" noTextEdit="1"/>
              </p:cNvSpPr>
              <p:nvPr/>
            </p:nvSpPr>
            <p:spPr>
              <a:xfrm>
                <a:off x="2057400" y="2322095"/>
                <a:ext cx="3824765" cy="444161"/>
              </a:xfrm>
              <a:prstGeom prst="rect">
                <a:avLst/>
              </a:prstGeom>
              <a:blipFill rotWithShape="0">
                <a:blip r:embed="rId2"/>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 name="Rectangle 7"/>
              <p:cNvSpPr/>
              <p:nvPr/>
            </p:nvSpPr>
            <p:spPr>
              <a:xfrm>
                <a:off x="2057400" y="3046440"/>
                <a:ext cx="4084451" cy="283219"/>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i="1">
                          <a:latin typeface="Cambria Math" panose="02040503050406030204" pitchFamily="18" charset="0"/>
                        </a:rPr>
                        <m:t>𝑇𝑋𝑇𝐼𝑀𝐸</m:t>
                      </m:r>
                      <m:r>
                        <a:rPr lang="en-US" i="0">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𝑇</m:t>
                          </m:r>
                        </m:e>
                        <m:sub>
                          <m:r>
                            <a:rPr lang="en-US" i="1">
                              <a:latin typeface="Cambria Math" panose="02040503050406030204" pitchFamily="18" charset="0"/>
                            </a:rPr>
                            <m:t>𝐿</m:t>
                          </m:r>
                          <m:r>
                            <m:rPr>
                              <m:lit/>
                            </m:rPr>
                            <a:rPr lang="en-US" i="0">
                              <a:latin typeface="Cambria Math" panose="02040503050406030204" pitchFamily="18" charset="0"/>
                            </a:rPr>
                            <m:t>_</m:t>
                          </m:r>
                          <m:r>
                            <a:rPr lang="en-US" i="1">
                              <a:latin typeface="Cambria Math" panose="02040503050406030204" pitchFamily="18" charset="0"/>
                            </a:rPr>
                            <m:t>𝑃𝑅𝐸𝐴𝑀𝐵𝐿𝐸</m:t>
                          </m:r>
                        </m:sub>
                      </m:sSub>
                      <m:r>
                        <a:rPr lang="en-US" b="0" i="0" smtClean="0">
                          <a:solidFill>
                            <a:srgbClr val="FF0000"/>
                          </a:solidFill>
                          <a:latin typeface="Cambria Math" panose="02040503050406030204" pitchFamily="18" charset="0"/>
                        </a:rPr>
                        <m:t>+</m:t>
                      </m:r>
                      <m:sSub>
                        <m:sSubPr>
                          <m:ctrlPr>
                            <a:rPr lang="en-US" i="1">
                              <a:solidFill>
                                <a:srgbClr val="FF0000"/>
                              </a:solidFill>
                              <a:latin typeface="Cambria Math" panose="02040503050406030204" pitchFamily="18" charset="0"/>
                            </a:rPr>
                          </m:ctrlPr>
                        </m:sSubPr>
                        <m:e>
                          <m:r>
                            <a:rPr lang="en-US" b="0" i="1">
                              <a:solidFill>
                                <a:srgbClr val="FF0000"/>
                              </a:solidFill>
                              <a:latin typeface="Cambria Math" panose="02040503050406030204" pitchFamily="18" charset="0"/>
                            </a:rPr>
                            <m:t>𝑇</m:t>
                          </m:r>
                        </m:e>
                        <m:sub>
                          <m:r>
                            <a:rPr lang="en-US" b="0" i="1">
                              <a:solidFill>
                                <a:srgbClr val="FF0000"/>
                              </a:solidFill>
                              <a:latin typeface="Cambria Math" panose="02040503050406030204" pitchFamily="18" charset="0"/>
                            </a:rPr>
                            <m:t>𝐻𝐸</m:t>
                          </m:r>
                          <m:r>
                            <m:rPr>
                              <m:lit/>
                            </m:rPr>
                            <a:rPr lang="en-US" b="0" i="0">
                              <a:solidFill>
                                <a:srgbClr val="FF0000"/>
                              </a:solidFill>
                              <a:latin typeface="Cambria Math" panose="02040503050406030204" pitchFamily="18" charset="0"/>
                            </a:rPr>
                            <m:t>_</m:t>
                          </m:r>
                          <m:r>
                            <a:rPr lang="en-US" b="0" i="1">
                              <a:solidFill>
                                <a:srgbClr val="FF0000"/>
                              </a:solidFill>
                              <a:latin typeface="Cambria Math" panose="02040503050406030204" pitchFamily="18" charset="0"/>
                            </a:rPr>
                            <m:t>𝑃𝑅𝐸𝐴𝑀𝐵𝐿𝐸</m:t>
                          </m:r>
                        </m:sub>
                      </m:sSub>
                      <m:r>
                        <a:rPr lang="en-US" i="0">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𝑇</m:t>
                          </m:r>
                        </m:e>
                        <m:sub>
                          <m:r>
                            <a:rPr lang="en-US" i="1">
                              <a:latin typeface="Cambria Math" panose="02040503050406030204" pitchFamily="18" charset="0"/>
                            </a:rPr>
                            <m:t>𝐻𝐸</m:t>
                          </m:r>
                          <m:r>
                            <m:rPr>
                              <m:lit/>
                            </m:rPr>
                            <a:rPr lang="en-US" i="0">
                              <a:latin typeface="Cambria Math" panose="02040503050406030204" pitchFamily="18" charset="0"/>
                            </a:rPr>
                            <m:t>_</m:t>
                          </m:r>
                          <m:r>
                            <a:rPr lang="en-US" i="1">
                              <a:latin typeface="Cambria Math" panose="02040503050406030204" pitchFamily="18" charset="0"/>
                            </a:rPr>
                            <m:t>𝐷𝐴𝑇𝐴</m:t>
                          </m:r>
                        </m:sub>
                      </m:sSub>
                      <m:r>
                        <a:rPr lang="en-US" i="0">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𝑇</m:t>
                          </m:r>
                        </m:e>
                        <m:sub>
                          <m:r>
                            <a:rPr lang="en-US" i="1">
                              <a:latin typeface="Cambria Math" panose="02040503050406030204" pitchFamily="18" charset="0"/>
                            </a:rPr>
                            <m:t>𝑃𝐸</m:t>
                          </m:r>
                        </m:sub>
                      </m:sSub>
                    </m:oMath>
                  </m:oMathPara>
                </a14:m>
                <a:endParaRPr lang="en-US" dirty="0"/>
              </a:p>
            </p:txBody>
          </p:sp>
        </mc:Choice>
        <mc:Fallback xmlns="">
          <p:sp>
            <p:nvSpPr>
              <p:cNvPr id="8" name="Rectangle 7"/>
              <p:cNvSpPr>
                <a:spLocks noRot="1" noChangeAspect="1" noMove="1" noResize="1" noEditPoints="1" noAdjustHandles="1" noChangeArrowheads="1" noChangeShapeType="1" noTextEdit="1"/>
              </p:cNvSpPr>
              <p:nvPr/>
            </p:nvSpPr>
            <p:spPr>
              <a:xfrm>
                <a:off x="2057400" y="3046440"/>
                <a:ext cx="4084451" cy="283219"/>
              </a:xfrm>
              <a:prstGeom prst="rect">
                <a:avLst/>
              </a:prstGeom>
              <a:blipFill rotWithShape="0">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 name="Rectangle 8"/>
              <p:cNvSpPr/>
              <p:nvPr/>
            </p:nvSpPr>
            <p:spPr>
              <a:xfrm>
                <a:off x="955615" y="3554181"/>
                <a:ext cx="6778744" cy="595869"/>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n-US" i="1" smtClean="0">
                              <a:latin typeface="Cambria Math" panose="02040503050406030204" pitchFamily="18" charset="0"/>
                            </a:rPr>
                          </m:ctrlPr>
                        </m:sSubPr>
                        <m:e>
                          <m:r>
                            <a:rPr lang="en-US" i="1">
                              <a:latin typeface="Cambria Math" panose="02040503050406030204" pitchFamily="18" charset="0"/>
                            </a:rPr>
                            <m:t>𝑁</m:t>
                          </m:r>
                        </m:e>
                        <m:sub>
                          <m:r>
                            <a:rPr lang="en-US" i="1">
                              <a:latin typeface="Cambria Math" panose="02040503050406030204" pitchFamily="18" charset="0"/>
                            </a:rPr>
                            <m:t>𝑆𝑌𝑀</m:t>
                          </m:r>
                        </m:sub>
                      </m:sSub>
                      <m:r>
                        <a:rPr lang="en-US" i="0">
                          <a:latin typeface="Cambria Math" panose="02040503050406030204" pitchFamily="18" charset="0"/>
                        </a:rPr>
                        <m:t>=</m:t>
                      </m:r>
                      <m:d>
                        <m:dPr>
                          <m:begChr m:val="⌊"/>
                          <m:endChr m:val="⌋"/>
                          <m:ctrlPr>
                            <a:rPr lang="en-US" i="1">
                              <a:latin typeface="Cambria Math" panose="02040503050406030204" pitchFamily="18" charset="0"/>
                            </a:rPr>
                          </m:ctrlPr>
                        </m:dPr>
                        <m:e>
                          <m:f>
                            <m:fPr>
                              <m:ctrlPr>
                                <a:rPr lang="en-US" i="1">
                                  <a:latin typeface="Cambria Math" panose="02040503050406030204" pitchFamily="18" charset="0"/>
                                </a:rPr>
                              </m:ctrlPr>
                            </m:fPr>
                            <m:num>
                              <m:d>
                                <m:dPr>
                                  <m:ctrlPr>
                                    <a:rPr lang="en-US" i="1">
                                      <a:latin typeface="Cambria Math" panose="02040503050406030204" pitchFamily="18" charset="0"/>
                                    </a:rPr>
                                  </m:ctrlPr>
                                </m:dPr>
                                <m:e>
                                  <m:f>
                                    <m:fPr>
                                      <m:ctrlPr>
                                        <a:rPr lang="en-US" i="1">
                                          <a:latin typeface="Cambria Math" panose="02040503050406030204" pitchFamily="18" charset="0"/>
                                        </a:rPr>
                                      </m:ctrlPr>
                                    </m:fPr>
                                    <m:num>
                                      <m:r>
                                        <a:rPr lang="en-US" i="1">
                                          <a:latin typeface="Cambria Math" panose="02040503050406030204" pitchFamily="18" charset="0"/>
                                        </a:rPr>
                                        <m:t>𝐿</m:t>
                                      </m:r>
                                      <m:r>
                                        <m:rPr>
                                          <m:lit/>
                                        </m:rPr>
                                        <a:rPr lang="en-US" i="0">
                                          <a:latin typeface="Cambria Math" panose="02040503050406030204" pitchFamily="18" charset="0"/>
                                        </a:rPr>
                                        <m:t>_</m:t>
                                      </m:r>
                                      <m:r>
                                        <a:rPr lang="en-US" i="1">
                                          <a:latin typeface="Cambria Math" panose="02040503050406030204" pitchFamily="18" charset="0"/>
                                        </a:rPr>
                                        <m:t>𝐿𝐸𝑁𝐺𝑇𝐻</m:t>
                                      </m:r>
                                      <m:r>
                                        <a:rPr lang="en-US" b="0" i="0" smtClean="0">
                                          <a:solidFill>
                                            <a:srgbClr val="FF0000"/>
                                          </a:solidFill>
                                          <a:latin typeface="Cambria Math" panose="02040503050406030204" pitchFamily="18" charset="0"/>
                                        </a:rPr>
                                        <m:t>+</m:t>
                                      </m:r>
                                      <m:r>
                                        <a:rPr lang="en-US" i="1">
                                          <a:solidFill>
                                            <a:srgbClr val="FF0000"/>
                                          </a:solidFill>
                                          <a:latin typeface="Cambria Math" panose="02040503050406030204" pitchFamily="18" charset="0"/>
                                        </a:rPr>
                                        <m:t>𝑚</m:t>
                                      </m:r>
                                      <m:r>
                                        <a:rPr lang="en-US" i="0">
                                          <a:latin typeface="Cambria Math" panose="02040503050406030204" pitchFamily="18" charset="0"/>
                                        </a:rPr>
                                        <m:t>+3</m:t>
                                      </m:r>
                                    </m:num>
                                    <m:den>
                                      <m:r>
                                        <a:rPr lang="en-US" i="0">
                                          <a:latin typeface="Cambria Math" panose="02040503050406030204" pitchFamily="18" charset="0"/>
                                        </a:rPr>
                                        <m:t>3</m:t>
                                      </m:r>
                                    </m:den>
                                  </m:f>
                                  <m:r>
                                    <a:rPr lang="en-US" i="0">
                                      <a:latin typeface="Cambria Math" panose="02040503050406030204" pitchFamily="18" charset="0"/>
                                    </a:rPr>
                                    <m:t>×4−</m:t>
                                  </m:r>
                                  <m:sSub>
                                    <m:sSubPr>
                                      <m:ctrlPr>
                                        <a:rPr lang="en-US" i="1">
                                          <a:latin typeface="Cambria Math" panose="02040503050406030204" pitchFamily="18" charset="0"/>
                                        </a:rPr>
                                      </m:ctrlPr>
                                    </m:sSubPr>
                                    <m:e>
                                      <m:r>
                                        <a:rPr lang="en-US" i="1">
                                          <a:latin typeface="Cambria Math" panose="02040503050406030204" pitchFamily="18" charset="0"/>
                                        </a:rPr>
                                        <m:t>𝑇</m:t>
                                      </m:r>
                                    </m:e>
                                    <m:sub>
                                      <m:r>
                                        <a:rPr lang="en-US" i="1">
                                          <a:latin typeface="Cambria Math" panose="02040503050406030204" pitchFamily="18" charset="0"/>
                                        </a:rPr>
                                        <m:t>𝐻𝐸</m:t>
                                      </m:r>
                                      <m:r>
                                        <m:rPr>
                                          <m:lit/>
                                        </m:rPr>
                                        <a:rPr lang="en-US" i="0">
                                          <a:latin typeface="Cambria Math" panose="02040503050406030204" pitchFamily="18" charset="0"/>
                                        </a:rPr>
                                        <m:t>_</m:t>
                                      </m:r>
                                      <m:r>
                                        <a:rPr lang="en-US" i="1">
                                          <a:latin typeface="Cambria Math" panose="02040503050406030204" pitchFamily="18" charset="0"/>
                                        </a:rPr>
                                        <m:t>𝑃𝑅𝐸𝐴𝑀𝐵𝐿𝐸</m:t>
                                      </m:r>
                                    </m:sub>
                                  </m:sSub>
                                </m:e>
                              </m:d>
                            </m:num>
                            <m:den>
                              <m:sSub>
                                <m:sSubPr>
                                  <m:ctrlPr>
                                    <a:rPr lang="en-US" i="1">
                                      <a:latin typeface="Cambria Math" panose="02040503050406030204" pitchFamily="18" charset="0"/>
                                    </a:rPr>
                                  </m:ctrlPr>
                                </m:sSubPr>
                                <m:e>
                                  <m:r>
                                    <a:rPr lang="en-US" i="1">
                                      <a:latin typeface="Cambria Math" panose="02040503050406030204" pitchFamily="18" charset="0"/>
                                    </a:rPr>
                                    <m:t>𝑇</m:t>
                                  </m:r>
                                </m:e>
                                <m:sub>
                                  <m:r>
                                    <a:rPr lang="en-US" i="1">
                                      <a:latin typeface="Cambria Math" panose="02040503050406030204" pitchFamily="18" charset="0"/>
                                    </a:rPr>
                                    <m:t>𝑆𝑌𝑀</m:t>
                                  </m:r>
                                </m:sub>
                              </m:sSub>
                            </m:den>
                          </m:f>
                        </m:e>
                      </m:d>
                      <m:r>
                        <a:rPr lang="en-US" i="0">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𝑏</m:t>
                          </m:r>
                        </m:e>
                        <m:sub>
                          <m:r>
                            <a:rPr lang="en-US" i="1">
                              <a:latin typeface="Cambria Math" panose="02040503050406030204" pitchFamily="18" charset="0"/>
                            </a:rPr>
                            <m:t>𝑃𝐸</m:t>
                          </m:r>
                          <m:r>
                            <m:rPr>
                              <m:lit/>
                            </m:rPr>
                            <a:rPr lang="en-US" i="0">
                              <a:latin typeface="Cambria Math" panose="02040503050406030204" pitchFamily="18" charset="0"/>
                            </a:rPr>
                            <m:t>_</m:t>
                          </m:r>
                          <m:r>
                            <a:rPr lang="en-US" b="1" i="1" smtClean="0">
                              <a:solidFill>
                                <a:srgbClr val="FF0000"/>
                              </a:solidFill>
                              <a:latin typeface="Cambria Math" panose="02040503050406030204" pitchFamily="18" charset="0"/>
                            </a:rPr>
                            <m:t>𝑫𝒊𝒔𝒂𝒎</m:t>
                          </m:r>
                          <m:r>
                            <a:rPr lang="en-US" b="1" i="1">
                              <a:solidFill>
                                <a:srgbClr val="FF0000"/>
                              </a:solidFill>
                              <a:latin typeface="Cambria Math" panose="02040503050406030204" pitchFamily="18" charset="0"/>
                            </a:rPr>
                            <m:t>𝒃𝒊𝒈𝒖𝒊𝒕𝒚</m:t>
                          </m:r>
                        </m:sub>
                      </m:sSub>
                    </m:oMath>
                  </m:oMathPara>
                </a14:m>
                <a:endParaRPr lang="en-US" dirty="0"/>
              </a:p>
            </p:txBody>
          </p:sp>
        </mc:Choice>
        <mc:Fallback xmlns="">
          <p:sp>
            <p:nvSpPr>
              <p:cNvPr id="9" name="Rectangle 8"/>
              <p:cNvSpPr>
                <a:spLocks noRot="1" noChangeAspect="1" noMove="1" noResize="1" noEditPoints="1" noAdjustHandles="1" noChangeArrowheads="1" noChangeShapeType="1" noTextEdit="1"/>
              </p:cNvSpPr>
              <p:nvPr/>
            </p:nvSpPr>
            <p:spPr>
              <a:xfrm>
                <a:off x="955615" y="3554181"/>
                <a:ext cx="6778744" cy="595869"/>
              </a:xfrm>
              <a:prstGeom prst="rect">
                <a:avLst/>
              </a:prstGeom>
              <a:blipFill rotWithShape="0">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0" name="Rectangle 9"/>
              <p:cNvSpPr/>
              <p:nvPr/>
            </p:nvSpPr>
            <p:spPr>
              <a:xfrm>
                <a:off x="1117540" y="4616931"/>
                <a:ext cx="6454895" cy="571310"/>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n-US" i="1" smtClean="0">
                              <a:latin typeface="Cambria Math" panose="02040503050406030204" pitchFamily="18" charset="0"/>
                            </a:rPr>
                          </m:ctrlPr>
                        </m:sSubPr>
                        <m:e>
                          <m:r>
                            <a:rPr lang="en-US" i="1">
                              <a:latin typeface="Cambria Math" panose="02040503050406030204" pitchFamily="18" charset="0"/>
                            </a:rPr>
                            <m:t>𝑇</m:t>
                          </m:r>
                        </m:e>
                        <m:sub>
                          <m:r>
                            <a:rPr lang="en-US" i="1">
                              <a:latin typeface="Cambria Math" panose="02040503050406030204" pitchFamily="18" charset="0"/>
                            </a:rPr>
                            <m:t>𝑃𝐸</m:t>
                          </m:r>
                        </m:sub>
                      </m:sSub>
                      <m:r>
                        <a:rPr lang="en-US" i="0">
                          <a:latin typeface="Cambria Math" panose="02040503050406030204" pitchFamily="18" charset="0"/>
                        </a:rPr>
                        <m:t>=</m:t>
                      </m:r>
                      <m:d>
                        <m:dPr>
                          <m:begChr m:val="⌊"/>
                          <m:endChr m:val="⌋"/>
                          <m:ctrlPr>
                            <a:rPr lang="en-US" i="1">
                              <a:latin typeface="Cambria Math" panose="02040503050406030204" pitchFamily="18" charset="0"/>
                            </a:rPr>
                          </m:ctrlPr>
                        </m:dPr>
                        <m:e>
                          <m:f>
                            <m:fPr>
                              <m:ctrlPr>
                                <a:rPr lang="en-US" i="1">
                                  <a:latin typeface="Cambria Math" panose="02040503050406030204" pitchFamily="18" charset="0"/>
                                </a:rPr>
                              </m:ctrlPr>
                            </m:fPr>
                            <m:num>
                              <m:d>
                                <m:dPr>
                                  <m:ctrlPr>
                                    <a:rPr lang="en-US" i="1">
                                      <a:latin typeface="Cambria Math" panose="02040503050406030204" pitchFamily="18" charset="0"/>
                                    </a:rPr>
                                  </m:ctrlPr>
                                </m:dPr>
                                <m:e>
                                  <m:f>
                                    <m:fPr>
                                      <m:ctrlPr>
                                        <a:rPr lang="en-US" i="1">
                                          <a:latin typeface="Cambria Math" panose="02040503050406030204" pitchFamily="18" charset="0"/>
                                        </a:rPr>
                                      </m:ctrlPr>
                                    </m:fPr>
                                    <m:num>
                                      <m:r>
                                        <a:rPr lang="en-US" i="1">
                                          <a:latin typeface="Cambria Math" panose="02040503050406030204" pitchFamily="18" charset="0"/>
                                        </a:rPr>
                                        <m:t>𝐿</m:t>
                                      </m:r>
                                      <m:r>
                                        <m:rPr>
                                          <m:lit/>
                                        </m:rPr>
                                        <a:rPr lang="en-US" i="0">
                                          <a:latin typeface="Cambria Math" panose="02040503050406030204" pitchFamily="18" charset="0"/>
                                        </a:rPr>
                                        <m:t>_</m:t>
                                      </m:r>
                                      <m:r>
                                        <a:rPr lang="en-US" i="1">
                                          <a:latin typeface="Cambria Math" panose="02040503050406030204" pitchFamily="18" charset="0"/>
                                        </a:rPr>
                                        <m:t>𝐿𝐸</m:t>
                                      </m:r>
                                      <m:r>
                                        <a:rPr lang="en-US" b="0" i="1" smtClean="0">
                                          <a:latin typeface="Cambria Math" panose="02040503050406030204" pitchFamily="18" charset="0"/>
                                        </a:rPr>
                                        <m:t>𝑁𝐺</m:t>
                                      </m:r>
                                      <m:r>
                                        <a:rPr lang="en-US" i="1">
                                          <a:latin typeface="Cambria Math" panose="02040503050406030204" pitchFamily="18" charset="0"/>
                                        </a:rPr>
                                        <m:t>𝑇𝐻</m:t>
                                      </m:r>
                                      <m:r>
                                        <a:rPr lang="en-US" b="0" i="1" smtClean="0">
                                          <a:solidFill>
                                            <a:srgbClr val="FF0000"/>
                                          </a:solidFill>
                                          <a:latin typeface="Cambria Math" panose="02040503050406030204" pitchFamily="18" charset="0"/>
                                        </a:rPr>
                                        <m:t>+</m:t>
                                      </m:r>
                                      <m:r>
                                        <a:rPr lang="en-US" i="1">
                                          <a:solidFill>
                                            <a:srgbClr val="FF0000"/>
                                          </a:solidFill>
                                          <a:latin typeface="Cambria Math" panose="02040503050406030204" pitchFamily="18" charset="0"/>
                                        </a:rPr>
                                        <m:t>𝑚</m:t>
                                      </m:r>
                                      <m:r>
                                        <a:rPr lang="en-US" i="0">
                                          <a:latin typeface="Cambria Math" panose="02040503050406030204" pitchFamily="18" charset="0"/>
                                        </a:rPr>
                                        <m:t>+3</m:t>
                                      </m:r>
                                    </m:num>
                                    <m:den>
                                      <m:r>
                                        <a:rPr lang="en-US" i="0">
                                          <a:latin typeface="Cambria Math" panose="02040503050406030204" pitchFamily="18" charset="0"/>
                                        </a:rPr>
                                        <m:t>3</m:t>
                                      </m:r>
                                    </m:den>
                                  </m:f>
                                  <m:r>
                                    <a:rPr lang="en-US" i="0">
                                      <a:latin typeface="Cambria Math" panose="02040503050406030204" pitchFamily="18" charset="0"/>
                                    </a:rPr>
                                    <m:t>×4−</m:t>
                                  </m:r>
                                  <m:sSub>
                                    <m:sSubPr>
                                      <m:ctrlPr>
                                        <a:rPr lang="en-US" i="1">
                                          <a:latin typeface="Cambria Math" panose="02040503050406030204" pitchFamily="18" charset="0"/>
                                        </a:rPr>
                                      </m:ctrlPr>
                                    </m:sSubPr>
                                    <m:e>
                                      <m:r>
                                        <a:rPr lang="en-US" i="1">
                                          <a:latin typeface="Cambria Math" panose="02040503050406030204" pitchFamily="18" charset="0"/>
                                        </a:rPr>
                                        <m:t>𝑇</m:t>
                                      </m:r>
                                    </m:e>
                                    <m:sub>
                                      <m:r>
                                        <a:rPr lang="en-US" i="1">
                                          <a:latin typeface="Cambria Math" panose="02040503050406030204" pitchFamily="18" charset="0"/>
                                        </a:rPr>
                                        <m:t>𝐻𝐸</m:t>
                                      </m:r>
                                      <m:r>
                                        <m:rPr>
                                          <m:lit/>
                                        </m:rPr>
                                        <a:rPr lang="en-US" i="0">
                                          <a:latin typeface="Cambria Math" panose="02040503050406030204" pitchFamily="18" charset="0"/>
                                        </a:rPr>
                                        <m:t>_</m:t>
                                      </m:r>
                                      <m:r>
                                        <a:rPr lang="en-US" i="1">
                                          <a:latin typeface="Cambria Math" panose="02040503050406030204" pitchFamily="18" charset="0"/>
                                        </a:rPr>
                                        <m:t>𝑃𝑅𝐸𝐴𝑀𝐵𝐿𝐸</m:t>
                                      </m:r>
                                    </m:sub>
                                  </m:sSub>
                                </m:e>
                              </m:d>
                              <m:r>
                                <a:rPr lang="en-US" i="0">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𝑁</m:t>
                                  </m:r>
                                </m:e>
                                <m:sub>
                                  <m:r>
                                    <a:rPr lang="en-US" i="1">
                                      <a:latin typeface="Cambria Math" panose="02040503050406030204" pitchFamily="18" charset="0"/>
                                    </a:rPr>
                                    <m:t>𝑆𝑌𝑀</m:t>
                                  </m:r>
                                </m:sub>
                              </m:sSub>
                              <m:r>
                                <a:rPr lang="en-US" i="0">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𝑇</m:t>
                                  </m:r>
                                </m:e>
                                <m:sub>
                                  <m:r>
                                    <a:rPr lang="en-US" i="1">
                                      <a:latin typeface="Cambria Math" panose="02040503050406030204" pitchFamily="18" charset="0"/>
                                    </a:rPr>
                                    <m:t>𝑆𝑌𝑀</m:t>
                                  </m:r>
                                </m:sub>
                              </m:sSub>
                            </m:num>
                            <m:den>
                              <m:r>
                                <a:rPr lang="en-US" i="0">
                                  <a:latin typeface="Cambria Math" panose="02040503050406030204" pitchFamily="18" charset="0"/>
                                </a:rPr>
                                <m:t>4</m:t>
                              </m:r>
                            </m:den>
                          </m:f>
                        </m:e>
                      </m:d>
                      <m:r>
                        <a:rPr lang="en-US" i="0">
                          <a:latin typeface="Cambria Math" panose="02040503050406030204" pitchFamily="18" charset="0"/>
                        </a:rPr>
                        <m:t>×4</m:t>
                      </m:r>
                    </m:oMath>
                  </m:oMathPara>
                </a14:m>
                <a:endParaRPr lang="en-US" dirty="0"/>
              </a:p>
            </p:txBody>
          </p:sp>
        </mc:Choice>
        <mc:Fallback xmlns="">
          <p:sp>
            <p:nvSpPr>
              <p:cNvPr id="10" name="Rectangle 9"/>
              <p:cNvSpPr>
                <a:spLocks noRot="1" noChangeAspect="1" noMove="1" noResize="1" noEditPoints="1" noAdjustHandles="1" noChangeArrowheads="1" noChangeShapeType="1" noTextEdit="1"/>
              </p:cNvSpPr>
              <p:nvPr/>
            </p:nvSpPr>
            <p:spPr>
              <a:xfrm>
                <a:off x="1117540" y="4616931"/>
                <a:ext cx="6454895" cy="571310"/>
              </a:xfrm>
              <a:prstGeom prst="rect">
                <a:avLst/>
              </a:prstGeom>
              <a:blipFill rotWithShape="0">
                <a:blip r:embed="rId5"/>
                <a:stretch>
                  <a:fillRect/>
                </a:stretch>
              </a:blipFill>
            </p:spPr>
            <p:txBody>
              <a:bodyPr/>
              <a:lstStyle/>
              <a:p>
                <a:r>
                  <a:rPr lang="en-US">
                    <a:noFill/>
                  </a:rPr>
                  <a:t> </a:t>
                </a:r>
              </a:p>
            </p:txBody>
          </p:sp>
        </mc:Fallback>
      </mc:AlternateContent>
      <p:sp>
        <p:nvSpPr>
          <p:cNvPr id="11" name="TextBox 10"/>
          <p:cNvSpPr txBox="1"/>
          <p:nvPr/>
        </p:nvSpPr>
        <p:spPr>
          <a:xfrm>
            <a:off x="398379" y="5231662"/>
            <a:ext cx="1114472" cy="1200329"/>
          </a:xfrm>
          <a:prstGeom prst="rect">
            <a:avLst/>
          </a:prstGeom>
          <a:noFill/>
        </p:spPr>
        <p:txBody>
          <a:bodyPr wrap="none" rtlCol="0">
            <a:spAutoFit/>
          </a:bodyPr>
          <a:lstStyle/>
          <a:p>
            <a:r>
              <a:rPr lang="en-US" sz="1800" b="1" dirty="0" smtClean="0"/>
              <a:t>Y: 71</a:t>
            </a:r>
          </a:p>
          <a:p>
            <a:r>
              <a:rPr lang="en-US" sz="1800" b="1" dirty="0" smtClean="0"/>
              <a:t>N: 0</a:t>
            </a:r>
          </a:p>
          <a:p>
            <a:r>
              <a:rPr lang="en-US" sz="1800" b="1" dirty="0" smtClean="0"/>
              <a:t>A: 2</a:t>
            </a:r>
          </a:p>
          <a:p>
            <a:r>
              <a:rPr lang="en-US" sz="1800" b="1" dirty="0" smtClean="0"/>
              <a:t>SP passes</a:t>
            </a:r>
            <a:endParaRPr lang="en-US" sz="1800" b="1" dirty="0"/>
          </a:p>
        </p:txBody>
      </p:sp>
    </p:spTree>
    <p:extLst>
      <p:ext uri="{BB962C8B-B14F-4D97-AF65-F5344CB8AC3E}">
        <p14:creationId xmlns:p14="http://schemas.microsoft.com/office/powerpoint/2010/main" val="37703972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1289r1 Straw Poll #1</a:t>
            </a:r>
            <a:endParaRPr lang="en-US" dirty="0"/>
          </a:p>
        </p:txBody>
      </p:sp>
      <p:sp>
        <p:nvSpPr>
          <p:cNvPr id="3" name="Content Placeholder 2"/>
          <p:cNvSpPr>
            <a:spLocks noGrp="1"/>
          </p:cNvSpPr>
          <p:nvPr>
            <p:ph idx="1"/>
          </p:nvPr>
        </p:nvSpPr>
        <p:spPr/>
        <p:txBody>
          <a:bodyPr/>
          <a:lstStyle/>
          <a:p>
            <a:pPr marL="0" indent="0">
              <a:buNone/>
            </a:pPr>
            <a:r>
              <a:rPr lang="en-US" altLang="ja-JP" dirty="0" smtClean="0"/>
              <a:t>Do </a:t>
            </a:r>
            <a:r>
              <a:rPr lang="en-US" altLang="ja-JP" dirty="0"/>
              <a:t>you agree that </a:t>
            </a:r>
            <a:r>
              <a:rPr lang="en-US" altLang="ja-JP" dirty="0" smtClean="0"/>
              <a:t>is desirable </a:t>
            </a:r>
            <a:r>
              <a:rPr lang="en-US" altLang="ja-JP" dirty="0"/>
              <a:t>to achieve the maximum possible gain </a:t>
            </a:r>
            <a:r>
              <a:rPr lang="en-US" altLang="ja-JP" dirty="0" smtClean="0"/>
              <a:t>for 1024-QAM (e.g. make also </a:t>
            </a:r>
            <a:r>
              <a:rPr lang="en-US" altLang="ja-JP" dirty="0"/>
              <a:t>use of </a:t>
            </a:r>
            <a:r>
              <a:rPr lang="en-US" altLang="ja-JP" dirty="0" smtClean="0"/>
              <a:t>non-uniform constellations)?</a:t>
            </a:r>
          </a:p>
          <a:p>
            <a:pPr marL="0" indent="0">
              <a:buNone/>
            </a:pPr>
            <a:endParaRPr lang="de-DE" altLang="ja-JP" dirty="0"/>
          </a:p>
          <a:p>
            <a:r>
              <a:rPr lang="de-DE" altLang="ja-JP" dirty="0" smtClean="0"/>
              <a:t>Y/N/A</a:t>
            </a:r>
            <a:endParaRPr lang="en-US" altLang="ja-JP" dirty="0"/>
          </a:p>
          <a:p>
            <a:pPr marL="0" indent="0">
              <a:buNone/>
            </a:pPr>
            <a:endParaRPr lang="en-US" dirty="0" smtClean="0"/>
          </a:p>
          <a:p>
            <a:pPr marL="0" indent="0">
              <a:buNone/>
            </a:pPr>
            <a:r>
              <a:rPr lang="en-US" dirty="0" smtClean="0"/>
              <a:t>Y: 10</a:t>
            </a:r>
          </a:p>
          <a:p>
            <a:pPr marL="0" indent="0">
              <a:buNone/>
            </a:pPr>
            <a:r>
              <a:rPr lang="en-US" dirty="0" smtClean="0"/>
              <a:t>N: 5</a:t>
            </a:r>
          </a:p>
          <a:p>
            <a:pPr marL="0" indent="0">
              <a:buNone/>
            </a:pPr>
            <a:r>
              <a:rPr lang="en-US" dirty="0" smtClean="0"/>
              <a:t>Abs: many</a:t>
            </a:r>
            <a:endParaRPr lang="en-US" dirty="0"/>
          </a:p>
        </p:txBody>
      </p:sp>
      <p:sp>
        <p:nvSpPr>
          <p:cNvPr id="4" name="Date Placeholder 3"/>
          <p:cNvSpPr>
            <a:spLocks noGrp="1"/>
          </p:cNvSpPr>
          <p:nvPr>
            <p:ph type="dt" sz="half" idx="10"/>
          </p:nvPr>
        </p:nvSpPr>
        <p:spPr/>
        <p:txBody>
          <a:bodyPr/>
          <a:lstStyle/>
          <a:p>
            <a:r>
              <a:rPr lang="en-US" altLang="ja-JP" smtClean="0"/>
              <a:t>November 2015</a:t>
            </a:r>
            <a:endParaRPr lang="en-US" dirty="0"/>
          </a:p>
        </p:txBody>
      </p:sp>
      <p:sp>
        <p:nvSpPr>
          <p:cNvPr id="5" name="Footer Placeholder 4"/>
          <p:cNvSpPr>
            <a:spLocks noGrp="1"/>
          </p:cNvSpPr>
          <p:nvPr>
            <p:ph type="ftr" sz="quarter" idx="4294967295"/>
          </p:nvPr>
        </p:nvSpPr>
        <p:spPr>
          <a:xfrm>
            <a:off x="7089745" y="6475413"/>
            <a:ext cx="1454181" cy="184666"/>
          </a:xfrm>
          <a:prstGeom prst="rect">
            <a:avLst/>
          </a:prstGeom>
        </p:spPr>
        <p:txBody>
          <a:bodyPr/>
          <a:lstStyle/>
          <a:p>
            <a:r>
              <a:rPr lang="en-US" smtClean="0"/>
              <a:t>Thomas Handte, Sony</a:t>
            </a:r>
            <a:endParaRPr lang="en-US" dirty="0"/>
          </a:p>
        </p:txBody>
      </p:sp>
      <p:sp>
        <p:nvSpPr>
          <p:cNvPr id="6" name="Slide Number Placeholder 5"/>
          <p:cNvSpPr>
            <a:spLocks noGrp="1"/>
          </p:cNvSpPr>
          <p:nvPr>
            <p:ph type="sldNum" sz="quarter" idx="12"/>
          </p:nvPr>
        </p:nvSpPr>
        <p:spPr/>
        <p:txBody>
          <a:bodyPr/>
          <a:lstStyle/>
          <a:p>
            <a:r>
              <a:rPr lang="en-US" smtClean="0"/>
              <a:t>Slide </a:t>
            </a:r>
            <a:fld id="{2D2062C0-C847-4A13-8FA5-E3D8EB01C832}" type="slidenum">
              <a:rPr lang="en-US" smtClean="0"/>
              <a:pPr/>
              <a:t>23</a:t>
            </a:fld>
            <a:endParaRPr lang="en-US" dirty="0"/>
          </a:p>
        </p:txBody>
      </p:sp>
    </p:spTree>
    <p:extLst>
      <p:ext uri="{BB962C8B-B14F-4D97-AF65-F5344CB8AC3E}">
        <p14:creationId xmlns:p14="http://schemas.microsoft.com/office/powerpoint/2010/main" val="268454979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1289r1 Straw </a:t>
            </a:r>
            <a:r>
              <a:rPr lang="en-US" dirty="0" smtClean="0"/>
              <a:t>Poll #2</a:t>
            </a:r>
            <a:endParaRPr lang="en-US" dirty="0"/>
          </a:p>
        </p:txBody>
      </p:sp>
      <p:sp>
        <p:nvSpPr>
          <p:cNvPr id="3" name="Content Placeholder 2"/>
          <p:cNvSpPr>
            <a:spLocks noGrp="1"/>
          </p:cNvSpPr>
          <p:nvPr>
            <p:ph idx="1"/>
          </p:nvPr>
        </p:nvSpPr>
        <p:spPr/>
        <p:txBody>
          <a:bodyPr/>
          <a:lstStyle/>
          <a:p>
            <a:pPr marL="0" indent="0">
              <a:buNone/>
            </a:pPr>
            <a:r>
              <a:rPr lang="en-US" altLang="ja-JP" dirty="0"/>
              <a:t>Do you agree </a:t>
            </a:r>
            <a:r>
              <a:rPr lang="de-DE" altLang="ja-JP" dirty="0" smtClean="0"/>
              <a:t>that n</a:t>
            </a:r>
            <a:r>
              <a:rPr lang="en-US" dirty="0" smtClean="0"/>
              <a:t>on-uniform </a:t>
            </a:r>
            <a:r>
              <a:rPr lang="en-US" dirty="0"/>
              <a:t>constellations shall be used for </a:t>
            </a:r>
            <a:r>
              <a:rPr lang="en-US" dirty="0" smtClean="0"/>
              <a:t>1024-QAM?</a:t>
            </a:r>
            <a:endParaRPr lang="en-US" altLang="ja-JP" dirty="0" smtClean="0"/>
          </a:p>
          <a:p>
            <a:endParaRPr lang="de-DE" dirty="0"/>
          </a:p>
          <a:p>
            <a:r>
              <a:rPr lang="de-DE" dirty="0" smtClean="0"/>
              <a:t>Y/N/A</a:t>
            </a:r>
          </a:p>
          <a:p>
            <a:endParaRPr lang="de-DE" dirty="0"/>
          </a:p>
          <a:p>
            <a:r>
              <a:rPr lang="de-DE" dirty="0" smtClean="0"/>
              <a:t>Y: 10</a:t>
            </a:r>
          </a:p>
          <a:p>
            <a:r>
              <a:rPr lang="de-DE" dirty="0" smtClean="0"/>
              <a:t>N: 9</a:t>
            </a:r>
          </a:p>
          <a:p>
            <a:r>
              <a:rPr lang="de-DE" dirty="0" smtClean="0"/>
              <a:t>Abs: Many</a:t>
            </a:r>
            <a:endParaRPr lang="en-US" dirty="0"/>
          </a:p>
        </p:txBody>
      </p:sp>
      <p:sp>
        <p:nvSpPr>
          <p:cNvPr id="4" name="Date Placeholder 3"/>
          <p:cNvSpPr>
            <a:spLocks noGrp="1"/>
          </p:cNvSpPr>
          <p:nvPr>
            <p:ph type="dt" sz="half" idx="10"/>
          </p:nvPr>
        </p:nvSpPr>
        <p:spPr/>
        <p:txBody>
          <a:bodyPr/>
          <a:lstStyle/>
          <a:p>
            <a:r>
              <a:rPr lang="en-US" altLang="ja-JP" smtClean="0"/>
              <a:t>November 2015</a:t>
            </a:r>
            <a:endParaRPr lang="en-US" dirty="0"/>
          </a:p>
        </p:txBody>
      </p:sp>
      <p:sp>
        <p:nvSpPr>
          <p:cNvPr id="5" name="Footer Placeholder 4"/>
          <p:cNvSpPr>
            <a:spLocks noGrp="1"/>
          </p:cNvSpPr>
          <p:nvPr>
            <p:ph type="ftr" sz="quarter" idx="4294967295"/>
          </p:nvPr>
        </p:nvSpPr>
        <p:spPr>
          <a:xfrm>
            <a:off x="7089745" y="6475413"/>
            <a:ext cx="1454181" cy="184666"/>
          </a:xfrm>
          <a:prstGeom prst="rect">
            <a:avLst/>
          </a:prstGeom>
        </p:spPr>
        <p:txBody>
          <a:bodyPr/>
          <a:lstStyle/>
          <a:p>
            <a:r>
              <a:rPr lang="en-US" smtClean="0"/>
              <a:t>Thomas Handte, Sony</a:t>
            </a:r>
            <a:endParaRPr lang="en-US" dirty="0"/>
          </a:p>
        </p:txBody>
      </p:sp>
      <p:sp>
        <p:nvSpPr>
          <p:cNvPr id="6" name="Slide Number Placeholder 5"/>
          <p:cNvSpPr>
            <a:spLocks noGrp="1"/>
          </p:cNvSpPr>
          <p:nvPr>
            <p:ph type="sldNum" sz="quarter" idx="12"/>
          </p:nvPr>
        </p:nvSpPr>
        <p:spPr/>
        <p:txBody>
          <a:bodyPr/>
          <a:lstStyle/>
          <a:p>
            <a:r>
              <a:rPr lang="en-US" smtClean="0"/>
              <a:t>Slide </a:t>
            </a:r>
            <a:fld id="{2D2062C0-C847-4A13-8FA5-E3D8EB01C832}" type="slidenum">
              <a:rPr lang="en-US" smtClean="0"/>
              <a:pPr/>
              <a:t>24</a:t>
            </a:fld>
            <a:endParaRPr lang="en-US" dirty="0"/>
          </a:p>
        </p:txBody>
      </p:sp>
    </p:spTree>
    <p:extLst>
      <p:ext uri="{BB962C8B-B14F-4D97-AF65-F5344CB8AC3E}">
        <p14:creationId xmlns:p14="http://schemas.microsoft.com/office/powerpoint/2010/main" val="101203730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1310r0 Straw-poll </a:t>
            </a:r>
            <a:endParaRPr lang="en-US" dirty="0"/>
          </a:p>
        </p:txBody>
      </p:sp>
      <p:sp>
        <p:nvSpPr>
          <p:cNvPr id="3" name="Content Placeholder 2"/>
          <p:cNvSpPr>
            <a:spLocks noGrp="1"/>
          </p:cNvSpPr>
          <p:nvPr>
            <p:ph idx="1"/>
          </p:nvPr>
        </p:nvSpPr>
        <p:spPr/>
        <p:txBody>
          <a:bodyPr/>
          <a:lstStyle/>
          <a:p>
            <a:r>
              <a:rPr lang="en-US" dirty="0" smtClean="0"/>
              <a:t>Do you support to add the following text to 11ax SFD?</a:t>
            </a:r>
          </a:p>
          <a:p>
            <a:pPr lvl="1"/>
            <a:r>
              <a:rPr lang="en-US" dirty="0" smtClean="0"/>
              <a:t>2x996RU </a:t>
            </a:r>
            <a:r>
              <a:rPr lang="en-US" dirty="0"/>
              <a:t>employs a segment parser (as in 11ac) between two 996 tones (frequency segments) and the LDPC tone mapper in each 996 tone segment uses </a:t>
            </a:r>
            <a:r>
              <a:rPr lang="en-US" dirty="0" smtClean="0"/>
              <a:t>D</a:t>
            </a:r>
            <a:r>
              <a:rPr lang="en-US" baseline="-25000" dirty="0" smtClean="0"/>
              <a:t>TM</a:t>
            </a:r>
            <a:r>
              <a:rPr lang="en-US" dirty="0" smtClean="0"/>
              <a:t>=20</a:t>
            </a:r>
            <a:endParaRPr lang="en-US" dirty="0"/>
          </a:p>
          <a:p>
            <a:pPr lvl="1"/>
            <a:endParaRPr lang="en-US" dirty="0" smtClean="0"/>
          </a:p>
          <a:p>
            <a:pPr lvl="1"/>
            <a:endParaRPr lang="en-US" dirty="0"/>
          </a:p>
          <a:p>
            <a:r>
              <a:rPr lang="en-US" dirty="0" smtClean="0"/>
              <a:t>Y: 57</a:t>
            </a:r>
          </a:p>
          <a:p>
            <a:r>
              <a:rPr lang="en-US" dirty="0" smtClean="0"/>
              <a:t>N: 0</a:t>
            </a:r>
          </a:p>
          <a:p>
            <a:r>
              <a:rPr lang="en-US" dirty="0" smtClean="0"/>
              <a:t>A: 3</a:t>
            </a:r>
            <a:endParaRPr lang="en-US" dirty="0"/>
          </a:p>
        </p:txBody>
      </p:sp>
      <p:sp>
        <p:nvSpPr>
          <p:cNvPr id="6" name="Footer Placeholder 5"/>
          <p:cNvSpPr>
            <a:spLocks noGrp="1"/>
          </p:cNvSpPr>
          <p:nvPr>
            <p:ph type="ftr" sz="quarter" idx="4294967295"/>
          </p:nvPr>
        </p:nvSpPr>
        <p:spPr>
          <a:xfrm>
            <a:off x="6128585" y="6475413"/>
            <a:ext cx="2415340" cy="184666"/>
          </a:xfrm>
          <a:prstGeom prst="rect">
            <a:avLst/>
          </a:prstGeom>
        </p:spPr>
        <p:txBody>
          <a:bodyPr/>
          <a:lstStyle/>
          <a:p>
            <a:pPr>
              <a:defRPr/>
            </a:pPr>
            <a:r>
              <a:rPr lang="it-IT" smtClean="0"/>
              <a:t>Alice Chen, Bin Tian (Qualcomm)</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D9223F9B-178A-44F0-B932-0C4B2167E70B}" type="slidenum">
              <a:rPr lang="en-US" smtClean="0"/>
              <a:pPr>
                <a:defRPr/>
              </a:pPr>
              <a:t>25</a:t>
            </a:fld>
            <a:endParaRPr lang="en-US"/>
          </a:p>
        </p:txBody>
      </p:sp>
      <p:sp>
        <p:nvSpPr>
          <p:cNvPr id="8" name="Date Placeholder 7"/>
          <p:cNvSpPr>
            <a:spLocks noGrp="1"/>
          </p:cNvSpPr>
          <p:nvPr>
            <p:ph type="dt" sz="half" idx="10"/>
          </p:nvPr>
        </p:nvSpPr>
        <p:spPr/>
        <p:txBody>
          <a:bodyPr/>
          <a:lstStyle/>
          <a:p>
            <a:pPr>
              <a:defRPr/>
            </a:pPr>
            <a:r>
              <a:rPr lang="en-US" smtClean="0"/>
              <a:t>November 2015</a:t>
            </a:r>
            <a:endParaRPr lang="en-US" dirty="0"/>
          </a:p>
        </p:txBody>
      </p:sp>
    </p:spTree>
    <p:extLst>
      <p:ext uri="{BB962C8B-B14F-4D97-AF65-F5344CB8AC3E}">
        <p14:creationId xmlns:p14="http://schemas.microsoft.com/office/powerpoint/2010/main" val="245771066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Tuesday Evening</a:t>
            </a:r>
            <a:endParaRPr lang="en-US" dirty="0"/>
          </a:p>
        </p:txBody>
      </p:sp>
      <p:sp>
        <p:nvSpPr>
          <p:cNvPr id="3" name="Content Placeholder 2"/>
          <p:cNvSpPr>
            <a:spLocks noGrp="1"/>
          </p:cNvSpPr>
          <p:nvPr>
            <p:ph idx="1"/>
          </p:nvPr>
        </p:nvSpPr>
        <p:spPr/>
        <p:txBody>
          <a:bodyPr/>
          <a:lstStyle/>
          <a:p>
            <a:pPr eaLnBrk="1" fontAlgn="b" hangingPunct="1"/>
            <a:r>
              <a:rPr lang="en-CA" b="0" dirty="0"/>
              <a:t>11-15/1305 STBC and Padding Discussions</a:t>
            </a:r>
            <a:endParaRPr lang="en-US" b="0" dirty="0"/>
          </a:p>
          <a:p>
            <a:pPr eaLnBrk="1" fontAlgn="b" hangingPunct="1"/>
            <a:r>
              <a:rPr lang="en-CA" b="0" dirty="0" smtClean="0"/>
              <a:t>11-15/1311 </a:t>
            </a:r>
            <a:r>
              <a:rPr lang="en-CA" b="0" dirty="0"/>
              <a:t>11ax Spectral Mask</a:t>
            </a:r>
          </a:p>
          <a:p>
            <a:pPr eaLnBrk="1" fontAlgn="b" hangingPunct="1"/>
            <a:r>
              <a:rPr lang="en-CA" b="0" dirty="0"/>
              <a:t>11-15/1327 Diversity Mode in OFDMA</a:t>
            </a:r>
            <a:endParaRPr lang="en-US" b="0" dirty="0"/>
          </a:p>
          <a:p>
            <a:pPr eaLnBrk="1" fontAlgn="b" hangingPunct="1"/>
            <a:r>
              <a:rPr lang="en-CA" b="0" dirty="0"/>
              <a:t>11-15/1329 Link Adaptation for HE WLAN</a:t>
            </a:r>
            <a:endParaRPr lang="en-US" b="0" dirty="0"/>
          </a:p>
          <a:p>
            <a:pPr eaLnBrk="1" fontAlgn="b" hangingPunct="1"/>
            <a:r>
              <a:rPr lang="en-CA" b="0" dirty="0"/>
              <a:t>11-15/1331 PHY Padding Capability Signaling</a:t>
            </a:r>
            <a:endParaRPr lang="en-US" b="0" dirty="0"/>
          </a:p>
          <a:p>
            <a:endParaRPr lang="en-US" dirty="0"/>
          </a:p>
        </p:txBody>
      </p:sp>
      <p:sp>
        <p:nvSpPr>
          <p:cNvPr id="4" name="Date Placeholder 3"/>
          <p:cNvSpPr>
            <a:spLocks noGrp="1"/>
          </p:cNvSpPr>
          <p:nvPr>
            <p:ph type="dt" sz="half" idx="10"/>
          </p:nvPr>
        </p:nvSpPr>
        <p:spPr/>
        <p:txBody>
          <a:bodyPr/>
          <a:lstStyle/>
          <a:p>
            <a:pPr>
              <a:defRPr/>
            </a:pPr>
            <a:r>
              <a:rPr lang="en-US" smtClean="0"/>
              <a:t>Nov 2015</a:t>
            </a:r>
            <a:endParaRPr lang="en-US" dirty="0"/>
          </a:p>
        </p:txBody>
      </p:sp>
      <p:sp>
        <p:nvSpPr>
          <p:cNvPr id="5" name="Slide Number Placeholder 4"/>
          <p:cNvSpPr>
            <a:spLocks noGrp="1"/>
          </p:cNvSpPr>
          <p:nvPr>
            <p:ph type="sldNum" sz="quarter" idx="12"/>
          </p:nvPr>
        </p:nvSpPr>
        <p:spPr/>
        <p:txBody>
          <a:bodyPr/>
          <a:lstStyle/>
          <a:p>
            <a:r>
              <a:rPr lang="en-US" altLang="en-US" smtClean="0"/>
              <a:t>Slide </a:t>
            </a:r>
            <a:fld id="{8B9CC4A4-AD29-475B-8067-76907FC008B3}" type="slidenum">
              <a:rPr lang="en-US" altLang="en-US" smtClean="0"/>
              <a:pPr/>
              <a:t>26</a:t>
            </a:fld>
            <a:endParaRPr lang="en-US" altLang="en-US"/>
          </a:p>
        </p:txBody>
      </p:sp>
      <p:sp>
        <p:nvSpPr>
          <p:cNvPr id="6" name="Footer Placeholder 5"/>
          <p:cNvSpPr>
            <a:spLocks noGrp="1"/>
          </p:cNvSpPr>
          <p:nvPr>
            <p:ph type="ftr" sz="quarter" idx="3"/>
          </p:nvPr>
        </p:nvSpPr>
        <p:spPr/>
        <p:txBody>
          <a:bodyPr/>
          <a:lstStyle/>
          <a:p>
            <a:pPr>
              <a:defRPr/>
            </a:pPr>
            <a:r>
              <a:rPr lang="en-US" smtClean="0"/>
              <a:t>Yakun Sun (Marvell)</a:t>
            </a:r>
            <a:endParaRPr lang="en-US" dirty="0"/>
          </a:p>
        </p:txBody>
      </p:sp>
    </p:spTree>
    <p:extLst>
      <p:ext uri="{BB962C8B-B14F-4D97-AF65-F5344CB8AC3E}">
        <p14:creationId xmlns:p14="http://schemas.microsoft.com/office/powerpoint/2010/main" val="241564461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1305r0 SP</a:t>
            </a:r>
            <a:endParaRPr lang="en-US" dirty="0"/>
          </a:p>
        </p:txBody>
      </p:sp>
      <p:sp>
        <p:nvSpPr>
          <p:cNvPr id="3" name="Content Placeholder 2"/>
          <p:cNvSpPr>
            <a:spLocks noGrp="1"/>
          </p:cNvSpPr>
          <p:nvPr>
            <p:ph idx="1"/>
          </p:nvPr>
        </p:nvSpPr>
        <p:spPr/>
        <p:txBody>
          <a:bodyPr/>
          <a:lstStyle/>
          <a:p>
            <a:pPr marL="347663" indent="-347663"/>
            <a:r>
              <a:rPr lang="en-US" b="0" dirty="0"/>
              <a:t>Do you agree to add the following text in 11ax SFD?</a:t>
            </a:r>
          </a:p>
          <a:p>
            <a:pPr lvl="1"/>
            <a:r>
              <a:rPr lang="en-US" i="1" dirty="0"/>
              <a:t>STBC is an optional feature in 11ax and it is ONLY defined for single spatial stream (</a:t>
            </a:r>
            <a:r>
              <a:rPr lang="en-US" i="1" dirty="0" err="1"/>
              <a:t>Nss</a:t>
            </a:r>
            <a:r>
              <a:rPr lang="en-US" i="1" dirty="0"/>
              <a:t>=1 and </a:t>
            </a:r>
            <a:r>
              <a:rPr lang="en-US" i="1" dirty="0" err="1"/>
              <a:t>Nsts</a:t>
            </a:r>
            <a:r>
              <a:rPr lang="en-US" i="1" dirty="0"/>
              <a:t>=2)</a:t>
            </a:r>
          </a:p>
          <a:p>
            <a:pPr lvl="1"/>
            <a:r>
              <a:rPr lang="en-US" i="1" dirty="0"/>
              <a:t>In a MU PPDU all RUs are either STBC or not STBC.</a:t>
            </a:r>
          </a:p>
          <a:p>
            <a:pPr marL="0" indent="0">
              <a:buNone/>
            </a:pPr>
            <a:endParaRPr lang="en-US" dirty="0" smtClean="0"/>
          </a:p>
          <a:p>
            <a:pPr marL="0" indent="0">
              <a:buNone/>
            </a:pPr>
            <a:endParaRPr lang="en-US" dirty="0"/>
          </a:p>
          <a:p>
            <a:pPr marL="0" indent="0">
              <a:buNone/>
            </a:pPr>
            <a:r>
              <a:rPr lang="en-US" dirty="0" smtClean="0"/>
              <a:t>Y: 46</a:t>
            </a:r>
          </a:p>
          <a:p>
            <a:pPr marL="0" indent="0">
              <a:buNone/>
            </a:pPr>
            <a:r>
              <a:rPr lang="en-US" dirty="0" smtClean="0"/>
              <a:t>N: 0</a:t>
            </a:r>
          </a:p>
          <a:p>
            <a:pPr marL="0" indent="0">
              <a:buNone/>
            </a:pPr>
            <a:r>
              <a:rPr lang="en-US" dirty="0" smtClean="0"/>
              <a:t>A: 12</a:t>
            </a:r>
            <a:endParaRPr lang="en-US" dirty="0"/>
          </a:p>
          <a:p>
            <a:endParaRPr lang="en-US" dirty="0"/>
          </a:p>
        </p:txBody>
      </p:sp>
      <p:sp>
        <p:nvSpPr>
          <p:cNvPr id="4" name="Date Placeholder 3"/>
          <p:cNvSpPr>
            <a:spLocks noGrp="1"/>
          </p:cNvSpPr>
          <p:nvPr>
            <p:ph type="dt" sz="half" idx="10"/>
          </p:nvPr>
        </p:nvSpPr>
        <p:spPr/>
        <p:txBody>
          <a:bodyPr/>
          <a:lstStyle/>
          <a:p>
            <a:pPr>
              <a:defRPr/>
            </a:pPr>
            <a:r>
              <a:rPr lang="en-US" smtClean="0"/>
              <a:t>Nov 2015</a:t>
            </a:r>
            <a:endParaRPr lang="en-US" dirty="0"/>
          </a:p>
        </p:txBody>
      </p:sp>
      <p:sp>
        <p:nvSpPr>
          <p:cNvPr id="5" name="Slide Number Placeholder 4"/>
          <p:cNvSpPr>
            <a:spLocks noGrp="1"/>
          </p:cNvSpPr>
          <p:nvPr>
            <p:ph type="sldNum" sz="quarter" idx="12"/>
          </p:nvPr>
        </p:nvSpPr>
        <p:spPr/>
        <p:txBody>
          <a:bodyPr/>
          <a:lstStyle/>
          <a:p>
            <a:r>
              <a:rPr lang="en-US" altLang="en-US" smtClean="0"/>
              <a:t>Slide </a:t>
            </a:r>
            <a:fld id="{8B9CC4A4-AD29-475B-8067-76907FC008B3}" type="slidenum">
              <a:rPr lang="en-US" altLang="en-US" smtClean="0"/>
              <a:pPr/>
              <a:t>27</a:t>
            </a:fld>
            <a:endParaRPr lang="en-US" altLang="en-US"/>
          </a:p>
        </p:txBody>
      </p:sp>
      <p:sp>
        <p:nvSpPr>
          <p:cNvPr id="6" name="Footer Placeholder 5"/>
          <p:cNvSpPr>
            <a:spLocks noGrp="1"/>
          </p:cNvSpPr>
          <p:nvPr>
            <p:ph type="ftr" sz="quarter" idx="3"/>
          </p:nvPr>
        </p:nvSpPr>
        <p:spPr/>
        <p:txBody>
          <a:bodyPr/>
          <a:lstStyle/>
          <a:p>
            <a:pPr>
              <a:defRPr/>
            </a:pPr>
            <a:r>
              <a:rPr lang="en-US" smtClean="0"/>
              <a:t>Yakun Sun (Marvell)</a:t>
            </a:r>
            <a:endParaRPr lang="en-US" dirty="0"/>
          </a:p>
        </p:txBody>
      </p:sp>
    </p:spTree>
    <p:extLst>
      <p:ext uri="{BB962C8B-B14F-4D97-AF65-F5344CB8AC3E}">
        <p14:creationId xmlns:p14="http://schemas.microsoft.com/office/powerpoint/2010/main" val="193435745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1311r0 Straw-poll</a:t>
            </a:r>
            <a:endParaRPr lang="en-US" dirty="0"/>
          </a:p>
        </p:txBody>
      </p:sp>
      <p:sp>
        <p:nvSpPr>
          <p:cNvPr id="3" name="Content Placeholder 2"/>
          <p:cNvSpPr>
            <a:spLocks noGrp="1"/>
          </p:cNvSpPr>
          <p:nvPr>
            <p:ph idx="1"/>
          </p:nvPr>
        </p:nvSpPr>
        <p:spPr>
          <a:xfrm>
            <a:off x="696913" y="1778000"/>
            <a:ext cx="7772400" cy="4267200"/>
          </a:xfrm>
        </p:spPr>
        <p:txBody>
          <a:bodyPr>
            <a:normAutofit fontScale="92500"/>
          </a:bodyPr>
          <a:lstStyle/>
          <a:p>
            <a:r>
              <a:rPr lang="en-US" dirty="0" smtClean="0"/>
              <a:t>Do you support to add the following to 11ax SFD?</a:t>
            </a:r>
          </a:p>
          <a:p>
            <a:pPr marL="0" indent="0">
              <a:buNone/>
            </a:pPr>
            <a:r>
              <a:rPr lang="en-US" dirty="0" smtClean="0"/>
              <a:t>The spectral masks </a:t>
            </a:r>
            <a:r>
              <a:rPr lang="en-US" dirty="0"/>
              <a:t>for 11ax non-OFDMA 20/40/80/160/80+80 MHz </a:t>
            </a:r>
            <a:r>
              <a:rPr lang="en-US" dirty="0" smtClean="0"/>
              <a:t>PPDU are defined as in slides 13-15? </a:t>
            </a:r>
          </a:p>
          <a:p>
            <a:pPr lvl="1"/>
            <a:r>
              <a:rPr lang="en-US" dirty="0" smtClean="0"/>
              <a:t>The </a:t>
            </a:r>
            <a:r>
              <a:rPr lang="en-US" dirty="0"/>
              <a:t>bandwidth of the applied spectrum mask for a (non-OFDMA) PPDU shall be determined by the bandwidth occupied by the pre HE-STF portion of the preamble in this PPDU, regardless of the BSS bandwidth</a:t>
            </a:r>
          </a:p>
          <a:p>
            <a:pPr lvl="1"/>
            <a:r>
              <a:rPr lang="en-US" dirty="0"/>
              <a:t>The spectral mask requirements do not apply to LO leakage </a:t>
            </a:r>
            <a:endParaRPr lang="en-US" dirty="0" smtClean="0"/>
          </a:p>
          <a:p>
            <a:pPr lvl="1"/>
            <a:endParaRPr lang="en-US" dirty="0"/>
          </a:p>
          <a:p>
            <a:pPr lvl="1"/>
            <a:r>
              <a:rPr lang="en-US" dirty="0" smtClean="0"/>
              <a:t>Y: 49</a:t>
            </a:r>
          </a:p>
          <a:p>
            <a:pPr lvl="1"/>
            <a:r>
              <a:rPr lang="en-US" dirty="0" smtClean="0"/>
              <a:t>N: 0</a:t>
            </a:r>
          </a:p>
          <a:p>
            <a:pPr lvl="1"/>
            <a:r>
              <a:rPr lang="en-US" dirty="0" smtClean="0"/>
              <a:t>A: 8</a:t>
            </a:r>
            <a:endParaRPr lang="en-US" dirty="0"/>
          </a:p>
          <a:p>
            <a:pPr marL="0" indent="0">
              <a:buNone/>
            </a:pPr>
            <a:endParaRPr lang="en-US" dirty="0" smtClean="0"/>
          </a:p>
          <a:p>
            <a:pPr marL="457200" lvl="1" indent="0">
              <a:buNone/>
            </a:pPr>
            <a:endParaRPr lang="en-US" dirty="0"/>
          </a:p>
        </p:txBody>
      </p:sp>
      <p:sp>
        <p:nvSpPr>
          <p:cNvPr id="6" name="Date Placeholder 5"/>
          <p:cNvSpPr>
            <a:spLocks noGrp="1"/>
          </p:cNvSpPr>
          <p:nvPr>
            <p:ph type="dt" sz="half" idx="10"/>
          </p:nvPr>
        </p:nvSpPr>
        <p:spPr/>
        <p:txBody>
          <a:bodyPr/>
          <a:lstStyle/>
          <a:p>
            <a:pPr>
              <a:defRPr/>
            </a:pPr>
            <a:r>
              <a:rPr lang="en-US" smtClean="0"/>
              <a:t>November 2015</a:t>
            </a:r>
            <a:endParaRPr lang="en-US" dirty="0"/>
          </a:p>
        </p:txBody>
      </p:sp>
      <p:sp>
        <p:nvSpPr>
          <p:cNvPr id="7" name="Footer Placeholder 6"/>
          <p:cNvSpPr>
            <a:spLocks noGrp="1"/>
          </p:cNvSpPr>
          <p:nvPr>
            <p:ph type="ftr" sz="quarter" idx="4294967295"/>
          </p:nvPr>
        </p:nvSpPr>
        <p:spPr>
          <a:xfrm>
            <a:off x="6128585" y="6475413"/>
            <a:ext cx="2415340" cy="184666"/>
          </a:xfrm>
          <a:prstGeom prst="rect">
            <a:avLst/>
          </a:prstGeom>
        </p:spPr>
        <p:txBody>
          <a:bodyPr/>
          <a:lstStyle/>
          <a:p>
            <a:pPr>
              <a:defRPr/>
            </a:pPr>
            <a:r>
              <a:rPr lang="de-DE" smtClean="0"/>
              <a:t>Lin Yang, Bin Tian (Qualcomm)</a:t>
            </a:r>
            <a:endParaRPr lang="en-US" dirty="0"/>
          </a:p>
        </p:txBody>
      </p:sp>
      <p:sp>
        <p:nvSpPr>
          <p:cNvPr id="8" name="Slide Number Placeholder 7"/>
          <p:cNvSpPr>
            <a:spLocks noGrp="1"/>
          </p:cNvSpPr>
          <p:nvPr>
            <p:ph type="sldNum" sz="quarter" idx="12"/>
          </p:nvPr>
        </p:nvSpPr>
        <p:spPr/>
        <p:txBody>
          <a:bodyPr/>
          <a:lstStyle/>
          <a:p>
            <a:pPr>
              <a:defRPr/>
            </a:pPr>
            <a:r>
              <a:rPr lang="en-US" smtClean="0"/>
              <a:t>Slide </a:t>
            </a:r>
            <a:fld id="{D9223F9B-178A-44F0-B932-0C4B2167E70B}" type="slidenum">
              <a:rPr lang="en-US" smtClean="0"/>
              <a:pPr>
                <a:defRPr/>
              </a:pPr>
              <a:t>28</a:t>
            </a:fld>
            <a:endParaRPr lang="en-US"/>
          </a:p>
        </p:txBody>
      </p:sp>
    </p:spTree>
    <p:extLst>
      <p:ext uri="{BB962C8B-B14F-4D97-AF65-F5344CB8AC3E}">
        <p14:creationId xmlns:p14="http://schemas.microsoft.com/office/powerpoint/2010/main" val="268868382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1327r0 Straw </a:t>
            </a:r>
            <a:r>
              <a:rPr lang="en-US" dirty="0"/>
              <a:t>Poll 1</a:t>
            </a:r>
          </a:p>
        </p:txBody>
      </p:sp>
      <p:sp>
        <p:nvSpPr>
          <p:cNvPr id="3" name="Content Placeholder 2"/>
          <p:cNvSpPr>
            <a:spLocks noGrp="1"/>
          </p:cNvSpPr>
          <p:nvPr>
            <p:ph idx="1"/>
          </p:nvPr>
        </p:nvSpPr>
        <p:spPr/>
        <p:txBody>
          <a:bodyPr/>
          <a:lstStyle/>
          <a:p>
            <a:pPr marL="0" indent="0">
              <a:buNone/>
            </a:pPr>
            <a:r>
              <a:rPr lang="en-US" sz="2000" dirty="0"/>
              <a:t>Do you agree to add the following to the SFD?</a:t>
            </a:r>
          </a:p>
          <a:p>
            <a:pPr>
              <a:buFont typeface="Arial" panose="020B0604020202020204" pitchFamily="34" charset="0"/>
              <a:buChar char="•"/>
            </a:pPr>
            <a:r>
              <a:rPr lang="en-US" sz="2000" dirty="0"/>
              <a:t>Transmission diversity </a:t>
            </a:r>
            <a:r>
              <a:rPr lang="en-US" sz="2000" dirty="0" smtClean="0"/>
              <a:t>mode (i.e. non-continuous transmission) shall </a:t>
            </a:r>
            <a:r>
              <a:rPr lang="en-US" sz="2000" dirty="0"/>
              <a:t>be supported in 11ax. </a:t>
            </a:r>
          </a:p>
          <a:p>
            <a:pPr lvl="1">
              <a:buFont typeface="Arial" panose="020B0604020202020204" pitchFamily="34" charset="0"/>
              <a:buChar char="•"/>
            </a:pPr>
            <a:r>
              <a:rPr lang="en-US" sz="1800" dirty="0"/>
              <a:t>Transmission diversity mode divides a single encoded </a:t>
            </a:r>
            <a:r>
              <a:rPr lang="en-US" sz="1800" dirty="0" smtClean="0"/>
              <a:t>packet in </a:t>
            </a:r>
            <a:r>
              <a:rPr lang="en-US" sz="1800" dirty="0"/>
              <a:t>half and maps to 13 + 13 (26 RU) or 26 + 26 (52 RU) tones, that are spaced apart in frequency</a:t>
            </a:r>
            <a:r>
              <a:rPr lang="en-US" sz="1800" dirty="0" smtClean="0"/>
              <a:t>.</a:t>
            </a:r>
          </a:p>
          <a:p>
            <a:pPr lvl="1">
              <a:buFont typeface="Arial" panose="020B0604020202020204" pitchFamily="34" charset="0"/>
              <a:buChar char="•"/>
            </a:pPr>
            <a:r>
              <a:rPr lang="en-US" sz="1800" dirty="0" smtClean="0"/>
              <a:t>TBD whether only 26 RU, only 52 RU, or both 26 and 52 RU support transmit diversity mode.</a:t>
            </a:r>
            <a:endParaRPr lang="en-US" sz="1800" dirty="0"/>
          </a:p>
          <a:p>
            <a:pPr lvl="1">
              <a:buFont typeface="Arial" panose="020B0604020202020204" pitchFamily="34" charset="0"/>
              <a:buChar char="•"/>
            </a:pPr>
            <a:endParaRPr lang="en-US" sz="1800" dirty="0"/>
          </a:p>
          <a:p>
            <a:pPr>
              <a:buFont typeface="Arial" panose="020B0604020202020204" pitchFamily="34" charset="0"/>
              <a:buChar char="•"/>
            </a:pPr>
            <a:r>
              <a:rPr lang="en-US" sz="2200" dirty="0" smtClean="0"/>
              <a:t>Y: 12</a:t>
            </a:r>
          </a:p>
          <a:p>
            <a:pPr>
              <a:buFont typeface="Arial" panose="020B0604020202020204" pitchFamily="34" charset="0"/>
              <a:buChar char="•"/>
            </a:pPr>
            <a:r>
              <a:rPr lang="en-US" sz="2200" dirty="0" smtClean="0"/>
              <a:t>N: 23</a:t>
            </a:r>
          </a:p>
          <a:p>
            <a:pPr>
              <a:buFont typeface="Arial" panose="020B0604020202020204" pitchFamily="34" charset="0"/>
              <a:buChar char="•"/>
            </a:pPr>
            <a:r>
              <a:rPr lang="en-US" sz="2200" dirty="0" smtClean="0"/>
              <a:t>A: 21</a:t>
            </a:r>
            <a:endParaRPr lang="en-US" sz="22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Tree>
    <p:extLst>
      <p:ext uri="{BB962C8B-B14F-4D97-AF65-F5344CB8AC3E}">
        <p14:creationId xmlns:p14="http://schemas.microsoft.com/office/powerpoint/2010/main" val="32445620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Nov 2015</a:t>
            </a:r>
          </a:p>
        </p:txBody>
      </p:sp>
      <p:sp>
        <p:nvSpPr>
          <p:cNvPr id="1946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ECED59F-E8EF-4830-ABAB-2B53BE23806F}" type="slidenum">
              <a:rPr lang="en-US" altLang="en-US"/>
              <a:pPr/>
              <a:t>3</a:t>
            </a:fld>
            <a:endParaRPr lang="en-US" altLang="en-US"/>
          </a:p>
        </p:txBody>
      </p:sp>
      <p:sp>
        <p:nvSpPr>
          <p:cNvPr id="19461" name="Rectangle 2"/>
          <p:cNvSpPr>
            <a:spLocks noGrp="1" noChangeArrowheads="1"/>
          </p:cNvSpPr>
          <p:nvPr>
            <p:ph type="title"/>
          </p:nvPr>
        </p:nvSpPr>
        <p:spPr/>
        <p:txBody>
          <a:bodyPr/>
          <a:lstStyle/>
          <a:p>
            <a:r>
              <a:rPr lang="en-US" altLang="en-US" dirty="0" smtClean="0"/>
              <a:t>Agenda Items</a:t>
            </a:r>
          </a:p>
        </p:txBody>
      </p:sp>
      <p:sp>
        <p:nvSpPr>
          <p:cNvPr id="19462" name="Rectangle 8"/>
          <p:cNvSpPr>
            <a:spLocks noGrp="1" noChangeArrowheads="1"/>
          </p:cNvSpPr>
          <p:nvPr>
            <p:ph type="body" idx="1"/>
          </p:nvPr>
        </p:nvSpPr>
        <p:spPr>
          <a:xfrm>
            <a:off x="609600" y="1828800"/>
            <a:ext cx="7772400" cy="3505200"/>
          </a:xfrm>
        </p:spPr>
        <p:txBody>
          <a:bodyPr/>
          <a:lstStyle/>
          <a:p>
            <a:pPr>
              <a:buFontTx/>
              <a:buNone/>
            </a:pPr>
            <a:endParaRPr lang="en-US" altLang="en-US" sz="2000" dirty="0" smtClean="0"/>
          </a:p>
          <a:p>
            <a:r>
              <a:rPr lang="en-US" altLang="en-US" sz="2000" dirty="0"/>
              <a:t>Call meeting to order </a:t>
            </a:r>
          </a:p>
          <a:p>
            <a:r>
              <a:rPr lang="en-US" altLang="en-US" sz="2000" dirty="0"/>
              <a:t>Patent policy, etc. (Call for Potentially Essential Patents)</a:t>
            </a:r>
          </a:p>
          <a:p>
            <a:r>
              <a:rPr lang="en-US" altLang="en-US" sz="2000" dirty="0" smtClean="0"/>
              <a:t>Set </a:t>
            </a:r>
            <a:r>
              <a:rPr lang="en-US" altLang="en-US" sz="2000" dirty="0"/>
              <a:t>and approve agenda</a:t>
            </a:r>
          </a:p>
          <a:p>
            <a:endParaRPr lang="en-US" altLang="en-US" sz="2000" dirty="0" smtClean="0"/>
          </a:p>
          <a:p>
            <a:r>
              <a:rPr lang="en-US" altLang="en-US" sz="2000" dirty="0" smtClean="0"/>
              <a:t>Review ad hoc rules </a:t>
            </a:r>
          </a:p>
          <a:p>
            <a:r>
              <a:rPr lang="en-CA" altLang="en-US" sz="2000" dirty="0" smtClean="0"/>
              <a:t>Technical Presentations approved by 802.11ax for presentation this week, and related straw polls</a:t>
            </a:r>
          </a:p>
          <a:p>
            <a:r>
              <a:rPr lang="en-CA" altLang="en-US" sz="2000" dirty="0" smtClean="0"/>
              <a:t>Any other technical presentations </a:t>
            </a:r>
          </a:p>
        </p:txBody>
      </p:sp>
      <p:sp>
        <p:nvSpPr>
          <p:cNvPr id="2" name="Footer Placeholder 1"/>
          <p:cNvSpPr>
            <a:spLocks noGrp="1"/>
          </p:cNvSpPr>
          <p:nvPr>
            <p:ph type="ftr" sz="quarter" idx="3"/>
          </p:nvPr>
        </p:nvSpPr>
        <p:spPr/>
        <p:txBody>
          <a:bodyPr/>
          <a:lstStyle/>
          <a:p>
            <a:pPr>
              <a:defRPr/>
            </a:pPr>
            <a:r>
              <a:rPr lang="en-US" smtClean="0"/>
              <a:t>Yakun Sun (Marvell)</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1329r0 Straw </a:t>
            </a:r>
            <a:r>
              <a:rPr lang="en-US" dirty="0" smtClean="0"/>
              <a:t>Poll #1</a:t>
            </a:r>
            <a:endParaRPr lang="en-US" dirty="0"/>
          </a:p>
        </p:txBody>
      </p:sp>
      <p:sp>
        <p:nvSpPr>
          <p:cNvPr id="3" name="Content Placeholder 2"/>
          <p:cNvSpPr>
            <a:spLocks noGrp="1"/>
          </p:cNvSpPr>
          <p:nvPr>
            <p:ph idx="1"/>
          </p:nvPr>
        </p:nvSpPr>
        <p:spPr/>
        <p:txBody>
          <a:bodyPr/>
          <a:lstStyle/>
          <a:p>
            <a:r>
              <a:rPr lang="en-US" sz="2000" b="0" dirty="0"/>
              <a:t>Do you agree to include the following text to </a:t>
            </a:r>
            <a:r>
              <a:rPr lang="en-US" sz="2000" b="0" dirty="0" err="1"/>
              <a:t>TGax</a:t>
            </a:r>
            <a:r>
              <a:rPr lang="en-US" sz="2000" b="0" dirty="0"/>
              <a:t> SFD:</a:t>
            </a:r>
          </a:p>
          <a:p>
            <a:pPr>
              <a:buFont typeface="Arial" panose="020B0604020202020204" pitchFamily="34" charset="0"/>
              <a:buChar char="•"/>
            </a:pPr>
            <a:r>
              <a:rPr lang="en-US" sz="2200" dirty="0" smtClean="0"/>
              <a:t>HE link adaptation shall define reference payload size for the reported MCS in MFB.</a:t>
            </a:r>
          </a:p>
          <a:p>
            <a:pPr lvl="1">
              <a:buFont typeface="Arial" panose="020B0604020202020204" pitchFamily="34" charset="0"/>
              <a:buChar char="•"/>
            </a:pPr>
            <a:r>
              <a:rPr lang="en-US" sz="1800" dirty="0" smtClean="0"/>
              <a:t>Reference payload size may be dependent on the frames involved in link adaptation or fixed in specification. Details TBD.</a:t>
            </a:r>
          </a:p>
          <a:p>
            <a:endParaRPr lang="en-US" sz="2000" dirty="0" smtClean="0"/>
          </a:p>
          <a:p>
            <a:endParaRPr lang="en-US" sz="2000" dirty="0"/>
          </a:p>
          <a:p>
            <a:pPr>
              <a:buFont typeface="Arial" panose="020B0604020202020204" pitchFamily="34" charset="0"/>
              <a:buChar char="•"/>
            </a:pPr>
            <a:r>
              <a:rPr lang="en-US" sz="2000" dirty="0" smtClean="0"/>
              <a:t>Y: 12</a:t>
            </a:r>
          </a:p>
          <a:p>
            <a:pPr>
              <a:buFont typeface="Arial" panose="020B0604020202020204" pitchFamily="34" charset="0"/>
              <a:buChar char="•"/>
            </a:pPr>
            <a:r>
              <a:rPr lang="en-US" sz="2000" dirty="0" smtClean="0"/>
              <a:t>N: 1</a:t>
            </a:r>
          </a:p>
          <a:p>
            <a:pPr>
              <a:buFont typeface="Arial" panose="020B0604020202020204" pitchFamily="34" charset="0"/>
              <a:buChar char="•"/>
            </a:pPr>
            <a:r>
              <a:rPr lang="en-US" sz="2000" dirty="0" smtClean="0"/>
              <a:t>A: many</a:t>
            </a:r>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r>
              <a:rPr lang="en-GB" smtClean="0"/>
              <a:t>Yujin Noh, Newracom</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November 2015</a:t>
            </a:r>
            <a:endParaRPr lang="en-GB" dirty="0"/>
          </a:p>
        </p:txBody>
      </p:sp>
    </p:spTree>
    <p:extLst>
      <p:ext uri="{BB962C8B-B14F-4D97-AF65-F5344CB8AC3E}">
        <p14:creationId xmlns:p14="http://schemas.microsoft.com/office/powerpoint/2010/main" val="283142583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1329r0 Straw </a:t>
            </a:r>
            <a:r>
              <a:rPr lang="en-US" dirty="0" smtClean="0"/>
              <a:t>Poll #2</a:t>
            </a:r>
            <a:endParaRPr lang="en-US" dirty="0"/>
          </a:p>
        </p:txBody>
      </p:sp>
      <p:sp>
        <p:nvSpPr>
          <p:cNvPr id="3" name="Content Placeholder 2"/>
          <p:cNvSpPr>
            <a:spLocks noGrp="1"/>
          </p:cNvSpPr>
          <p:nvPr>
            <p:ph idx="1"/>
          </p:nvPr>
        </p:nvSpPr>
        <p:spPr/>
        <p:txBody>
          <a:bodyPr/>
          <a:lstStyle/>
          <a:p>
            <a:r>
              <a:rPr lang="en-US" sz="2000" b="0" dirty="0" smtClean="0"/>
              <a:t>Do you agree to include the following text to </a:t>
            </a:r>
            <a:r>
              <a:rPr lang="en-US" sz="2000" b="0" dirty="0" err="1" smtClean="0"/>
              <a:t>TGax</a:t>
            </a:r>
            <a:r>
              <a:rPr lang="en-US" sz="2000" b="0" dirty="0" smtClean="0"/>
              <a:t> SFD:</a:t>
            </a:r>
          </a:p>
          <a:p>
            <a:pPr>
              <a:buFont typeface="Arial" panose="020B0604020202020204" pitchFamily="34" charset="0"/>
              <a:buChar char="•"/>
            </a:pPr>
            <a:r>
              <a:rPr lang="en-US" sz="2000" dirty="0" smtClean="0"/>
              <a:t>HE link adaptation field, which is part of HE variant of HT control field, consists of MFB and TBD subfields. The MFB subfield is composed of NSS and MCS subfield and shown in figure below.</a:t>
            </a:r>
          </a:p>
          <a:p>
            <a:pPr>
              <a:buFont typeface="Arial" panose="020B0604020202020204" pitchFamily="34" charset="0"/>
              <a:buChar char="•"/>
            </a:pPr>
            <a:endParaRPr lang="en-US" sz="2000" dirty="0"/>
          </a:p>
          <a:p>
            <a:pPr>
              <a:buFont typeface="Arial" panose="020B0604020202020204" pitchFamily="34" charset="0"/>
              <a:buChar char="•"/>
            </a:pPr>
            <a:endParaRPr lang="en-US" sz="2000" dirty="0" smtClean="0"/>
          </a:p>
          <a:p>
            <a:pPr>
              <a:buFont typeface="Arial" panose="020B0604020202020204" pitchFamily="34" charset="0"/>
              <a:buChar char="•"/>
            </a:pPr>
            <a:endParaRPr lang="en-US" sz="2000" dirty="0"/>
          </a:p>
          <a:p>
            <a:pPr>
              <a:buFont typeface="Arial" panose="020B0604020202020204" pitchFamily="34" charset="0"/>
              <a:buChar char="•"/>
            </a:pPr>
            <a:endParaRPr lang="en-US" sz="2000" dirty="0" smtClean="0"/>
          </a:p>
          <a:p>
            <a:pPr marL="457200" indent="-457200">
              <a:buFont typeface="Arial" panose="020B0604020202020204" pitchFamily="34" charset="0"/>
              <a:buChar char="•"/>
            </a:pPr>
            <a:r>
              <a:rPr lang="en-US" sz="2000" dirty="0"/>
              <a:t>Y: 17</a:t>
            </a:r>
          </a:p>
          <a:p>
            <a:pPr marL="457200" indent="-457200">
              <a:buFont typeface="Arial" panose="020B0604020202020204" pitchFamily="34" charset="0"/>
              <a:buChar char="•"/>
            </a:pPr>
            <a:r>
              <a:rPr lang="en-US" sz="2000" dirty="0"/>
              <a:t>N: 0</a:t>
            </a:r>
          </a:p>
          <a:p>
            <a:pPr marL="457200" indent="-457200">
              <a:buFont typeface="Arial" panose="020B0604020202020204" pitchFamily="34" charset="0"/>
              <a:buChar char="•"/>
            </a:pPr>
            <a:r>
              <a:rPr lang="en-US" sz="2000" dirty="0"/>
              <a:t>A: 37</a:t>
            </a:r>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r>
              <a:rPr lang="en-GB" smtClean="0"/>
              <a:t>Yujin Noh, Newracom</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November 2015</a:t>
            </a:r>
            <a:endParaRPr lang="en-GB" dirty="0"/>
          </a:p>
        </p:txBody>
      </p:sp>
      <p:grpSp>
        <p:nvGrpSpPr>
          <p:cNvPr id="39" name="Group 38"/>
          <p:cNvGrpSpPr/>
          <p:nvPr/>
        </p:nvGrpSpPr>
        <p:grpSpPr>
          <a:xfrm>
            <a:off x="2895600" y="3657600"/>
            <a:ext cx="3122236" cy="1959896"/>
            <a:chOff x="1373564" y="2473649"/>
            <a:chExt cx="3122236" cy="1959896"/>
          </a:xfrm>
        </p:grpSpPr>
        <p:sp>
          <p:nvSpPr>
            <p:cNvPr id="14" name="Rectangle 13"/>
            <p:cNvSpPr/>
            <p:nvPr/>
          </p:nvSpPr>
          <p:spPr bwMode="auto">
            <a:xfrm>
              <a:off x="1373564" y="3238500"/>
              <a:ext cx="1904999"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100" b="0" i="0" u="none" strike="noStrike" cap="none" normalizeH="0" baseline="0" dirty="0" smtClean="0">
                  <a:ln>
                    <a:noFill/>
                  </a:ln>
                  <a:solidFill>
                    <a:schemeClr val="tx1"/>
                  </a:solidFill>
                  <a:effectLst/>
                  <a:latin typeface="Calibri" panose="020F0502020204030204" pitchFamily="34" charset="0"/>
                </a:rPr>
                <a:t>TBD</a:t>
              </a:r>
            </a:p>
          </p:txBody>
        </p:sp>
        <p:sp>
          <p:nvSpPr>
            <p:cNvPr id="15" name="Rectangle 14"/>
            <p:cNvSpPr/>
            <p:nvPr/>
          </p:nvSpPr>
          <p:spPr bwMode="auto">
            <a:xfrm>
              <a:off x="3278564" y="3238736"/>
              <a:ext cx="838200" cy="381000"/>
            </a:xfrm>
            <a:prstGeom prst="rect">
              <a:avLst/>
            </a:prstGeom>
            <a:noFill/>
            <a:ln w="19050" cap="flat" cmpd="sng" algn="ctr">
              <a:solidFill>
                <a:srgbClr val="FF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100" b="1" i="0" u="none" strike="noStrike" cap="none" normalizeH="0" baseline="0" dirty="0" smtClean="0">
                  <a:ln>
                    <a:noFill/>
                  </a:ln>
                  <a:solidFill>
                    <a:schemeClr val="tx1"/>
                  </a:solidFill>
                  <a:effectLst/>
                  <a:latin typeface="Calibri" panose="020F0502020204030204" pitchFamily="34" charset="0"/>
                </a:rPr>
                <a:t>MFB</a:t>
              </a:r>
            </a:p>
          </p:txBody>
        </p:sp>
        <p:sp>
          <p:nvSpPr>
            <p:cNvPr id="16" name="Right Brace 15"/>
            <p:cNvSpPr/>
            <p:nvPr/>
          </p:nvSpPr>
          <p:spPr bwMode="auto">
            <a:xfrm rot="16200000">
              <a:off x="2600671" y="1568704"/>
              <a:ext cx="288987" cy="2743200"/>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7" name="TextBox 16"/>
            <p:cNvSpPr txBox="1"/>
            <p:nvPr/>
          </p:nvSpPr>
          <p:spPr>
            <a:xfrm>
              <a:off x="1735075" y="2473649"/>
              <a:ext cx="2053511" cy="307777"/>
            </a:xfrm>
            <a:prstGeom prst="rect">
              <a:avLst/>
            </a:prstGeom>
            <a:noFill/>
          </p:spPr>
          <p:txBody>
            <a:bodyPr wrap="none" rtlCol="0">
              <a:spAutoFit/>
            </a:bodyPr>
            <a:lstStyle/>
            <a:p>
              <a:r>
                <a:rPr lang="en-US" sz="1400" dirty="0" smtClean="0">
                  <a:solidFill>
                    <a:schemeClr val="tx1"/>
                  </a:solidFill>
                  <a:latin typeface="+mn-lt"/>
                </a:rPr>
                <a:t>HE Link Adaptation Field</a:t>
              </a:r>
              <a:endParaRPr lang="en-US" sz="1400" dirty="0">
                <a:solidFill>
                  <a:schemeClr val="tx1"/>
                </a:solidFill>
                <a:latin typeface="+mn-lt"/>
              </a:endParaRPr>
            </a:p>
          </p:txBody>
        </p:sp>
        <p:sp>
          <p:nvSpPr>
            <p:cNvPr id="20" name="Rectangle 19"/>
            <p:cNvSpPr/>
            <p:nvPr/>
          </p:nvSpPr>
          <p:spPr bwMode="auto">
            <a:xfrm>
              <a:off x="3040358" y="4052545"/>
              <a:ext cx="626240" cy="381000"/>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100" dirty="0" smtClean="0">
                  <a:solidFill>
                    <a:schemeClr val="tx1"/>
                  </a:solidFill>
                  <a:latin typeface="Calibri" panose="020F0502020204030204" pitchFamily="34" charset="0"/>
                </a:rPr>
                <a:t>N</a:t>
              </a:r>
              <a:r>
                <a:rPr lang="en-US" sz="1100" baseline="-25000" dirty="0" smtClean="0">
                  <a:solidFill>
                    <a:schemeClr val="tx1"/>
                  </a:solidFill>
                  <a:latin typeface="Calibri" panose="020F0502020204030204" pitchFamily="34" charset="0"/>
                </a:rPr>
                <a:t>SS</a:t>
              </a:r>
              <a:endParaRPr kumimoji="0" lang="en-US" sz="1100" b="0" i="0" u="none" strike="noStrike" cap="none" normalizeH="0" baseline="-25000" dirty="0" smtClean="0">
                <a:ln>
                  <a:noFill/>
                </a:ln>
                <a:solidFill>
                  <a:schemeClr val="tx1"/>
                </a:solidFill>
                <a:effectLst/>
                <a:latin typeface="Calibri" panose="020F0502020204030204" pitchFamily="34" charset="0"/>
              </a:endParaRPr>
            </a:p>
          </p:txBody>
        </p:sp>
        <p:sp>
          <p:nvSpPr>
            <p:cNvPr id="21" name="Rectangle 20"/>
            <p:cNvSpPr/>
            <p:nvPr/>
          </p:nvSpPr>
          <p:spPr bwMode="auto">
            <a:xfrm>
              <a:off x="3657600" y="4052545"/>
              <a:ext cx="838200" cy="381000"/>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100" dirty="0" smtClean="0">
                  <a:solidFill>
                    <a:schemeClr val="tx1"/>
                  </a:solidFill>
                  <a:latin typeface="Calibri" panose="020F0502020204030204" pitchFamily="34" charset="0"/>
                </a:rPr>
                <a:t>MCS</a:t>
              </a:r>
              <a:endParaRPr kumimoji="0" lang="en-US" sz="1100" b="0" i="0" u="none" strike="noStrike" cap="none" normalizeH="0" baseline="0" dirty="0" smtClean="0">
                <a:ln>
                  <a:noFill/>
                </a:ln>
                <a:solidFill>
                  <a:schemeClr val="tx1"/>
                </a:solidFill>
                <a:effectLst/>
                <a:latin typeface="Calibri" panose="020F0502020204030204" pitchFamily="34" charset="0"/>
              </a:endParaRPr>
            </a:p>
          </p:txBody>
        </p:sp>
        <p:sp>
          <p:nvSpPr>
            <p:cNvPr id="22" name="TextBox 21"/>
            <p:cNvSpPr txBox="1"/>
            <p:nvPr/>
          </p:nvSpPr>
          <p:spPr>
            <a:xfrm>
              <a:off x="3113383" y="3791585"/>
              <a:ext cx="476412" cy="246221"/>
            </a:xfrm>
            <a:prstGeom prst="rect">
              <a:avLst/>
            </a:prstGeom>
            <a:noFill/>
          </p:spPr>
          <p:txBody>
            <a:bodyPr wrap="none" rtlCol="0">
              <a:spAutoFit/>
            </a:bodyPr>
            <a:lstStyle/>
            <a:p>
              <a:r>
                <a:rPr lang="en-US" sz="1000" b="1" dirty="0" smtClean="0">
                  <a:solidFill>
                    <a:schemeClr val="tx1"/>
                  </a:solidFill>
                  <a:latin typeface="Calibri" panose="020F0502020204030204" pitchFamily="34" charset="0"/>
                </a:rPr>
                <a:t>3 bits</a:t>
              </a:r>
              <a:endParaRPr lang="en-US" sz="1000" b="1" dirty="0">
                <a:solidFill>
                  <a:schemeClr val="tx1"/>
                </a:solidFill>
                <a:latin typeface="Calibri" panose="020F0502020204030204" pitchFamily="34" charset="0"/>
              </a:endParaRPr>
            </a:p>
          </p:txBody>
        </p:sp>
        <p:sp>
          <p:nvSpPr>
            <p:cNvPr id="23" name="TextBox 22"/>
            <p:cNvSpPr txBox="1"/>
            <p:nvPr/>
          </p:nvSpPr>
          <p:spPr>
            <a:xfrm>
              <a:off x="3784036" y="3801960"/>
              <a:ext cx="476412" cy="246221"/>
            </a:xfrm>
            <a:prstGeom prst="rect">
              <a:avLst/>
            </a:prstGeom>
            <a:noFill/>
          </p:spPr>
          <p:txBody>
            <a:bodyPr wrap="none" rtlCol="0">
              <a:spAutoFit/>
            </a:bodyPr>
            <a:lstStyle/>
            <a:p>
              <a:r>
                <a:rPr lang="en-US" sz="1000" b="1" dirty="0">
                  <a:solidFill>
                    <a:schemeClr val="tx1"/>
                  </a:solidFill>
                  <a:latin typeface="Calibri" panose="020F0502020204030204" pitchFamily="34" charset="0"/>
                </a:rPr>
                <a:t>4</a:t>
              </a:r>
              <a:r>
                <a:rPr lang="en-US" sz="1000" b="1" dirty="0" smtClean="0">
                  <a:solidFill>
                    <a:schemeClr val="tx1"/>
                  </a:solidFill>
                  <a:latin typeface="Calibri" panose="020F0502020204030204" pitchFamily="34" charset="0"/>
                </a:rPr>
                <a:t> bits</a:t>
              </a:r>
              <a:endParaRPr lang="en-US" sz="1000" b="1" dirty="0">
                <a:solidFill>
                  <a:schemeClr val="tx1"/>
                </a:solidFill>
                <a:latin typeface="Calibri" panose="020F0502020204030204" pitchFamily="34" charset="0"/>
              </a:endParaRPr>
            </a:p>
          </p:txBody>
        </p:sp>
        <p:sp>
          <p:nvSpPr>
            <p:cNvPr id="26" name="TextBox 25"/>
            <p:cNvSpPr txBox="1"/>
            <p:nvPr/>
          </p:nvSpPr>
          <p:spPr>
            <a:xfrm>
              <a:off x="3459458" y="2992279"/>
              <a:ext cx="476412" cy="246221"/>
            </a:xfrm>
            <a:prstGeom prst="rect">
              <a:avLst/>
            </a:prstGeom>
            <a:noFill/>
          </p:spPr>
          <p:txBody>
            <a:bodyPr wrap="none" rtlCol="0">
              <a:spAutoFit/>
            </a:bodyPr>
            <a:lstStyle/>
            <a:p>
              <a:r>
                <a:rPr lang="en-US" sz="1000" b="1" dirty="0">
                  <a:solidFill>
                    <a:schemeClr val="tx1"/>
                  </a:solidFill>
                  <a:latin typeface="Calibri" panose="020F0502020204030204" pitchFamily="34" charset="0"/>
                </a:rPr>
                <a:t>7</a:t>
              </a:r>
              <a:r>
                <a:rPr lang="en-US" sz="1000" b="1" dirty="0" smtClean="0">
                  <a:solidFill>
                    <a:schemeClr val="tx1"/>
                  </a:solidFill>
                  <a:latin typeface="Calibri" panose="020F0502020204030204" pitchFamily="34" charset="0"/>
                </a:rPr>
                <a:t> bits</a:t>
              </a:r>
              <a:endParaRPr lang="en-US" sz="1000" b="1" dirty="0">
                <a:solidFill>
                  <a:schemeClr val="tx1"/>
                </a:solidFill>
                <a:latin typeface="Calibri" panose="020F0502020204030204" pitchFamily="34" charset="0"/>
              </a:endParaRPr>
            </a:p>
          </p:txBody>
        </p:sp>
        <p:sp>
          <p:nvSpPr>
            <p:cNvPr id="33" name="TextBox 32"/>
            <p:cNvSpPr txBox="1"/>
            <p:nvPr/>
          </p:nvSpPr>
          <p:spPr>
            <a:xfrm>
              <a:off x="2038562" y="3008538"/>
              <a:ext cx="627095" cy="246221"/>
            </a:xfrm>
            <a:prstGeom prst="rect">
              <a:avLst/>
            </a:prstGeom>
            <a:noFill/>
          </p:spPr>
          <p:txBody>
            <a:bodyPr wrap="none" rtlCol="0">
              <a:spAutoFit/>
            </a:bodyPr>
            <a:lstStyle/>
            <a:p>
              <a:r>
                <a:rPr lang="en-US" sz="1000" b="1" dirty="0" smtClean="0">
                  <a:solidFill>
                    <a:schemeClr val="tx1"/>
                  </a:solidFill>
                  <a:latin typeface="Calibri" panose="020F0502020204030204" pitchFamily="34" charset="0"/>
                </a:rPr>
                <a:t>TBD bits</a:t>
              </a:r>
              <a:endParaRPr lang="en-US" sz="1000" b="1" dirty="0">
                <a:solidFill>
                  <a:schemeClr val="tx1"/>
                </a:solidFill>
                <a:latin typeface="Calibri" panose="020F0502020204030204" pitchFamily="34" charset="0"/>
              </a:endParaRPr>
            </a:p>
          </p:txBody>
        </p:sp>
        <p:cxnSp>
          <p:nvCxnSpPr>
            <p:cNvPr id="35" name="Straight Connector 34"/>
            <p:cNvCxnSpPr/>
            <p:nvPr/>
          </p:nvCxnSpPr>
          <p:spPr bwMode="auto">
            <a:xfrm flipH="1">
              <a:off x="3048000" y="3619500"/>
              <a:ext cx="230563" cy="418306"/>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36" name="Straight Connector 35"/>
            <p:cNvCxnSpPr/>
            <p:nvPr/>
          </p:nvCxnSpPr>
          <p:spPr bwMode="auto">
            <a:xfrm>
              <a:off x="4103879" y="3619500"/>
              <a:ext cx="391921" cy="428681"/>
            </a:xfrm>
            <a:prstGeom prst="line">
              <a:avLst/>
            </a:prstGeom>
            <a:solidFill>
              <a:srgbClr val="00B8FF"/>
            </a:solidFill>
            <a:ln w="9525" cap="flat" cmpd="sng" algn="ctr">
              <a:solidFill>
                <a:schemeClr val="tx1"/>
              </a:solidFill>
              <a:prstDash val="solid"/>
              <a:round/>
              <a:headEnd type="none" w="med" len="med"/>
              <a:tailEnd type="none" w="med" len="med"/>
            </a:ln>
            <a:effectLst/>
          </p:spPr>
        </p:cxnSp>
      </p:grpSp>
    </p:spTree>
    <p:extLst>
      <p:ext uri="{BB962C8B-B14F-4D97-AF65-F5344CB8AC3E}">
        <p14:creationId xmlns:p14="http://schemas.microsoft.com/office/powerpoint/2010/main" val="107709019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1331r0 </a:t>
            </a:r>
            <a:r>
              <a:rPr lang="en-US" dirty="0" err="1" smtClean="0"/>
              <a:t>Strawpoll</a:t>
            </a:r>
            <a:r>
              <a:rPr lang="en-US" dirty="0" smtClean="0"/>
              <a:t> </a:t>
            </a:r>
            <a:r>
              <a:rPr lang="en-US" dirty="0" smtClean="0"/>
              <a:t>#1</a:t>
            </a:r>
            <a:endParaRPr lang="en-US" dirty="0"/>
          </a:p>
        </p:txBody>
      </p:sp>
      <p:sp>
        <p:nvSpPr>
          <p:cNvPr id="3" name="Content Placeholder 2"/>
          <p:cNvSpPr>
            <a:spLocks noGrp="1"/>
          </p:cNvSpPr>
          <p:nvPr>
            <p:ph idx="1"/>
          </p:nvPr>
        </p:nvSpPr>
        <p:spPr/>
        <p:txBody>
          <a:bodyPr>
            <a:normAutofit fontScale="92500"/>
          </a:bodyPr>
          <a:lstStyle/>
          <a:p>
            <a:r>
              <a:rPr lang="en-US" b="0" dirty="0" smtClean="0"/>
              <a:t>To you agree to added the following text in </a:t>
            </a:r>
            <a:r>
              <a:rPr lang="en-US" dirty="0" smtClean="0">
                <a:solidFill>
                  <a:srgbClr val="FF0000"/>
                </a:solidFill>
              </a:rPr>
              <a:t>SFD</a:t>
            </a:r>
            <a:r>
              <a:rPr lang="en-US" b="0" dirty="0" smtClean="0"/>
              <a:t>:</a:t>
            </a:r>
          </a:p>
          <a:p>
            <a:pPr>
              <a:buFont typeface="Arial" panose="020B0604020202020204" pitchFamily="34" charset="0"/>
              <a:buChar char="•"/>
            </a:pPr>
            <a:r>
              <a:rPr lang="en-GB" dirty="0"/>
              <a:t>HE </a:t>
            </a:r>
            <a:r>
              <a:rPr lang="en-GB" dirty="0" smtClean="0"/>
              <a:t>padding and packet extension capability </a:t>
            </a:r>
            <a:r>
              <a:rPr lang="en-GB" dirty="0"/>
              <a:t>field shall </a:t>
            </a:r>
            <a:r>
              <a:rPr lang="en-GB" dirty="0" smtClean="0"/>
              <a:t>be defined separately for STBC and non-STBC transmissions.</a:t>
            </a:r>
          </a:p>
          <a:p>
            <a:pPr>
              <a:buFont typeface="Arial" panose="020B0604020202020204" pitchFamily="34" charset="0"/>
              <a:buChar char="•"/>
            </a:pPr>
            <a:r>
              <a:rPr lang="en-GB" dirty="0" smtClean="0"/>
              <a:t>HE </a:t>
            </a:r>
            <a:r>
              <a:rPr lang="en-GB" dirty="0"/>
              <a:t>padding and packet extension </a:t>
            </a:r>
            <a:r>
              <a:rPr lang="en-GB" dirty="0" smtClean="0"/>
              <a:t>capability field content for STBC transmission is limited to </a:t>
            </a:r>
            <a:r>
              <a:rPr lang="en-GB" dirty="0" err="1" smtClean="0"/>
              <a:t>Nss</a:t>
            </a:r>
            <a:r>
              <a:rPr lang="en-GB" dirty="0" smtClean="0"/>
              <a:t> = 1.</a:t>
            </a:r>
          </a:p>
          <a:p>
            <a:pPr>
              <a:buFont typeface="Arial" panose="020B0604020202020204" pitchFamily="34" charset="0"/>
              <a:buChar char="•"/>
            </a:pPr>
            <a:endParaRPr lang="en-GB" dirty="0"/>
          </a:p>
          <a:p>
            <a:pPr>
              <a:buFont typeface="Arial" panose="020B0604020202020204" pitchFamily="34" charset="0"/>
              <a:buChar char="•"/>
            </a:pPr>
            <a:endParaRPr lang="en-GB" dirty="0" smtClean="0"/>
          </a:p>
          <a:p>
            <a:pPr>
              <a:buFont typeface="Arial" panose="020B0604020202020204" pitchFamily="34" charset="0"/>
              <a:buChar char="•"/>
            </a:pPr>
            <a:r>
              <a:rPr lang="en-GB" dirty="0" smtClean="0"/>
              <a:t>Y: 12</a:t>
            </a:r>
          </a:p>
          <a:p>
            <a:pPr>
              <a:buFont typeface="Arial" panose="020B0604020202020204" pitchFamily="34" charset="0"/>
              <a:buChar char="•"/>
            </a:pPr>
            <a:r>
              <a:rPr lang="en-GB" dirty="0" smtClean="0"/>
              <a:t>N: 28</a:t>
            </a:r>
          </a:p>
          <a:p>
            <a:pPr>
              <a:buFont typeface="Arial" panose="020B0604020202020204" pitchFamily="34" charset="0"/>
              <a:buChar char="•"/>
            </a:pPr>
            <a:r>
              <a:rPr lang="en-GB" dirty="0" smtClean="0"/>
              <a:t>A: 16</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r>
              <a:rPr lang="en-GB" smtClean="0"/>
              <a:t>Daewon Lee, Newracom</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November 2015</a:t>
            </a:r>
            <a:endParaRPr lang="en-GB" dirty="0"/>
          </a:p>
        </p:txBody>
      </p:sp>
    </p:spTree>
    <p:extLst>
      <p:ext uri="{BB962C8B-B14F-4D97-AF65-F5344CB8AC3E}">
        <p14:creationId xmlns:p14="http://schemas.microsoft.com/office/powerpoint/2010/main" val="393984790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1331r0 </a:t>
            </a:r>
            <a:r>
              <a:rPr lang="en-US" dirty="0" err="1" smtClean="0"/>
              <a:t>Strawpoll</a:t>
            </a:r>
            <a:r>
              <a:rPr lang="en-US" dirty="0" smtClean="0"/>
              <a:t> </a:t>
            </a:r>
            <a:r>
              <a:rPr lang="en-US" dirty="0" smtClean="0"/>
              <a:t>#2</a:t>
            </a:r>
            <a:endParaRPr lang="en-US" dirty="0"/>
          </a:p>
        </p:txBody>
      </p:sp>
      <p:sp>
        <p:nvSpPr>
          <p:cNvPr id="3" name="Content Placeholder 2"/>
          <p:cNvSpPr>
            <a:spLocks noGrp="1"/>
          </p:cNvSpPr>
          <p:nvPr>
            <p:ph idx="1"/>
          </p:nvPr>
        </p:nvSpPr>
        <p:spPr/>
        <p:txBody>
          <a:bodyPr>
            <a:normAutofit lnSpcReduction="10000"/>
          </a:bodyPr>
          <a:lstStyle/>
          <a:p>
            <a:r>
              <a:rPr lang="en-US" sz="2000" b="0" dirty="0"/>
              <a:t>D</a:t>
            </a:r>
            <a:r>
              <a:rPr lang="en-US" sz="2000" b="0" dirty="0" smtClean="0"/>
              <a:t>o you agree to the following concept:</a:t>
            </a:r>
          </a:p>
          <a:p>
            <a:pPr>
              <a:buFont typeface="Arial" panose="020B0604020202020204" pitchFamily="34" charset="0"/>
              <a:buChar char="•"/>
            </a:pPr>
            <a:r>
              <a:rPr lang="en-US" sz="2000" dirty="0" smtClean="0"/>
              <a:t>Maximum T</a:t>
            </a:r>
            <a:r>
              <a:rPr lang="en-US" sz="2000" baseline="-25000" dirty="0" smtClean="0"/>
              <a:t>PE</a:t>
            </a:r>
            <a:r>
              <a:rPr lang="en-US" sz="2000" dirty="0" smtClean="0"/>
              <a:t> of 0us, 8us, or 16us is determined by number of </a:t>
            </a:r>
            <a:r>
              <a:rPr lang="en-US" sz="2000" dirty="0" err="1" smtClean="0"/>
              <a:t>codewords</a:t>
            </a:r>
            <a:r>
              <a:rPr lang="en-US" sz="2000" dirty="0" smtClean="0"/>
              <a:t> in the last two OFDM symbols (denoted as </a:t>
            </a:r>
            <a:r>
              <a:rPr lang="en-US" sz="2000" dirty="0" err="1" smtClean="0"/>
              <a:t>N</a:t>
            </a:r>
            <a:r>
              <a:rPr lang="en-US" sz="2000" baseline="-25000" dirty="0" err="1" smtClean="0"/>
              <a:t>CW,left</a:t>
            </a:r>
            <a:r>
              <a:rPr lang="en-US" sz="2000" dirty="0" smtClean="0"/>
              <a:t>) containing information payload.</a:t>
            </a:r>
          </a:p>
          <a:p>
            <a:pPr>
              <a:buFont typeface="Arial" panose="020B0604020202020204" pitchFamily="34" charset="0"/>
              <a:buChar char="•"/>
            </a:pPr>
            <a:r>
              <a:rPr lang="en-US" sz="2000" dirty="0" smtClean="0"/>
              <a:t>Maximum T</a:t>
            </a:r>
            <a:r>
              <a:rPr lang="en-US" sz="2000" baseline="-25000" dirty="0" smtClean="0"/>
              <a:t>PE</a:t>
            </a:r>
            <a:r>
              <a:rPr lang="en-US" sz="2000" dirty="0" smtClean="0"/>
              <a:t> capability can be signaled using two threshold values threshold8 and threshold16, which determine the </a:t>
            </a:r>
            <a:r>
              <a:rPr lang="en-US" sz="2000" dirty="0" err="1"/>
              <a:t>N</a:t>
            </a:r>
            <a:r>
              <a:rPr lang="en-US" sz="2000" baseline="-25000" dirty="0" err="1"/>
              <a:t>CW,left</a:t>
            </a:r>
            <a:r>
              <a:rPr lang="en-US" sz="2000" baseline="-25000" dirty="0"/>
              <a:t> </a:t>
            </a:r>
            <a:r>
              <a:rPr lang="en-US" sz="2000" dirty="0" smtClean="0"/>
              <a:t>threshold for using max T</a:t>
            </a:r>
            <a:r>
              <a:rPr lang="en-US" sz="2000" baseline="-25000" dirty="0" smtClean="0"/>
              <a:t>PE</a:t>
            </a:r>
            <a:r>
              <a:rPr lang="en-US" sz="2000" dirty="0" smtClean="0"/>
              <a:t> of 8us or 16us, respectively. The threshold value will be common for all BW and N</a:t>
            </a:r>
            <a:r>
              <a:rPr lang="en-US" sz="2000" baseline="-25000" dirty="0" smtClean="0"/>
              <a:t>SS</a:t>
            </a:r>
            <a:r>
              <a:rPr lang="en-US" sz="2000" dirty="0" smtClean="0"/>
              <a:t>.</a:t>
            </a:r>
          </a:p>
          <a:p>
            <a:pPr>
              <a:buFont typeface="Arial" panose="020B0604020202020204" pitchFamily="34" charset="0"/>
              <a:buChar char="•"/>
            </a:pPr>
            <a:endParaRPr lang="en-US" sz="2000" dirty="0"/>
          </a:p>
          <a:p>
            <a:pPr>
              <a:buFont typeface="Arial" panose="020B0604020202020204" pitchFamily="34" charset="0"/>
              <a:buChar char="•"/>
            </a:pPr>
            <a:endParaRPr lang="en-US" sz="2000" dirty="0" smtClean="0"/>
          </a:p>
          <a:p>
            <a:pPr>
              <a:buFont typeface="Arial" panose="020B0604020202020204" pitchFamily="34" charset="0"/>
              <a:buChar char="•"/>
            </a:pPr>
            <a:r>
              <a:rPr lang="en-US" sz="2000" dirty="0" smtClean="0"/>
              <a:t>Y</a:t>
            </a:r>
            <a:r>
              <a:rPr lang="en-US" sz="2000" dirty="0" smtClean="0"/>
              <a:t>:12</a:t>
            </a:r>
          </a:p>
          <a:p>
            <a:pPr>
              <a:buFont typeface="Arial" panose="020B0604020202020204" pitchFamily="34" charset="0"/>
              <a:buChar char="•"/>
            </a:pPr>
            <a:r>
              <a:rPr lang="en-US" sz="2000" dirty="0" smtClean="0"/>
              <a:t>N:26</a:t>
            </a:r>
          </a:p>
          <a:p>
            <a:pPr>
              <a:buFont typeface="Arial" panose="020B0604020202020204" pitchFamily="34" charset="0"/>
              <a:buChar char="•"/>
            </a:pPr>
            <a:r>
              <a:rPr lang="en-US" sz="2000" dirty="0" smtClean="0"/>
              <a:t>A:13</a:t>
            </a:r>
            <a:endParaRPr lang="en-US" sz="200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r>
              <a:rPr lang="en-GB" smtClean="0"/>
              <a:t>Daewon Lee, Newracom</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November 2015</a:t>
            </a:r>
            <a:endParaRPr lang="en-GB" dirty="0"/>
          </a:p>
        </p:txBody>
      </p:sp>
    </p:spTree>
    <p:extLst>
      <p:ext uri="{BB962C8B-B14F-4D97-AF65-F5344CB8AC3E}">
        <p14:creationId xmlns:p14="http://schemas.microsoft.com/office/powerpoint/2010/main" val="409048493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Wednesday PM1</a:t>
            </a:r>
            <a:endParaRPr lang="en-US" dirty="0"/>
          </a:p>
        </p:txBody>
      </p:sp>
      <p:sp>
        <p:nvSpPr>
          <p:cNvPr id="3" name="Content Placeholder 2"/>
          <p:cNvSpPr>
            <a:spLocks noGrp="1"/>
          </p:cNvSpPr>
          <p:nvPr>
            <p:ph idx="1"/>
          </p:nvPr>
        </p:nvSpPr>
        <p:spPr/>
        <p:txBody>
          <a:bodyPr/>
          <a:lstStyle/>
          <a:p>
            <a:endParaRPr lang="en-US"/>
          </a:p>
        </p:txBody>
      </p:sp>
      <p:sp>
        <p:nvSpPr>
          <p:cNvPr id="4" name="Date Placeholder 3"/>
          <p:cNvSpPr>
            <a:spLocks noGrp="1"/>
          </p:cNvSpPr>
          <p:nvPr>
            <p:ph type="dt" sz="half" idx="10"/>
          </p:nvPr>
        </p:nvSpPr>
        <p:spPr/>
        <p:txBody>
          <a:bodyPr/>
          <a:lstStyle/>
          <a:p>
            <a:pPr>
              <a:defRPr/>
            </a:pPr>
            <a:r>
              <a:rPr lang="en-US" smtClean="0"/>
              <a:t>Nov 2015</a:t>
            </a:r>
            <a:endParaRPr lang="en-US" dirty="0"/>
          </a:p>
        </p:txBody>
      </p:sp>
      <p:sp>
        <p:nvSpPr>
          <p:cNvPr id="5" name="Slide Number Placeholder 4"/>
          <p:cNvSpPr>
            <a:spLocks noGrp="1"/>
          </p:cNvSpPr>
          <p:nvPr>
            <p:ph type="sldNum" sz="quarter" idx="12"/>
          </p:nvPr>
        </p:nvSpPr>
        <p:spPr/>
        <p:txBody>
          <a:bodyPr/>
          <a:lstStyle/>
          <a:p>
            <a:r>
              <a:rPr lang="en-US" altLang="en-US" smtClean="0"/>
              <a:t>Slide </a:t>
            </a:r>
            <a:fld id="{8B9CC4A4-AD29-475B-8067-76907FC008B3}" type="slidenum">
              <a:rPr lang="en-US" altLang="en-US" smtClean="0"/>
              <a:pPr/>
              <a:t>34</a:t>
            </a:fld>
            <a:endParaRPr lang="en-US" altLang="en-US"/>
          </a:p>
        </p:txBody>
      </p:sp>
      <p:sp>
        <p:nvSpPr>
          <p:cNvPr id="6" name="Footer Placeholder 5"/>
          <p:cNvSpPr>
            <a:spLocks noGrp="1"/>
          </p:cNvSpPr>
          <p:nvPr>
            <p:ph type="ftr" sz="quarter" idx="3"/>
          </p:nvPr>
        </p:nvSpPr>
        <p:spPr/>
        <p:txBody>
          <a:bodyPr/>
          <a:lstStyle/>
          <a:p>
            <a:pPr>
              <a:defRPr/>
            </a:pPr>
            <a:r>
              <a:rPr lang="en-US" smtClean="0"/>
              <a:t>Yakun Sun (Marvell)</a:t>
            </a:r>
            <a:endParaRPr lang="en-US" dirty="0"/>
          </a:p>
        </p:txBody>
      </p:sp>
    </p:spTree>
    <p:extLst>
      <p:ext uri="{BB962C8B-B14F-4D97-AF65-F5344CB8AC3E}">
        <p14:creationId xmlns:p14="http://schemas.microsoft.com/office/powerpoint/2010/main" val="75264514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Wednesday PM2</a:t>
            </a:r>
            <a:endParaRPr lang="en-US" dirty="0"/>
          </a:p>
        </p:txBody>
      </p:sp>
      <p:sp>
        <p:nvSpPr>
          <p:cNvPr id="3" name="Content Placeholder 2"/>
          <p:cNvSpPr>
            <a:spLocks noGrp="1"/>
          </p:cNvSpPr>
          <p:nvPr>
            <p:ph idx="1"/>
          </p:nvPr>
        </p:nvSpPr>
        <p:spPr/>
        <p:txBody>
          <a:bodyPr/>
          <a:lstStyle/>
          <a:p>
            <a:endParaRPr lang="en-US" dirty="0"/>
          </a:p>
        </p:txBody>
      </p:sp>
      <p:sp>
        <p:nvSpPr>
          <p:cNvPr id="4" name="Date Placeholder 3"/>
          <p:cNvSpPr>
            <a:spLocks noGrp="1"/>
          </p:cNvSpPr>
          <p:nvPr>
            <p:ph type="dt" sz="half" idx="10"/>
          </p:nvPr>
        </p:nvSpPr>
        <p:spPr/>
        <p:txBody>
          <a:bodyPr/>
          <a:lstStyle/>
          <a:p>
            <a:pPr>
              <a:defRPr/>
            </a:pPr>
            <a:r>
              <a:rPr lang="en-US" smtClean="0"/>
              <a:t>Nov 2015</a:t>
            </a:r>
            <a:endParaRPr lang="en-US" dirty="0"/>
          </a:p>
        </p:txBody>
      </p:sp>
      <p:sp>
        <p:nvSpPr>
          <p:cNvPr id="5" name="Slide Number Placeholder 4"/>
          <p:cNvSpPr>
            <a:spLocks noGrp="1"/>
          </p:cNvSpPr>
          <p:nvPr>
            <p:ph type="sldNum" sz="quarter" idx="12"/>
          </p:nvPr>
        </p:nvSpPr>
        <p:spPr/>
        <p:txBody>
          <a:bodyPr/>
          <a:lstStyle/>
          <a:p>
            <a:r>
              <a:rPr lang="en-US" altLang="en-US" smtClean="0"/>
              <a:t>Slide </a:t>
            </a:r>
            <a:fld id="{8B9CC4A4-AD29-475B-8067-76907FC008B3}" type="slidenum">
              <a:rPr lang="en-US" altLang="en-US" smtClean="0"/>
              <a:pPr/>
              <a:t>35</a:t>
            </a:fld>
            <a:endParaRPr lang="en-US" altLang="en-US"/>
          </a:p>
        </p:txBody>
      </p:sp>
      <p:sp>
        <p:nvSpPr>
          <p:cNvPr id="6" name="Footer Placeholder 5"/>
          <p:cNvSpPr>
            <a:spLocks noGrp="1"/>
          </p:cNvSpPr>
          <p:nvPr>
            <p:ph type="ftr" sz="quarter" idx="3"/>
          </p:nvPr>
        </p:nvSpPr>
        <p:spPr/>
        <p:txBody>
          <a:bodyPr/>
          <a:lstStyle/>
          <a:p>
            <a:pPr>
              <a:defRPr/>
            </a:pPr>
            <a:r>
              <a:rPr lang="en-US" smtClean="0"/>
              <a:t>Yakun Sun (Marvell)</a:t>
            </a:r>
            <a:endParaRPr lang="en-US" dirty="0"/>
          </a:p>
        </p:txBody>
      </p:sp>
    </p:spTree>
    <p:extLst>
      <p:ext uri="{BB962C8B-B14F-4D97-AF65-F5344CB8AC3E}">
        <p14:creationId xmlns:p14="http://schemas.microsoft.com/office/powerpoint/2010/main" val="29042349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Nov 2015</a:t>
            </a:r>
          </a:p>
        </p:txBody>
      </p:sp>
      <p:sp>
        <p:nvSpPr>
          <p:cNvPr id="1229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67203D8-1B8B-420D-BAFF-1FA34EB01B90}" type="slidenum">
              <a:rPr lang="en-US" altLang="en-US"/>
              <a:pPr/>
              <a:t>4</a:t>
            </a:fld>
            <a:endParaRPr lang="en-US" altLang="en-US"/>
          </a:p>
        </p:txBody>
      </p:sp>
      <p:sp>
        <p:nvSpPr>
          <p:cNvPr id="12293"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r>
              <a:rPr lang="en-US" altLang="en-US"/>
              <a:t>Slide </a:t>
            </a:r>
            <a:fld id="{6BFC386B-E3F0-4A85-8EFA-BDA09ACCFA65}" type="slidenum">
              <a:rPr lang="en-US" altLang="en-US"/>
              <a:pPr algn="ctr"/>
              <a:t>4</a:t>
            </a:fld>
            <a:endParaRPr lang="en-US" altLang="en-US"/>
          </a:p>
        </p:txBody>
      </p:sp>
      <p:sp>
        <p:nvSpPr>
          <p:cNvPr id="12294" name="Rectangle 2"/>
          <p:cNvSpPr>
            <a:spLocks noGrp="1" noChangeArrowheads="1"/>
          </p:cNvSpPr>
          <p:nvPr>
            <p:ph type="title" idx="4294967295"/>
          </p:nvPr>
        </p:nvSpPr>
        <p:spPr>
          <a:xfrm>
            <a:off x="685800" y="685800"/>
            <a:ext cx="7772400" cy="762000"/>
          </a:xfrm>
        </p:spPr>
        <p:txBody>
          <a:bodyPr/>
          <a:lstStyle/>
          <a:p>
            <a:r>
              <a:rPr lang="en-US" altLang="en-US" dirty="0" smtClean="0"/>
              <a:t>Meeting Protocol, Attendance, Voting &amp; Document Status</a:t>
            </a:r>
          </a:p>
        </p:txBody>
      </p:sp>
      <p:sp>
        <p:nvSpPr>
          <p:cNvPr id="12295" name="Rectangle 3"/>
          <p:cNvSpPr>
            <a:spLocks noGrp="1" noChangeArrowheads="1"/>
          </p:cNvSpPr>
          <p:nvPr>
            <p:ph type="body" idx="4294967295"/>
          </p:nvPr>
        </p:nvSpPr>
        <p:spPr>
          <a:xfrm>
            <a:off x="304800" y="1600200"/>
            <a:ext cx="8686800" cy="4724400"/>
          </a:xfrm>
        </p:spPr>
        <p:txBody>
          <a:bodyPr/>
          <a:lstStyle/>
          <a:p>
            <a:r>
              <a:rPr lang="en-US" altLang="en-US" dirty="0"/>
              <a:t>Please announce your affiliation when you first address the group during a meeting </a:t>
            </a:r>
            <a:r>
              <a:rPr lang="en-US" altLang="en-US" dirty="0" smtClean="0"/>
              <a:t>slot</a:t>
            </a:r>
          </a:p>
          <a:p>
            <a:r>
              <a:rPr lang="en-US" altLang="en-US" dirty="0"/>
              <a:t>Cell Phones to be silent or Off</a:t>
            </a:r>
          </a:p>
          <a:p>
            <a:r>
              <a:rPr lang="en-US" altLang="en-US" dirty="0" smtClean="0"/>
              <a:t>Register your attendance via </a:t>
            </a:r>
            <a:r>
              <a:rPr lang="en-US" altLang="en-US" dirty="0">
                <a:hlinkClick r:id="rId3"/>
              </a:rPr>
              <a:t>https://imat.ieee.org</a:t>
            </a:r>
            <a:r>
              <a:rPr lang="en-US" altLang="en-US" dirty="0"/>
              <a:t> while on meeting SSID (e.g. </a:t>
            </a:r>
            <a:r>
              <a:rPr lang="en-US" altLang="en-US" dirty="0" err="1"/>
              <a:t>Verilan</a:t>
            </a:r>
            <a:r>
              <a:rPr lang="en-US" altLang="en-US" dirty="0"/>
              <a:t>-secure)</a:t>
            </a:r>
          </a:p>
          <a:p>
            <a:r>
              <a:rPr lang="en-US" altLang="en-US" dirty="0" smtClean="0"/>
              <a:t>Make sure your badges are correct </a:t>
            </a:r>
          </a:p>
          <a:p>
            <a:r>
              <a:rPr lang="en-US" altLang="en-US" dirty="0" smtClean="0"/>
              <a:t>If you plan to make a submission be sure it does not contain company logos or advertising</a:t>
            </a:r>
          </a:p>
          <a:p>
            <a:r>
              <a:rPr lang="en-US" altLang="en-US" dirty="0" smtClean="0"/>
              <a:t>Questions on Voting status, Ballot pool, Access to Reflector, Documentation,  Member</a:t>
            </a:r>
            <a:r>
              <a:rPr lang="en-US" altLang="ja-JP" dirty="0" smtClean="0"/>
              <a:t>’s Area</a:t>
            </a:r>
          </a:p>
          <a:p>
            <a:pPr lvl="1"/>
            <a:r>
              <a:rPr lang="en-US" altLang="en-US" sz="2400" dirty="0" smtClean="0"/>
              <a:t>Contact Jon Rosdahl –  </a:t>
            </a:r>
            <a:r>
              <a:rPr lang="en-US" altLang="en-US" sz="2400" dirty="0" smtClean="0">
                <a:hlinkClick r:id="rId4"/>
              </a:rPr>
              <a:t>jrosdahl@ieee.org</a:t>
            </a:r>
            <a:endParaRPr lang="en-US" altLang="en-US" dirty="0" smtClean="0"/>
          </a:p>
          <a:p>
            <a:pPr lvl="1"/>
            <a:endParaRPr lang="en-US" altLang="en-US" dirty="0" smtClean="0"/>
          </a:p>
        </p:txBody>
      </p:sp>
      <p:sp>
        <p:nvSpPr>
          <p:cNvPr id="2" name="Footer Placeholder 1"/>
          <p:cNvSpPr>
            <a:spLocks noGrp="1"/>
          </p:cNvSpPr>
          <p:nvPr>
            <p:ph type="ftr" sz="quarter" idx="3"/>
          </p:nvPr>
        </p:nvSpPr>
        <p:spPr/>
        <p:txBody>
          <a:bodyPr/>
          <a:lstStyle/>
          <a:p>
            <a:pPr>
              <a:defRPr/>
            </a:pPr>
            <a:r>
              <a:rPr lang="en-US" smtClean="0"/>
              <a:t>Yakun Sun (Marvell)</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Nov 2015</a:t>
            </a:r>
          </a:p>
        </p:txBody>
      </p:sp>
      <p:sp>
        <p:nvSpPr>
          <p:cNvPr id="1331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8484498-0342-47DA-BB91-F1596920CFC8}" type="slidenum">
              <a:rPr lang="en-US" altLang="en-US"/>
              <a:pPr/>
              <a:t>5</a:t>
            </a:fld>
            <a:endParaRPr lang="en-US" altLang="en-US"/>
          </a:p>
        </p:txBody>
      </p:sp>
      <p:sp>
        <p:nvSpPr>
          <p:cNvPr id="13317" name="Rectangle 2"/>
          <p:cNvSpPr>
            <a:spLocks noGrp="1" noChangeArrowheads="1"/>
          </p:cNvSpPr>
          <p:nvPr>
            <p:ph type="title"/>
          </p:nvPr>
        </p:nvSpPr>
        <p:spPr/>
        <p:txBody>
          <a:bodyPr/>
          <a:lstStyle/>
          <a:p>
            <a:r>
              <a:rPr lang="en-US" altLang="en-US" dirty="0" smtClean="0"/>
              <a:t>Patent Policy and Other Guidelines</a:t>
            </a:r>
          </a:p>
        </p:txBody>
      </p:sp>
      <p:sp>
        <p:nvSpPr>
          <p:cNvPr id="5" name="Rectangle 4"/>
          <p:cNvSpPr/>
          <p:nvPr/>
        </p:nvSpPr>
        <p:spPr>
          <a:xfrm>
            <a:off x="990600" y="2057400"/>
            <a:ext cx="3021981" cy="523220"/>
          </a:xfrm>
          <a:prstGeom prst="rect">
            <a:avLst/>
          </a:prstGeom>
        </p:spPr>
        <p:txBody>
          <a:bodyPr wrap="none">
            <a:spAutoFit/>
          </a:bodyPr>
          <a:lstStyle/>
          <a:p>
            <a:pPr>
              <a:buFont typeface="Arial" pitchFamily="34" charset="0"/>
              <a:buChar char="•"/>
            </a:pPr>
            <a:r>
              <a:rPr lang="en-US" sz="2800" b="1" dirty="0" smtClean="0"/>
              <a:t>Following 5 slides</a:t>
            </a:r>
          </a:p>
        </p:txBody>
      </p:sp>
      <p:sp>
        <p:nvSpPr>
          <p:cNvPr id="2" name="Footer Placeholder 1"/>
          <p:cNvSpPr>
            <a:spLocks noGrp="1"/>
          </p:cNvSpPr>
          <p:nvPr>
            <p:ph type="ftr" sz="quarter" idx="3"/>
          </p:nvPr>
        </p:nvSpPr>
        <p:spPr/>
        <p:txBody>
          <a:bodyPr/>
          <a:lstStyle/>
          <a:p>
            <a:pPr>
              <a:defRPr/>
            </a:pPr>
            <a:r>
              <a:rPr lang="en-US" smtClean="0"/>
              <a:t>Yakun Sun (Marvell)</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Nov 2015</a:t>
            </a:r>
          </a:p>
        </p:txBody>
      </p:sp>
      <p:sp>
        <p:nvSpPr>
          <p:cNvPr id="14340"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1BB73D7-FECB-4086-91A5-AC9BEFC63923}" type="slidenum">
              <a:rPr lang="en-US" altLang="en-US"/>
              <a:pPr/>
              <a:t>6</a:t>
            </a:fld>
            <a:endParaRPr lang="en-US" altLang="en-US"/>
          </a:p>
        </p:txBody>
      </p:sp>
      <p:sp>
        <p:nvSpPr>
          <p:cNvPr id="14341" name="Rectangle 2"/>
          <p:cNvSpPr>
            <a:spLocks noGrp="1" noChangeArrowheads="1"/>
          </p:cNvSpPr>
          <p:nvPr>
            <p:ph type="title"/>
          </p:nvPr>
        </p:nvSpPr>
        <p:spPr>
          <a:xfrm>
            <a:off x="685800" y="685800"/>
            <a:ext cx="7772400" cy="381000"/>
          </a:xfrm>
          <a:noFill/>
        </p:spPr>
        <p:txBody>
          <a:bodyPr lIns="90487" tIns="44450" rIns="90487" bIns="44450"/>
          <a:lstStyle/>
          <a:p>
            <a:r>
              <a:rPr lang="en-US" altLang="en-US" sz="2400" u="sng" smtClean="0"/>
              <a:t>Instructions for the WG Chair</a:t>
            </a:r>
          </a:p>
        </p:txBody>
      </p:sp>
      <p:sp>
        <p:nvSpPr>
          <p:cNvPr id="14342" name="Rectangle 3"/>
          <p:cNvSpPr>
            <a:spLocks noGrp="1" noChangeArrowheads="1"/>
          </p:cNvSpPr>
          <p:nvPr>
            <p:ph type="body" idx="4294967295"/>
          </p:nvPr>
        </p:nvSpPr>
        <p:spPr>
          <a:xfrm>
            <a:off x="152400" y="1066800"/>
            <a:ext cx="8610600" cy="4876800"/>
          </a:xfrm>
          <a:noFill/>
        </p:spPr>
        <p:txBody>
          <a:bodyPr lIns="90487" tIns="44450" rIns="90487" bIns="44450"/>
          <a:lstStyle/>
          <a:p>
            <a:pPr>
              <a:lnSpc>
                <a:spcPct val="80000"/>
              </a:lnSpc>
              <a:spcAft>
                <a:spcPct val="30000"/>
              </a:spcAft>
              <a:buFontTx/>
              <a:buNone/>
            </a:pPr>
            <a:r>
              <a:rPr lang="en-US" altLang="en-US" sz="800" b="0" smtClean="0"/>
              <a:t>	</a:t>
            </a:r>
            <a:r>
              <a:rPr lang="en-US" altLang="en-US" sz="1400" b="0" smtClean="0"/>
              <a:t>The IEEE-SA strongly recommends that at each WG meeting the chair or a designee:</a:t>
            </a:r>
            <a:endParaRPr lang="en-US" altLang="en-US" sz="1400" smtClean="0"/>
          </a:p>
          <a:p>
            <a:pPr lvl="1">
              <a:lnSpc>
                <a:spcPct val="80000"/>
              </a:lnSpc>
            </a:pPr>
            <a:r>
              <a:rPr lang="en-US" altLang="en-US" sz="1400" b="1" smtClean="0"/>
              <a:t>Show slides #1 through #4 of this presentation</a:t>
            </a:r>
          </a:p>
          <a:p>
            <a:pPr lvl="1">
              <a:lnSpc>
                <a:spcPct val="80000"/>
              </a:lnSpc>
            </a:pPr>
            <a:r>
              <a:rPr lang="en-US" altLang="en-US" sz="1400" b="1" smtClean="0"/>
              <a:t>Advise the WG attendees that:</a:t>
            </a:r>
            <a:r>
              <a:rPr lang="en-US" altLang="en-US" sz="1400" smtClean="0"/>
              <a:t> </a:t>
            </a:r>
          </a:p>
          <a:p>
            <a:pPr lvl="2">
              <a:lnSpc>
                <a:spcPct val="80000"/>
              </a:lnSpc>
            </a:pPr>
            <a:r>
              <a:rPr lang="en-US" altLang="en-US" sz="1400" smtClean="0"/>
              <a:t>The IEEE</a:t>
            </a:r>
            <a:r>
              <a:rPr lang="ja-JP" altLang="en-US" sz="1400" smtClean="0"/>
              <a:t>’</a:t>
            </a:r>
            <a:r>
              <a:rPr lang="en-US" altLang="ja-JP" sz="1400" smtClean="0"/>
              <a:t>s patent policy is consistent with the ANSI patent policy and is described in Clause 6 of the </a:t>
            </a:r>
            <a:r>
              <a:rPr lang="en-US" altLang="ja-JP" sz="1400" i="1" smtClean="0"/>
              <a:t>IEEE-SA Standards Board Bylaws</a:t>
            </a:r>
            <a:r>
              <a:rPr lang="en-US" altLang="ja-JP" sz="1400" smtClean="0"/>
              <a:t>;</a:t>
            </a:r>
          </a:p>
          <a:p>
            <a:pPr lvl="2">
              <a:lnSpc>
                <a:spcPct val="80000"/>
              </a:lnSpc>
            </a:pPr>
            <a:r>
              <a:rPr lang="en-US" altLang="en-US" sz="1400" smtClean="0"/>
              <a:t>Early identification of patent claims which may be essential for the use of standards under development is strongly encouraged; </a:t>
            </a:r>
          </a:p>
          <a:p>
            <a:pPr lvl="2">
              <a:lnSpc>
                <a:spcPct val="80000"/>
              </a:lnSpc>
            </a:pPr>
            <a:r>
              <a:rPr lang="en-US" altLang="en-US" sz="140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smtClean="0"/>
            </a:br>
            <a:endParaRPr lang="en-US" altLang="en-US" sz="1400" smtClean="0"/>
          </a:p>
          <a:p>
            <a:pPr lvl="1">
              <a:lnSpc>
                <a:spcPct val="20000"/>
              </a:lnSpc>
            </a:pPr>
            <a:r>
              <a:rPr lang="en-US" altLang="en-US" sz="1400" b="1" smtClean="0"/>
              <a:t>Instruct the WG Secretary to record in the minutes of the relevant WG meeting:</a:t>
            </a:r>
            <a:r>
              <a:rPr lang="en-US" altLang="en-US" sz="700" smtClean="0"/>
              <a:t> </a:t>
            </a:r>
          </a:p>
          <a:p>
            <a:pPr lvl="2">
              <a:lnSpc>
                <a:spcPct val="80000"/>
              </a:lnSpc>
            </a:pPr>
            <a:r>
              <a:rPr lang="en-US" altLang="en-US" sz="1400" smtClean="0"/>
              <a:t>That the foregoing information was provided and that slides 1 through 4 (and this slide 0, if applicable) were shown; </a:t>
            </a:r>
          </a:p>
          <a:p>
            <a:pPr lvl="2">
              <a:lnSpc>
                <a:spcPct val="80000"/>
              </a:lnSpc>
            </a:pPr>
            <a:r>
              <a:rPr lang="en-US" altLang="en-US" sz="140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altLang="en-US" sz="140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altLang="en-US" sz="700" smtClean="0"/>
          </a:p>
          <a:p>
            <a:pPr lvl="1">
              <a:lnSpc>
                <a:spcPct val="80000"/>
              </a:lnSpc>
              <a:spcBef>
                <a:spcPct val="5000"/>
              </a:spcBef>
            </a:pPr>
            <a:r>
              <a:rPr lang="en-US" altLang="en-US" sz="1400" smtClean="0"/>
              <a:t>The WG Chair shall ensure that a request is made to any identified holders of potential essential patent claim(s) to complete and submit a Letter of Assurance.</a:t>
            </a:r>
          </a:p>
          <a:p>
            <a:pPr lvl="1">
              <a:lnSpc>
                <a:spcPct val="80000"/>
              </a:lnSpc>
              <a:spcBef>
                <a:spcPct val="5000"/>
              </a:spcBef>
            </a:pPr>
            <a:r>
              <a:rPr lang="en-US" altLang="en-US" sz="1400" smtClean="0"/>
              <a:t>It is recommended that the WG chair review the guidance in </a:t>
            </a:r>
            <a:r>
              <a:rPr lang="en-US" altLang="en-US" sz="1400" i="1" smtClean="0"/>
              <a:t>IEEE-SA Standards Board Operations Manual</a:t>
            </a:r>
            <a:r>
              <a:rPr lang="en-US" altLang="en-US" sz="1400" smtClean="0"/>
              <a:t> 6.3.5 and in FAQs 12 and 12a on inclusion of potential Essential Patent Claims by incorporation or by reference.</a:t>
            </a:r>
            <a:r>
              <a:rPr lang="en-US" altLang="en-US" sz="1400" smtClean="0">
                <a:solidFill>
                  <a:srgbClr val="FF3300"/>
                </a:solidFill>
              </a:rPr>
              <a:t> </a:t>
            </a:r>
          </a:p>
          <a:p>
            <a:pPr lvl="1">
              <a:lnSpc>
                <a:spcPct val="80000"/>
              </a:lnSpc>
              <a:spcBef>
                <a:spcPct val="5000"/>
              </a:spcBef>
              <a:buFontTx/>
              <a:buNone/>
            </a:pPr>
            <a:endParaRPr lang="en-US" altLang="en-US" sz="1200" smtClean="0"/>
          </a:p>
          <a:p>
            <a:pPr lvl="1">
              <a:lnSpc>
                <a:spcPct val="80000"/>
              </a:lnSpc>
              <a:spcBef>
                <a:spcPct val="5000"/>
              </a:spcBef>
              <a:buFontTx/>
              <a:buNone/>
            </a:pPr>
            <a:r>
              <a:rPr lang="en-US" altLang="en-US" sz="1200" smtClean="0"/>
              <a:t>	Note: </a:t>
            </a:r>
            <a:r>
              <a:rPr lang="en-US" altLang="en-US" sz="1200" b="1" smtClean="0"/>
              <a:t>WG</a:t>
            </a:r>
            <a:r>
              <a:rPr lang="en-US" altLang="en-US" sz="1200" smtClean="0"/>
              <a:t> includes Working Groups, Task Groups, and other standards-developing committees with a PAR approved by the IEEE-SA Standards Board.</a:t>
            </a:r>
          </a:p>
        </p:txBody>
      </p:sp>
      <p:sp>
        <p:nvSpPr>
          <p:cNvPr id="2" name="Footer Placeholder 1"/>
          <p:cNvSpPr>
            <a:spLocks noGrp="1"/>
          </p:cNvSpPr>
          <p:nvPr>
            <p:ph type="ftr" sz="quarter" idx="3"/>
          </p:nvPr>
        </p:nvSpPr>
        <p:spPr/>
        <p:txBody>
          <a:bodyPr/>
          <a:lstStyle/>
          <a:p>
            <a:pPr>
              <a:defRPr/>
            </a:pPr>
            <a:r>
              <a:rPr lang="en-US" smtClean="0"/>
              <a:t>Yakun Sun (Marvell)</a:t>
            </a:r>
            <a:endParaRPr lang="en-US"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Nov 2015</a:t>
            </a:r>
          </a:p>
        </p:txBody>
      </p:sp>
      <p:sp>
        <p:nvSpPr>
          <p:cNvPr id="15364"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383012F2-B6FB-476E-8A0E-F8D1D62EB061}" type="slidenum">
              <a:rPr lang="en-US" altLang="en-US"/>
              <a:pPr/>
              <a:t>7</a:t>
            </a:fld>
            <a:endParaRPr lang="en-US" altLang="en-US"/>
          </a:p>
        </p:txBody>
      </p:sp>
      <p:sp>
        <p:nvSpPr>
          <p:cNvPr id="15365" name="Rectangle 2"/>
          <p:cNvSpPr>
            <a:spLocks noGrp="1" noChangeArrowheads="1"/>
          </p:cNvSpPr>
          <p:nvPr>
            <p:ph type="title"/>
          </p:nvPr>
        </p:nvSpPr>
        <p:spPr>
          <a:xfrm>
            <a:off x="685800" y="685800"/>
            <a:ext cx="7772400" cy="381000"/>
          </a:xfrm>
        </p:spPr>
        <p:txBody>
          <a:bodyPr/>
          <a:lstStyle/>
          <a:p>
            <a:r>
              <a:rPr lang="en-US" altLang="en-US" sz="2800" u="sng" smtClean="0"/>
              <a:t>Participants, Patents, and Duty to Inform</a:t>
            </a:r>
          </a:p>
        </p:txBody>
      </p:sp>
      <p:sp>
        <p:nvSpPr>
          <p:cNvPr id="15366"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endParaRPr lang="en-GB" altLang="en-US" sz="2000" b="1" u="sng">
              <a:solidFill>
                <a:schemeClr val="tx2"/>
              </a:solidFill>
              <a:latin typeface="Helvetica" pitchFamily="34" charset="0"/>
            </a:endParaRPr>
          </a:p>
        </p:txBody>
      </p:sp>
      <p:sp>
        <p:nvSpPr>
          <p:cNvPr id="15367" name="Rectangle 4"/>
          <p:cNvSpPr>
            <a:spLocks noChangeArrowheads="1"/>
          </p:cNvSpPr>
          <p:nvPr/>
        </p:nvSpPr>
        <p:spPr bwMode="auto">
          <a:xfrm>
            <a:off x="533400" y="1143000"/>
            <a:ext cx="82296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defRPr sz="1200">
                <a:solidFill>
                  <a:schemeClr val="tx1"/>
                </a:solidFill>
                <a:latin typeface="Times New Roman" pitchFamily="18" charset="0"/>
                <a:ea typeface="MS PGothic" pitchFamily="34" charset="-128"/>
              </a:defRPr>
            </a:lvl1pPr>
            <a:lvl2pPr marL="630238"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nSpc>
                <a:spcPct val="80000"/>
              </a:lnSpc>
              <a:spcBef>
                <a:spcPct val="20000"/>
              </a:spcBef>
              <a:buFontTx/>
              <a:buChar char="•"/>
            </a:pPr>
            <a:endParaRPr lang="en-US" altLang="en-US" sz="400" b="1" u="sng">
              <a:solidFill>
                <a:srgbClr val="FF0000"/>
              </a:solidFill>
            </a:endParaRPr>
          </a:p>
          <a:p>
            <a:pPr>
              <a:spcBef>
                <a:spcPct val="20000"/>
              </a:spcBef>
            </a:pPr>
            <a:r>
              <a:rPr lang="en-US" altLang="en-US"/>
              <a:t>	</a:t>
            </a:r>
            <a:r>
              <a:rPr lang="en-US" altLang="en-US" sz="1600"/>
              <a:t>All participants in this meeting have certain obligations under the IEEE-SA Patent Policy.  Participants: </a:t>
            </a:r>
          </a:p>
          <a:p>
            <a:pPr lvl="1">
              <a:spcBef>
                <a:spcPct val="20000"/>
              </a:spcBef>
              <a:buFontTx/>
              <a:buChar char="–"/>
            </a:pPr>
            <a:r>
              <a:rPr lang="ja-JP" altLang="en-US" sz="1600" b="1"/>
              <a:t>“</a:t>
            </a:r>
            <a:r>
              <a:rPr lang="en-US" altLang="ja-JP" sz="1600" b="1"/>
              <a:t>Shall inform the IEEE (or cause the IEEE to be informed)</a:t>
            </a:r>
            <a:r>
              <a:rPr lang="ja-JP" altLang="en-US" sz="1600" b="1"/>
              <a:t>”</a:t>
            </a:r>
            <a:r>
              <a:rPr lang="en-US" altLang="ja-JP" sz="1600" b="1"/>
              <a:t> of the identity of each </a:t>
            </a:r>
            <a:r>
              <a:rPr lang="ja-JP" altLang="en-US" sz="1600" b="1"/>
              <a:t>“</a:t>
            </a:r>
            <a:r>
              <a:rPr lang="en-US" altLang="ja-JP" sz="1600" b="1"/>
              <a:t>holder of any potential Essential Patent Claims of which they are personally aware</a:t>
            </a:r>
            <a:r>
              <a:rPr lang="ja-JP" altLang="en-US" sz="1600" b="1"/>
              <a:t>”</a:t>
            </a:r>
            <a:r>
              <a:rPr lang="en-US" altLang="ja-JP" sz="1600" b="1"/>
              <a:t> if the claims are owned or controlled by the participant or the entity the participant is from, employed by, or otherwise represents</a:t>
            </a:r>
          </a:p>
          <a:p>
            <a:pPr lvl="2">
              <a:spcBef>
                <a:spcPct val="20000"/>
              </a:spcBef>
              <a:buFontTx/>
              <a:buChar char="•"/>
            </a:pPr>
            <a:r>
              <a:rPr lang="ja-JP" altLang="en-US" sz="1400" b="1"/>
              <a:t>“</a:t>
            </a:r>
            <a:r>
              <a:rPr lang="en-US" altLang="ja-JP" sz="1400" b="1"/>
              <a:t>Personal awareness</a:t>
            </a:r>
            <a:r>
              <a:rPr lang="ja-JP" altLang="en-US" sz="1400" b="1"/>
              <a:t>”</a:t>
            </a:r>
            <a:r>
              <a:rPr lang="en-US" altLang="ja-JP" sz="1400" b="1"/>
              <a:t> means that the participant </a:t>
            </a:r>
            <a:r>
              <a:rPr lang="ja-JP" altLang="en-US" sz="1400" b="1"/>
              <a:t>“</a:t>
            </a:r>
            <a:r>
              <a:rPr lang="en-US" altLang="ja-JP" sz="1400" b="1"/>
              <a:t>is personally aware that the holder may have a potential Essential Patent Claim,</a:t>
            </a:r>
            <a:r>
              <a:rPr lang="ja-JP" altLang="en-US" sz="1400" b="1"/>
              <a:t>”</a:t>
            </a:r>
            <a:r>
              <a:rPr lang="en-US" altLang="ja-JP" sz="1400" b="1"/>
              <a:t> even if the participant is not personally aware of the specific patents or</a:t>
            </a:r>
            <a:r>
              <a:rPr lang="en-US" altLang="ja-JP" sz="1400" b="1">
                <a:solidFill>
                  <a:srgbClr val="FF3300"/>
                </a:solidFill>
              </a:rPr>
              <a:t> </a:t>
            </a:r>
            <a:r>
              <a:rPr lang="en-US" altLang="ja-JP" sz="1400" b="1"/>
              <a:t>patent claims</a:t>
            </a:r>
          </a:p>
          <a:p>
            <a:pPr lvl="1">
              <a:spcBef>
                <a:spcPct val="20000"/>
              </a:spcBef>
              <a:buFontTx/>
              <a:buChar char="–"/>
            </a:pPr>
            <a:r>
              <a:rPr lang="ja-JP" altLang="en-US" sz="1600" b="1"/>
              <a:t>“</a:t>
            </a:r>
            <a:r>
              <a:rPr lang="en-US" altLang="ja-JP" sz="1600" b="1"/>
              <a:t>Should inform the IEEE (or cause the IEEE to be informed)</a:t>
            </a:r>
            <a:r>
              <a:rPr lang="ja-JP" altLang="en-US" sz="1600" b="1"/>
              <a:t>”</a:t>
            </a:r>
            <a:r>
              <a:rPr lang="en-US" altLang="ja-JP" sz="1600" b="1"/>
              <a:t> of the identity of </a:t>
            </a:r>
            <a:r>
              <a:rPr lang="ja-JP" altLang="en-US" sz="1600" b="1"/>
              <a:t>“</a:t>
            </a:r>
            <a:r>
              <a:rPr lang="en-US" altLang="ja-JP" sz="1600" b="1"/>
              <a:t>any other holders of such potential Essential Patent Claims</a:t>
            </a:r>
            <a:r>
              <a:rPr lang="ja-JP" altLang="en-US" sz="1600" b="1"/>
              <a:t>”</a:t>
            </a:r>
            <a:r>
              <a:rPr lang="en-US" altLang="ja-JP" sz="1600" b="1"/>
              <a:t> (that is, third parties that are not affiliated with the participant, with the participant</a:t>
            </a:r>
            <a:r>
              <a:rPr lang="ja-JP" altLang="en-US" sz="1600" b="1"/>
              <a:t>’</a:t>
            </a:r>
            <a:r>
              <a:rPr lang="en-US" altLang="ja-JP" sz="1600" b="1"/>
              <a:t>s employer, or with anyone else that the participant is from or otherwise represents)</a:t>
            </a:r>
          </a:p>
          <a:p>
            <a:pPr lvl="1">
              <a:spcBef>
                <a:spcPct val="20000"/>
              </a:spcBef>
              <a:buFontTx/>
              <a:buChar char="–"/>
            </a:pPr>
            <a:r>
              <a:rPr lang="en-US" altLang="en-US" sz="1600" b="1"/>
              <a:t>The above does not apply if the patent</a:t>
            </a:r>
            <a:r>
              <a:rPr lang="en-US" altLang="en-US" sz="1600" b="1">
                <a:solidFill>
                  <a:srgbClr val="FF3300"/>
                </a:solidFill>
              </a:rPr>
              <a:t> </a:t>
            </a:r>
            <a:r>
              <a:rPr lang="en-US" altLang="en-US" sz="1600" b="1"/>
              <a:t>claim is already the subject of an Accepted Letter of Assurance that applies to the proposed standard(s) under consideration by this group</a:t>
            </a:r>
          </a:p>
          <a:p>
            <a:pPr>
              <a:spcBef>
                <a:spcPct val="20000"/>
              </a:spcBef>
            </a:pPr>
            <a:r>
              <a:rPr lang="en-GB" altLang="en-US" sz="1600" b="1"/>
              <a:t>		Quoted text excerpted from IEEE-SA Standards Board Bylaws subclause 6.2</a:t>
            </a:r>
            <a:endParaRPr lang="en-US" altLang="en-US" sz="1600" b="1"/>
          </a:p>
          <a:p>
            <a:pPr>
              <a:spcBef>
                <a:spcPct val="20000"/>
              </a:spcBef>
              <a:buFontTx/>
              <a:buChar char="•"/>
            </a:pPr>
            <a:r>
              <a:rPr lang="en-US" altLang="en-US" sz="1600"/>
              <a:t>Early identification of holders of potential Essential Patent Claims is strongly encouraged</a:t>
            </a:r>
          </a:p>
          <a:p>
            <a:pPr>
              <a:spcBef>
                <a:spcPct val="20000"/>
              </a:spcBef>
              <a:buFontTx/>
              <a:buChar char="•"/>
            </a:pPr>
            <a:r>
              <a:rPr lang="en-US" altLang="en-US" sz="1600"/>
              <a:t>No duty to perform a patent search</a:t>
            </a:r>
            <a:endParaRPr lang="en-GB" altLang="en-US" sz="1600"/>
          </a:p>
        </p:txBody>
      </p:sp>
      <p:sp>
        <p:nvSpPr>
          <p:cNvPr id="15368"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#1</a:t>
            </a:r>
            <a:endParaRPr lang="en-US" altLang="en-US" sz="2400"/>
          </a:p>
        </p:txBody>
      </p:sp>
      <p:sp>
        <p:nvSpPr>
          <p:cNvPr id="2" name="Footer Placeholder 1"/>
          <p:cNvSpPr>
            <a:spLocks noGrp="1"/>
          </p:cNvSpPr>
          <p:nvPr>
            <p:ph type="ftr" sz="quarter" idx="3"/>
          </p:nvPr>
        </p:nvSpPr>
        <p:spPr/>
        <p:txBody>
          <a:bodyPr/>
          <a:lstStyle/>
          <a:p>
            <a:pPr>
              <a:defRPr/>
            </a:pPr>
            <a:r>
              <a:rPr lang="en-US" smtClean="0"/>
              <a:t>Yakun Sun (Marvell)</a:t>
            </a:r>
            <a:endParaRPr lang="en-US"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Nov 2015</a:t>
            </a:r>
          </a:p>
        </p:txBody>
      </p:sp>
      <p:sp>
        <p:nvSpPr>
          <p:cNvPr id="16388"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1D0B09C3-1AC7-4139-AFCA-2BBC70D894EF}" type="slidenum">
              <a:rPr lang="en-US" altLang="en-US"/>
              <a:pPr/>
              <a:t>8</a:t>
            </a:fld>
            <a:endParaRPr lang="en-US" altLang="en-US"/>
          </a:p>
        </p:txBody>
      </p:sp>
      <p:sp>
        <p:nvSpPr>
          <p:cNvPr id="16389" name="Rectangle 2"/>
          <p:cNvSpPr>
            <a:spLocks noGrp="1" noChangeArrowheads="1"/>
          </p:cNvSpPr>
          <p:nvPr>
            <p:ph type="title"/>
          </p:nvPr>
        </p:nvSpPr>
        <p:spPr/>
        <p:txBody>
          <a:bodyPr/>
          <a:lstStyle/>
          <a:p>
            <a:r>
              <a:rPr lang="en-GB" altLang="en-US" u="sng" smtClean="0"/>
              <a:t>Patent Related Links</a:t>
            </a:r>
            <a:endParaRPr lang="en-US" altLang="en-US" u="sng" smtClean="0"/>
          </a:p>
        </p:txBody>
      </p:sp>
      <p:sp>
        <p:nvSpPr>
          <p:cNvPr id="16390" name="Rectangle 3"/>
          <p:cNvSpPr>
            <a:spLocks noGrp="1" noChangeArrowheads="1"/>
          </p:cNvSpPr>
          <p:nvPr>
            <p:ph type="body" idx="4294967295"/>
          </p:nvPr>
        </p:nvSpPr>
        <p:spPr>
          <a:xfrm>
            <a:off x="0" y="1676400"/>
            <a:ext cx="8991600" cy="3505200"/>
          </a:xfrm>
        </p:spPr>
        <p:txBody>
          <a:bodyPr/>
          <a:lstStyle/>
          <a:p>
            <a:pPr lvl="1">
              <a:lnSpc>
                <a:spcPct val="90000"/>
              </a:lnSpc>
              <a:buFontTx/>
              <a:buNone/>
            </a:pPr>
            <a:r>
              <a:rPr lang="en-US" altLang="en-US" sz="1800" smtClean="0">
                <a:cs typeface="Times New Roman" pitchFamily="18" charset="0"/>
              </a:rPr>
              <a:t>	</a:t>
            </a:r>
            <a:r>
              <a:rPr lang="en-US" altLang="en-US" smtClean="0">
                <a:cs typeface="Times New Roman" pitchFamily="18" charset="0"/>
              </a:rPr>
              <a:t>All participants should be familiar with their obligations under the IEEE-SA Policies &amp; Procedures for standards development.</a:t>
            </a:r>
          </a:p>
          <a:p>
            <a:pPr lvl="1">
              <a:lnSpc>
                <a:spcPct val="90000"/>
              </a:lnSpc>
              <a:buFontTx/>
              <a:buNone/>
            </a:pPr>
            <a:r>
              <a:rPr lang="en-US" altLang="en-US" smtClean="0">
                <a:cs typeface="Times New Roman" pitchFamily="18" charset="0"/>
              </a:rPr>
              <a:t>	Patent Policy is stated in these sources:</a:t>
            </a:r>
          </a:p>
          <a:p>
            <a:pPr lvl="1">
              <a:lnSpc>
                <a:spcPct val="90000"/>
              </a:lnSpc>
              <a:buFontTx/>
              <a:buNone/>
            </a:pPr>
            <a:r>
              <a:rPr lang="en-GB" altLang="en-US" smtClean="0"/>
              <a:t>		IEEE-SA Standards Boards Bylaws</a:t>
            </a:r>
          </a:p>
          <a:p>
            <a:pPr lvl="1">
              <a:lnSpc>
                <a:spcPct val="90000"/>
              </a:lnSpc>
              <a:buFontTx/>
              <a:buNone/>
            </a:pPr>
            <a:r>
              <a:rPr lang="en-US" altLang="en-US" sz="1900" smtClean="0"/>
              <a:t>		</a:t>
            </a:r>
            <a:r>
              <a:rPr lang="en-US" altLang="en-US" sz="1900" i="1" smtClean="0"/>
              <a:t>http://standards.ieee.org/guides/bylaws/sect6-7.html#6</a:t>
            </a:r>
          </a:p>
          <a:p>
            <a:pPr lvl="1">
              <a:lnSpc>
                <a:spcPct val="90000"/>
              </a:lnSpc>
              <a:buFontTx/>
              <a:buNone/>
            </a:pPr>
            <a:r>
              <a:rPr lang="en-GB" altLang="en-US" smtClean="0"/>
              <a:t>		IEEE-SA Standards Board Operations Manual</a:t>
            </a:r>
          </a:p>
          <a:p>
            <a:pPr lvl="1">
              <a:lnSpc>
                <a:spcPct val="90000"/>
              </a:lnSpc>
              <a:buFontTx/>
              <a:buNone/>
            </a:pPr>
            <a:r>
              <a:rPr lang="en-US" altLang="en-US" smtClean="0"/>
              <a:t>		</a:t>
            </a:r>
            <a:r>
              <a:rPr lang="en-US" altLang="en-US" sz="1900" i="1" smtClean="0"/>
              <a:t>http://standards.ieee.org/guides/opman/sect6.html#6.3</a:t>
            </a:r>
            <a:endParaRPr lang="en-US" altLang="en-US" smtClean="0"/>
          </a:p>
          <a:p>
            <a:pPr lvl="1">
              <a:lnSpc>
                <a:spcPct val="90000"/>
              </a:lnSpc>
              <a:buFontTx/>
              <a:buNone/>
            </a:pPr>
            <a:r>
              <a:rPr lang="en-US" altLang="en-US" smtClean="0">
                <a:cs typeface="Times New Roman" pitchFamily="18" charset="0"/>
              </a:rPr>
              <a:t>	Material about the patent policy is available at</a:t>
            </a:r>
            <a:r>
              <a:rPr lang="en-US" altLang="en-US" smtClean="0"/>
              <a:t> </a:t>
            </a:r>
          </a:p>
          <a:p>
            <a:pPr lvl="1">
              <a:lnSpc>
                <a:spcPct val="90000"/>
              </a:lnSpc>
              <a:buFontTx/>
              <a:buNone/>
            </a:pPr>
            <a:r>
              <a:rPr lang="en-US" altLang="en-US" smtClean="0"/>
              <a:t>		</a:t>
            </a:r>
            <a:r>
              <a:rPr lang="en-US" altLang="en-US" sz="1900" i="1" smtClean="0"/>
              <a:t>http://standards.ieee.org/board/pat/pat-material.html</a:t>
            </a:r>
          </a:p>
        </p:txBody>
      </p:sp>
      <p:sp>
        <p:nvSpPr>
          <p:cNvPr id="16391"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dirty="0"/>
              <a:t>Slide #2</a:t>
            </a:r>
            <a:endParaRPr lang="en-US" altLang="en-US" sz="2400" dirty="0"/>
          </a:p>
        </p:txBody>
      </p:sp>
      <p:sp>
        <p:nvSpPr>
          <p:cNvPr id="16392" name="Rectangle 5"/>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b="1">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2"/>
              <a:buNone/>
            </a:pPr>
            <a:endParaRPr lang="en-US" altLang="en-US" b="1">
              <a:solidFill>
                <a:srgbClr val="000099"/>
              </a:solidFill>
              <a:latin typeface="Arial" pitchFamily="34" charset="0"/>
            </a:endParaRPr>
          </a:p>
          <a:p>
            <a:pPr algn="ctr">
              <a:lnSpc>
                <a:spcPct val="80000"/>
              </a:lnSpc>
              <a:spcBef>
                <a:spcPct val="20000"/>
              </a:spcBef>
              <a:buClr>
                <a:srgbClr val="CC3300"/>
              </a:buClr>
              <a:buSzPct val="50000"/>
              <a:buFont typeface="Monotype Sorts" charset="2"/>
              <a:buNone/>
            </a:pPr>
            <a:r>
              <a:rPr lang="en-US" altLang="en-US" b="1">
                <a:solidFill>
                  <a:srgbClr val="000099"/>
                </a:solidFill>
                <a:latin typeface="Arial" pitchFamily="34" charset="0"/>
              </a:rPr>
              <a:t>This slide set is available at http://standards.ieee.org/board/pat/pat-slideset.ppt </a:t>
            </a:r>
          </a:p>
        </p:txBody>
      </p:sp>
      <p:sp>
        <p:nvSpPr>
          <p:cNvPr id="2" name="Footer Placeholder 1"/>
          <p:cNvSpPr>
            <a:spLocks noGrp="1"/>
          </p:cNvSpPr>
          <p:nvPr>
            <p:ph type="ftr" sz="quarter" idx="3"/>
          </p:nvPr>
        </p:nvSpPr>
        <p:spPr/>
        <p:txBody>
          <a:bodyPr/>
          <a:lstStyle/>
          <a:p>
            <a:pPr>
              <a:defRPr/>
            </a:pPr>
            <a:r>
              <a:rPr lang="en-US" smtClean="0"/>
              <a:t>Yakun Sun (Marvell)</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Nov 2015</a:t>
            </a:r>
          </a:p>
        </p:txBody>
      </p:sp>
      <p:sp>
        <p:nvSpPr>
          <p:cNvPr id="17412"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BABE050E-9D60-4959-B570-F0B3A923B8B1}" type="slidenum">
              <a:rPr lang="en-US" altLang="en-US"/>
              <a:pPr/>
              <a:t>9</a:t>
            </a:fld>
            <a:endParaRPr lang="en-US" altLang="en-US"/>
          </a:p>
        </p:txBody>
      </p:sp>
      <p:sp>
        <p:nvSpPr>
          <p:cNvPr id="17413" name="Rectangle 2"/>
          <p:cNvSpPr>
            <a:spLocks noGrp="1" noChangeArrowheads="1"/>
          </p:cNvSpPr>
          <p:nvPr>
            <p:ph type="title"/>
          </p:nvPr>
        </p:nvSpPr>
        <p:spPr/>
        <p:txBody>
          <a:bodyPr/>
          <a:lstStyle/>
          <a:p>
            <a:r>
              <a:rPr lang="en-US" altLang="en-US" dirty="0" smtClean="0"/>
              <a:t>Call for Potentially Essential Patents</a:t>
            </a:r>
          </a:p>
        </p:txBody>
      </p:sp>
      <p:sp>
        <p:nvSpPr>
          <p:cNvPr id="17414" name="Rectangle 3"/>
          <p:cNvSpPr>
            <a:spLocks noGrp="1" noChangeArrowheads="1"/>
          </p:cNvSpPr>
          <p:nvPr>
            <p:ph type="body" idx="4294967295"/>
          </p:nvPr>
        </p:nvSpPr>
        <p:spPr>
          <a:xfrm>
            <a:off x="762000" y="1981200"/>
            <a:ext cx="7772400" cy="4114800"/>
          </a:xfrm>
        </p:spPr>
        <p:txBody>
          <a:bodyPr/>
          <a:lstStyle/>
          <a:p>
            <a:r>
              <a:rPr lang="en-US" altLang="en-US" sz="20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sz="1600" smtClean="0"/>
              <a:t>Either speak up now or</a:t>
            </a:r>
          </a:p>
          <a:p>
            <a:pPr lvl="1"/>
            <a:r>
              <a:rPr lang="en-US" altLang="en-US" sz="1600" smtClean="0"/>
              <a:t>Provide the chair of this group with the identity of the holder(s) of any and all such claims as soon as possible or</a:t>
            </a:r>
          </a:p>
          <a:p>
            <a:pPr lvl="1"/>
            <a:r>
              <a:rPr lang="en-US" altLang="en-US" sz="1600" smtClean="0"/>
              <a:t>Cause an LOA to be submitted</a:t>
            </a:r>
          </a:p>
        </p:txBody>
      </p:sp>
      <p:sp>
        <p:nvSpPr>
          <p:cNvPr id="17415"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#3</a:t>
            </a:r>
          </a:p>
        </p:txBody>
      </p:sp>
      <p:sp>
        <p:nvSpPr>
          <p:cNvPr id="2" name="Footer Placeholder 1"/>
          <p:cNvSpPr>
            <a:spLocks noGrp="1"/>
          </p:cNvSpPr>
          <p:nvPr>
            <p:ph type="ftr" sz="quarter" idx="3"/>
          </p:nvPr>
        </p:nvSpPr>
        <p:spPr/>
        <p:txBody>
          <a:bodyPr/>
          <a:lstStyle/>
          <a:p>
            <a:pPr>
              <a:defRPr/>
            </a:pPr>
            <a:r>
              <a:rPr lang="en-US" smtClean="0"/>
              <a:t>Yakun Sun (Marvell)</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25006</TotalTime>
  <Words>2238</Words>
  <Application>Microsoft Office PowerPoint</Application>
  <PresentationFormat>On-screen Show (4:3)</PresentationFormat>
  <Paragraphs>479</Paragraphs>
  <Slides>35</Slides>
  <Notes>11</Notes>
  <HiddenSlides>0</HiddenSlides>
  <MMClips>0</MMClips>
  <ScaleCrop>false</ScaleCrop>
  <HeadingPairs>
    <vt:vector size="8" baseType="variant">
      <vt:variant>
        <vt:lpstr>Fonts Used</vt:lpstr>
      </vt:variant>
      <vt:variant>
        <vt:i4>10</vt:i4>
      </vt:variant>
      <vt:variant>
        <vt:lpstr>Theme</vt:lpstr>
      </vt:variant>
      <vt:variant>
        <vt:i4>1</vt:i4>
      </vt:variant>
      <vt:variant>
        <vt:lpstr>Embedded OLE Servers</vt:lpstr>
      </vt:variant>
      <vt:variant>
        <vt:i4>1</vt:i4>
      </vt:variant>
      <vt:variant>
        <vt:lpstr>Slide Titles</vt:lpstr>
      </vt:variant>
      <vt:variant>
        <vt:i4>35</vt:i4>
      </vt:variant>
    </vt:vector>
  </HeadingPairs>
  <TitlesOfParts>
    <vt:vector size="47" baseType="lpstr">
      <vt:lpstr>Monotype Sorts</vt:lpstr>
      <vt:lpstr>MS Gothic</vt:lpstr>
      <vt:lpstr>MS PGothic</vt:lpstr>
      <vt:lpstr>MS PGothic</vt:lpstr>
      <vt:lpstr>Arial</vt:lpstr>
      <vt:lpstr>Arial Black</vt:lpstr>
      <vt:lpstr>Calibri</vt:lpstr>
      <vt:lpstr>Cambria Math</vt:lpstr>
      <vt:lpstr>Helvetica</vt:lpstr>
      <vt:lpstr>Times New Roman</vt:lpstr>
      <vt:lpstr>802-11-Submission</vt:lpstr>
      <vt:lpstr>Document</vt:lpstr>
      <vt:lpstr>TGax PHY Ad Hoc Nov 2015 Meeting Agenda</vt:lpstr>
      <vt:lpstr>IEEE 802.11 TGax High Efficiency WLAN PHY Ad Hoc</vt:lpstr>
      <vt:lpstr>Agenda Items</vt:lpstr>
      <vt:lpstr>Meeting Protocol, Attendance, Voting &amp; Document Status</vt:lpstr>
      <vt:lpstr>Patent Policy and Other Guidelines</vt:lpstr>
      <vt:lpstr>Instructions for the WG Chair</vt:lpstr>
      <vt:lpstr>Participants, Patents, and Duty to Inform</vt:lpstr>
      <vt:lpstr>Patent Related Links</vt:lpstr>
      <vt:lpstr>Call for Potentially Essential Patents</vt:lpstr>
      <vt:lpstr>Other Guidelines for IEEE WG Meetings</vt:lpstr>
      <vt:lpstr>Ad Hoc Groups Operation</vt:lpstr>
      <vt:lpstr>Meeting Schedule</vt:lpstr>
      <vt:lpstr>Submissions</vt:lpstr>
      <vt:lpstr>Tuesday AM2</vt:lpstr>
      <vt:lpstr>1309r1 SP#1</vt:lpstr>
      <vt:lpstr>1309r1 SP#2</vt:lpstr>
      <vt:lpstr>1353r0 SP #1</vt:lpstr>
      <vt:lpstr>1353r0 SP #2</vt:lpstr>
      <vt:lpstr>1353r0 SP #3</vt:lpstr>
      <vt:lpstr>1353r0 SP #4</vt:lpstr>
      <vt:lpstr>1357r1 Straw poll</vt:lpstr>
      <vt:lpstr>1372r0 Straw Poll</vt:lpstr>
      <vt:lpstr>1289r1 Straw Poll #1</vt:lpstr>
      <vt:lpstr>1289r1 Straw Poll #2</vt:lpstr>
      <vt:lpstr>1310r0 Straw-poll </vt:lpstr>
      <vt:lpstr>Tuesday Evening</vt:lpstr>
      <vt:lpstr>1305r0 SP</vt:lpstr>
      <vt:lpstr>1311r0 Straw-poll</vt:lpstr>
      <vt:lpstr>1327r0 Straw Poll 1</vt:lpstr>
      <vt:lpstr>1329r0 Straw Poll #1</vt:lpstr>
      <vt:lpstr>1329r0 Straw Poll #2</vt:lpstr>
      <vt:lpstr>1331r0 Strawpoll #1</vt:lpstr>
      <vt:lpstr>1331r0 Strawpoll #2</vt:lpstr>
      <vt:lpstr>Wednesday PM1</vt:lpstr>
      <vt:lpstr>Wednesday PM2</vt:lpstr>
    </vt:vector>
  </TitlesOfParts>
  <Company>Cisco Systems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MAC ad hoc  meeting agenda</dc:title>
  <dc:creator>Brian Hart</dc:creator>
  <cp:lastModifiedBy>Yakun Sun</cp:lastModifiedBy>
  <cp:revision>1441</cp:revision>
  <cp:lastPrinted>1998-02-10T13:28:06Z</cp:lastPrinted>
  <dcterms:created xsi:type="dcterms:W3CDTF">2007-04-17T18:10:23Z</dcterms:created>
  <dcterms:modified xsi:type="dcterms:W3CDTF">2015-11-11T03:47:40Z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(11)O48q+nWDiKNAVXoAwq58w7ATF5BZpxUzus1FEuepahc6BRLUWdfXeHQFTCUY0LJynFgfmRNU_x000d_
PZlAVy+j0r6pbdmCRncynI9/Aaf8AO/s5Z/cQrhsqm+/ilxCTptQKV2KGHnGNsKrsfiqTB7o_x000d_
nk1NZFjLmsdN3EIA+nFCDPLxB+rwPfkyuQuKxC1SHK8+gkXrhd5XuRgWoU+k7Kr21OEQYYVo_x000d_
bcxrJtGls6+SGcfdxl</vt:lpwstr>
  </property>
  <property fmtid="{D5CDD505-2E9C-101B-9397-08002B2CF9AE}" pid="3" name="_ms_pID_7253431">
    <vt:lpwstr>K0qCLm5hNNHntgVAX1YU6nQ2gfWxEqcbblzHmHAfHcf/Tr88k+xYjW_x000d_
jXwzYLZdGDR58Bt2TMD6KwB/pidXZI0t4eTVn62kFTRlKSek2wU4tFYwOIHDOL4/TF95PXSz_x000d_
YzQjeEbYZeZ8NA4BkgQkrYOVhie3oGG8BduXfuqQpwtRlm/U02j2lws529RgjcpGPPoJ7opd_x000d_
0QYrRdn5tuOrPS27+SWpyz+V5FnRaWtpxsb+</vt:lpwstr>
  </property>
  <property fmtid="{D5CDD505-2E9C-101B-9397-08002B2CF9AE}" pid="4" name="_ms_pID_7253432">
    <vt:lpwstr>z+wS3Lso7rCsk2u5NeSdz1mgAhBlIKPm/6Vt_x000d_
9SelwiGPWJl2e/L+mnGBFwHGXGa+csQarF7br81kk2LVNPg6yD/DC8wlIpbq2K7VUww14u8k_x000d_
0iGXh6tprVo8LoW0qiUwOeVz06HJGnkjqAlM1d4ZbjndxKeTrirxG+HR41WRHASbvCRtyJGJ_x000d_
++4bgm12ABvUM3w0pT8GtTg7W044LQCb9yYxc57ndLDCfychoQXgQK</vt:lpwstr>
  </property>
  <property fmtid="{D5CDD505-2E9C-101B-9397-08002B2CF9AE}" pid="5" name="_ms_pID_7253433">
    <vt:lpwstr>GlasUOdPGeoqYPypWe_x000d_
IqLqMyBUZS1gXBZWYHMs+w2AXBxaewrqw+UrSPetciY4AAcIv8tZY1ADuj3TwBHMwaM9FSw/_x000d_
0AHQaS3Q0aB6A5ig3WkPwTpMkngmVYwD8N8wnGJrC/A44Ltr5Mv4/tg9VI8Y2GY872s0Qqdm_x000d_
dJg9BKHEmWfdgaZ3RKkJaunONvMnmYpZY6f1T/2TLX3GQZOZ3Uc+RBGS+lJkkVJ1zuQiRagO</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_x000d_
20mkNSLxbw5eM5B39cTseO0z1chv9l7xRG3Ch8Mxed6BDaF0eY/geGzEfHyO5D5IQC/5jKFS_x000d_
RyK0yUdQ4tNfVx3Ds6FV/rLfrFSHWYyWAkxrCfVtFHuBal2Pj4k88HEJWP3uHdwwKhfuqWq3_x000d_
KdfFjJCpIcERaWS31O1F6UeMnejKQHqPUprpG8dF4k6pnjGFiAloZBouYxFs5iROTheRHOkV_x000d_
8Jqj0cI85KZlFHEp</vt:lpwstr>
  </property>
  <property fmtid="{D5CDD505-2E9C-101B-9397-08002B2CF9AE}" pid="11" name="_ms_pID_7253434_00">
    <vt:lpwstr>_ms_pID_7253434</vt:lpwstr>
  </property>
  <property fmtid="{D5CDD505-2E9C-101B-9397-08002B2CF9AE}" pid="12" name="_ms_pID_7253435">
    <vt:lpwstr>VdJmx+I++wq7gK07vfGTigxcFRtRmEGux54d1Q69LNV8sD9ayTdcMUdR_x000d_
72ftdvdkin2icDoWiYTEV044DqDlIxDJCWmYCe9TXmdK418IXDWl81n6Q+xsL9yknXJOXBlm_x000d_
NZSOQK4S5F2VnRePXW7L80GN5Z21jR0wZRnbhrjnKH5fMMbilmchaAn6T4y1Oe7qM6CE8qxe_x000d_
06t8AhgmAFp6iBQrSP1Z5K8eWZILSqmzeM</vt:lpwstr>
  </property>
  <property fmtid="{D5CDD505-2E9C-101B-9397-08002B2CF9AE}" pid="13" name="_ms_pID_7253435_00">
    <vt:lpwstr>_ms_pID_7253435</vt:lpwstr>
  </property>
  <property fmtid="{D5CDD505-2E9C-101B-9397-08002B2CF9AE}" pid="14" name="_ms_pID_7253436">
    <vt:lpwstr>qYyZh4aZvPVX2T643EWnDJYv5yAmOPUwDmyf73_x000d_
bioyVR4Wf4A58Lj86J1XiPwbuK6rb9U36U1xLLQww+ywIxjGrLQOkim+UxYaiPHgB0aJtcMj_x000d_
olX7fx4lXom7J52vFo20EDRrAq6hWNnD5ovnm9dJ6dNY87eaRnZE0Kz3ZPj9qkxjzZAItqBJ_x000d_
DhO2FA4wdc7W4x4zG22Ki3G17H6eQ9F4iahaBYajfkzThkefmfsq</vt:lpwstr>
  </property>
  <property fmtid="{D5CDD505-2E9C-101B-9397-08002B2CF9AE}" pid="15" name="_ms_pID_7253436_00">
    <vt:lpwstr>_ms_pID_7253436</vt:lpwstr>
  </property>
  <property fmtid="{D5CDD505-2E9C-101B-9397-08002B2CF9AE}" pid="16" name="_ms_pID_7253437">
    <vt:lpwstr>H7aPvH8y7N/tdtmBqe7/_x000d_
T36vWXIcSVKwtkaBkYub7QrwBF1bc+MQEhZqNdRs7ScWpeqYSylLMFIPRJfeRaskz9z1f3Lv_x000d_
fsTmhGYxbcMBV+B/61ddIQkoykAvod8T/5zmAGe/aDKPKKfX8h3Q2iuFkB4r4AVVqCfPLnf8_x000d_
V+Aq/oiy3bzIgIu3oLBV3rK8Q9L66WjNzbM/YUEcvrIUodruzv11OsF1VtOw9/3Q2Z4Uep</vt:lpwstr>
  </property>
  <property fmtid="{D5CDD505-2E9C-101B-9397-08002B2CF9AE}" pid="17" name="_ms_pID_7253437_00">
    <vt:lpwstr>_ms_pID_7253437</vt:lpwstr>
  </property>
  <property fmtid="{D5CDD505-2E9C-101B-9397-08002B2CF9AE}" pid="18" name="_ms_pID_7253438">
    <vt:lpwstr>5o_x000d_
sJssTYv3qE6KeKIJR60naGv96xwmW0kj0Eec6fCSAhf6n96X4AFHJRz2ys7x9bfs0GhMsZ80_x000d_
EvDHXSeXaymUz/tZ6NEguhSBE1aISyRDOGyPFN0J4BFTelacMeDH0TXhOMGSYVCinzY/OctP_x000d_
vHiNscBq6X8L5ZviMgp2T/fY0n2AWj+kuM/kwydnZTwbw/biPfEOXRrt6UE9xtUflYcIjeCL_x000d_
lJSgg2Heg1nosm</vt:lpwstr>
  </property>
  <property fmtid="{D5CDD505-2E9C-101B-9397-08002B2CF9AE}" pid="19" name="_ms_pID_7253438_00">
    <vt:lpwstr>_ms_pID_7253438</vt:lpwstr>
  </property>
  <property fmtid="{D5CDD505-2E9C-101B-9397-08002B2CF9AE}" pid="20" name="_ms_pID_7253439">
    <vt:lpwstr>9R8sxW2bsK1FuCqk5FdU7CDMor8wwvepYlV1OZdpMryR174BfJDtInDL2Z_x000d_
8Ed0MM9hIhSiOjgU4tR4e7HeivI8hZYswqXpb0oE39b2Ap5OjuGZN9mChq+X6H2vcKo9txIx_x000d_
C1jDtQiM4aR6nOBBJbkS0yyXcIX1xpRNUSnpLaSiXJNKw5jzhS9yyLVoHVqkcWGc7MXAW5Jx_x000d_
WnWFALeEn9RZV2ybTDiWr+dPHKEt5iRD</vt:lpwstr>
  </property>
  <property fmtid="{D5CDD505-2E9C-101B-9397-08002B2CF9AE}" pid="21" name="_ms_pID_7253439_00">
    <vt:lpwstr>_ms_pID_7253439</vt:lpwstr>
  </property>
  <property fmtid="{D5CDD505-2E9C-101B-9397-08002B2CF9AE}" pid="22" name="_ms_pID_72534310">
    <vt:lpwstr>Gl8g9ICRyndh1BlxnkTjPekp8R6OLPX2VD1ztnzt_x000d_
uwyMtIkMkVOK7fJ4sWxcJA9UCi+jLoZBE6+S6/VkHtYovU6nX9XQwy+h</vt:lpwstr>
  </property>
  <property fmtid="{D5CDD505-2E9C-101B-9397-08002B2CF9AE}" pid="23" name="_ms_pID_72534310_00">
    <vt:lpwstr>_ms_pID_72534310</vt:lpwstr>
  </property>
  <property fmtid="{D5CDD505-2E9C-101B-9397-08002B2CF9AE}" pid="24" name="_ms_pID_72534311">
    <vt:lpwstr>Swl1/EnGLpPg==</vt:lpwstr>
  </property>
  <property fmtid="{D5CDD505-2E9C-101B-9397-08002B2CF9AE}" pid="25" name="_ms_pID_72534311_00">
    <vt:lpwstr>_ms_pID_72534311</vt:lpwstr>
  </property>
  <property fmtid="{D5CDD505-2E9C-101B-9397-08002B2CF9AE}" pid="26" name="_new_ms_pID_72543">
    <vt:lpwstr>(3)g3ML3zeCEnekj/OwYCtSqurJc/8d2QDUUEeEIYws5+DSc2+BPFlTxp5WekezXaVWhBL/gcJB_x000d_
NHEF7KwwQIvx42IUY9qjF20yJMqr5jJSk8iLzG34HfySO+raz35+XsifBAb++TCa7yr/yN1y_x000d_
hdkR8CeLCH3MfjBDevQnAUbY+3pGohalfzjSTCr/S9GlfNW4+PDSz/xHjYCzSAhNYK5qaoul_x000d_
jGKRR8TOqiAFAF8fDJ</vt:lpwstr>
  </property>
  <property fmtid="{D5CDD505-2E9C-101B-9397-08002B2CF9AE}" pid="27" name="_new_ms_pID_72543_00">
    <vt:lpwstr>_new_ms_pID_72543</vt:lpwstr>
  </property>
  <property fmtid="{D5CDD505-2E9C-101B-9397-08002B2CF9AE}" pid="28" name="_new_ms_pID_725431">
    <vt:lpwstr>mNl4kJZ3YE5dgxkd7qV9lz6De23mvwo2kgmYO9N1kGhMqSjEY3riet_x000d_
UOliK0zjlBaq+L0v+8+Y4lNg3XNUjpoB4bz05O067EsZ2pYXro90APKWsZ6V36T2C+tKgdn+_x000d_
9T35rh3Z3bc865uLvJx6A63EBpddOIVC5S/UgSO+5oe5Qopa6djCCcnL2PwEmXjl8PEaR4VP_x000d_
VuS2bhFtOojlp0855GF1LETQD05fR4uj64fm</vt:lpwstr>
  </property>
  <property fmtid="{D5CDD505-2E9C-101B-9397-08002B2CF9AE}" pid="29" name="_new_ms_pID_725431_00">
    <vt:lpwstr>_new_ms_pID_725431</vt:lpwstr>
  </property>
  <property fmtid="{D5CDD505-2E9C-101B-9397-08002B2CF9AE}" pid="30" name="_new_ms_pID_725432">
    <vt:lpwstr>D1XB9di89gjbSV9Q9VMhuKhmY65QpwW+OGFQ_x000d_
q2+b9914k4Xr0HfmMvisx0BVTbD8JzjFAvDVWs1Dl5K3KsFQtuY=</vt:lpwstr>
  </property>
  <property fmtid="{D5CDD505-2E9C-101B-9397-08002B2CF9AE}" pid="31" name="_new_ms_pID_725432_00">
    <vt:lpwstr>_new_ms_pID_725432</vt:lpwstr>
  </property>
  <property fmtid="{D5CDD505-2E9C-101B-9397-08002B2CF9AE}" pid="32" name="sflag">
    <vt:lpwstr>1425870505</vt:lpwstr>
  </property>
</Properties>
</file>