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339" r:id="rId3"/>
    <p:sldId id="340" r:id="rId4"/>
    <p:sldId id="345" r:id="rId5"/>
    <p:sldId id="335" r:id="rId6"/>
    <p:sldId id="347" r:id="rId7"/>
    <p:sldId id="334" r:id="rId8"/>
  </p:sldIdLst>
  <p:sldSz cx="9144000" cy="6858000" type="screen4x3"/>
  <p:notesSz cx="6735763" cy="98663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62" userDrawn="1">
          <p15:clr>
            <a:srgbClr val="A4A3A4"/>
          </p15:clr>
        </p15:guide>
        <p15:guide id="2" pos="209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ma maggie" initials="mm" lastIdx="1" clrIdx="0">
    <p:extLst>
      <p:ext uri="{19B8F6BF-5375-455C-9EA6-DF929625EA0E}">
        <p15:presenceInfo xmlns:p15="http://schemas.microsoft.com/office/powerpoint/2012/main" userId="ecd3a4be1186f7fc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14" autoAdjust="0"/>
    <p:restoredTop sz="90853" autoAdjust="0"/>
  </p:normalViewPr>
  <p:slideViewPr>
    <p:cSldViewPr>
      <p:cViewPr varScale="1">
        <p:scale>
          <a:sx n="63" d="100"/>
          <a:sy n="63" d="100"/>
        </p:scale>
        <p:origin x="1210" y="5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49" d="100"/>
          <a:sy n="49" d="100"/>
        </p:scale>
        <p:origin x="2765" y="62"/>
      </p:cViewPr>
      <p:guideLst>
        <p:guide orient="horz" pos="3062"/>
        <p:guide pos="209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082" y="0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082" y="9371817"/>
            <a:ext cx="2919140" cy="4928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6735763" cy="98663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478976" y="102951"/>
            <a:ext cx="621454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35333" y="102951"/>
            <a:ext cx="801877" cy="22446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909638" y="746125"/>
            <a:ext cx="4914900" cy="368617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39252" cy="443865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204488" y="9552401"/>
            <a:ext cx="895942" cy="19239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30403" y="9552400"/>
            <a:ext cx="496547" cy="38648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1643" y="9552401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3184" y="9550714"/>
            <a:ext cx="5329395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29165" y="315602"/>
            <a:ext cx="5477434" cy="16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21086" y="745965"/>
            <a:ext cx="4493593" cy="3687632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897485" y="4686753"/>
            <a:ext cx="4940793" cy="453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072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928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 smtClean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8428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ヘッダー プレースホルダー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802.11-15/1081r0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Jing Ma, NICT</a:t>
            </a:r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30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Arial" panose="020B0604020202020204" pitchFamily="34" charset="0"/>
              <a:buChar char="•"/>
              <a:defRPr sz="2400">
                <a:latin typeface="+mn-lt"/>
              </a:defRPr>
            </a:lvl1pPr>
            <a:lvl2pPr marL="800100" indent="-342900">
              <a:buFont typeface="Times New Roman" panose="02020603050405020304" pitchFamily="18" charset="0"/>
              <a:buChar char="−"/>
              <a:defRPr>
                <a:latin typeface="+mn-lt"/>
                <a:ea typeface="+mj-ea"/>
              </a:defRPr>
            </a:lvl2pPr>
            <a:lvl3pPr marL="1200150" indent="-285750">
              <a:buFont typeface="Arial" panose="020B0604020202020204" pitchFamily="34" charset="0"/>
              <a:buChar char="•"/>
              <a:defRPr>
                <a:latin typeface="+mn-lt"/>
              </a:defRPr>
            </a:lvl3pPr>
            <a:lvl4pPr marL="1371600" indent="0">
              <a:buFont typeface="Wingdings" panose="05000000000000000000" pitchFamily="2" charset="2"/>
              <a:buNone/>
              <a:defRPr>
                <a:latin typeface="+mn-lt"/>
              </a:defRPr>
            </a:lvl4pPr>
            <a:lvl5pPr marL="1828800" indent="0">
              <a:buFont typeface="Wingdings" panose="05000000000000000000" pitchFamily="2" charset="2"/>
              <a:buNone/>
              <a:defRPr>
                <a:latin typeface="+mn-lt"/>
              </a:defRPr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GB" dirty="0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7" name="フッター プレースホルダー 6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スライド番号プレースホルダー 7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218904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Jing Ma, NICT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outline text format</a:t>
            </a:r>
          </a:p>
          <a:p>
            <a:pPr lvl="1"/>
            <a:r>
              <a:rPr lang="en-GB" dirty="0" smtClean="0"/>
              <a:t>Second Outline Level</a:t>
            </a:r>
          </a:p>
          <a:p>
            <a:pPr lvl="2"/>
            <a:r>
              <a:rPr lang="en-GB" dirty="0" smtClean="0"/>
              <a:t>Third Outline Level</a:t>
            </a:r>
          </a:p>
          <a:p>
            <a:pPr lvl="3"/>
            <a:r>
              <a:rPr lang="en-GB" dirty="0" smtClean="0"/>
              <a:t>Fourth Outline Level</a:t>
            </a:r>
          </a:p>
          <a:p>
            <a:pPr lvl="4"/>
            <a:r>
              <a:rPr lang="en-GB" dirty="0" smtClean="0"/>
              <a:t>Fifth Outline Level</a:t>
            </a:r>
          </a:p>
          <a:p>
            <a:pPr lvl="4"/>
            <a:r>
              <a:rPr lang="en-GB" dirty="0" smtClean="0"/>
              <a:t>Sixth Outline Level</a:t>
            </a:r>
          </a:p>
          <a:p>
            <a:pPr lvl="4"/>
            <a:r>
              <a:rPr lang="en-GB" dirty="0" smtClean="0"/>
              <a:t>Seventh Outline Level</a:t>
            </a:r>
          </a:p>
          <a:p>
            <a:pPr lvl="4"/>
            <a:r>
              <a:rPr lang="en-GB" dirty="0" smtClean="0"/>
              <a:t>Eighth Outline Level</a:t>
            </a:r>
          </a:p>
          <a:p>
            <a:pPr lvl="4"/>
            <a:r>
              <a:rPr lang="en-GB" dirty="0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dirty="0" smtClean="0"/>
              <a:t>November, 2015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802.11-15/1374r1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Jing Ma, NICT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04354" y="691417"/>
            <a:ext cx="8350696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 smtClean="0"/>
              <a:t>Consideration for </a:t>
            </a:r>
            <a:r>
              <a:rPr lang="en-GB" sz="2800" dirty="0">
                <a:solidFill>
                  <a:schemeClr val="tx1"/>
                </a:solidFill>
              </a:rPr>
              <a:t>p</a:t>
            </a:r>
            <a:r>
              <a:rPr lang="en-GB" altLang="ja-JP" sz="2800" dirty="0" smtClean="0">
                <a:solidFill>
                  <a:schemeClr val="tx1"/>
                </a:solidFill>
              </a:rPr>
              <a:t>rotecting</a:t>
            </a:r>
            <a:r>
              <a:rPr lang="en-GB" altLang="ja-JP" sz="2800" dirty="0" smtClean="0">
                <a:solidFill>
                  <a:srgbClr val="FF0000"/>
                </a:solidFill>
              </a:rPr>
              <a:t> </a:t>
            </a:r>
            <a:r>
              <a:rPr lang="en-GB" altLang="ja-JP" sz="2800" dirty="0"/>
              <a:t>cascading </a:t>
            </a:r>
            <a:r>
              <a:rPr lang="en-GB" altLang="ja-JP" sz="2800" dirty="0" smtClean="0"/>
              <a:t>MU DL/UL </a:t>
            </a:r>
            <a:r>
              <a:rPr lang="en-GB" altLang="ja-JP" sz="2800" dirty="0"/>
              <a:t>transmission with MU RTS/CTS 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701067"/>
            <a:ext cx="7772400" cy="396875"/>
          </a:xfrm>
          <a:ln/>
        </p:spPr>
        <p:txBody>
          <a:bodyPr/>
          <a:lstStyle/>
          <a:p>
            <a:pPr marL="0" indent="0" algn="ct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Date:2015-11-09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0622937"/>
              </p:ext>
            </p:extLst>
          </p:nvPr>
        </p:nvGraphicFramePr>
        <p:xfrm>
          <a:off x="517525" y="2281238"/>
          <a:ext cx="7997825" cy="300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" name="Document" r:id="rId4" imgW="8262412" imgH="3103086" progId="Word.Document.8">
                  <p:embed/>
                </p:oleObj>
              </mc:Choice>
              <mc:Fallback>
                <p:oleObj name="Document" r:id="rId4" imgW="8262412" imgH="3103086" progId="Word.Document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281238"/>
                        <a:ext cx="7997825" cy="3006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8680"/>
            <a:ext cx="7770813" cy="1065213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13893"/>
            <a:ext cx="8640960" cy="4221088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sz="2200" dirty="0" smtClean="0">
                <a:solidFill>
                  <a:schemeClr val="tx1"/>
                </a:solidFill>
              </a:rPr>
              <a:t>MU </a:t>
            </a:r>
            <a:r>
              <a:rPr lang="en-US" altLang="ja-JP" sz="2200" dirty="0" smtClean="0">
                <a:solidFill>
                  <a:schemeClr val="tx1"/>
                </a:solidFill>
              </a:rPr>
              <a:t>UL procedure can set up TXOP  to protect MU UL transmission either by trigger frame or by RTS/CTS exchange.</a:t>
            </a:r>
            <a:endParaRPr lang="en-US" altLang="ja-JP" sz="2400" dirty="0" smtClean="0"/>
          </a:p>
          <a:p>
            <a:pPr>
              <a:spcBef>
                <a:spcPts val="1200"/>
              </a:spcBef>
            </a:pPr>
            <a:r>
              <a:rPr lang="en-US" altLang="ja-JP" sz="2200" dirty="0" smtClean="0"/>
              <a:t>MU </a:t>
            </a:r>
            <a:r>
              <a:rPr lang="en-US" altLang="ja-JP" sz="2200" dirty="0"/>
              <a:t>RTS/CTS procedure is </a:t>
            </a:r>
            <a:r>
              <a:rPr lang="en-US" altLang="ja-JP" sz="2200" dirty="0" smtClean="0"/>
              <a:t>defined for </a:t>
            </a:r>
            <a:r>
              <a:rPr lang="en-US" altLang="ja-JP" sz="2200" dirty="0"/>
              <a:t>protecting DL MU </a:t>
            </a:r>
            <a:r>
              <a:rPr lang="en-US" altLang="ja-JP" sz="2200" dirty="0" smtClean="0"/>
              <a:t>transmission in SFD [1].</a:t>
            </a:r>
          </a:p>
          <a:p>
            <a:pPr>
              <a:spcBef>
                <a:spcPts val="1200"/>
              </a:spcBef>
            </a:pPr>
            <a:endParaRPr lang="en-US" altLang="ja-JP" sz="2000" dirty="0" smtClean="0"/>
          </a:p>
          <a:p>
            <a:pPr>
              <a:spcBef>
                <a:spcPts val="1200"/>
              </a:spcBef>
            </a:pPr>
            <a:r>
              <a:rPr lang="en-US" altLang="ja-JP" sz="2000" dirty="0" smtClean="0"/>
              <a:t>This presentation proposes to use MU </a:t>
            </a:r>
            <a:r>
              <a:rPr lang="en-US" altLang="ja-JP" sz="2000" dirty="0"/>
              <a:t>RTS/CTS </a:t>
            </a:r>
            <a:r>
              <a:rPr lang="en-US" altLang="ja-JP" sz="2000" dirty="0" smtClean="0"/>
              <a:t>to protect cascading MU DL</a:t>
            </a:r>
            <a:r>
              <a:rPr lang="en-US" altLang="ja-JP" sz="2000" dirty="0"/>
              <a:t>/</a:t>
            </a:r>
            <a:r>
              <a:rPr lang="en-US" altLang="ja-JP" sz="2000" dirty="0" smtClean="0"/>
              <a:t>UL transmission.</a:t>
            </a:r>
          </a:p>
          <a:p>
            <a:pPr lvl="1">
              <a:spcBef>
                <a:spcPts val="1200"/>
              </a:spcBef>
            </a:pPr>
            <a:r>
              <a:rPr lang="en-US" altLang="ja-JP" dirty="0"/>
              <a:t>Efficient and simple </a:t>
            </a:r>
            <a:r>
              <a:rPr lang="en-US" altLang="ja-JP" dirty="0" smtClean="0"/>
              <a:t>procedure</a:t>
            </a:r>
            <a:endParaRPr lang="en-US" altLang="ja-JP" sz="2000" dirty="0"/>
          </a:p>
          <a:p>
            <a:pPr marL="0" indent="0">
              <a:buNone/>
            </a:pPr>
            <a:endParaRPr lang="en-US" altLang="ja-JP" sz="1800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289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898" y="637413"/>
            <a:ext cx="7770813" cy="1065213"/>
          </a:xfrm>
        </p:spPr>
        <p:txBody>
          <a:bodyPr/>
          <a:lstStyle/>
          <a:p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</a:t>
            </a:r>
            <a:r>
              <a:rPr lang="en-GB" altLang="ja-JP" dirty="0"/>
              <a:t>transmission </a:t>
            </a:r>
            <a:r>
              <a:rPr lang="en-GB" altLang="ja-JP" dirty="0" smtClean="0"/>
              <a:t>with </a:t>
            </a:r>
            <a:r>
              <a:rPr lang="en-GB" altLang="ja-JP" dirty="0"/>
              <a:t>MU </a:t>
            </a:r>
            <a:r>
              <a:rPr lang="en-GB" altLang="ja-JP" dirty="0" smtClean="0"/>
              <a:t>RTS/CTS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2262" y="2073533"/>
            <a:ext cx="8574087" cy="4494213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Using one MU RTS/CTS exchange to protect cascading </a:t>
            </a:r>
            <a:r>
              <a:rPr lang="en-US" altLang="ja-JP" sz="2000" dirty="0">
                <a:solidFill>
                  <a:schemeClr val="tx1"/>
                </a:solidFill>
              </a:rPr>
              <a:t>MU </a:t>
            </a:r>
            <a:r>
              <a:rPr lang="en-US" altLang="ja-JP" sz="2000" dirty="0" smtClean="0">
                <a:solidFill>
                  <a:schemeClr val="tx1"/>
                </a:solidFill>
              </a:rPr>
              <a:t>DL/UL </a:t>
            </a:r>
            <a:r>
              <a:rPr lang="en-US" altLang="ja-JP" sz="2000" dirty="0" smtClean="0">
                <a:solidFill>
                  <a:schemeClr val="tx1"/>
                </a:solidFill>
              </a:rPr>
              <a:t>transmission</a:t>
            </a:r>
          </a:p>
          <a:p>
            <a:pPr lvl="1"/>
            <a:r>
              <a:rPr lang="en-US" altLang="ja-JP" sz="1800" dirty="0" smtClean="0">
                <a:solidFill>
                  <a:schemeClr val="tx1"/>
                </a:solidFill>
              </a:rPr>
              <a:t>AP initiates MU RTS/CTS exchange to protect MU DL transmission, while, the 3</a:t>
            </a:r>
            <a:r>
              <a:rPr lang="en-US" altLang="ja-JP" sz="1800" baseline="30000" dirty="0" smtClean="0">
                <a:solidFill>
                  <a:schemeClr val="tx1"/>
                </a:solidFill>
              </a:rPr>
              <a:t>rd</a:t>
            </a:r>
            <a:r>
              <a:rPr lang="en-US" altLang="ja-JP" sz="1800" dirty="0" smtClean="0">
                <a:solidFill>
                  <a:schemeClr val="tx1"/>
                </a:solidFill>
              </a:rPr>
              <a:t>-party STAs which receive RTS/CTS set their NAV to the duration of cascading MU DL/UL transmission. 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altLang="ja-JP" sz="1800" dirty="0" smtClean="0">
                <a:solidFill>
                  <a:schemeClr val="tx1"/>
                </a:solidFill>
              </a:rPr>
              <a:t>STAs </a:t>
            </a:r>
            <a:r>
              <a:rPr lang="en-US" altLang="ja-JP" sz="1800" dirty="0">
                <a:solidFill>
                  <a:schemeClr val="tx1"/>
                </a:solidFill>
              </a:rPr>
              <a:t>with pending UL </a:t>
            </a:r>
            <a:r>
              <a:rPr lang="en-US" altLang="ja-JP" sz="1800" dirty="0" smtClean="0">
                <a:solidFill>
                  <a:schemeClr val="tx1"/>
                </a:solidFill>
              </a:rPr>
              <a:t>DATA, after receiving MU DL transmission, </a:t>
            </a:r>
            <a:r>
              <a:rPr lang="en-US" altLang="ja-JP" sz="1800" dirty="0">
                <a:solidFill>
                  <a:schemeClr val="tx1"/>
                </a:solidFill>
              </a:rPr>
              <a:t>could </a:t>
            </a:r>
            <a:r>
              <a:rPr lang="en-US" altLang="ja-JP" sz="1800" dirty="0" smtClean="0">
                <a:solidFill>
                  <a:schemeClr val="tx1"/>
                </a:solidFill>
              </a:rPr>
              <a:t>set a bit </a:t>
            </a:r>
            <a:r>
              <a:rPr lang="en-US" altLang="ja-JP" sz="1800" dirty="0">
                <a:solidFill>
                  <a:schemeClr val="tx1"/>
                </a:solidFill>
              </a:rPr>
              <a:t>in </a:t>
            </a:r>
            <a:r>
              <a:rPr lang="en-US" altLang="ja-JP" sz="1800" dirty="0" smtClean="0">
                <a:solidFill>
                  <a:schemeClr val="tx1"/>
                </a:solidFill>
              </a:rPr>
              <a:t>its UL MU response frame, </a:t>
            </a:r>
            <a:r>
              <a:rPr lang="en-US" altLang="ja-JP" sz="1800" dirty="0">
                <a:solidFill>
                  <a:schemeClr val="tx1"/>
                </a:solidFill>
              </a:rPr>
              <a:t>e.g. </a:t>
            </a:r>
            <a:r>
              <a:rPr lang="en-US" altLang="ja-JP" sz="1800" dirty="0" smtClean="0">
                <a:solidFill>
                  <a:schemeClr val="tx1"/>
                </a:solidFill>
              </a:rPr>
              <a:t>BA, to </a:t>
            </a:r>
            <a:r>
              <a:rPr lang="en-US" altLang="ja-JP" sz="1800" dirty="0">
                <a:solidFill>
                  <a:schemeClr val="tx1"/>
                </a:solidFill>
              </a:rPr>
              <a:t>inform AP that </a:t>
            </a:r>
            <a:r>
              <a:rPr lang="en-US" altLang="ja-JP" sz="1800" dirty="0" smtClean="0">
                <a:solidFill>
                  <a:schemeClr val="tx1"/>
                </a:solidFill>
              </a:rPr>
              <a:t>it has pending </a:t>
            </a:r>
            <a:r>
              <a:rPr lang="en-US" altLang="ja-JP" sz="1800" dirty="0">
                <a:solidFill>
                  <a:schemeClr val="tx1"/>
                </a:solidFill>
              </a:rPr>
              <a:t>UL </a:t>
            </a:r>
            <a:r>
              <a:rPr lang="en-US" altLang="ja-JP" sz="1800" dirty="0" smtClean="0">
                <a:solidFill>
                  <a:schemeClr val="tx1"/>
                </a:solidFill>
              </a:rPr>
              <a:t>DATA</a:t>
            </a:r>
          </a:p>
          <a:p>
            <a:pPr lvl="1">
              <a:spcBef>
                <a:spcPts val="1200"/>
              </a:spcBef>
            </a:pPr>
            <a:r>
              <a:rPr lang="en-US" altLang="ja-JP" sz="1800" dirty="0" smtClean="0"/>
              <a:t>If no STA with pending UL DATA, a NAV cancellation mechanism could be used for </a:t>
            </a:r>
            <a:r>
              <a:rPr lang="en-US" altLang="ja-JP" sz="1800" dirty="0" smtClean="0"/>
              <a:t>resetting </a:t>
            </a:r>
            <a:r>
              <a:rPr lang="en-US" altLang="ja-JP" sz="1800" dirty="0" smtClean="0"/>
              <a:t>the 3</a:t>
            </a:r>
            <a:r>
              <a:rPr lang="en-US" altLang="ja-JP" sz="1800" baseline="30000" dirty="0" smtClean="0"/>
              <a:t>rd</a:t>
            </a:r>
            <a:r>
              <a:rPr lang="en-US" altLang="ja-JP" sz="1800" dirty="0" smtClean="0"/>
              <a:t>-party STAs, e.g. AP </a:t>
            </a:r>
            <a:r>
              <a:rPr lang="en-US" altLang="ja-JP" sz="1800" dirty="0"/>
              <a:t>could send </a:t>
            </a:r>
            <a:r>
              <a:rPr lang="en-US" altLang="ja-JP" sz="1800" dirty="0" smtClean="0"/>
              <a:t>CF-End for NAV cancellation</a:t>
            </a:r>
            <a:endParaRPr lang="en-US" altLang="ja-JP" sz="1800" dirty="0"/>
          </a:p>
          <a:p>
            <a:pPr lvl="1">
              <a:spcBef>
                <a:spcPts val="1200"/>
              </a:spcBef>
            </a:pPr>
            <a:endParaRPr lang="en-US" altLang="ja-JP" sz="1800" dirty="0" smtClean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9439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63587"/>
            <a:ext cx="7770813" cy="1065213"/>
          </a:xfrm>
        </p:spPr>
        <p:txBody>
          <a:bodyPr/>
          <a:lstStyle/>
          <a:p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</a:t>
            </a:r>
            <a:r>
              <a:rPr lang="en-GB" altLang="ja-JP" dirty="0"/>
              <a:t>transmission </a:t>
            </a:r>
            <a:r>
              <a:rPr lang="en-GB" altLang="ja-JP" dirty="0" smtClean="0"/>
              <a:t>with </a:t>
            </a:r>
            <a:r>
              <a:rPr lang="en-GB" altLang="ja-JP" dirty="0"/>
              <a:t>MU </a:t>
            </a:r>
            <a:r>
              <a:rPr lang="en-GB" altLang="ja-JP" dirty="0" smtClean="0"/>
              <a:t>RTS/CTS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0268" y="1544609"/>
            <a:ext cx="8574087" cy="4494213"/>
          </a:xfrm>
        </p:spPr>
        <p:txBody>
          <a:bodyPr>
            <a:normAutofit/>
          </a:bodyPr>
          <a:lstStyle/>
          <a:p>
            <a:r>
              <a:rPr lang="en-US" altLang="ja-JP" sz="2000" dirty="0" smtClean="0">
                <a:solidFill>
                  <a:schemeClr val="tx1"/>
                </a:solidFill>
              </a:rPr>
              <a:t>Using one MU RTS/CTS exchange to protect cascading </a:t>
            </a:r>
            <a:r>
              <a:rPr lang="en-US" altLang="ja-JP" sz="2000" dirty="0">
                <a:solidFill>
                  <a:schemeClr val="tx1"/>
                </a:solidFill>
              </a:rPr>
              <a:t>MU </a:t>
            </a:r>
            <a:r>
              <a:rPr lang="en-US" altLang="ja-JP" sz="2000" dirty="0" smtClean="0">
                <a:solidFill>
                  <a:schemeClr val="tx1"/>
                </a:solidFill>
              </a:rPr>
              <a:t>DL/UL transmission</a:t>
            </a:r>
            <a:endParaRPr lang="en-US" altLang="ja-JP" sz="2000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2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909770" y="6131884"/>
            <a:ext cx="2502938" cy="389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 DL transmission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5729804" y="6165883"/>
            <a:ext cx="2744090" cy="5034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800" dirty="0" smtClean="0">
                <a:solidFill>
                  <a:schemeClr val="tx1"/>
                </a:solidFill>
              </a:rPr>
              <a:t>MU UL transmission</a:t>
            </a: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21" y="2133136"/>
            <a:ext cx="9066483" cy="3720025"/>
          </a:xfrm>
          <a:prstGeom prst="rect">
            <a:avLst/>
          </a:prstGeom>
        </p:spPr>
      </p:pic>
      <p:sp>
        <p:nvSpPr>
          <p:cNvPr id="9" name="テキスト ボックス 8"/>
          <p:cNvSpPr txBox="1"/>
          <p:nvPr/>
        </p:nvSpPr>
        <p:spPr>
          <a:xfrm>
            <a:off x="30118" y="1636380"/>
            <a:ext cx="616001" cy="461665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>
                <a:solidFill>
                  <a:schemeClr val="tx1"/>
                </a:solidFill>
              </a:rPr>
              <a:t>E.g</a:t>
            </a:r>
            <a:r>
              <a:rPr kumimoji="1" lang="en-US" altLang="ja-JP" dirty="0" smtClean="0">
                <a:solidFill>
                  <a:schemeClr val="tx1"/>
                </a:solidFill>
              </a:rPr>
              <a:t>. </a:t>
            </a:r>
            <a:endParaRPr kumimoji="1" lang="ja-JP" altLang="en-US" dirty="0" err="1" smtClean="0">
              <a:solidFill>
                <a:schemeClr val="tx1"/>
              </a:solidFill>
            </a:endParaRPr>
          </a:p>
        </p:txBody>
      </p:sp>
      <p:cxnSp>
        <p:nvCxnSpPr>
          <p:cNvPr id="11" name="直線コネクタ 10"/>
          <p:cNvCxnSpPr/>
          <p:nvPr/>
        </p:nvCxnSpPr>
        <p:spPr bwMode="auto">
          <a:xfrm>
            <a:off x="5178835" y="2997232"/>
            <a:ext cx="0" cy="2910037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7" name="左中かっこ 6"/>
          <p:cNvSpPr/>
          <p:nvPr/>
        </p:nvSpPr>
        <p:spPr bwMode="auto">
          <a:xfrm rot="16200000">
            <a:off x="2806366" y="3837058"/>
            <a:ext cx="462247" cy="4282692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左中かっこ 9"/>
          <p:cNvSpPr/>
          <p:nvPr/>
        </p:nvSpPr>
        <p:spPr bwMode="auto">
          <a:xfrm rot="16200000">
            <a:off x="6595241" y="4286651"/>
            <a:ext cx="462247" cy="3295059"/>
          </a:xfrm>
          <a:prstGeom prst="leftBrac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ja-JP" alt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67114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837183"/>
            <a:ext cx="8892480" cy="3896073"/>
          </a:xfrm>
        </p:spPr>
        <p:txBody>
          <a:bodyPr>
            <a:noAutofit/>
          </a:bodyPr>
          <a:lstStyle/>
          <a:p>
            <a:pPr>
              <a:spcBef>
                <a:spcPts val="1200"/>
              </a:spcBef>
            </a:pPr>
            <a:r>
              <a:rPr lang="en-GB" altLang="ja-JP" dirty="0" smtClean="0">
                <a:solidFill>
                  <a:schemeClr val="tx1"/>
                </a:solidFill>
              </a:rPr>
              <a:t>Protecting</a:t>
            </a:r>
            <a:r>
              <a:rPr lang="en-GB" altLang="ja-JP" dirty="0" smtClean="0">
                <a:solidFill>
                  <a:srgbClr val="FF0000"/>
                </a:solidFill>
              </a:rPr>
              <a:t> </a:t>
            </a:r>
            <a:r>
              <a:rPr lang="en-GB" altLang="ja-JP" dirty="0" smtClean="0"/>
              <a:t>cascading MU DL/UL transmission with MU RTS/CTS  </a:t>
            </a:r>
            <a:r>
              <a:rPr lang="en-US" altLang="ja-JP" dirty="0" smtClean="0"/>
              <a:t>is discussed</a:t>
            </a:r>
          </a:p>
          <a:p>
            <a:pPr lvl="1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Efficient and simple procedure</a:t>
            </a:r>
          </a:p>
          <a:p>
            <a:pPr lvl="2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Protecting both MU DL and UL transmission with one MU RTS/CTS exchange.</a:t>
            </a:r>
          </a:p>
          <a:p>
            <a:pPr lvl="2">
              <a:spcBef>
                <a:spcPts val="1200"/>
              </a:spcBef>
            </a:pPr>
            <a:r>
              <a:rPr lang="en-US" altLang="ja-JP" dirty="0" smtClean="0">
                <a:solidFill>
                  <a:schemeClr val="tx1"/>
                </a:solidFill>
              </a:rPr>
              <a:t>M</a:t>
            </a:r>
            <a:r>
              <a:rPr lang="en-US" altLang="ja-JP" dirty="0" smtClean="0">
                <a:solidFill>
                  <a:schemeClr val="tx1"/>
                </a:solidFill>
              </a:rPr>
              <a:t>ore </a:t>
            </a:r>
            <a:r>
              <a:rPr lang="en-US" altLang="ja-JP" dirty="0" smtClean="0">
                <a:solidFill>
                  <a:schemeClr val="tx1"/>
                </a:solidFill>
              </a:rPr>
              <a:t>data bit in MAC header of BA frame could be reused to indicate whether the involved STAs have pending UL DATA to AP.</a:t>
            </a:r>
            <a:endParaRPr lang="en-US" altLang="ja-JP" dirty="0" smtClean="0"/>
          </a:p>
          <a:p>
            <a:pPr lvl="1">
              <a:spcBef>
                <a:spcPts val="1200"/>
              </a:spcBef>
            </a:pPr>
            <a:endParaRPr lang="en-US" altLang="ja-JP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4032" y="6475413"/>
            <a:ext cx="1949893" cy="184666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Jing Ma, NICT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505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Straw </a:t>
            </a:r>
            <a:r>
              <a:rPr kumimoji="1" lang="en-US" altLang="ja-JP" dirty="0" smtClean="0"/>
              <a:t>poll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0" y="1752600"/>
            <a:ext cx="7772400" cy="4114800"/>
          </a:xfrm>
        </p:spPr>
        <p:txBody>
          <a:bodyPr/>
          <a:lstStyle/>
          <a:p>
            <a:r>
              <a:rPr lang="en-US" altLang="en-US" b="0" dirty="0"/>
              <a:t>Do you agree to add to the TG Specification Frame work document?</a:t>
            </a:r>
          </a:p>
          <a:p>
            <a:pPr lvl="1"/>
            <a:r>
              <a:rPr lang="en-GB" altLang="ko-KR" b="0" i="1" dirty="0" smtClean="0"/>
              <a:t>The spec </a:t>
            </a:r>
            <a:r>
              <a:rPr lang="en-GB" altLang="ko-KR" b="0" i="1" dirty="0" smtClean="0"/>
              <a:t>shall </a:t>
            </a:r>
            <a:r>
              <a:rPr lang="en-US" altLang="ko-KR" b="0" i="1" dirty="0" smtClean="0"/>
              <a:t>include a mechanism that </a:t>
            </a:r>
            <a:r>
              <a:rPr lang="en-US" altLang="ko-KR" i="1" dirty="0"/>
              <a:t>allows MU RTS/CTS </a:t>
            </a:r>
            <a:r>
              <a:rPr lang="en-US" altLang="ko-KR" i="1" dirty="0" smtClean="0"/>
              <a:t>to </a:t>
            </a:r>
            <a:r>
              <a:rPr lang="en-US" altLang="ko-KR" i="1" dirty="0" smtClean="0"/>
              <a:t>protect both </a:t>
            </a:r>
            <a:r>
              <a:rPr lang="en-US" altLang="ko-KR" b="0" i="1" dirty="0" smtClean="0"/>
              <a:t>MU </a:t>
            </a:r>
            <a:r>
              <a:rPr lang="en-US" altLang="ko-KR" b="0" i="1" dirty="0" smtClean="0"/>
              <a:t>Downlink and </a:t>
            </a:r>
            <a:r>
              <a:rPr lang="en-US" altLang="ko-KR" b="0" i="1" dirty="0" smtClean="0"/>
              <a:t>MU Uplink transmission(s) within th</a:t>
            </a:r>
            <a:r>
              <a:rPr lang="en-US" altLang="ko-KR" i="1" dirty="0" smtClean="0"/>
              <a:t>e same TXOPs</a:t>
            </a:r>
            <a:r>
              <a:rPr lang="en-US" altLang="ko-KR" b="0" i="1" dirty="0" smtClean="0"/>
              <a:t>.</a:t>
            </a:r>
            <a:endParaRPr lang="en-US" altLang="ko-KR" b="0" i="1" dirty="0" smtClean="0"/>
          </a:p>
          <a:p>
            <a:pPr lvl="1"/>
            <a:endParaRPr lang="en-GB" altLang="ko-KR" dirty="0"/>
          </a:p>
          <a:p>
            <a:pPr marL="0" indent="0">
              <a:buNone/>
            </a:pPr>
            <a:r>
              <a:rPr lang="en-US" altLang="ko-KR" dirty="0"/>
              <a:t>Yes:</a:t>
            </a:r>
          </a:p>
          <a:p>
            <a:pPr marL="0" indent="0">
              <a:buNone/>
            </a:pPr>
            <a:r>
              <a:rPr lang="en-US" altLang="ko-KR" dirty="0"/>
              <a:t>No:</a:t>
            </a:r>
          </a:p>
          <a:p>
            <a:pPr marL="0" indent="0">
              <a:buNone/>
            </a:pPr>
            <a:r>
              <a:rPr lang="en-US" altLang="ko-KR" dirty="0"/>
              <a:t>Abstain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55975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smtClean="0"/>
              <a:t>References</a:t>
            </a:r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1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Jing Ma, NICT</a:t>
            </a: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33400" y="1752600"/>
            <a:ext cx="75669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600" dirty="0" smtClean="0">
                <a:solidFill>
                  <a:schemeClr val="tx1"/>
                </a:solidFill>
              </a:rPr>
              <a:t>[1] </a:t>
            </a:r>
            <a:r>
              <a:rPr kumimoji="1" lang="en-US" altLang="ja-JP" sz="1600" dirty="0">
                <a:solidFill>
                  <a:schemeClr val="tx1"/>
                </a:solidFill>
              </a:rPr>
              <a:t>“SPEC framework”, IEEE </a:t>
            </a:r>
            <a:r>
              <a:rPr kumimoji="1" lang="en-US" altLang="ja-JP" sz="1600" dirty="0" smtClean="0">
                <a:solidFill>
                  <a:schemeClr val="tx1"/>
                </a:solidFill>
              </a:rPr>
              <a:t>802.11-15/0132r9</a:t>
            </a:r>
          </a:p>
          <a:p>
            <a:r>
              <a:rPr kumimoji="1" lang="en-US" altLang="ja-JP" sz="1600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dirty="0"/>
              <a:t>November, </a:t>
            </a:r>
            <a:r>
              <a:rPr lang="en-US" altLang="ja-JP" dirty="0" smtClean="0"/>
              <a:t>2015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9951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dirty="0" err="1" smtClean="0">
            <a:solidFill>
              <a:schemeClr val="tx1"/>
            </a:solidFill>
          </a:defRPr>
        </a:defPPr>
      </a:lstStyle>
    </a:tx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13030</TotalTime>
  <Words>443</Words>
  <Application>Microsoft Office PowerPoint</Application>
  <PresentationFormat>画面に合わせる (4:3)</PresentationFormat>
  <Paragraphs>75</Paragraphs>
  <Slides>7</Slides>
  <Notes>5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5" baseType="lpstr">
      <vt:lpstr>Arial Unicode MS</vt:lpstr>
      <vt:lpstr>ＭＳ Ｐゴシック</vt:lpstr>
      <vt:lpstr>MS Gothic</vt:lpstr>
      <vt:lpstr>Arial</vt:lpstr>
      <vt:lpstr>Times New Roman</vt:lpstr>
      <vt:lpstr>Wingdings</vt:lpstr>
      <vt:lpstr>Office テーマ</vt:lpstr>
      <vt:lpstr>Document</vt:lpstr>
      <vt:lpstr>Consideration for protecting cascading MU DL/UL transmission with MU RTS/CTS </vt:lpstr>
      <vt:lpstr>Introduction</vt:lpstr>
      <vt:lpstr>Protecting cascading MU DL/UL transmission with MU RTS/CTS </vt:lpstr>
      <vt:lpstr>Protecting cascading MU DL/UL transmission with MU RTS/CTS </vt:lpstr>
      <vt:lpstr>Conclusions</vt:lpstr>
      <vt:lpstr>Straw poll</vt:lpstr>
      <vt:lpstr>References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mama maggie</dc:creator>
  <cp:lastModifiedBy>mama maggie</cp:lastModifiedBy>
  <cp:revision>439</cp:revision>
  <cp:lastPrinted>2015-09-10T07:58:54Z</cp:lastPrinted>
  <dcterms:created xsi:type="dcterms:W3CDTF">2015-06-05T08:56:36Z</dcterms:created>
  <dcterms:modified xsi:type="dcterms:W3CDTF">2015-11-10T17:58:10Z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2039161657</vt:i4>
  </property>
  <property fmtid="{D5CDD505-2E9C-101B-9397-08002B2CF9AE}" pid="3" name="_NewReviewCycle">
    <vt:lpwstr/>
  </property>
  <property fmtid="{D5CDD505-2E9C-101B-9397-08002B2CF9AE}" pid="4" name="_EmailSubject">
    <vt:lpwstr>(majing) For Dallas meeting</vt:lpwstr>
  </property>
  <property fmtid="{D5CDD505-2E9C-101B-9397-08002B2CF9AE}" pid="5" name="_AuthorEmail">
    <vt:lpwstr>chaochun.wang@mediatek.com</vt:lpwstr>
  </property>
  <property fmtid="{D5CDD505-2E9C-101B-9397-08002B2CF9AE}" pid="6" name="_AuthorEmailDisplayName">
    <vt:lpwstr>ChaoChun Wang</vt:lpwstr>
  </property>
</Properties>
</file>