
<file path=[Content_Types].xml><?xml version="1.0" encoding="utf-8"?>
<Types xmlns="http://schemas.openxmlformats.org/package/2006/content-types">
  <Default Extension="vsd" ContentType="application/vnd.visio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15" r:id="rId1"/>
  </p:sldMasterIdLst>
  <p:notesMasterIdLst>
    <p:notesMasterId r:id="rId22"/>
  </p:notesMasterIdLst>
  <p:handoutMasterIdLst>
    <p:handoutMasterId r:id="rId23"/>
  </p:handoutMasterIdLst>
  <p:sldIdLst>
    <p:sldId id="500" r:id="rId2"/>
    <p:sldId id="569" r:id="rId3"/>
    <p:sldId id="570" r:id="rId4"/>
    <p:sldId id="571" r:id="rId5"/>
    <p:sldId id="572" r:id="rId6"/>
    <p:sldId id="573" r:id="rId7"/>
    <p:sldId id="575" r:id="rId8"/>
    <p:sldId id="576" r:id="rId9"/>
    <p:sldId id="603" r:id="rId10"/>
    <p:sldId id="593" r:id="rId11"/>
    <p:sldId id="596" r:id="rId12"/>
    <p:sldId id="594" r:id="rId13"/>
    <p:sldId id="595" r:id="rId14"/>
    <p:sldId id="597" r:id="rId15"/>
    <p:sldId id="598" r:id="rId16"/>
    <p:sldId id="599" r:id="rId17"/>
    <p:sldId id="600" r:id="rId18"/>
    <p:sldId id="588" r:id="rId19"/>
    <p:sldId id="602" r:id="rId20"/>
    <p:sldId id="591" r:id="rId21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enney, Thomas J" initials="TJK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FF99FF"/>
    <a:srgbClr val="FF0000"/>
    <a:srgbClr val="00FF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351" autoAdjust="0"/>
    <p:restoredTop sz="90216" autoAdjust="0"/>
  </p:normalViewPr>
  <p:slideViewPr>
    <p:cSldViewPr>
      <p:cViewPr varScale="1">
        <p:scale>
          <a:sx n="70" d="100"/>
          <a:sy n="70" d="100"/>
        </p:scale>
        <p:origin x="-100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862"/>
    </p:cViewPr>
  </p:sorterViewPr>
  <p:notesViewPr>
    <p:cSldViewPr>
      <p:cViewPr varScale="1">
        <p:scale>
          <a:sx n="57" d="100"/>
          <a:sy n="57" d="100"/>
        </p:scale>
        <p:origin x="-2838" y="-7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image" Target="../media/image3.emf"/><Relationship Id="rId4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43017" y="175081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/>
              <a:t>doc.: IEEE </a:t>
            </a:r>
            <a:r>
              <a:rPr lang="en-US" altLang="ko-KR" dirty="0" smtClean="0"/>
              <a:t>802.11-13/xxxxr0</a:t>
            </a:r>
            <a:endParaRPr lang="en-US" altLang="ko-KR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July 2013</a:t>
            </a:r>
            <a:endParaRPr lang="en-US" altLang="ko-KR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633639" y="8982075"/>
            <a:ext cx="68461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Wu </a:t>
            </a:r>
            <a:r>
              <a:rPr lang="en-US" altLang="ko-KR" dirty="0" err="1" smtClean="0"/>
              <a:t>Tianyu</a:t>
            </a:r>
            <a:endParaRPr lang="en-US" altLang="ko-KR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D78EA437-FC61-47EA-BA49-9762C85F74D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altLang="ko-KR">
                <a:ea typeface="굴림" charset="-127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964456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doc.: IEEE 802.11-13/0787r0</a:t>
            </a:r>
            <a:endParaRPr lang="en-US" altLang="ko-KR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July 2013</a:t>
            </a:r>
            <a:endParaRPr lang="en-US" altLang="ko-KR" dirty="0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135462" y="8985250"/>
            <a:ext cx="114627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ea typeface="굴림" charset="-127"/>
              </a:defRPr>
            </a:lvl5pPr>
          </a:lstStyle>
          <a:p>
            <a:pPr lvl="4">
              <a:defRPr/>
            </a:pPr>
            <a:r>
              <a:rPr lang="en-US" altLang="ko-KR" dirty="0" smtClean="0"/>
              <a:t>Wu </a:t>
            </a:r>
            <a:r>
              <a:rPr lang="en-US" altLang="ko-KR" dirty="0" err="1" smtClean="0"/>
              <a:t>Tianyu</a:t>
            </a:r>
            <a:endParaRPr lang="en-US" altLang="ko-KR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BFE52EA4-3055-4938-A5E3-369C60EA756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>
                <a:ea typeface="굴림" charset="-127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3369051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1143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2286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3429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4572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doc.: IEEE 802.11-08/1021r0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July 2008</a:t>
            </a:r>
          </a:p>
        </p:txBody>
      </p:sp>
      <p:sp>
        <p:nvSpPr>
          <p:cNvPr id="337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altLang="ko-KR" smtClean="0">
                <a:ea typeface="굴림" pitchFamily="34" charset="-127"/>
              </a:rPr>
              <a:t>Peter Loc</a:t>
            </a:r>
          </a:p>
        </p:txBody>
      </p:sp>
      <p:sp>
        <p:nvSpPr>
          <p:cNvPr id="337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Page </a:t>
            </a:r>
            <a:fld id="{CBA724C8-E5A7-4639-BAE9-F1E5F0880C97}" type="slidenum">
              <a:rPr lang="en-US" altLang="ko-KR" smtClean="0">
                <a:ea typeface="굴림" pitchFamily="34" charset="-127"/>
              </a:rPr>
              <a:pPr/>
              <a:t>1</a:t>
            </a:fld>
            <a:endParaRPr lang="en-US" altLang="ko-KR" smtClean="0">
              <a:ea typeface="굴림" pitchFamily="34" charset="-127"/>
            </a:endParaRPr>
          </a:p>
        </p:txBody>
      </p:sp>
      <p:sp>
        <p:nvSpPr>
          <p:cNvPr id="337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37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ko-KR" dirty="0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66107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 dirty="0" smtClean="0">
                <a:ea typeface="굴림" charset="-127"/>
              </a:rPr>
              <a:t>Submission</a:t>
            </a:r>
            <a:endParaRPr lang="en-US" altLang="ko-KR" dirty="0">
              <a:ea typeface="굴림" charset="-127"/>
            </a:endParaRPr>
          </a:p>
        </p:txBody>
      </p:sp>
      <p:sp>
        <p:nvSpPr>
          <p:cNvPr id="5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7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7152076" y="6477000"/>
            <a:ext cx="1410899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dirty="0" err="1" smtClean="0"/>
              <a:t>Kiseon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Ryu</a:t>
            </a:r>
            <a:r>
              <a:rPr lang="en-US" altLang="ko-KR" dirty="0" smtClean="0"/>
              <a:t> et al. (LG)</a:t>
            </a:r>
            <a:endParaRPr lang="en-US" altLang="ko-KR" dirty="0"/>
          </a:p>
        </p:txBody>
      </p:sp>
      <p:sp>
        <p:nvSpPr>
          <p:cNvPr id="8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8CBCF7A-1E0D-49A7-8A4E-07EEBC7D2FA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 marL="1143000" indent="-228600">
              <a:buClrTx/>
              <a:buFont typeface="Wingdings" pitchFamily="2" charset="2"/>
              <a:buChar char="Ø"/>
              <a:defRPr baseline="0"/>
            </a:lvl4pPr>
            <a:lvl5pPr marL="2057400" indent="-228600">
              <a:buClr>
                <a:srgbClr val="0070C0"/>
              </a:buClr>
              <a:buFont typeface="Arial" pitchFamily="34" charset="0"/>
              <a:buChar char="•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671755" y="6520934"/>
            <a:ext cx="4890846" cy="184666"/>
          </a:xfrm>
          <a:prstGeom prst="rect">
            <a:avLst/>
          </a:prstGeom>
          <a:noFill/>
          <a:ln w="508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0" tIns="0" rIns="0" bIns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Neo Sans Intel" pitchFamily="34" charset="0"/>
              </a:rPr>
              <a:t>Copyright@2012, Intel Corporation. All rights reserved. </a:t>
            </a:r>
            <a:endParaRPr lang="en-US" sz="1200" dirty="0">
              <a:solidFill>
                <a:schemeClr val="bg1"/>
              </a:solidFill>
              <a:latin typeface="Neo Sans Inte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879" y="6482728"/>
            <a:ext cx="484973" cy="299072"/>
          </a:xfrm>
          <a:prstGeom prst="rect">
            <a:avLst/>
          </a:prstGeom>
          <a:noFill/>
        </p:spPr>
        <p:txBody>
          <a:bodyPr wrap="none" lIns="98060" tIns="49030" rIns="98060" bIns="49030" rtlCol="0">
            <a:spAutoFit/>
          </a:bodyPr>
          <a:lstStyle/>
          <a:p>
            <a:pPr marL="0" marR="0" lvl="0" indent="0" defTabSz="98060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5EC5FB-0C8E-4818-A81D-78796ABB4840}" type="slidenum">
              <a:rPr kumimoji="0" lang="en-US" sz="13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pPr marL="0" marR="0" lvl="0" indent="0" defTabSz="98060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3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239000" y="6400800"/>
            <a:ext cx="1342132" cy="328296"/>
          </a:xfrm>
          <a:prstGeom prst="rect">
            <a:avLst/>
          </a:prstGeom>
          <a:noFill/>
        </p:spPr>
        <p:txBody>
          <a:bodyPr wrap="square" lIns="98060" tIns="49030" rIns="98060" bIns="49030" rtlCol="0">
            <a:spAutoFit/>
          </a:bodyPr>
          <a:lstStyle/>
          <a:p>
            <a:r>
              <a:rPr lang="en-US" sz="1500" b="1" dirty="0" smtClean="0">
                <a:solidFill>
                  <a:schemeClr val="bg1"/>
                </a:solidFill>
                <a:latin typeface="Neo Sans Intel" pitchFamily="34" charset="0"/>
              </a:rPr>
              <a:t>Intel</a:t>
            </a:r>
            <a:r>
              <a:rPr lang="en-US" sz="1500" b="1" baseline="0" dirty="0" smtClean="0">
                <a:solidFill>
                  <a:schemeClr val="bg1"/>
                </a:solidFill>
                <a:latin typeface="Neo Sans Intel" pitchFamily="34" charset="0"/>
              </a:rPr>
              <a:t> Labs</a:t>
            </a:r>
            <a:endParaRPr lang="en-US" sz="1500" b="1" dirty="0" smtClean="0">
              <a:solidFill>
                <a:schemeClr val="bg1"/>
              </a:solidFill>
              <a:latin typeface="Neo Sans Intel" pitchFamily="34" charset="0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671755" y="6520934"/>
            <a:ext cx="4890846" cy="184666"/>
          </a:xfrm>
          <a:prstGeom prst="rect">
            <a:avLst/>
          </a:prstGeom>
          <a:noFill/>
          <a:ln w="508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0" tIns="0" rIns="0" bIns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Neo Sans Intel" pitchFamily="34" charset="0"/>
              </a:rPr>
              <a:t>Wireless Communication Lab, Intel Labs</a:t>
            </a:r>
            <a:endParaRPr lang="en-US" sz="1200" dirty="0">
              <a:solidFill>
                <a:schemeClr val="bg1"/>
              </a:solidFill>
              <a:latin typeface="Neo Sans Inte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879" y="6482728"/>
            <a:ext cx="484973" cy="299072"/>
          </a:xfrm>
          <a:prstGeom prst="rect">
            <a:avLst/>
          </a:prstGeom>
          <a:noFill/>
        </p:spPr>
        <p:txBody>
          <a:bodyPr wrap="none" lIns="98060" tIns="49030" rIns="98060" bIns="49030" rtlCol="0">
            <a:spAutoFit/>
          </a:bodyPr>
          <a:lstStyle/>
          <a:p>
            <a:pPr marL="0" marR="0" lvl="0" indent="0" defTabSz="98060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5EC5FB-0C8E-4818-A81D-78796ABB4840}" type="slidenum">
              <a:rPr kumimoji="0" lang="en-US" sz="13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pPr marL="0" marR="0" lvl="0" indent="0" defTabSz="98060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3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086600" y="6498116"/>
            <a:ext cx="1447800" cy="283684"/>
          </a:xfrm>
          <a:prstGeom prst="rect">
            <a:avLst/>
          </a:prstGeom>
          <a:noFill/>
        </p:spPr>
        <p:txBody>
          <a:bodyPr wrap="square" lIns="98060" tIns="49030" rIns="98060" bIns="49030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  <a:latin typeface="Neo Sans Intel" pitchFamily="34" charset="0"/>
              </a:rPr>
              <a:t>Intel Confidential</a:t>
            </a:r>
          </a:p>
        </p:txBody>
      </p:sp>
      <p:sp>
        <p:nvSpPr>
          <p:cNvPr id="13" name="Rectangle 9"/>
          <p:cNvSpPr>
            <a:spLocks noChangeArrowheads="1"/>
          </p:cNvSpPr>
          <p:nvPr userDrawn="1"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 baseline="0" dirty="0" smtClean="0">
                <a:ea typeface="굴림" charset="-127"/>
              </a:rPr>
              <a:t>Sub</a:t>
            </a:r>
            <a:r>
              <a:rPr lang="en-US" altLang="ko-KR" dirty="0" smtClean="0">
                <a:ea typeface="굴림" charset="-127"/>
              </a:rPr>
              <a:t>mission</a:t>
            </a:r>
            <a:endParaRPr lang="en-US" altLang="ko-KR" dirty="0">
              <a:ea typeface="굴림" charset="-127"/>
            </a:endParaRPr>
          </a:p>
        </p:txBody>
      </p:sp>
      <p:sp>
        <p:nvSpPr>
          <p:cNvPr id="14" name="Line 10"/>
          <p:cNvSpPr>
            <a:spLocks noChangeShapeType="1"/>
          </p:cNvSpPr>
          <p:nvPr userDrawn="1"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15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7152076" y="6477000"/>
            <a:ext cx="1410899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dirty="0" err="1" smtClean="0"/>
              <a:t>Kiseon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Ryu</a:t>
            </a:r>
            <a:r>
              <a:rPr lang="en-US" altLang="ko-KR" dirty="0" smtClean="0"/>
              <a:t> et al. (LG)</a:t>
            </a:r>
            <a:endParaRPr lang="en-US" altLang="ko-KR" dirty="0"/>
          </a:p>
        </p:txBody>
      </p:sp>
      <p:sp>
        <p:nvSpPr>
          <p:cNvPr id="16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8CBCF7A-1E0D-49A7-8A4E-07EEBC7D2FA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8" name="Line 8"/>
          <p:cNvSpPr>
            <a:spLocks noChangeShapeType="1"/>
          </p:cNvSpPr>
          <p:nvPr userDrawn="1"/>
        </p:nvSpPr>
        <p:spPr bwMode="auto">
          <a:xfrm>
            <a:off x="685800" y="429399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20" name="Rectangle 7"/>
          <p:cNvSpPr>
            <a:spLocks noChangeArrowheads="1"/>
          </p:cNvSpPr>
          <p:nvPr userDrawn="1"/>
        </p:nvSpPr>
        <p:spPr bwMode="auto">
          <a:xfrm>
            <a:off x="5894787" y="225052"/>
            <a:ext cx="257577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doc.: IEEE 802.11-15/xxxxr0</a:t>
            </a:r>
            <a:endParaRPr lang="en-US" altLang="ko-KR" sz="1400" b="1" dirty="0">
              <a:ea typeface="굴림" pitchFamily="34" charset="-127"/>
            </a:endParaRPr>
          </a:p>
        </p:txBody>
      </p:sp>
      <p:sp>
        <p:nvSpPr>
          <p:cNvPr id="19" name="Rectangle 7"/>
          <p:cNvSpPr>
            <a:spLocks noChangeArrowheads="1"/>
          </p:cNvSpPr>
          <p:nvPr userDrawn="1"/>
        </p:nvSpPr>
        <p:spPr bwMode="auto">
          <a:xfrm>
            <a:off x="304800" y="201393"/>
            <a:ext cx="25146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marL="457200" lvl="4" algn="l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November 2015</a:t>
            </a:r>
            <a:endParaRPr lang="en-US" altLang="ko-KR" sz="1400" b="1" dirty="0">
              <a:ea typeface="굴림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913898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title style</a:t>
            </a:r>
          </a:p>
        </p:txBody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7526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2" name="바닥글 개체 틀 2"/>
          <p:cNvSpPr>
            <a:spLocks noGrp="1"/>
          </p:cNvSpPr>
          <p:nvPr>
            <p:ph type="ftr" sz="quarter" idx="3"/>
          </p:nvPr>
        </p:nvSpPr>
        <p:spPr bwMode="auto">
          <a:xfrm>
            <a:off x="7152076" y="6477000"/>
            <a:ext cx="1410899" cy="184666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ea typeface="굴림" pitchFamily="34" charset="-127"/>
              </a:defRPr>
            </a:lvl1pPr>
          </a:lstStyle>
          <a:p>
            <a:r>
              <a:rPr lang="en-US" altLang="ko-KR" dirty="0" err="1" smtClean="0"/>
              <a:t>Kiseon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Ryu</a:t>
            </a:r>
            <a:r>
              <a:rPr lang="en-US" altLang="ko-KR" dirty="0" smtClean="0"/>
              <a:t> et al. (LG)</a:t>
            </a:r>
            <a:endParaRPr lang="en-US" altLang="ko-KR" dirty="0"/>
          </a:p>
        </p:txBody>
      </p:sp>
      <p:sp>
        <p:nvSpPr>
          <p:cNvPr id="13" name="슬라이드 번호 개체 틀 3"/>
          <p:cNvSpPr>
            <a:spLocks noGrp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0050092-9108-44CD-920C-9A015721E60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7" name="Rectangle 7"/>
          <p:cNvSpPr>
            <a:spLocks noChangeArrowheads="1"/>
          </p:cNvSpPr>
          <p:nvPr userDrawn="1"/>
        </p:nvSpPr>
        <p:spPr bwMode="auto">
          <a:xfrm>
            <a:off x="5869730" y="394156"/>
            <a:ext cx="257577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altLang="ko-KR" sz="1400" dirty="0" smtClean="0">
                <a:latin typeface="Times New Roman" pitchFamily="18" charset="0"/>
                <a:ea typeface="굴림" pitchFamily="34" charset="-127"/>
              </a:rPr>
              <a:t>doc.: IEEE 802.11-15/xxxxr0</a:t>
            </a:r>
            <a:endParaRPr lang="en-US" altLang="ko-KR" sz="1400" b="1" dirty="0">
              <a:ea typeface="굴림" pitchFamily="34" charset="-127"/>
            </a:endParaRPr>
          </a:p>
        </p:txBody>
      </p:sp>
      <p:sp>
        <p:nvSpPr>
          <p:cNvPr id="8" name="Line 8"/>
          <p:cNvSpPr>
            <a:spLocks noChangeShapeType="1"/>
          </p:cNvSpPr>
          <p:nvPr userDrawn="1"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10" name="Rectangle 7"/>
          <p:cNvSpPr>
            <a:spLocks noChangeArrowheads="1"/>
          </p:cNvSpPr>
          <p:nvPr userDrawn="1"/>
        </p:nvSpPr>
        <p:spPr bwMode="auto">
          <a:xfrm>
            <a:off x="304800" y="394156"/>
            <a:ext cx="25146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marL="457200" lvl="4" algn="l"/>
            <a:r>
              <a:rPr lang="en-US" altLang="ko-KR" sz="1400" dirty="0" smtClean="0">
                <a:latin typeface="Times New Roman" pitchFamily="18" charset="0"/>
                <a:ea typeface="굴림" pitchFamily="34" charset="-127"/>
              </a:rPr>
              <a:t>November 2015</a:t>
            </a:r>
            <a:endParaRPr lang="en-US" altLang="ko-KR" sz="1400" b="1" dirty="0">
              <a:ea typeface="굴림" pitchFamily="34" charset="-127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Visio_2003-2010____1.vsd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Visio_2003-2010____2.vsd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oleObject" Target="../embeddings/Microsoft_Visio_2003-2010____3.vsd"/><Relationship Id="rId7" Type="http://schemas.openxmlformats.org/officeDocument/2006/relationships/oleObject" Target="../embeddings/Microsoft_Visio_2003-2010____5.vsd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4.emf"/><Relationship Id="rId5" Type="http://schemas.openxmlformats.org/officeDocument/2006/relationships/oleObject" Target="../embeddings/Microsoft_Visio_2003-2010____4.vsd"/><Relationship Id="rId10" Type="http://schemas.openxmlformats.org/officeDocument/2006/relationships/image" Target="../media/image6.emf"/><Relationship Id="rId4" Type="http://schemas.openxmlformats.org/officeDocument/2006/relationships/image" Target="../media/image3.emf"/><Relationship Id="rId9" Type="http://schemas.openxmlformats.org/officeDocument/2006/relationships/oleObject" Target="../embeddings/Microsoft_Visio_2003-2010____6.vsd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Visio_2003-2010____7.vsd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7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Visio_2003-2010____8.vsd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8.e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rporat@broadcom.co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mailto:pmonajem@cisco.com" TargetMode="External"/><Relationship Id="rId3" Type="http://schemas.openxmlformats.org/officeDocument/2006/relationships/hyperlink" Target="mailto:lv.kaiying@zte.com.cn" TargetMode="External"/><Relationship Id="rId7" Type="http://schemas.openxmlformats.org/officeDocument/2006/relationships/hyperlink" Target="mailto:brianh@cisco.com" TargetMode="External"/><Relationship Id="rId2" Type="http://schemas.openxmlformats.org/officeDocument/2006/relationships/hyperlink" Target="mailto:sun.bo1@zte.com.c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xing.weimin@zte.com.cn" TargetMode="External"/><Relationship Id="rId5" Type="http://schemas.openxmlformats.org/officeDocument/2006/relationships/hyperlink" Target="mailto:yao.ke5@zte.com.cn" TargetMode="External"/><Relationship Id="rId4" Type="http://schemas.openxmlformats.org/officeDocument/2006/relationships/hyperlink" Target="mailto:yfang@ztetx.com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mujtaba@apple.com" TargetMode="External"/><Relationship Id="rId2" Type="http://schemas.openxmlformats.org/officeDocument/2006/relationships/hyperlink" Target="mailto:joonsuk@apple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chartman@apple.com" TargetMode="External"/><Relationship Id="rId5" Type="http://schemas.openxmlformats.org/officeDocument/2006/relationships/hyperlink" Target="mailto:ericwong@apple.com" TargetMode="External"/><Relationship Id="rId4" Type="http://schemas.openxmlformats.org/officeDocument/2006/relationships/hyperlink" Target="mailto:guoqing_li@apple.com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슬라이드 번호 개체 틀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ko-KR" dirty="0" smtClean="0">
                <a:ea typeface="굴림" pitchFamily="34" charset="-127"/>
              </a:rPr>
              <a:t>Slide </a:t>
            </a:r>
            <a:fld id="{4883C6A0-A99F-4D4B-BED4-FEEACDB547CE}" type="slidenum">
              <a:rPr lang="en-US" altLang="ko-KR" smtClean="0">
                <a:ea typeface="굴림" pitchFamily="34" charset="-127"/>
              </a:rPr>
              <a:pPr/>
              <a:t>1</a:t>
            </a:fld>
            <a:endParaRPr lang="en-US" altLang="ko-KR" dirty="0" smtClean="0">
              <a:ea typeface="굴림" pitchFamily="34" charset="-127"/>
            </a:endParaRPr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685800"/>
            <a:ext cx="8534400" cy="1066800"/>
          </a:xfrm>
          <a:noFill/>
        </p:spPr>
        <p:txBody>
          <a:bodyPr/>
          <a:lstStyle/>
          <a:p>
            <a:r>
              <a:rPr lang="en-US" altLang="ko-KR" sz="2400" dirty="0" err="1" smtClean="0"/>
              <a:t>Ack</a:t>
            </a:r>
            <a:r>
              <a:rPr lang="en-US" altLang="ko-KR" sz="2400" dirty="0" smtClean="0"/>
              <a:t> policy for UL MU </a:t>
            </a:r>
            <a:r>
              <a:rPr lang="en-US" altLang="ko-KR" sz="2400" dirty="0" err="1" smtClean="0"/>
              <a:t>Ack</a:t>
            </a:r>
            <a:r>
              <a:rPr lang="en-US" altLang="ko-KR" sz="2400" dirty="0" smtClean="0"/>
              <a:t> transmission</a:t>
            </a:r>
            <a:endParaRPr lang="en-US" altLang="ko-KR" sz="2400" dirty="0">
              <a:latin typeface="Times New Roman" pitchFamily="18" charset="0"/>
              <a:ea typeface="굴림" pitchFamily="34" charset="-127"/>
            </a:endParaRPr>
          </a:p>
        </p:txBody>
      </p:sp>
      <p:sp>
        <p:nvSpPr>
          <p:cNvPr id="1031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667000" y="1752600"/>
            <a:ext cx="396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altLang="ko-KR" sz="1800" dirty="0" smtClean="0">
                <a:latin typeface="Times New Roman" pitchFamily="18" charset="0"/>
                <a:ea typeface="굴림" pitchFamily="34" charset="-127"/>
              </a:rPr>
              <a:t>Date:</a:t>
            </a:r>
            <a:r>
              <a:rPr lang="en-US" altLang="ko-KR" sz="1800" b="0" dirty="0" smtClean="0">
                <a:latin typeface="Times New Roman" pitchFamily="18" charset="0"/>
                <a:ea typeface="굴림" pitchFamily="34" charset="-127"/>
              </a:rPr>
              <a:t> 2015-11-08</a:t>
            </a:r>
          </a:p>
        </p:txBody>
      </p:sp>
      <p:sp>
        <p:nvSpPr>
          <p:cNvPr id="1032" name="Rectangle 4"/>
          <p:cNvSpPr>
            <a:spLocks noChangeArrowheads="1"/>
          </p:cNvSpPr>
          <p:nvPr/>
        </p:nvSpPr>
        <p:spPr bwMode="auto">
          <a:xfrm>
            <a:off x="533400" y="2514600"/>
            <a:ext cx="7696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endParaRPr lang="en-US" altLang="ko-KR" sz="2000" b="1" dirty="0" smtClean="0">
              <a:ea typeface="굴림" pitchFamily="34" charset="-127"/>
            </a:endParaRPr>
          </a:p>
          <a:p>
            <a:pPr marL="342900" indent="-342900">
              <a:spcBef>
                <a:spcPct val="20000"/>
              </a:spcBef>
            </a:pPr>
            <a:endParaRPr lang="en-US" altLang="ko-KR" sz="2000" b="1" dirty="0">
              <a:ea typeface="굴림" pitchFamily="34" charset="-127"/>
            </a:endParaRPr>
          </a:p>
          <a:p>
            <a:pPr marL="342900" indent="-342900">
              <a:spcBef>
                <a:spcPct val="20000"/>
              </a:spcBef>
            </a:pPr>
            <a:endParaRPr lang="en-US" altLang="ko-KR" sz="2000" dirty="0">
              <a:ea typeface="굴림" pitchFamily="34" charset="-127"/>
            </a:endParaRPr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152076" y="6477000"/>
            <a:ext cx="1410899" cy="184666"/>
          </a:xfrm>
        </p:spPr>
        <p:txBody>
          <a:bodyPr/>
          <a:lstStyle/>
          <a:p>
            <a:r>
              <a:rPr lang="en-US" altLang="ko-KR" dirty="0" err="1" smtClean="0"/>
              <a:t>Kiseon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Ryu</a:t>
            </a:r>
            <a:r>
              <a:rPr lang="en-US" altLang="ko-KR" dirty="0" smtClean="0"/>
              <a:t> et </a:t>
            </a:r>
            <a:r>
              <a:rPr lang="en-US" altLang="ko-KR" dirty="0"/>
              <a:t>al. </a:t>
            </a:r>
            <a:r>
              <a:rPr lang="en-US" altLang="ko-KR" dirty="0" smtClean="0"/>
              <a:t>(LG)</a:t>
            </a:r>
            <a:endParaRPr lang="en-US" altLang="ko-KR" dirty="0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838200" y="22098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3828641"/>
              </p:ext>
            </p:extLst>
          </p:nvPr>
        </p:nvGraphicFramePr>
        <p:xfrm>
          <a:off x="762000" y="2801896"/>
          <a:ext cx="7620000" cy="301865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1684421"/>
                <a:gridCol w="1363579"/>
                <a:gridCol w="1844842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 Ryu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LG Electronics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19,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Yangjae-daero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11gil,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Seocho-gu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Seoul 137-130, Korea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kiseon.ryu@lge.com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Jinyoung</a:t>
                      </a:r>
                      <a:r>
                        <a:rPr lang="en-US" altLang="ko-KR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Chun</a:t>
                      </a:r>
                      <a:endParaRPr lang="en-US" altLang="ko-KR" sz="12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jiny.chun@lge.com</a:t>
                      </a:r>
                      <a:endParaRPr lang="en-US" altLang="ko-KR" sz="11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</a:t>
                      </a:r>
                      <a:r>
                        <a:rPr lang="en-US" altLang="ko-KR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altLang="ko-KR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jeongki.kim@lge.com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</a:t>
                      </a:r>
                      <a:r>
                        <a:rPr lang="en-US" altLang="ko-KR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altLang="ko-KR" sz="12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suhwook.kim@lge.com  </a:t>
                      </a:r>
                      <a:endParaRPr lang="en-US" altLang="ko-KR" sz="11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JayH</a:t>
                      </a:r>
                      <a:r>
                        <a:rPr lang="en-US" altLang="ko-KR" sz="1200" dirty="0" smtClean="0">
                          <a:latin typeface="Times New Roman"/>
                          <a:ea typeface="Times New Roman"/>
                          <a:cs typeface="Arial"/>
                        </a:rPr>
                        <a:t> Park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altLang="ko-KR" sz="1100" dirty="0" smtClean="0">
                          <a:latin typeface="Times New Roman"/>
                          <a:ea typeface="Times New Roman"/>
                          <a:cs typeface="Arial"/>
                        </a:rPr>
                        <a:t>Hyunh.park@lge.com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Jinsoo</a:t>
                      </a:r>
                      <a:r>
                        <a:rPr lang="en-US" altLang="ko-KR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Choi</a:t>
                      </a:r>
                      <a:endParaRPr lang="en-US" altLang="ko-KR" sz="12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js.choi@lge.com</a:t>
                      </a:r>
                      <a:endParaRPr lang="en-US" altLang="ko-KR" sz="11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Eunsung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esung.park@lge.com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</a:t>
                      </a:r>
                      <a:r>
                        <a:rPr lang="en-US" altLang="ko-KR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Lim</a:t>
                      </a:r>
                      <a:endParaRPr lang="en-US" altLang="ko-KR" sz="12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dongguk.lim@lge.com </a:t>
                      </a:r>
                      <a:endParaRPr lang="en-US" altLang="ko-KR" sz="11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Jinmin</a:t>
                      </a:r>
                      <a:r>
                        <a:rPr lang="en-US" altLang="ko-KR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altLang="ko-KR" sz="12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Jinmin1230.kim@lge.com</a:t>
                      </a:r>
                      <a:endParaRPr lang="en-US" altLang="ko-KR" sz="11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HanGyu Cho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hg.cho@lge.com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4775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r>
              <a:rPr lang="en-US" altLang="ko-KR" dirty="0" smtClean="0"/>
              <a:t>Introduction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4294967295"/>
          </p:nvPr>
        </p:nvSpPr>
        <p:spPr>
          <a:xfrm flipH="1">
            <a:off x="5791199" y="6475413"/>
            <a:ext cx="2752661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LG Electronics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85800" y="1814513"/>
            <a:ext cx="7772400" cy="4114800"/>
          </a:xfrm>
        </p:spPr>
        <p:txBody>
          <a:bodyPr/>
          <a:lstStyle/>
          <a:p>
            <a:r>
              <a:rPr lang="en-US" altLang="ko-KR" sz="2000" dirty="0" smtClean="0"/>
              <a:t>In the SFD [1], the </a:t>
            </a:r>
            <a:r>
              <a:rPr lang="en-US" altLang="ko-KR" sz="2000" dirty="0"/>
              <a:t>explicit signaling of OFDMA </a:t>
            </a:r>
            <a:r>
              <a:rPr lang="en-US" altLang="ko-KR" sz="2000" dirty="0" err="1"/>
              <a:t>Ack</a:t>
            </a:r>
            <a:r>
              <a:rPr lang="en-US" altLang="ko-KR" sz="2000" dirty="0"/>
              <a:t> is defined.</a:t>
            </a:r>
          </a:p>
          <a:p>
            <a:pPr lvl="1"/>
            <a:r>
              <a:rPr lang="en-GB" altLang="ko-KR" sz="1800" dirty="0" smtClean="0"/>
              <a:t>The </a:t>
            </a:r>
            <a:r>
              <a:rPr lang="en-GB" altLang="ko-KR" sz="1800" dirty="0"/>
              <a:t>spec shall allow that the schedule information for OFDMA acknowledge from STAs is contained in the MAC header of DL MPDU</a:t>
            </a:r>
            <a:r>
              <a:rPr lang="en-GB" altLang="ko-KR" sz="1800" dirty="0" smtClean="0"/>
              <a:t>.</a:t>
            </a:r>
            <a:endParaRPr lang="en-US" altLang="ko-KR" sz="1800" dirty="0" smtClean="0"/>
          </a:p>
          <a:p>
            <a:pPr lvl="1"/>
            <a:r>
              <a:rPr lang="en-GB" altLang="ko-KR" sz="1800" dirty="0"/>
              <a:t>In each payload within a DL MU PPDU a Trigger frame may be present that carries the information that enables the recipient of the STA to send its ACK/BA response frame a TBD IFS after the DL MU PPDU</a:t>
            </a:r>
            <a:r>
              <a:rPr lang="en-GB" altLang="ko-KR" sz="1800" dirty="0" smtClean="0"/>
              <a:t>. </a:t>
            </a:r>
            <a:endParaRPr lang="en-US" altLang="ko-KR" sz="1800" dirty="0" smtClean="0"/>
          </a:p>
          <a:p>
            <a:pPr lvl="1"/>
            <a:endParaRPr lang="en-US" altLang="ko-KR" sz="1800" dirty="0"/>
          </a:p>
          <a:p>
            <a:r>
              <a:rPr lang="en-US" altLang="ko-KR" sz="2000" dirty="0" smtClean="0"/>
              <a:t>In this contribution, we propose </a:t>
            </a:r>
            <a:r>
              <a:rPr lang="en-US" altLang="ko-KR" sz="2000" dirty="0" err="1"/>
              <a:t>Ack</a:t>
            </a:r>
            <a:r>
              <a:rPr lang="en-US" altLang="ko-KR" sz="2000" dirty="0"/>
              <a:t> policy for UL MU </a:t>
            </a:r>
            <a:r>
              <a:rPr lang="en-US" altLang="ko-KR" sz="2000" dirty="0" err="1"/>
              <a:t>Ack</a:t>
            </a:r>
            <a:r>
              <a:rPr lang="en-US" altLang="ko-KR" sz="2000" dirty="0"/>
              <a:t> transmission.</a:t>
            </a:r>
          </a:p>
          <a:p>
            <a:pPr lvl="1"/>
            <a:r>
              <a:rPr lang="en-US" altLang="ko-KR" sz="1800" dirty="0" smtClean="0"/>
              <a:t>We </a:t>
            </a:r>
            <a:r>
              <a:rPr lang="en-US" altLang="ko-KR" sz="1800" dirty="0"/>
              <a:t>focus </a:t>
            </a:r>
            <a:r>
              <a:rPr lang="en-US" altLang="ko-KR" sz="1800" dirty="0" smtClean="0"/>
              <a:t>on the</a:t>
            </a:r>
            <a:r>
              <a:rPr lang="ko-KR" altLang="en-US" sz="1800" dirty="0" smtClean="0"/>
              <a:t> </a:t>
            </a:r>
            <a:r>
              <a:rPr lang="en-US" altLang="ko-KR" sz="1800" dirty="0"/>
              <a:t>case of explicit signaling for UL MU </a:t>
            </a:r>
            <a:r>
              <a:rPr lang="en-US" altLang="ko-KR" sz="1800" dirty="0" err="1"/>
              <a:t>Ack</a:t>
            </a:r>
            <a:r>
              <a:rPr lang="en-US" altLang="ko-KR" sz="1800" dirty="0"/>
              <a:t> as a immediate response of </a:t>
            </a:r>
            <a:r>
              <a:rPr lang="en-US" altLang="ko-KR" sz="1800" dirty="0" smtClean="0"/>
              <a:t>DL MU </a:t>
            </a:r>
            <a:r>
              <a:rPr lang="en-US" altLang="ko-KR" sz="1800" dirty="0"/>
              <a:t>PPDU.</a:t>
            </a:r>
          </a:p>
          <a:p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2735119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Background (1/2)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762000" y="1676400"/>
            <a:ext cx="7772400" cy="4114800"/>
          </a:xfrm>
        </p:spPr>
        <p:txBody>
          <a:bodyPr/>
          <a:lstStyle/>
          <a:p>
            <a:r>
              <a:rPr lang="en-US" altLang="ko-KR" sz="1800" dirty="0"/>
              <a:t>SU </a:t>
            </a:r>
            <a:r>
              <a:rPr lang="en-US" altLang="ko-KR" sz="1800" dirty="0" err="1"/>
              <a:t>Ack</a:t>
            </a:r>
            <a:r>
              <a:rPr lang="en-US" altLang="ko-KR" sz="1800" dirty="0"/>
              <a:t> policy in </a:t>
            </a:r>
            <a:r>
              <a:rPr lang="en-US" altLang="ko-KR" sz="1800" dirty="0" smtClean="0"/>
              <a:t>11ac</a:t>
            </a:r>
          </a:p>
          <a:p>
            <a:endParaRPr lang="en-US" altLang="ko-KR" sz="1600" dirty="0"/>
          </a:p>
          <a:p>
            <a:endParaRPr lang="en-US" altLang="ko-KR" sz="1600" dirty="0" smtClean="0"/>
          </a:p>
          <a:p>
            <a:endParaRPr lang="en-US" altLang="ko-KR" sz="1600" dirty="0"/>
          </a:p>
          <a:p>
            <a:endParaRPr lang="en-US" altLang="ko-KR" sz="1600" dirty="0" smtClean="0"/>
          </a:p>
          <a:p>
            <a:endParaRPr lang="en-US" altLang="ko-KR" sz="1600" dirty="0"/>
          </a:p>
          <a:p>
            <a:endParaRPr lang="en-US" altLang="ko-KR" sz="1600" dirty="0" smtClean="0"/>
          </a:p>
          <a:p>
            <a:endParaRPr lang="en-US" altLang="ko-KR" sz="1600" dirty="0"/>
          </a:p>
          <a:p>
            <a:endParaRPr lang="en-US" altLang="ko-KR" sz="1600" dirty="0" smtClean="0"/>
          </a:p>
          <a:p>
            <a:endParaRPr lang="en-US" altLang="ko-KR" sz="1800" dirty="0" smtClean="0"/>
          </a:p>
          <a:p>
            <a:r>
              <a:rPr lang="en-US" altLang="ko-KR" sz="1800" dirty="0" err="1" smtClean="0"/>
              <a:t>Ack</a:t>
            </a:r>
            <a:r>
              <a:rPr lang="en-US" altLang="ko-KR" sz="1800" dirty="0" smtClean="0"/>
              <a:t> </a:t>
            </a:r>
            <a:r>
              <a:rPr lang="en-US" altLang="ko-KR" sz="1800" dirty="0"/>
              <a:t>operation in 11ac DL MU-MIMO</a:t>
            </a:r>
          </a:p>
          <a:p>
            <a:pPr lvl="1"/>
            <a:r>
              <a:rPr lang="en-US" altLang="ko-KR" sz="1400" dirty="0" err="1"/>
              <a:t>Ack</a:t>
            </a:r>
            <a:r>
              <a:rPr lang="en-US" altLang="ko-KR" sz="1400" dirty="0"/>
              <a:t> policy for a STA may be set  to solicit an immediate response (‘00’) and </a:t>
            </a:r>
            <a:r>
              <a:rPr lang="en-US" altLang="ko-KR" sz="1400" dirty="0" err="1"/>
              <a:t>Ack</a:t>
            </a:r>
            <a:r>
              <a:rPr lang="en-US" altLang="ko-KR" sz="1400" dirty="0"/>
              <a:t> policy for other STAs are set  to solicit to wait BAR(‘11’).</a:t>
            </a:r>
          </a:p>
          <a:p>
            <a:endParaRPr lang="en-US" altLang="ko-KR" sz="1600" dirty="0" smtClean="0"/>
          </a:p>
          <a:p>
            <a:endParaRPr lang="en-US" altLang="ko-KR" sz="16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Kiseon Ryu et al. (LG)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  <p:graphicFrame>
        <p:nvGraphicFramePr>
          <p:cNvPr id="6" name="표 5"/>
          <p:cNvGraphicFramePr>
            <a:graphicFrameLocks noGrp="1"/>
          </p:cNvGraphicFramePr>
          <p:nvPr/>
        </p:nvGraphicFramePr>
        <p:xfrm>
          <a:off x="755577" y="2132856"/>
          <a:ext cx="7776863" cy="2448271"/>
        </p:xfrm>
        <a:graphic>
          <a:graphicData uri="http://schemas.openxmlformats.org/drawingml/2006/table">
            <a:tbl>
              <a:tblPr/>
              <a:tblGrid>
                <a:gridCol w="952268"/>
                <a:gridCol w="991948"/>
                <a:gridCol w="5832647"/>
              </a:tblGrid>
              <a:tr h="136558">
                <a:tc gridSpan="2">
                  <a:txBody>
                    <a:bodyPr/>
                    <a:lstStyle/>
                    <a:p>
                      <a:pPr algn="l"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Bits in </a:t>
                      </a:r>
                      <a:r>
                        <a:rPr lang="en-US" sz="1200" b="1" dirty="0" err="1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QoS</a:t>
                      </a:r>
                      <a:r>
                        <a:rPr lang="en-US" sz="1200" b="1" dirty="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 Control field</a:t>
                      </a:r>
                      <a:endParaRPr lang="ko-KR" sz="1200" dirty="0">
                        <a:latin typeface="Arial" pitchFamily="34" charset="0"/>
                        <a:ea typeface="굴림"/>
                        <a:cs typeface="Arial" pitchFamily="34" charset="0"/>
                      </a:endParaRPr>
                    </a:p>
                  </a:txBody>
                  <a:tcPr marL="32084" marR="32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Meaning</a:t>
                      </a:r>
                      <a:endParaRPr lang="ko-KR" sz="1200" dirty="0">
                        <a:latin typeface="Arial" pitchFamily="34" charset="0"/>
                        <a:ea typeface="굴림"/>
                        <a:cs typeface="Arial" pitchFamily="34" charset="0"/>
                      </a:endParaRPr>
                    </a:p>
                  </a:txBody>
                  <a:tcPr marL="32084" marR="32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558">
                <a:tc>
                  <a:txBody>
                    <a:bodyPr/>
                    <a:lstStyle/>
                    <a:p>
                      <a:pPr algn="l"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Bit 5</a:t>
                      </a:r>
                      <a:endParaRPr lang="ko-KR" sz="1200">
                        <a:latin typeface="Arial" pitchFamily="34" charset="0"/>
                        <a:ea typeface="굴림"/>
                        <a:cs typeface="Arial" pitchFamily="34" charset="0"/>
                      </a:endParaRPr>
                    </a:p>
                  </a:txBody>
                  <a:tcPr marL="32084" marR="32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Bit 6</a:t>
                      </a:r>
                      <a:endParaRPr lang="ko-KR" sz="1200" dirty="0">
                        <a:latin typeface="Arial" pitchFamily="34" charset="0"/>
                        <a:ea typeface="굴림"/>
                        <a:cs typeface="Arial" pitchFamily="34" charset="0"/>
                      </a:endParaRPr>
                    </a:p>
                  </a:txBody>
                  <a:tcPr marL="32084" marR="32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426327">
                <a:tc>
                  <a:txBody>
                    <a:bodyPr/>
                    <a:lstStyle/>
                    <a:p>
                      <a:pPr algn="l"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0</a:t>
                      </a:r>
                      <a:endParaRPr lang="ko-KR" sz="1200" dirty="0">
                        <a:latin typeface="Arial" pitchFamily="34" charset="0"/>
                        <a:ea typeface="굴림"/>
                        <a:cs typeface="Arial" pitchFamily="34" charset="0"/>
                      </a:endParaRPr>
                    </a:p>
                  </a:txBody>
                  <a:tcPr marL="32084" marR="32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0</a:t>
                      </a:r>
                      <a:endParaRPr lang="ko-KR" sz="1200">
                        <a:latin typeface="Arial" pitchFamily="34" charset="0"/>
                        <a:ea typeface="굴림"/>
                        <a:cs typeface="Arial" pitchFamily="34" charset="0"/>
                      </a:endParaRPr>
                    </a:p>
                  </a:txBody>
                  <a:tcPr marL="32084" marR="32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u="sng" dirty="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Normal </a:t>
                      </a:r>
                      <a:r>
                        <a:rPr lang="en-US" sz="1200" u="sng" dirty="0" err="1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Ack</a:t>
                      </a:r>
                      <a:r>
                        <a:rPr lang="en-US" sz="1200" u="sng" dirty="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 or Implicit BAR</a:t>
                      </a:r>
                      <a:endParaRPr lang="ko-KR" sz="1200" dirty="0">
                        <a:latin typeface="Arial" pitchFamily="34" charset="0"/>
                        <a:ea typeface="굴림"/>
                        <a:cs typeface="Arial" pitchFamily="34" charset="0"/>
                      </a:endParaRPr>
                    </a:p>
                    <a:p>
                      <a:pPr algn="l" fontAlgn="auto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The </a:t>
                      </a:r>
                      <a:r>
                        <a:rPr lang="en-US" sz="1200" dirty="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addressed recipient returns an </a:t>
                      </a:r>
                      <a:r>
                        <a:rPr lang="en-US" sz="1200" dirty="0" err="1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Ack</a:t>
                      </a:r>
                      <a:r>
                        <a:rPr lang="en-US" sz="1200" dirty="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 or </a:t>
                      </a:r>
                      <a:r>
                        <a:rPr lang="en-US" sz="1200" dirty="0" smtClean="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a </a:t>
                      </a:r>
                      <a:r>
                        <a:rPr lang="en-US" sz="1200" dirty="0" err="1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BlockAck</a:t>
                      </a:r>
                      <a:r>
                        <a:rPr lang="en-US" sz="1200" dirty="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 </a:t>
                      </a:r>
                      <a:r>
                        <a:rPr lang="en-US" sz="1200" dirty="0" smtClean="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frame</a:t>
                      </a:r>
                      <a:endParaRPr lang="ko-KR" sz="1200" dirty="0">
                        <a:latin typeface="Arial" pitchFamily="34" charset="0"/>
                        <a:ea typeface="굴림"/>
                        <a:cs typeface="Arial" pitchFamily="34" charset="0"/>
                      </a:endParaRPr>
                    </a:p>
                  </a:txBody>
                  <a:tcPr marL="32084" marR="32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1</a:t>
                      </a:r>
                      <a:endParaRPr lang="ko-KR" sz="1200">
                        <a:latin typeface="Arial" pitchFamily="34" charset="0"/>
                        <a:ea typeface="굴림"/>
                        <a:cs typeface="Arial" pitchFamily="34" charset="0"/>
                      </a:endParaRPr>
                    </a:p>
                  </a:txBody>
                  <a:tcPr marL="32084" marR="32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0</a:t>
                      </a:r>
                      <a:endParaRPr lang="ko-KR" sz="1200">
                        <a:latin typeface="Arial" pitchFamily="34" charset="0"/>
                        <a:ea typeface="굴림"/>
                        <a:cs typeface="Arial" pitchFamily="34" charset="0"/>
                      </a:endParaRPr>
                    </a:p>
                  </a:txBody>
                  <a:tcPr marL="32084" marR="32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u="sng" dirty="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No </a:t>
                      </a:r>
                      <a:r>
                        <a:rPr lang="en-US" sz="1200" u="sng" dirty="0" err="1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Ack</a:t>
                      </a:r>
                      <a:endParaRPr lang="ko-KR" sz="1200" dirty="0">
                        <a:latin typeface="Arial" pitchFamily="34" charset="0"/>
                        <a:ea typeface="굴림"/>
                        <a:cs typeface="Arial" pitchFamily="34" charset="0"/>
                      </a:endParaRPr>
                    </a:p>
                    <a:p>
                      <a:pPr algn="l"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The addressed recipient takes no action upon receipt of the frame</a:t>
                      </a:r>
                      <a:r>
                        <a:rPr lang="en-US" sz="1200" dirty="0" smtClean="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.</a:t>
                      </a:r>
                      <a:endParaRPr lang="ko-KR" sz="1200" dirty="0">
                        <a:latin typeface="Arial" pitchFamily="34" charset="0"/>
                        <a:ea typeface="굴림"/>
                        <a:cs typeface="Arial" pitchFamily="34" charset="0"/>
                      </a:endParaRPr>
                    </a:p>
                  </a:txBody>
                  <a:tcPr marL="32084" marR="32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3189">
                <a:tc>
                  <a:txBody>
                    <a:bodyPr/>
                    <a:lstStyle/>
                    <a:p>
                      <a:pPr algn="l"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0</a:t>
                      </a:r>
                      <a:endParaRPr lang="ko-KR" sz="1200" dirty="0">
                        <a:latin typeface="Arial" pitchFamily="34" charset="0"/>
                        <a:ea typeface="굴림"/>
                        <a:cs typeface="Arial" pitchFamily="34" charset="0"/>
                      </a:endParaRPr>
                    </a:p>
                  </a:txBody>
                  <a:tcPr marL="32084" marR="32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1</a:t>
                      </a:r>
                      <a:endParaRPr lang="ko-KR" sz="1200" dirty="0">
                        <a:latin typeface="Arial" pitchFamily="34" charset="0"/>
                        <a:ea typeface="굴림"/>
                        <a:cs typeface="Arial" pitchFamily="34" charset="0"/>
                      </a:endParaRPr>
                    </a:p>
                  </a:txBody>
                  <a:tcPr marL="32084" marR="32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u="sng" dirty="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No explicit acknowledge or PSMP </a:t>
                      </a:r>
                      <a:r>
                        <a:rPr lang="en-US" sz="1200" u="sng" dirty="0" err="1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Ack</a:t>
                      </a:r>
                      <a:endParaRPr lang="ko-KR" sz="1200" dirty="0">
                        <a:latin typeface="Arial" pitchFamily="34" charset="0"/>
                        <a:ea typeface="굴림"/>
                        <a:cs typeface="Arial" pitchFamily="34" charset="0"/>
                      </a:endParaRPr>
                    </a:p>
                    <a:p>
                      <a:pPr algn="l" fontAlgn="auto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When bit 6 of the Frame Control field is set to </a:t>
                      </a:r>
                      <a:r>
                        <a:rPr lang="en-US" sz="1200" dirty="0" smtClean="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1: No data</a:t>
                      </a:r>
                      <a:endParaRPr lang="ko-KR" sz="1200" dirty="0">
                        <a:latin typeface="Arial" pitchFamily="34" charset="0"/>
                        <a:ea typeface="굴림"/>
                        <a:cs typeface="Arial" pitchFamily="34" charset="0"/>
                      </a:endParaRPr>
                    </a:p>
                    <a:p>
                      <a:pPr algn="l" fontAlgn="auto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When </a:t>
                      </a:r>
                      <a:r>
                        <a:rPr lang="en-US" sz="1200" dirty="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bit 6 of the Frame Control field is set to 0</a:t>
                      </a:r>
                      <a:r>
                        <a:rPr lang="en-US" sz="1200" dirty="0" smtClean="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: PSMP </a:t>
                      </a:r>
                      <a:r>
                        <a:rPr lang="en-US" sz="1200" dirty="0" err="1" smtClean="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Ack</a:t>
                      </a:r>
                      <a:endParaRPr lang="ko-KR" sz="1200" dirty="0">
                        <a:latin typeface="Arial" pitchFamily="34" charset="0"/>
                        <a:ea typeface="굴림"/>
                        <a:cs typeface="Arial" pitchFamily="34" charset="0"/>
                      </a:endParaRPr>
                    </a:p>
                  </a:txBody>
                  <a:tcPr marL="32084" marR="32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0947">
                <a:tc>
                  <a:txBody>
                    <a:bodyPr/>
                    <a:lstStyle/>
                    <a:p>
                      <a:pPr algn="l"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1</a:t>
                      </a:r>
                      <a:endParaRPr lang="ko-KR" sz="1200" dirty="0">
                        <a:latin typeface="Arial" pitchFamily="34" charset="0"/>
                        <a:ea typeface="굴림"/>
                        <a:cs typeface="Arial" pitchFamily="34" charset="0"/>
                      </a:endParaRPr>
                    </a:p>
                  </a:txBody>
                  <a:tcPr marL="32084" marR="32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1</a:t>
                      </a:r>
                      <a:endParaRPr lang="ko-KR" sz="1200" dirty="0">
                        <a:latin typeface="Arial" pitchFamily="34" charset="0"/>
                        <a:ea typeface="굴림"/>
                        <a:cs typeface="Arial" pitchFamily="34" charset="0"/>
                      </a:endParaRPr>
                    </a:p>
                  </a:txBody>
                  <a:tcPr marL="32084" marR="32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u="sng" dirty="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BA</a:t>
                      </a:r>
                      <a:endParaRPr lang="ko-KR" sz="1200" dirty="0">
                        <a:latin typeface="Arial" pitchFamily="34" charset="0"/>
                        <a:ea typeface="굴림"/>
                        <a:cs typeface="Arial" pitchFamily="34" charset="0"/>
                      </a:endParaRPr>
                    </a:p>
                    <a:p>
                      <a:pPr algn="l" fontAlgn="auto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The addressed recipient takes no action upon the receipt of the frame except for recording the state. The recipient can expect a </a:t>
                      </a:r>
                      <a:r>
                        <a:rPr lang="en-US" sz="1200" dirty="0" err="1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BlockAckReq</a:t>
                      </a:r>
                      <a:r>
                        <a:rPr lang="en-US" sz="1200" dirty="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 frame in the future</a:t>
                      </a:r>
                      <a:endParaRPr lang="ko-KR" sz="1200" dirty="0">
                        <a:latin typeface="Arial" pitchFamily="34" charset="0"/>
                        <a:ea typeface="굴림"/>
                        <a:cs typeface="Arial" pitchFamily="34" charset="0"/>
                      </a:endParaRPr>
                    </a:p>
                  </a:txBody>
                  <a:tcPr marL="32084" marR="32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개체 6"/>
          <p:cNvGraphicFramePr>
            <a:graphicFrameLocks noChangeAspect="1"/>
          </p:cNvGraphicFramePr>
          <p:nvPr/>
        </p:nvGraphicFramePr>
        <p:xfrm>
          <a:off x="1331913" y="5614988"/>
          <a:ext cx="6264275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8" name="Visio" r:id="rId3" imgW="5653642" imgH="757704" progId="Visio.Drawing.11">
                  <p:embed/>
                </p:oleObj>
              </mc:Choice>
              <mc:Fallback>
                <p:oleObj name="Visio" r:id="rId3" imgW="5653642" imgH="757704" progId="Visio.Drawing.11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913" y="5614988"/>
                        <a:ext cx="6264275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074802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Background (2/2)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UL MU </a:t>
            </a:r>
            <a:r>
              <a:rPr lang="en-US" altLang="ko-KR" sz="2000" dirty="0" err="1"/>
              <a:t>Ack</a:t>
            </a:r>
            <a:r>
              <a:rPr lang="en-US" altLang="ko-KR" sz="2000" dirty="0"/>
              <a:t> in 11ax </a:t>
            </a:r>
            <a:r>
              <a:rPr lang="en-US" altLang="ko-KR" sz="2000" dirty="0" smtClean="0"/>
              <a:t>SFD [1],</a:t>
            </a:r>
            <a:endParaRPr lang="en-US" altLang="ko-KR" sz="2000" dirty="0"/>
          </a:p>
          <a:p>
            <a:pPr marL="446088" lvl="1" indent="0"/>
            <a:r>
              <a:rPr lang="en-GB" altLang="ko-KR" sz="1600" dirty="0"/>
              <a:t> In each payload within a DL MU PPDU a Trigger frame may be present that carries the information that enables the recipient of the STA to send its ACK/BA response frame a TBD IFS after the DL MU PPDU.</a:t>
            </a:r>
          </a:p>
          <a:p>
            <a:pPr lvl="1"/>
            <a:r>
              <a:rPr lang="en-US" altLang="ko-KR" sz="1600" dirty="0"/>
              <a:t>There is no description about </a:t>
            </a:r>
            <a:r>
              <a:rPr lang="en-US" altLang="ko-KR" sz="1600" dirty="0" smtClean="0"/>
              <a:t>UL MU </a:t>
            </a:r>
            <a:r>
              <a:rPr lang="en-US" altLang="ko-KR" sz="1600" dirty="0" err="1" smtClean="0"/>
              <a:t>Ack</a:t>
            </a:r>
            <a:r>
              <a:rPr lang="en-US" altLang="ko-KR" sz="1600" dirty="0" smtClean="0"/>
              <a:t> </a:t>
            </a:r>
            <a:r>
              <a:rPr lang="en-US" altLang="ko-KR" sz="1600" dirty="0"/>
              <a:t>policy.</a:t>
            </a:r>
          </a:p>
          <a:p>
            <a:pPr lvl="1"/>
            <a:endParaRPr lang="en-US" altLang="ko-KR" sz="1600" dirty="0"/>
          </a:p>
          <a:p>
            <a:r>
              <a:rPr lang="en-US" altLang="ko-KR" sz="2000" dirty="0" smtClean="0"/>
              <a:t>UL MU </a:t>
            </a:r>
            <a:r>
              <a:rPr lang="en-US" altLang="ko-KR" sz="2000" dirty="0" err="1" smtClean="0"/>
              <a:t>Ack</a:t>
            </a:r>
            <a:r>
              <a:rPr lang="en-US" altLang="ko-KR" sz="2000" dirty="0" smtClean="0"/>
              <a:t> transmission in response to DL MU PPDU</a:t>
            </a:r>
          </a:p>
          <a:p>
            <a:pPr lvl="1"/>
            <a:r>
              <a:rPr lang="en-US" altLang="ko-KR" sz="1600" dirty="0" err="1" smtClean="0"/>
              <a:t>Ack</a:t>
            </a:r>
            <a:r>
              <a:rPr lang="en-US" altLang="ko-KR" sz="1600" dirty="0" smtClean="0"/>
              <a:t> policy ‘00’ may be set to solicit an immediate response.</a:t>
            </a:r>
          </a:p>
          <a:p>
            <a:pPr lvl="1"/>
            <a:r>
              <a:rPr lang="en-US" altLang="ko-KR" sz="1600" dirty="0" smtClean="0"/>
              <a:t>But </a:t>
            </a:r>
            <a:r>
              <a:rPr lang="en-US" altLang="ko-KR" sz="1600" dirty="0" err="1"/>
              <a:t>Ack</a:t>
            </a:r>
            <a:r>
              <a:rPr lang="en-US" altLang="ko-KR" sz="1600" dirty="0"/>
              <a:t> policy ‘00’ </a:t>
            </a:r>
            <a:r>
              <a:rPr lang="en-US" altLang="ko-KR" sz="1600" dirty="0" smtClean="0"/>
              <a:t>indicates the transmission of </a:t>
            </a:r>
            <a:r>
              <a:rPr lang="en-US" altLang="ko-KR" sz="1600" dirty="0"/>
              <a:t>an immediate response in SU </a:t>
            </a:r>
            <a:r>
              <a:rPr lang="en-US" altLang="ko-KR" sz="1600" dirty="0" smtClean="0"/>
              <a:t>manner as defined in the current spec.</a:t>
            </a:r>
            <a:endParaRPr lang="en-US" altLang="ko-KR" sz="1600" dirty="0"/>
          </a:p>
          <a:p>
            <a:pPr lvl="1"/>
            <a:r>
              <a:rPr lang="en-US" altLang="ko-KR" sz="1600" dirty="0" smtClean="0"/>
              <a:t>Therefore, </a:t>
            </a:r>
            <a:r>
              <a:rPr lang="en-US" altLang="ko-KR" sz="1600" dirty="0"/>
              <a:t>we need to define </a:t>
            </a:r>
            <a:r>
              <a:rPr lang="en-US" altLang="ko-KR" sz="1600" dirty="0" err="1"/>
              <a:t>Ack</a:t>
            </a:r>
            <a:r>
              <a:rPr lang="en-US" altLang="ko-KR" sz="1600" dirty="0"/>
              <a:t> policy for UL MU </a:t>
            </a:r>
            <a:r>
              <a:rPr lang="en-US" altLang="ko-KR" sz="1600" dirty="0" err="1"/>
              <a:t>Ack</a:t>
            </a:r>
            <a:r>
              <a:rPr lang="en-US" altLang="ko-KR" sz="1600" dirty="0"/>
              <a:t> transmission.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Kiseon Ryu et al. (LG)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  <p:graphicFrame>
        <p:nvGraphicFramePr>
          <p:cNvPr id="6" name="개체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1507105"/>
              </p:ext>
            </p:extLst>
          </p:nvPr>
        </p:nvGraphicFramePr>
        <p:xfrm>
          <a:off x="1403350" y="5164137"/>
          <a:ext cx="2925763" cy="1008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2" name="Visio" r:id="rId3" imgW="2197589" imgH="757704" progId="Visio.Drawing.11">
                  <p:embed/>
                </p:oleObj>
              </mc:Choice>
              <mc:Fallback>
                <p:oleObj name="Visio" r:id="rId3" imgW="2197589" imgH="757704" progId="Visio.Drawing.11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0" y="5164137"/>
                        <a:ext cx="2925763" cy="1008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827924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Problem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Consideration point to solicit an immediate response in MU manner. </a:t>
            </a:r>
          </a:p>
          <a:p>
            <a:pPr lvl="1"/>
            <a:r>
              <a:rPr lang="en-US" altLang="ko-KR" sz="1600" dirty="0"/>
              <a:t>SU </a:t>
            </a:r>
            <a:r>
              <a:rPr lang="en-US" altLang="ko-KR" sz="1600" dirty="0" err="1"/>
              <a:t>Ack</a:t>
            </a:r>
            <a:r>
              <a:rPr lang="en-US" altLang="ko-KR" sz="1600" dirty="0"/>
              <a:t> is transmitted as a response to DL SU PPDU. But we </a:t>
            </a:r>
            <a:r>
              <a:rPr lang="en-US" altLang="ko-KR" sz="1600" dirty="0" smtClean="0"/>
              <a:t>haven’t decided </a:t>
            </a:r>
            <a:r>
              <a:rPr lang="en-US" altLang="ko-KR" sz="1600" dirty="0"/>
              <a:t>yet to support not only MU </a:t>
            </a:r>
            <a:r>
              <a:rPr lang="en-US" altLang="ko-KR" sz="1600" dirty="0" err="1"/>
              <a:t>Ack</a:t>
            </a:r>
            <a:r>
              <a:rPr lang="en-US" altLang="ko-KR" sz="1600" dirty="0"/>
              <a:t> but also SU </a:t>
            </a:r>
            <a:r>
              <a:rPr lang="en-US" altLang="ko-KR" sz="1600" dirty="0" err="1"/>
              <a:t>Ack</a:t>
            </a:r>
            <a:r>
              <a:rPr lang="en-US" altLang="ko-KR" sz="1600" dirty="0"/>
              <a:t> as a response to DL MU PPDU.</a:t>
            </a:r>
          </a:p>
          <a:p>
            <a:pPr lvl="2"/>
            <a:r>
              <a:rPr lang="en-US" altLang="ko-KR" sz="1400" dirty="0" smtClean="0"/>
              <a:t>In cascading TXOP structure, </a:t>
            </a:r>
            <a:r>
              <a:rPr lang="en-GB" altLang="ko-KR" sz="1400" dirty="0" smtClean="0"/>
              <a:t>DL MU PPDU </a:t>
            </a:r>
            <a:r>
              <a:rPr lang="en-GB" altLang="ko-KR" sz="1400" dirty="0"/>
              <a:t>can </a:t>
            </a:r>
            <a:r>
              <a:rPr lang="en-GB" altLang="ko-KR" sz="1400" dirty="0" smtClean="0"/>
              <a:t>contain </a:t>
            </a:r>
            <a:r>
              <a:rPr lang="en-GB" altLang="ko-KR" sz="1400" dirty="0"/>
              <a:t>different </a:t>
            </a:r>
            <a:r>
              <a:rPr lang="en-GB" altLang="ko-KR" sz="1400" dirty="0" smtClean="0"/>
              <a:t>type </a:t>
            </a:r>
            <a:r>
              <a:rPr lang="en-GB" altLang="ko-KR" sz="1400" dirty="0"/>
              <a:t>of unicast </a:t>
            </a:r>
            <a:r>
              <a:rPr lang="en-GB" altLang="ko-KR" sz="1400" dirty="0" smtClean="0"/>
              <a:t>frames such as Data, ACK, BA frame, which indicate </a:t>
            </a:r>
            <a:r>
              <a:rPr lang="en-GB" altLang="ko-KR" sz="1400" dirty="0" err="1" smtClean="0"/>
              <a:t>Ack</a:t>
            </a:r>
            <a:r>
              <a:rPr lang="en-GB" altLang="ko-KR" sz="1400" dirty="0" smtClean="0"/>
              <a:t> Policy with immediate BA and </a:t>
            </a:r>
            <a:r>
              <a:rPr lang="en-GB" altLang="ko-KR" sz="1400" dirty="0" err="1" smtClean="0"/>
              <a:t>Ack</a:t>
            </a:r>
            <a:r>
              <a:rPr lang="en-GB" altLang="ko-KR" sz="1400" dirty="0" smtClean="0"/>
              <a:t> Policy with No ACK</a:t>
            </a:r>
          </a:p>
          <a:p>
            <a:pPr lvl="2"/>
            <a:r>
              <a:rPr lang="en-GB" altLang="ko-KR" sz="1400" dirty="0" smtClean="0"/>
              <a:t>SU </a:t>
            </a:r>
            <a:r>
              <a:rPr lang="en-GB" altLang="ko-KR" sz="1400" dirty="0" err="1" smtClean="0"/>
              <a:t>Ack</a:t>
            </a:r>
            <a:r>
              <a:rPr lang="en-GB" altLang="ko-KR" sz="1400" dirty="0" smtClean="0"/>
              <a:t> may be transmitted in response to DL MU PPDU </a:t>
            </a:r>
            <a:endParaRPr lang="en-US" altLang="ko-KR" sz="1600" dirty="0"/>
          </a:p>
          <a:p>
            <a:r>
              <a:rPr lang="en-US" altLang="ko-KR" sz="2000" dirty="0" smtClean="0"/>
              <a:t>AP </a:t>
            </a:r>
            <a:r>
              <a:rPr lang="en-US" altLang="ko-KR" sz="2000" dirty="0"/>
              <a:t>needs to indicate STA to transmit </a:t>
            </a:r>
            <a:r>
              <a:rPr lang="en-US" altLang="ko-KR" sz="2000" dirty="0" err="1"/>
              <a:t>Ack</a:t>
            </a:r>
            <a:r>
              <a:rPr lang="en-US" altLang="ko-KR" sz="2000" dirty="0"/>
              <a:t> in SU or MU manner. </a:t>
            </a:r>
            <a:endParaRPr lang="en-US" altLang="ko-KR" sz="600" dirty="0"/>
          </a:p>
          <a:p>
            <a:pPr lvl="1"/>
            <a:r>
              <a:rPr lang="en-US" altLang="ko-KR" sz="1600" dirty="0"/>
              <a:t>We may </a:t>
            </a:r>
            <a:r>
              <a:rPr lang="en-US" altLang="ko-KR" sz="1600" dirty="0" smtClean="0"/>
              <a:t>keep </a:t>
            </a:r>
            <a:r>
              <a:rPr lang="en-US" altLang="ko-KR" sz="1600" dirty="0"/>
              <a:t>SU </a:t>
            </a:r>
            <a:r>
              <a:rPr lang="en-US" altLang="ko-KR" sz="1600" dirty="0" err="1"/>
              <a:t>Ack</a:t>
            </a:r>
            <a:r>
              <a:rPr lang="en-US" altLang="ko-KR" sz="1600" dirty="0"/>
              <a:t> </a:t>
            </a:r>
            <a:r>
              <a:rPr lang="en-US" altLang="ko-KR" sz="1600" dirty="0" smtClean="0"/>
              <a:t>policy. If the trigger information in </a:t>
            </a:r>
            <a:r>
              <a:rPr lang="en-US" altLang="ko-KR" sz="1600" dirty="0"/>
              <a:t>DL MU PPDU is transmitted, it </a:t>
            </a:r>
            <a:r>
              <a:rPr lang="en-US" altLang="ko-KR" sz="1600" dirty="0" smtClean="0"/>
              <a:t>means </a:t>
            </a:r>
            <a:r>
              <a:rPr lang="en-US" altLang="ko-KR" sz="1600" dirty="0"/>
              <a:t>an immediate response in MU manner.</a:t>
            </a:r>
          </a:p>
          <a:p>
            <a:pPr lvl="1"/>
            <a:r>
              <a:rPr lang="en-US" altLang="ko-KR" sz="1600" dirty="0"/>
              <a:t>But the problem </a:t>
            </a:r>
            <a:r>
              <a:rPr lang="en-US" altLang="ko-KR" sz="1600" dirty="0" smtClean="0"/>
              <a:t>happens </a:t>
            </a:r>
            <a:r>
              <a:rPr lang="en-US" altLang="ko-KR" sz="1600" dirty="0"/>
              <a:t>if STA fails to decode </a:t>
            </a:r>
            <a:r>
              <a:rPr lang="en-US" altLang="ko-KR" sz="1600" dirty="0" smtClean="0"/>
              <a:t>the trigger information for UL </a:t>
            </a:r>
            <a:r>
              <a:rPr lang="en-US" altLang="ko-KR" sz="1600" dirty="0"/>
              <a:t>MU </a:t>
            </a:r>
            <a:r>
              <a:rPr lang="en-US" altLang="ko-KR" sz="1600" dirty="0" err="1"/>
              <a:t>Ack</a:t>
            </a:r>
            <a:r>
              <a:rPr lang="en-US" altLang="ko-KR" sz="1600" dirty="0"/>
              <a:t> </a:t>
            </a:r>
            <a:r>
              <a:rPr lang="en-US" altLang="ko-KR" sz="1600" dirty="0" smtClean="0"/>
              <a:t>transmission. In this case, </a:t>
            </a:r>
            <a:r>
              <a:rPr lang="en-US" altLang="ko-KR" sz="1600" dirty="0"/>
              <a:t>STA doesn’t know </a:t>
            </a:r>
            <a:r>
              <a:rPr lang="en-US" altLang="ko-KR" sz="1600" dirty="0" smtClean="0"/>
              <a:t>whether to </a:t>
            </a:r>
            <a:r>
              <a:rPr lang="en-US" altLang="ko-KR" sz="1600" dirty="0"/>
              <a:t>transmit </a:t>
            </a:r>
            <a:r>
              <a:rPr lang="en-US" altLang="ko-KR" sz="1600" dirty="0" err="1"/>
              <a:t>Ack</a:t>
            </a:r>
            <a:r>
              <a:rPr lang="en-US" altLang="ko-KR" sz="1600" dirty="0"/>
              <a:t> in SU or MU manner.</a:t>
            </a:r>
          </a:p>
          <a:p>
            <a:pPr lvl="1"/>
            <a:r>
              <a:rPr lang="en-US" altLang="ko-KR" sz="1600" dirty="0"/>
              <a:t>Please see the details in the next slide.</a:t>
            </a:r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Kiseon Ryu et al. (LG)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58631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altLang="ko-KR" sz="2400" dirty="0" smtClean="0"/>
              <a:t>Trigger information for UL MU </a:t>
            </a:r>
            <a:r>
              <a:rPr lang="en-US" altLang="ko-KR" sz="2400" dirty="0" err="1" smtClean="0"/>
              <a:t>Ack</a:t>
            </a:r>
            <a:r>
              <a:rPr lang="en-US" altLang="ko-KR" sz="2400" dirty="0" smtClean="0"/>
              <a:t> </a:t>
            </a:r>
            <a:r>
              <a:rPr lang="en-US" altLang="ko-KR" sz="2400" dirty="0"/>
              <a:t>in DL MU PPDU</a:t>
            </a:r>
            <a:endParaRPr lang="ko-KR" altLang="en-US" sz="24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1000" y="1752600"/>
            <a:ext cx="6172200" cy="3810000"/>
          </a:xfrm>
        </p:spPr>
        <p:txBody>
          <a:bodyPr/>
          <a:lstStyle/>
          <a:p>
            <a:r>
              <a:rPr lang="en-US" altLang="ko-KR" sz="2000" dirty="0"/>
              <a:t>When </a:t>
            </a:r>
            <a:r>
              <a:rPr lang="en-US" altLang="ko-KR" sz="2000" dirty="0" smtClean="0"/>
              <a:t>the unicast </a:t>
            </a:r>
            <a:r>
              <a:rPr lang="en-US" altLang="ko-KR" sz="2000" dirty="0"/>
              <a:t>Trigger frame </a:t>
            </a:r>
            <a:r>
              <a:rPr lang="en-US" altLang="ko-KR" sz="2000" dirty="0" smtClean="0"/>
              <a:t>is transmitted,</a:t>
            </a:r>
            <a:endParaRPr lang="en-US" altLang="ko-KR" sz="2000" dirty="0"/>
          </a:p>
          <a:p>
            <a:pPr lvl="1"/>
            <a:r>
              <a:rPr lang="en-US" altLang="ko-KR" sz="1800" dirty="0"/>
              <a:t>STA can’t know whether to transmit </a:t>
            </a:r>
            <a:r>
              <a:rPr lang="en-US" altLang="ko-KR" sz="1800" dirty="0" err="1"/>
              <a:t>Ack</a:t>
            </a:r>
            <a:r>
              <a:rPr lang="en-US" altLang="ko-KR" sz="1800" dirty="0"/>
              <a:t> </a:t>
            </a:r>
            <a:r>
              <a:rPr lang="en-US" altLang="ko-KR" sz="1800" dirty="0" smtClean="0"/>
              <a:t>in SU or MU format if the valid unicast Trigger </a:t>
            </a:r>
            <a:r>
              <a:rPr lang="en-US" altLang="ko-KR" sz="1800" dirty="0"/>
              <a:t>frame is </a:t>
            </a:r>
            <a:r>
              <a:rPr lang="en-US" altLang="ko-KR" sz="1800" dirty="0" smtClean="0"/>
              <a:t>not received.</a:t>
            </a:r>
            <a:endParaRPr lang="en-US" altLang="ko-KR" sz="1800" dirty="0"/>
          </a:p>
          <a:p>
            <a:pPr lvl="1">
              <a:buNone/>
            </a:pPr>
            <a:endParaRPr lang="en-US" altLang="ko-KR" sz="1800" dirty="0"/>
          </a:p>
          <a:p>
            <a:r>
              <a:rPr lang="en-US" altLang="ko-KR" sz="2000" dirty="0"/>
              <a:t>When </a:t>
            </a:r>
            <a:r>
              <a:rPr lang="en-US" altLang="ko-KR" sz="2000" dirty="0" smtClean="0"/>
              <a:t>the MAC header contains the trigger information for UL MU </a:t>
            </a:r>
            <a:r>
              <a:rPr lang="en-US" altLang="ko-KR" sz="2000" dirty="0" err="1" smtClean="0"/>
              <a:t>Ack</a:t>
            </a:r>
            <a:r>
              <a:rPr lang="en-US" altLang="ko-KR" sz="2000" dirty="0" smtClean="0"/>
              <a:t> transmission,</a:t>
            </a:r>
            <a:endParaRPr lang="en-US" altLang="ko-KR" sz="2000" dirty="0"/>
          </a:p>
          <a:p>
            <a:pPr lvl="1"/>
            <a:r>
              <a:rPr lang="en-US" altLang="ko-KR" sz="1800" dirty="0" smtClean="0"/>
              <a:t>Option 1</a:t>
            </a:r>
            <a:r>
              <a:rPr lang="en-US" altLang="ko-KR" sz="1800" dirty="0"/>
              <a:t>. All MPDUs has the </a:t>
            </a:r>
            <a:r>
              <a:rPr lang="en-US" altLang="ko-KR" sz="1800" dirty="0" smtClean="0"/>
              <a:t>trigger information</a:t>
            </a:r>
            <a:endParaRPr lang="en-US" altLang="ko-KR" sz="1800" dirty="0"/>
          </a:p>
          <a:p>
            <a:pPr lvl="2"/>
            <a:r>
              <a:rPr lang="en-US" altLang="ko-KR" sz="1600" dirty="0"/>
              <a:t>STA </a:t>
            </a:r>
            <a:r>
              <a:rPr lang="en-US" altLang="ko-KR" sz="1600" dirty="0" smtClean="0"/>
              <a:t>can transmit </a:t>
            </a:r>
            <a:r>
              <a:rPr lang="en-US" altLang="ko-KR" sz="1600" dirty="0"/>
              <a:t>MU </a:t>
            </a:r>
            <a:r>
              <a:rPr lang="en-US" altLang="ko-KR" sz="1600" dirty="0" err="1" smtClean="0"/>
              <a:t>Ack</a:t>
            </a:r>
            <a:r>
              <a:rPr lang="en-US" altLang="ko-KR" sz="1600" dirty="0" smtClean="0"/>
              <a:t> if any MPDU is received</a:t>
            </a:r>
            <a:endParaRPr lang="en-US" altLang="ko-KR" sz="1600" dirty="0"/>
          </a:p>
          <a:p>
            <a:pPr lvl="2"/>
            <a:r>
              <a:rPr lang="en-US" altLang="ko-KR" sz="1600" dirty="0" smtClean="0"/>
              <a:t>Large signaling overhead</a:t>
            </a:r>
          </a:p>
          <a:p>
            <a:pPr lvl="1"/>
            <a:r>
              <a:rPr lang="en-US" altLang="ko-KR" sz="1800" dirty="0" smtClean="0"/>
              <a:t>Option 2. any MPDU has the trigger information.</a:t>
            </a:r>
          </a:p>
          <a:p>
            <a:pPr lvl="2"/>
            <a:r>
              <a:rPr lang="en-US" altLang="ko-KR" sz="1600" dirty="0" smtClean="0"/>
              <a:t>STA </a:t>
            </a:r>
            <a:r>
              <a:rPr lang="en-US" altLang="ko-KR" sz="1600" dirty="0"/>
              <a:t>can’t know </a:t>
            </a:r>
            <a:r>
              <a:rPr lang="en-US" altLang="ko-KR" sz="1600" dirty="0" smtClean="0"/>
              <a:t>whether to </a:t>
            </a:r>
            <a:r>
              <a:rPr lang="en-US" altLang="ko-KR" sz="1600" dirty="0"/>
              <a:t>transmit </a:t>
            </a:r>
            <a:r>
              <a:rPr lang="en-US" altLang="ko-KR" sz="1600" dirty="0" err="1"/>
              <a:t>Ack</a:t>
            </a:r>
            <a:r>
              <a:rPr lang="en-US" altLang="ko-KR" sz="1600" dirty="0"/>
              <a:t> to SU or </a:t>
            </a:r>
            <a:r>
              <a:rPr lang="en-US" altLang="ko-KR" sz="1600" dirty="0" smtClean="0"/>
              <a:t>MU if the trigger information is not received.</a:t>
            </a:r>
            <a:endParaRPr lang="en-US" altLang="ko-KR" sz="1600" dirty="0"/>
          </a:p>
          <a:p>
            <a:pPr lvl="2"/>
            <a:r>
              <a:rPr lang="en-US" altLang="ko-KR" sz="1600" dirty="0" smtClean="0"/>
              <a:t>Therefore, MU </a:t>
            </a:r>
            <a:r>
              <a:rPr lang="en-US" altLang="ko-KR" sz="1600" dirty="0" err="1" smtClean="0"/>
              <a:t>Ack</a:t>
            </a:r>
            <a:r>
              <a:rPr lang="en-US" altLang="ko-KR" sz="1600" dirty="0" smtClean="0"/>
              <a:t> should be indicated by </a:t>
            </a:r>
            <a:r>
              <a:rPr lang="en-US" altLang="ko-KR" sz="1600" dirty="0" err="1" smtClean="0"/>
              <a:t>Ack</a:t>
            </a:r>
            <a:r>
              <a:rPr lang="en-US" altLang="ko-KR" sz="1600" dirty="0" smtClean="0"/>
              <a:t> policy</a:t>
            </a:r>
          </a:p>
          <a:p>
            <a:pPr lvl="2"/>
            <a:r>
              <a:rPr lang="en-US" altLang="ko-KR" sz="1600" dirty="0" smtClean="0"/>
              <a:t>Less signaling overhead</a:t>
            </a:r>
          </a:p>
          <a:p>
            <a:pPr lvl="2"/>
            <a:endParaRPr lang="en-US" altLang="ko-KR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Kiseon Ryu et al. (LG)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  <p:graphicFrame>
        <p:nvGraphicFramePr>
          <p:cNvPr id="9" name="개체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8360283"/>
              </p:ext>
            </p:extLst>
          </p:nvPr>
        </p:nvGraphicFramePr>
        <p:xfrm>
          <a:off x="6376988" y="2506662"/>
          <a:ext cx="2614612" cy="769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9" name="Visio" r:id="rId3" imgW="2125784" imgH="626516" progId="Visio.Drawing.11">
                  <p:embed/>
                </p:oleObj>
              </mc:Choice>
              <mc:Fallback>
                <p:oleObj name="Visio" r:id="rId3" imgW="2125784" imgH="626516" progId="Visio.Drawing.11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76988" y="2506662"/>
                        <a:ext cx="2614612" cy="769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개체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9448395"/>
              </p:ext>
            </p:extLst>
          </p:nvPr>
        </p:nvGraphicFramePr>
        <p:xfrm>
          <a:off x="6330950" y="4052887"/>
          <a:ext cx="2701925" cy="747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0" name="Visio" r:id="rId5" imgW="2197589" imgH="608430" progId="Visio.Drawing.11">
                  <p:embed/>
                </p:oleObj>
              </mc:Choice>
              <mc:Fallback>
                <p:oleObj name="Visio" r:id="rId5" imgW="2197589" imgH="608430" progId="Visio.Drawing.11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30950" y="4052887"/>
                        <a:ext cx="2701925" cy="747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개체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2702718"/>
              </p:ext>
            </p:extLst>
          </p:nvPr>
        </p:nvGraphicFramePr>
        <p:xfrm>
          <a:off x="6365875" y="5133975"/>
          <a:ext cx="2701925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1" name="Visio" r:id="rId7" imgW="2197589" imgH="626516" progId="Visio.Drawing.11">
                  <p:embed/>
                </p:oleObj>
              </mc:Choice>
              <mc:Fallback>
                <p:oleObj name="Visio" r:id="rId7" imgW="2197589" imgH="626516" progId="Visio.Drawing.11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65875" y="5133975"/>
                        <a:ext cx="2701925" cy="771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개체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1246444"/>
              </p:ext>
            </p:extLst>
          </p:nvPr>
        </p:nvGraphicFramePr>
        <p:xfrm>
          <a:off x="6656388" y="6048375"/>
          <a:ext cx="2324100" cy="222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2" name="Visio" r:id="rId9" imgW="1889586" imgH="181665" progId="Visio.Drawing.11">
                  <p:embed/>
                </p:oleObj>
              </mc:Choice>
              <mc:Fallback>
                <p:oleObj name="Visio" r:id="rId9" imgW="1889586" imgH="181665" progId="Visio.Drawing.11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56388" y="6048375"/>
                        <a:ext cx="2324100" cy="222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191807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/>
              <a:t>Ack</a:t>
            </a:r>
            <a:r>
              <a:rPr lang="en-US" altLang="ko-KR" dirty="0"/>
              <a:t> policy for UL MU </a:t>
            </a:r>
            <a:r>
              <a:rPr lang="en-US" altLang="ko-KR" dirty="0" err="1"/>
              <a:t>Ack</a:t>
            </a:r>
            <a:r>
              <a:rPr lang="en-US" altLang="ko-KR" dirty="0"/>
              <a:t> transmission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We may have two options </a:t>
            </a:r>
            <a:r>
              <a:rPr lang="en-US" altLang="ko-KR" dirty="0"/>
              <a:t>according to where </a:t>
            </a:r>
            <a:r>
              <a:rPr lang="en-US" altLang="ko-KR" dirty="0" err="1"/>
              <a:t>Ack</a:t>
            </a:r>
            <a:r>
              <a:rPr lang="en-US" altLang="ko-KR" dirty="0"/>
              <a:t> information is carried.</a:t>
            </a:r>
          </a:p>
          <a:p>
            <a:pPr lvl="1"/>
            <a:r>
              <a:rPr lang="en-US" altLang="ko-KR" dirty="0" smtClean="0"/>
              <a:t>Option 1</a:t>
            </a:r>
            <a:r>
              <a:rPr lang="en-US" altLang="ko-KR" dirty="0"/>
              <a:t>: When all MPDUs </a:t>
            </a:r>
            <a:r>
              <a:rPr lang="en-US" altLang="ko-KR" dirty="0" smtClean="0"/>
              <a:t>contain the trigger information,</a:t>
            </a:r>
            <a:endParaRPr lang="en-US" altLang="ko-KR" dirty="0"/>
          </a:p>
          <a:p>
            <a:pPr lvl="2"/>
            <a:r>
              <a:rPr lang="en-US" altLang="ko-KR" dirty="0" smtClean="0"/>
              <a:t>Sets </a:t>
            </a:r>
            <a:r>
              <a:rPr lang="en-US" altLang="ko-KR" dirty="0"/>
              <a:t>MU </a:t>
            </a:r>
            <a:r>
              <a:rPr lang="en-US" altLang="ko-KR" dirty="0" err="1"/>
              <a:t>Ack</a:t>
            </a:r>
            <a:r>
              <a:rPr lang="en-US" altLang="ko-KR" dirty="0"/>
              <a:t> policy in </a:t>
            </a:r>
            <a:r>
              <a:rPr lang="en-US" altLang="ko-KR" dirty="0" err="1"/>
              <a:t>QoS</a:t>
            </a:r>
            <a:r>
              <a:rPr lang="en-US" altLang="ko-KR" dirty="0"/>
              <a:t> Control field as same as SU </a:t>
            </a:r>
            <a:r>
              <a:rPr lang="en-US" altLang="ko-KR" dirty="0" err="1"/>
              <a:t>Ack</a:t>
            </a:r>
            <a:r>
              <a:rPr lang="en-US" altLang="ko-KR" dirty="0"/>
              <a:t> policy. But the field is interpreted as MU and STA knows it by decoding MU </a:t>
            </a:r>
            <a:r>
              <a:rPr lang="en-US" altLang="ko-KR" dirty="0" err="1"/>
              <a:t>Ack</a:t>
            </a:r>
            <a:r>
              <a:rPr lang="en-US" altLang="ko-KR" dirty="0"/>
              <a:t> information in MAC header.</a:t>
            </a:r>
          </a:p>
          <a:p>
            <a:pPr lvl="3"/>
            <a:r>
              <a:rPr lang="en-US" altLang="ko-KR" dirty="0"/>
              <a:t>‘00’ with MU </a:t>
            </a:r>
            <a:r>
              <a:rPr lang="en-US" altLang="ko-KR" dirty="0" err="1"/>
              <a:t>Ack</a:t>
            </a:r>
            <a:r>
              <a:rPr lang="en-US" altLang="ko-KR" dirty="0"/>
              <a:t> information: immediate MU </a:t>
            </a:r>
            <a:r>
              <a:rPr lang="en-US" altLang="ko-KR" dirty="0" err="1"/>
              <a:t>Ack</a:t>
            </a:r>
            <a:r>
              <a:rPr lang="en-US" altLang="ko-KR" dirty="0"/>
              <a:t>/BA.</a:t>
            </a:r>
          </a:p>
          <a:p>
            <a:pPr lvl="3"/>
            <a:r>
              <a:rPr lang="en-US" altLang="ko-KR" dirty="0"/>
              <a:t>‘00’ without MU </a:t>
            </a:r>
            <a:r>
              <a:rPr lang="en-US" altLang="ko-KR" dirty="0" err="1"/>
              <a:t>Ack</a:t>
            </a:r>
            <a:r>
              <a:rPr lang="en-US" altLang="ko-KR" dirty="0"/>
              <a:t> information: immediate SU </a:t>
            </a:r>
            <a:r>
              <a:rPr lang="en-US" altLang="ko-KR" dirty="0" err="1"/>
              <a:t>Ack</a:t>
            </a:r>
            <a:r>
              <a:rPr lang="en-US" altLang="ko-KR" dirty="0"/>
              <a:t>/BA.</a:t>
            </a:r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Kiseon Ryu et al. (LG)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  <p:graphicFrame>
        <p:nvGraphicFramePr>
          <p:cNvPr id="6" name="개체 5"/>
          <p:cNvGraphicFramePr>
            <a:graphicFrameLocks noChangeAspect="1"/>
          </p:cNvGraphicFramePr>
          <p:nvPr/>
        </p:nvGraphicFramePr>
        <p:xfrm>
          <a:off x="1763713" y="4797425"/>
          <a:ext cx="6089650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6" name="Visio" r:id="rId3" imgW="4294759" imgH="766881" progId="Visio.Drawing.11">
                  <p:embed/>
                </p:oleObj>
              </mc:Choice>
              <mc:Fallback>
                <p:oleObj name="Visio" r:id="rId3" imgW="4294759" imgH="766881" progId="Visio.Drawing.11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713" y="4797425"/>
                        <a:ext cx="6089650" cy="1079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588751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/>
              <a:t>Ack</a:t>
            </a:r>
            <a:r>
              <a:rPr lang="en-US" altLang="ko-KR" dirty="0"/>
              <a:t> policy for UL MU </a:t>
            </a:r>
            <a:r>
              <a:rPr lang="en-US" altLang="ko-KR" dirty="0" err="1"/>
              <a:t>Ack</a:t>
            </a:r>
            <a:r>
              <a:rPr lang="en-US" altLang="ko-KR" dirty="0"/>
              <a:t> transmission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ko-KR" dirty="0" smtClean="0"/>
              <a:t>Option 2</a:t>
            </a:r>
            <a:r>
              <a:rPr lang="en-US" altLang="ko-KR" dirty="0"/>
              <a:t>: When some MPDU(s) among DL A-MPDU has </a:t>
            </a:r>
            <a:r>
              <a:rPr lang="en-US" altLang="ko-KR" dirty="0" err="1"/>
              <a:t>Ack</a:t>
            </a:r>
            <a:r>
              <a:rPr lang="en-US" altLang="ko-KR" dirty="0"/>
              <a:t> information,</a:t>
            </a:r>
          </a:p>
          <a:p>
            <a:pPr lvl="2"/>
            <a:r>
              <a:rPr lang="en-US" altLang="ko-KR" dirty="0"/>
              <a:t>i.e. Unicast Trigger frame and Option2 of MAC header in the previous slide.</a:t>
            </a:r>
          </a:p>
          <a:p>
            <a:pPr lvl="2"/>
            <a:r>
              <a:rPr lang="en-US" altLang="ko-KR" dirty="0"/>
              <a:t>Sets MU </a:t>
            </a:r>
            <a:r>
              <a:rPr lang="en-US" altLang="ko-KR" dirty="0" err="1"/>
              <a:t>Ack</a:t>
            </a:r>
            <a:r>
              <a:rPr lang="en-US" altLang="ko-KR" dirty="0"/>
              <a:t> policy in </a:t>
            </a:r>
            <a:r>
              <a:rPr lang="en-US" altLang="ko-KR" dirty="0" err="1"/>
              <a:t>QoS</a:t>
            </a:r>
            <a:r>
              <a:rPr lang="en-US" altLang="ko-KR" dirty="0"/>
              <a:t> Control field by using unused field.</a:t>
            </a:r>
          </a:p>
          <a:p>
            <a:pPr lvl="3"/>
            <a:r>
              <a:rPr lang="en-US" altLang="ko-KR" dirty="0"/>
              <a:t>‘00’: immediate SU </a:t>
            </a:r>
            <a:r>
              <a:rPr lang="en-US" altLang="ko-KR" dirty="0" err="1"/>
              <a:t>Ack</a:t>
            </a:r>
            <a:r>
              <a:rPr lang="en-US" altLang="ko-KR" dirty="0"/>
              <a:t>/BA</a:t>
            </a:r>
          </a:p>
          <a:p>
            <a:pPr lvl="3"/>
            <a:r>
              <a:rPr lang="en-US" altLang="ko-KR" dirty="0"/>
              <a:t>‘01’: immediate MU </a:t>
            </a:r>
            <a:r>
              <a:rPr lang="en-US" altLang="ko-KR" dirty="0" err="1"/>
              <a:t>Ack</a:t>
            </a:r>
            <a:r>
              <a:rPr lang="en-US" altLang="ko-KR" dirty="0"/>
              <a:t>/BA</a:t>
            </a:r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Kiseon Ryu et al. (LG)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16</a:t>
            </a:fld>
            <a:endParaRPr lang="en-US" altLang="ko-KR"/>
          </a:p>
        </p:txBody>
      </p:sp>
      <p:graphicFrame>
        <p:nvGraphicFramePr>
          <p:cNvPr id="6" name="개체 5"/>
          <p:cNvGraphicFramePr>
            <a:graphicFrameLocks noChangeAspect="1"/>
          </p:cNvGraphicFramePr>
          <p:nvPr/>
        </p:nvGraphicFramePr>
        <p:xfrm>
          <a:off x="1835150" y="4941888"/>
          <a:ext cx="6089650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9" name="Visio" r:id="rId3" imgW="4294759" imgH="766881" progId="Visio.Drawing.11">
                  <p:embed/>
                </p:oleObj>
              </mc:Choice>
              <mc:Fallback>
                <p:oleObj name="Visio" r:id="rId3" imgW="4294759" imgH="766881" progId="Visio.Drawing.11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150" y="4941888"/>
                        <a:ext cx="6089650" cy="1079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340765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/>
              <a:t>Ack</a:t>
            </a:r>
            <a:r>
              <a:rPr lang="en-US" altLang="ko-KR" dirty="0"/>
              <a:t> policy for UL MU </a:t>
            </a:r>
            <a:r>
              <a:rPr lang="en-US" altLang="ko-KR" dirty="0" err="1"/>
              <a:t>Ack</a:t>
            </a:r>
            <a:r>
              <a:rPr lang="en-US" altLang="ko-KR" dirty="0"/>
              <a:t> transmission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We </a:t>
            </a:r>
            <a:r>
              <a:rPr lang="en-US" altLang="ko-KR" dirty="0"/>
              <a:t>prefer </a:t>
            </a:r>
            <a:r>
              <a:rPr lang="en-US" altLang="ko-KR" dirty="0" smtClean="0"/>
              <a:t>the option 2</a:t>
            </a:r>
            <a:r>
              <a:rPr lang="en-US" altLang="ko-KR" dirty="0"/>
              <a:t>.</a:t>
            </a:r>
          </a:p>
          <a:p>
            <a:pPr lvl="1"/>
            <a:r>
              <a:rPr lang="en-US" altLang="ko-KR" dirty="0" smtClean="0"/>
              <a:t>Option 1 does not support carrying the trigger information in the unicast </a:t>
            </a:r>
            <a:r>
              <a:rPr lang="en-US" altLang="ko-KR" dirty="0"/>
              <a:t>Trigger </a:t>
            </a:r>
            <a:r>
              <a:rPr lang="en-US" altLang="ko-KR" dirty="0" smtClean="0"/>
              <a:t>frame, </a:t>
            </a:r>
            <a:r>
              <a:rPr lang="en-US" altLang="ko-KR" dirty="0"/>
              <a:t>and it causes large signaling overhead. </a:t>
            </a:r>
          </a:p>
          <a:p>
            <a:pPr lvl="1"/>
            <a:r>
              <a:rPr lang="en-US" altLang="ko-KR" dirty="0" smtClean="0"/>
              <a:t>We </a:t>
            </a:r>
            <a:r>
              <a:rPr lang="en-US" altLang="ko-KR" dirty="0"/>
              <a:t>can’t force to add </a:t>
            </a:r>
            <a:r>
              <a:rPr lang="en-US" altLang="ko-KR" dirty="0" smtClean="0"/>
              <a:t>the trigger </a:t>
            </a:r>
            <a:r>
              <a:rPr lang="en-US" altLang="ko-KR" dirty="0"/>
              <a:t>information in all </a:t>
            </a:r>
            <a:r>
              <a:rPr lang="en-US" altLang="ko-KR" dirty="0" smtClean="0"/>
              <a:t>MPDUs in A-MPDU </a:t>
            </a:r>
            <a:r>
              <a:rPr lang="en-US" altLang="ko-KR" dirty="0"/>
              <a:t>because it may </a:t>
            </a:r>
            <a:r>
              <a:rPr lang="en-US" altLang="ko-KR" dirty="0" smtClean="0"/>
              <a:t>restrict the implementation flexibility.</a:t>
            </a:r>
          </a:p>
          <a:p>
            <a:pPr lvl="1"/>
            <a:endParaRPr lang="en-US" altLang="ko-KR" dirty="0"/>
          </a:p>
          <a:p>
            <a:r>
              <a:rPr lang="en-US" altLang="ko-KR" dirty="0" smtClean="0"/>
              <a:t>Error </a:t>
            </a:r>
            <a:r>
              <a:rPr lang="en-US" altLang="ko-KR" dirty="0"/>
              <a:t>recovery procedure of immediate MU </a:t>
            </a:r>
            <a:r>
              <a:rPr lang="en-US" altLang="ko-KR" dirty="0" err="1"/>
              <a:t>Ack</a:t>
            </a:r>
            <a:r>
              <a:rPr lang="en-US" altLang="ko-KR" dirty="0"/>
              <a:t> response.</a:t>
            </a:r>
          </a:p>
          <a:p>
            <a:pPr lvl="1"/>
            <a:r>
              <a:rPr lang="en-US" altLang="ko-KR" dirty="0"/>
              <a:t>If </a:t>
            </a:r>
            <a:r>
              <a:rPr lang="en-US" altLang="ko-KR" dirty="0" smtClean="0"/>
              <a:t>a STA </a:t>
            </a:r>
            <a:r>
              <a:rPr lang="en-US" altLang="ko-KR" dirty="0"/>
              <a:t>fails to decode the </a:t>
            </a:r>
            <a:r>
              <a:rPr lang="en-US" altLang="ko-KR" dirty="0" smtClean="0"/>
              <a:t>valid trigger information from the received MPDU(s) with </a:t>
            </a:r>
            <a:r>
              <a:rPr lang="en-US" altLang="ko-KR" dirty="0" err="1" smtClean="0"/>
              <a:t>Ack</a:t>
            </a:r>
            <a:r>
              <a:rPr lang="en-US" altLang="ko-KR" dirty="0" smtClean="0"/>
              <a:t> policy 01, it </a:t>
            </a:r>
            <a:r>
              <a:rPr lang="en-US" altLang="ko-KR" dirty="0"/>
              <a:t>shall not respond. </a:t>
            </a:r>
            <a:endParaRPr lang="ko-KR" altLang="en-US" sz="2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Kiseon Ryu et al. (LG)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755623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7620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Straw poll 1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762000" y="1143000"/>
            <a:ext cx="7772400" cy="4114800"/>
          </a:xfrm>
        </p:spPr>
        <p:txBody>
          <a:bodyPr/>
          <a:lstStyle/>
          <a:p>
            <a:r>
              <a:rPr lang="en-US" altLang="ko-KR" dirty="0" smtClean="0"/>
              <a:t>Do you agree to add to the spec framework document?</a:t>
            </a:r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pPr marL="0" indent="0">
              <a:buNone/>
            </a:pPr>
            <a:endParaRPr lang="en-US" altLang="ko-KR" dirty="0" smtClean="0"/>
          </a:p>
          <a:p>
            <a:pPr lvl="1"/>
            <a:r>
              <a:rPr lang="en-US" altLang="ko-KR" dirty="0" smtClean="0"/>
              <a:t>Yes:</a:t>
            </a:r>
          </a:p>
          <a:p>
            <a:pPr lvl="1"/>
            <a:r>
              <a:rPr lang="en-US" altLang="ko-KR" dirty="0" smtClean="0"/>
              <a:t>No:</a:t>
            </a:r>
          </a:p>
          <a:p>
            <a:pPr lvl="1"/>
            <a:r>
              <a:rPr lang="en-US" altLang="ko-KR" dirty="0" smtClean="0"/>
              <a:t>Abstain: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>
          <a:xfrm>
            <a:off x="4358076" y="6475413"/>
            <a:ext cx="504049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4294967295"/>
          </p:nvPr>
        </p:nvSpPr>
        <p:spPr>
          <a:xfrm flipH="1">
            <a:off x="5791199" y="6475413"/>
            <a:ext cx="2752661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LG Electronics</a:t>
            </a:r>
            <a:endParaRPr lang="en-US" dirty="0"/>
          </a:p>
        </p:txBody>
      </p:sp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0965632"/>
              </p:ext>
            </p:extLst>
          </p:nvPr>
        </p:nvGraphicFramePr>
        <p:xfrm>
          <a:off x="827584" y="2057400"/>
          <a:ext cx="7776863" cy="3291840"/>
        </p:xfrm>
        <a:graphic>
          <a:graphicData uri="http://schemas.openxmlformats.org/drawingml/2006/table">
            <a:tbl>
              <a:tblPr/>
              <a:tblGrid>
                <a:gridCol w="952268"/>
                <a:gridCol w="991948"/>
                <a:gridCol w="5832647"/>
              </a:tblGrid>
              <a:tr h="136558">
                <a:tc gridSpan="2">
                  <a:txBody>
                    <a:bodyPr/>
                    <a:lstStyle/>
                    <a:p>
                      <a:pPr algn="l"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Bits in </a:t>
                      </a:r>
                      <a:r>
                        <a:rPr lang="en-US" sz="1200" b="1" dirty="0" err="1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QoS</a:t>
                      </a:r>
                      <a:r>
                        <a:rPr lang="en-US" sz="1200" b="1" dirty="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 Control field</a:t>
                      </a:r>
                      <a:endParaRPr lang="ko-KR" sz="1200" dirty="0">
                        <a:latin typeface="Arial" pitchFamily="34" charset="0"/>
                        <a:ea typeface="굴림"/>
                        <a:cs typeface="Arial" pitchFamily="34" charset="0"/>
                      </a:endParaRPr>
                    </a:p>
                  </a:txBody>
                  <a:tcPr marL="32084" marR="32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Meaning</a:t>
                      </a:r>
                      <a:endParaRPr lang="ko-KR" sz="1200" dirty="0">
                        <a:latin typeface="Arial" pitchFamily="34" charset="0"/>
                        <a:ea typeface="굴림"/>
                        <a:cs typeface="Arial" pitchFamily="34" charset="0"/>
                      </a:endParaRPr>
                    </a:p>
                  </a:txBody>
                  <a:tcPr marL="32084" marR="32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558">
                <a:tc>
                  <a:txBody>
                    <a:bodyPr/>
                    <a:lstStyle/>
                    <a:p>
                      <a:pPr algn="l"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Bit 5</a:t>
                      </a:r>
                      <a:endParaRPr lang="ko-KR" sz="1200">
                        <a:latin typeface="Arial" pitchFamily="34" charset="0"/>
                        <a:ea typeface="굴림"/>
                        <a:cs typeface="Arial" pitchFamily="34" charset="0"/>
                      </a:endParaRPr>
                    </a:p>
                  </a:txBody>
                  <a:tcPr marL="32084" marR="32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Bit 6</a:t>
                      </a:r>
                      <a:endParaRPr lang="ko-KR" sz="1200" dirty="0">
                        <a:latin typeface="Arial" pitchFamily="34" charset="0"/>
                        <a:ea typeface="굴림"/>
                        <a:cs typeface="Arial" pitchFamily="34" charset="0"/>
                      </a:endParaRPr>
                    </a:p>
                  </a:txBody>
                  <a:tcPr marL="32084" marR="32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643189">
                <a:tc>
                  <a:txBody>
                    <a:bodyPr/>
                    <a:lstStyle/>
                    <a:p>
                      <a:pPr algn="l"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0</a:t>
                      </a:r>
                      <a:endParaRPr lang="ko-KR" sz="1200" dirty="0">
                        <a:latin typeface="Arial" pitchFamily="34" charset="0"/>
                        <a:ea typeface="굴림"/>
                        <a:cs typeface="Arial" pitchFamily="34" charset="0"/>
                      </a:endParaRPr>
                    </a:p>
                  </a:txBody>
                  <a:tcPr marL="32084" marR="32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1</a:t>
                      </a:r>
                      <a:endParaRPr lang="ko-KR" sz="1200" dirty="0">
                        <a:latin typeface="Arial" pitchFamily="34" charset="0"/>
                        <a:ea typeface="굴림"/>
                        <a:cs typeface="Arial" pitchFamily="34" charset="0"/>
                      </a:endParaRPr>
                    </a:p>
                  </a:txBody>
                  <a:tcPr marL="32084" marR="32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u="none" dirty="0" smtClean="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No explicit acknowledgment or PSMP Ack.</a:t>
                      </a:r>
                    </a:p>
                    <a:p>
                      <a:pPr algn="l"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200" u="none" dirty="0" smtClean="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  <a:p>
                      <a:pPr algn="l"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u="none" dirty="0" smtClean="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When bit 6 of the Frame Control field (see 8.2.4.1.3 (Type and Subtype fields)) is set</a:t>
                      </a:r>
                    </a:p>
                    <a:p>
                      <a:pPr algn="l"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u="none" dirty="0" smtClean="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to 1:</a:t>
                      </a:r>
                    </a:p>
                    <a:p>
                      <a:pPr algn="l"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u="none" dirty="0" smtClean="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…</a:t>
                      </a:r>
                    </a:p>
                    <a:p>
                      <a:pPr algn="l"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u="none" dirty="0" smtClean="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When bit 6 of the Frame Control field (see 8.2.4.1.3 (Type and Subtype fields)) is set</a:t>
                      </a:r>
                    </a:p>
                    <a:p>
                      <a:pPr algn="l"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u="none" dirty="0" smtClean="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to 0:</a:t>
                      </a:r>
                    </a:p>
                    <a:p>
                      <a:pPr algn="l"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u="none" dirty="0" smtClean="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The acknowledgment for a frame indicating PSMP </a:t>
                      </a:r>
                      <a:r>
                        <a:rPr lang="en-US" sz="1200" u="none" dirty="0" err="1" smtClean="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Ack</a:t>
                      </a:r>
                      <a:r>
                        <a:rPr lang="en-US" sz="1200" u="none" dirty="0" smtClean="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 when it appears in a PSMP</a:t>
                      </a:r>
                    </a:p>
                    <a:p>
                      <a:pPr algn="l"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u="none" dirty="0" smtClean="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downlink transmission time (PSMP-DTT) is to be received in a later PSMP uplink</a:t>
                      </a:r>
                    </a:p>
                    <a:p>
                      <a:pPr algn="l"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u="none" dirty="0" smtClean="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transmission time (PSMP-UTT).</a:t>
                      </a:r>
                    </a:p>
                    <a:p>
                      <a:pPr algn="l"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u="none" dirty="0" smtClean="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…</a:t>
                      </a:r>
                    </a:p>
                    <a:p>
                      <a:pPr algn="l" fontAlgn="auto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altLang="ko-KR" sz="1200" u="sng" dirty="0" smtClean="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u="sng" baseline="0" dirty="0" smtClean="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If the DL PPDU is HE MU PPDU, the addressed recipient returns an </a:t>
                      </a:r>
                      <a:r>
                        <a:rPr lang="en-US" altLang="ko-KR" sz="1200" u="sng" baseline="0" dirty="0" err="1" smtClean="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Ack</a:t>
                      </a:r>
                      <a:r>
                        <a:rPr lang="en-US" altLang="ko-KR" sz="1200" u="sng" baseline="0" dirty="0" smtClean="0">
                          <a:latin typeface="Arial" pitchFamily="34" charset="0"/>
                          <a:ea typeface="맑은 고딕"/>
                          <a:cs typeface="Arial" pitchFamily="34" charset="0"/>
                        </a:rPr>
                        <a:t>/BA in MU format as an immediate response to a DL MU PPDU. 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u="sng" dirty="0" smtClean="0">
                        <a:latin typeface="Arial" pitchFamily="34" charset="0"/>
                        <a:ea typeface="맑은 고딕"/>
                        <a:cs typeface="Arial" pitchFamily="34" charset="0"/>
                      </a:endParaRPr>
                    </a:p>
                    <a:p>
                      <a:pPr algn="l" fontAlgn="auto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o-KR" sz="1200" dirty="0">
                        <a:latin typeface="Arial" pitchFamily="34" charset="0"/>
                        <a:ea typeface="굴림"/>
                        <a:cs typeface="Arial" pitchFamily="34" charset="0"/>
                      </a:endParaRPr>
                    </a:p>
                  </a:txBody>
                  <a:tcPr marL="32084" marR="320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6376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tx1"/>
                </a:solidFill>
              </a:rPr>
              <a:t>Straw poll </a:t>
            </a:r>
            <a:r>
              <a:rPr lang="en-US" altLang="ko-KR" dirty="0" smtClean="0">
                <a:solidFill>
                  <a:schemeClr val="tx1"/>
                </a:solidFill>
              </a:rPr>
              <a:t>2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to add to the spec framework document?</a:t>
            </a:r>
          </a:p>
          <a:p>
            <a:pPr lvl="1"/>
            <a:r>
              <a:rPr lang="en-US" altLang="ko-KR" dirty="0"/>
              <a:t>A STA that is the recipient, within a DL MU PPDU,  of an MPDU that solicits an immediate response with </a:t>
            </a:r>
            <a:r>
              <a:rPr lang="en-US" altLang="ko-KR" dirty="0" err="1"/>
              <a:t>Ack</a:t>
            </a:r>
            <a:r>
              <a:rPr lang="en-US" altLang="ko-KR" dirty="0"/>
              <a:t> Policy </a:t>
            </a:r>
            <a:r>
              <a:rPr lang="ko-KR" altLang="ko-KR" dirty="0"/>
              <a:t>‘</a:t>
            </a:r>
            <a:r>
              <a:rPr lang="en-US" altLang="ko-KR" dirty="0"/>
              <a:t>01</a:t>
            </a:r>
            <a:r>
              <a:rPr lang="ko-KR" altLang="ko-KR" dirty="0"/>
              <a:t>’ </a:t>
            </a:r>
            <a:r>
              <a:rPr lang="en-US" altLang="ko-KR" dirty="0"/>
              <a:t>in </a:t>
            </a:r>
            <a:r>
              <a:rPr lang="en-US" altLang="ko-KR" dirty="0" err="1"/>
              <a:t>QoS</a:t>
            </a:r>
            <a:r>
              <a:rPr lang="en-US" altLang="ko-KR" dirty="0"/>
              <a:t> Control field, shall send the immediate response according to the resource allocation defined by the trigger frame aggregated in the same A-MPDU. If no valid trigger frame is received, then the STA shall not respond</a:t>
            </a:r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r>
              <a:rPr lang="en-US" altLang="ko-KR" dirty="0" smtClean="0"/>
              <a:t>Yes:</a:t>
            </a:r>
            <a:endParaRPr lang="en-US" altLang="ko-KR" dirty="0"/>
          </a:p>
          <a:p>
            <a:pPr lvl="1"/>
            <a:r>
              <a:rPr lang="en-US" altLang="ko-KR" dirty="0" smtClean="0"/>
              <a:t>No:</a:t>
            </a:r>
            <a:endParaRPr lang="en-US" altLang="ko-KR" dirty="0"/>
          </a:p>
          <a:p>
            <a:pPr lvl="1"/>
            <a:r>
              <a:rPr lang="en-US" altLang="ko-KR" dirty="0" smtClean="0"/>
              <a:t>Abstain:</a:t>
            </a:r>
            <a:endParaRPr lang="ko-KR" altLang="en-US" dirty="0"/>
          </a:p>
          <a:p>
            <a:endParaRPr lang="en-US" altLang="ko-KR" i="1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Kiseon Ryu et al. (LG)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6258677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5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108510"/>
              </p:ext>
            </p:extLst>
          </p:nvPr>
        </p:nvGraphicFramePr>
        <p:xfrm>
          <a:off x="762000" y="1524000"/>
          <a:ext cx="7239000" cy="43959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Marvell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5488 Marvell Lane,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Santa Clara, CA, 95054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408-222-2500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yakunsun@marvell.com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Leileiw@marvell.com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 Chu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liwenchu@marvell.com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 Jiang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yzhang@marvell.com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 Cao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ruicao@marvell.com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 Srinivasa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sudhirs@marvell.com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Bo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boyu@marvell.com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 Tamhane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my@marvel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..com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Xiayu Zheng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mtClean="0">
                          <a:latin typeface="Times New Roman"/>
                          <a:ea typeface="Times New Roman"/>
                          <a:cs typeface="Arial"/>
                        </a:rPr>
                        <a:t>xzheng@marvell.com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Christian Berger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crberger@marvell.com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Niranjan Grandhe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ngrandhe@marvell.com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Hui-Ling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Lou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hlou@marvell.com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3166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ko-KR" sz="2000" dirty="0" smtClean="0"/>
              <a:t>[1] 11-15-0132-09-00ax-spec-framework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4294967295"/>
          </p:nvPr>
        </p:nvSpPr>
        <p:spPr>
          <a:xfrm flipH="1">
            <a:off x="5791199" y="6475413"/>
            <a:ext cx="2752661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LG Electronics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04582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9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7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6200381"/>
              </p:ext>
            </p:extLst>
          </p:nvPr>
        </p:nvGraphicFramePr>
        <p:xfrm>
          <a:off x="800100" y="3357852"/>
          <a:ext cx="7239000" cy="266194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 Stacey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2111 NE 25th Ave, Hillsboro OR 97124, USA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+1-503-724-893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robert.stacey@intel.com</a:t>
                      </a:r>
                      <a:endParaRPr lang="en-US" sz="11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 Azizi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shahrnaz.azizi@intel.com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Qinghua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quinghua.li@intel.com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xiaogang.c.chen@intel.com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Ghosh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chittabrata.ghosh@intel.com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Laurent Cariou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laurent.cariou@intel.com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Yaron Alpert</a:t>
                      </a:r>
                      <a:endParaRPr lang="en-US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yaron.alpert@intel.com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Assaf Gurevitz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assaf.gurevitz@intel.com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73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Ilan Sutskover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ilan.sutskover@intel.com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348396"/>
              </p:ext>
            </p:extLst>
          </p:nvPr>
        </p:nvGraphicFramePr>
        <p:xfrm>
          <a:off x="800100" y="1600200"/>
          <a:ext cx="7239000" cy="18007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Name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Affiliation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 Porat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Broadcom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  <a:hlinkClick r:id="rId2"/>
                        </a:rPr>
                        <a:t>rporat@broadcom.com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58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Sriram Venkateswaran 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mfischer@broadcom.com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Matthew Fischer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Leo Montreuil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Andrew Blanksby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Vinko Erceg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9003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4272268"/>
              </p:ext>
            </p:extLst>
          </p:nvPr>
        </p:nvGraphicFramePr>
        <p:xfrm>
          <a:off x="685800" y="1066800"/>
          <a:ext cx="7772400" cy="489709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Alice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alicel@qti.qualcomm.com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Albert Van Zelst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allert@qti.qualcomm.com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Alfred Asterjadhi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aasterja@qti.qualcomm.com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Arjun Bharadwaj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arjunb@qti.qualcomm.com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Bin Tian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Carlos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Aldana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caldana@qca.qualcomm.com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George Cherian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gcherian@qti.qualcomm.com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Gwendolyn Barriac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gbarriac@qti.qualcomm.com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Hemanth Sampath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hsampath@qti.qualcomm.com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Lin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linyang@qti.qualcomm.com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Menzo Wentink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</a:t>
                      </a:r>
                      <a:r>
                        <a:rPr lang="en-US" sz="10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Netherlands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mwentink@qti.qualcomm.com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Naveen Kakani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2100 </a:t>
                      </a:r>
                      <a:r>
                        <a:rPr lang="fr-FR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Lakeside</a:t>
                      </a: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Boulevard</a:t>
                      </a:r>
                      <a:b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Suite 475, Richardson</a:t>
                      </a:r>
                      <a:b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TX 75082, USA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nkakani@qti.qualcomm.com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Raja Banerjea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1060 Rincon Circle San Jose</a:t>
                      </a:r>
                      <a:b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 95131, USA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rajab@qit.qualcomm.com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 Van Nee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rvannee@qti.qualcomm.com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9364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7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7067040"/>
              </p:ext>
            </p:extLst>
          </p:nvPr>
        </p:nvGraphicFramePr>
        <p:xfrm>
          <a:off x="731687" y="1252407"/>
          <a:ext cx="7772400" cy="24282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 De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Vegt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rolfv@qca.qualcomm.com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Sameer Vermani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svverman@qti.qualcomm.com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Simone Merlin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smerlin@qti.qualcomm.com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Tao Tian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ttian@qti.qualcomm.com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Tevfik Yucek 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tyucek@qca.qualcomm.com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 Jones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vkjones@qca.qualcomm.com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6982753"/>
              </p:ext>
            </p:extLst>
          </p:nvPr>
        </p:nvGraphicFramePr>
        <p:xfrm>
          <a:off x="726744" y="3944111"/>
          <a:ext cx="7807655" cy="1479737"/>
        </p:xfrm>
        <a:graphic>
          <a:graphicData uri="http://schemas.openxmlformats.org/drawingml/2006/table">
            <a:tbl>
              <a:tblPr/>
              <a:tblGrid>
                <a:gridCol w="1559256"/>
                <a:gridCol w="1219200"/>
                <a:gridCol w="1749983"/>
                <a:gridCol w="1374217"/>
                <a:gridCol w="1904999"/>
              </a:tblGrid>
              <a:tr h="3414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Bo Sun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ZTE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#9 Wuxingduan, Xifeng</a:t>
                      </a:r>
                      <a:b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Rd., Xi'an, China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2"/>
                        </a:rPr>
                        <a:t>sun.bo1@zte.com.cn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Kaiying Lv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3"/>
                        </a:rPr>
                        <a:t>lv.kaiying@zte.com.cn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Yonggang Fang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4"/>
                        </a:rPr>
                        <a:t>yfang@ztetx.com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Ke Yao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5"/>
                        </a:rPr>
                        <a:t>yao.ke5@zte.com.cn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Weimin Xing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6"/>
                        </a:rPr>
                        <a:t>xing.weimin@zte.com.cn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Brian Hart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Cisco Systems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170 W Tasman Dr, San Jose, CA 95134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7"/>
                        </a:rPr>
                        <a:t>brianh@cisco.com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Pooya Monajemi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  <a:hlinkClick r:id="rId8"/>
                        </a:rPr>
                        <a:t>pmonajem@cisco.com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표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4235577"/>
              </p:ext>
            </p:extLst>
          </p:nvPr>
        </p:nvGraphicFramePr>
        <p:xfrm>
          <a:off x="721055" y="3657600"/>
          <a:ext cx="7799697" cy="27545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64945"/>
                <a:gridCol w="1219200"/>
                <a:gridCol w="1752600"/>
                <a:gridCol w="1371600"/>
                <a:gridCol w="1891352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Derham 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Orange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thomas.derham@orange.com</a:t>
                      </a:r>
                      <a:endParaRPr lang="en-US" sz="11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2778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5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905521"/>
              </p:ext>
            </p:extLst>
          </p:nvPr>
        </p:nvGraphicFramePr>
        <p:xfrm>
          <a:off x="789972" y="4648200"/>
          <a:ext cx="7239000" cy="13772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Joonsuk Kim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Apple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200" b="0" u="sng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joonsuk@apple.com</a:t>
                      </a:r>
                      <a:endParaRPr lang="en-US" sz="9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Aon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Mujtaba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mujtaba@apple.com</a:t>
                      </a:r>
                      <a:endParaRPr lang="en-US" sz="900" u="none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Guoqing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Li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guoqing_li@apple.com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Eric Wong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ericwong@apple.com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Chris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Hartman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chartman@apple.com</a:t>
                      </a:r>
                      <a:endParaRPr lang="en-US" sz="900" u="none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4052137"/>
              </p:ext>
            </p:extLst>
          </p:nvPr>
        </p:nvGraphicFramePr>
        <p:xfrm>
          <a:off x="789972" y="993996"/>
          <a:ext cx="7239000" cy="36542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Yee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 b="0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No. 1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Dusing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</a:t>
                      </a:r>
                      <a:r>
                        <a:rPr lang="en-GB" sz="1200" baseline="30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Hsinchu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Taiwan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+886-3-567-0766</a:t>
                      </a: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james.yee@mediatek.com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alan.jauh@mediatek.com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Chingwa Hu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chinghwa.yu@mediatek.com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 Hsu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frank.hsu@mediatek.com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Pare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2860 Junction Ave, San Jose, CA 95134, 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+1-408-526-1899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thomas.pare@mediatek.com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Jianhan Liu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Jianhan.Liu@mediatek.com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Tianyu Wu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tianyu.wu@mediatek.com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Zhou Lan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Zhou.lan@mediaTek.com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Russell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russell.huang@mediatek.com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3267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5" name="Table 12"/>
          <p:cNvGraphicFramePr>
            <a:graphicFrameLocks noGrp="1"/>
          </p:cNvGraphicFramePr>
          <p:nvPr/>
        </p:nvGraphicFramePr>
        <p:xfrm>
          <a:off x="762000" y="1121576"/>
          <a:ext cx="7467600" cy="537066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00200"/>
                <a:gridCol w="1072415"/>
                <a:gridCol w="1650733"/>
                <a:gridCol w="1336307"/>
                <a:gridCol w="1807945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 Loc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Huawei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peterloc@iwirelesstech.com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 Liu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liule@huawei.com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jun.l@huawei.com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+86-18665891036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Roy.luoyi@huawei.com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Yingpei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linyingpei@huawei.com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Jiyong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pangjiyong@huawei.com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 Rong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zhigang.rong@huawei.com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Rob.Sun@huawei.com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 X.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Shenzhen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david.yangxun@huawei.com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Yunsong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yangyunsong@huawei.com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 Suh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Junghoon.Suh@huawei.com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Jiayin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zhangjiayin@huawei.com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Edward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Au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edward.ks.au@huawei.com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Teyan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latin typeface="+mn-lt"/>
                          <a:ea typeface="Times New Roman"/>
                          <a:cs typeface="Arial"/>
                        </a:rPr>
                        <a:t>chenteyan@huawei.com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Yunbo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kern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latin typeface="+mn-lt"/>
                          <a:ea typeface="Times New Roman"/>
                          <a:cs typeface="Arial"/>
                        </a:rPr>
                        <a:t>liyunbo@huawei.com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5819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4748594"/>
              </p:ext>
            </p:extLst>
          </p:nvPr>
        </p:nvGraphicFramePr>
        <p:xfrm>
          <a:off x="381000" y="1193248"/>
          <a:ext cx="8153400" cy="475148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459029"/>
                <a:gridCol w="1973981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Fei Tong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Samsung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+44 1223 434633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f.tong@samsung.com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+82-31-279-9028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hyunjeong.kang@samsung.com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Kaushik Josiam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7437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k.josiam@samsung.com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Mark Rison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+44 1223  434600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m.rison@samsung.com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 Taori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rakesh.taori@samsung.com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Sanghyun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+82-10-8864-1751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s29.chang@samsung.com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Yasushi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1-1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Hikari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-no-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oka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Yokosuka, Kanagawa 239-0847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Japan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takatori.yasushi@lab.ntt.co.jp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Yasuhiko Inoue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inoue.yasuhiko@lab.ntt.co.jp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Shoko Shinohara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Shinohara.shoko@lab.ntt.co.jp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Yusuke </a:t>
                      </a:r>
                      <a:r>
                        <a:rPr lang="en-US" altLang="ja-JP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asai.yusuke@lab.ntt.co.jp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Koichi Ishihara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ishihara.koichi@lab.ntt.co.jp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dirty="0" smtClean="0">
                          <a:latin typeface="Times New Roman"/>
                          <a:ea typeface="Times New Roman"/>
                          <a:cs typeface="Arial"/>
                        </a:rPr>
                        <a:t>Junichi Iwatani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Iwatani.junichi@lab.ntt.co.jp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Yamada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 DOCOMO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3-6, Hikarinooka, Yokosuka-shi, Kanagawa, 239-8536, Japan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yamadaakira@nttdocomo.com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Fujio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Watanabe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3240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Hillview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Ave, Palo Alto, CA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94304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watanabe@docomoinnovations.com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Haralabos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Papadopoulos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hpapadopoulos@docomoinnovations.com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6551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5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6847982"/>
              </p:ext>
            </p:extLst>
          </p:nvPr>
        </p:nvGraphicFramePr>
        <p:xfrm>
          <a:off x="381000" y="1193248"/>
          <a:ext cx="8153400" cy="176104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375610"/>
                <a:gridCol w="20574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Masahito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Mori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Sony Corp.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Masahito.Mori@jp.sony.com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Yusuke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Tanaka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YusukeC.Tanaka@jp.sony.com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Yuichi Morioka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Yuichi.Morioka@jp.sony.com</a:t>
                      </a:r>
                      <a:endParaRPr lang="en-US" altLang="ja-JP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+mn-lt"/>
                        </a:rPr>
                        <a:t>Kazuyuki Sakoda</a:t>
                      </a:r>
                      <a:endParaRPr lang="en-US" sz="1100" dirty="0"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Kazuyuki.Sakoda@am.sony.com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William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Carney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William.Carney@am.sony.com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7791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802.11-09/0091r0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1_802.11-09/0091r0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91478</TotalTime>
  <Words>2194</Words>
  <Application>Microsoft Office PowerPoint</Application>
  <PresentationFormat>화면 슬라이드 쇼(4:3)</PresentationFormat>
  <Paragraphs>623</Paragraphs>
  <Slides>20</Slides>
  <Notes>1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20</vt:i4>
      </vt:variant>
    </vt:vector>
  </HeadingPairs>
  <TitlesOfParts>
    <vt:vector size="22" baseType="lpstr">
      <vt:lpstr>1_802.11-09/0091r0</vt:lpstr>
      <vt:lpstr>Visio</vt:lpstr>
      <vt:lpstr>Ack policy for UL MU Ack transmission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Introduction</vt:lpstr>
      <vt:lpstr>Background (1/2)</vt:lpstr>
      <vt:lpstr>Background (2/2)</vt:lpstr>
      <vt:lpstr>Problem</vt:lpstr>
      <vt:lpstr>Trigger information for UL MU Ack in DL MU PPDU</vt:lpstr>
      <vt:lpstr>Ack policy for UL MU Ack transmission</vt:lpstr>
      <vt:lpstr>Ack policy for UL MU Ack transmission</vt:lpstr>
      <vt:lpstr>Ack policy for UL MU Ack transmission</vt:lpstr>
      <vt:lpstr>Straw poll 1</vt:lpstr>
      <vt:lpstr>Straw poll 2</vt:lpstr>
      <vt:lpstr>Reference</vt:lpstr>
    </vt:vector>
  </TitlesOfParts>
  <Company>Ralink Technology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TGac Functional Requirements</dc:title>
  <dc:creator>Peter Loc</dc:creator>
  <cp:lastModifiedBy>류기선/책임연구원/차세대통신(연)WTS팀(kiseon.ryu@lge.com)</cp:lastModifiedBy>
  <cp:revision>1823</cp:revision>
  <cp:lastPrinted>1998-02-10T13:28:06Z</cp:lastPrinted>
  <dcterms:created xsi:type="dcterms:W3CDTF">2008-03-19T13:28:15Z</dcterms:created>
  <dcterms:modified xsi:type="dcterms:W3CDTF">2015-11-09T02:22:40Z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(2)ndN2+f5+H6Oa5Ar6D/fsOfPwynaVO7upP6OyTHHzJNNJ6YE2CI08GRTvxADfg3gt9clyY7QWBNGbcPtbIW/Trq/DozI3VVpEtZc96UFleYLRn2MmKawXIEWzEndtJa+EpVDyytG95bl8a5hTd8CwwoNR9UQ02xfE78py3qFcwykDEG6koFCxfghDuWfrLgpV147Wb92kMu6P33SZzddT2u5lHz2uwBiv1xqYHuSRbizqUUtT</vt:lpwstr>
  </property>
  <property fmtid="{D5CDD505-2E9C-101B-9397-08002B2CF9AE}" pid="3" name="_ms_pID_725343_00">
    <vt:lpwstr>_</vt:lpwstr>
  </property>
  <property fmtid="{D5CDD505-2E9C-101B-9397-08002B2CF9AE}" pid="4" name="_ms_pID_7253431">
    <vt:lpwstr>SVOhp3CcbsvUPftqRfyd9hf1MX8ttnii9h4oUA3y+YsBEiqebmBsp+QHmGWYbHNQCwkcYzo0ZzwwD18U3jHtGKQaCzzy1EeUZzBV3hkYPqQtFUuW402uNFa8Hay1DLMwnkCZWQ6RddTeuPYijTrh911Cu6rs/DIj1/AZeg==</vt:lpwstr>
  </property>
  <property fmtid="{D5CDD505-2E9C-101B-9397-08002B2CF9AE}" pid="5" name="_ms_pID_7253431_00">
    <vt:lpwstr>_</vt:lpwstr>
  </property>
  <property fmtid="{D5CDD505-2E9C-101B-9397-08002B2CF9AE}" pid="6" name="sflag">
    <vt:lpwstr>1373896797</vt:lpwstr>
  </property>
</Properties>
</file>