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306" r:id="rId4"/>
    <p:sldId id="314" r:id="rId5"/>
    <p:sldId id="315" r:id="rId6"/>
    <p:sldId id="307" r:id="rId7"/>
    <p:sldId id="277" r:id="rId8"/>
    <p:sldId id="271" r:id="rId9"/>
    <p:sldId id="305" r:id="rId10"/>
    <p:sldId id="312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8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85" autoAdjust="0"/>
    <p:restoredTop sz="98741" autoAdjust="0"/>
  </p:normalViewPr>
  <p:slideViewPr>
    <p:cSldViewPr snapToGrid="0">
      <p:cViewPr>
        <p:scale>
          <a:sx n="57" d="100"/>
          <a:sy n="57" d="100"/>
        </p:scale>
        <p:origin x="-1584" y="-4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96"/>
    </p:cViewPr>
  </p:sorterViewPr>
  <p:notesViewPr>
    <p:cSldViewPr snapToGrid="0">
      <p:cViewPr varScale="1">
        <p:scale>
          <a:sx n="52" d="100"/>
          <a:sy n="52" d="100"/>
        </p:scale>
        <p:origin x="-283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802.11-15/1340r1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November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802.11-15/1340r1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November 2015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802.11-15/1340r1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802.11-15/1340r1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November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Narendar Madhavan, Toshiba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Narendar Madhavan, Toshiba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1340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-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NDP Announcement </a:t>
            </a:r>
            <a:r>
              <a:rPr lang="en-GB" smtClean="0"/>
              <a:t>for HE </a:t>
            </a:r>
            <a:r>
              <a:rPr lang="en-GB" dirty="0" smtClean="0"/>
              <a:t>Sequence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12776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463492"/>
              </p:ext>
            </p:extLst>
          </p:nvPr>
        </p:nvGraphicFramePr>
        <p:xfrm>
          <a:off x="520700" y="2581275"/>
          <a:ext cx="6973888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5" name="Document" r:id="rId4" imgW="8236743" imgH="2886729" progId="Word.Document.8">
                  <p:embed/>
                </p:oleObj>
              </mc:Choice>
              <mc:Fallback>
                <p:oleObj name="Document" r:id="rId4" imgW="8236743" imgH="288672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581275"/>
                        <a:ext cx="6973888" cy="243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22870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 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Do you agree to add the following text to the SFD?: 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4.6 The amendment shall define a mechanism to signal the presence of a trigger frame, a SIFS interval after </a:t>
            </a:r>
            <a:r>
              <a:rPr lang="en-US" altLang="ja-JP" dirty="0" smtClean="0"/>
              <a:t>the</a:t>
            </a:r>
            <a:r>
              <a:rPr lang="en-US" altLang="ja-JP" dirty="0" smtClean="0"/>
              <a:t> NDP frame </a:t>
            </a:r>
            <a:r>
              <a:rPr lang="en-US" altLang="ja-JP" dirty="0" smtClean="0"/>
              <a:t>in the HE DL sounding sequence. When there is no trigger frame, the sounding </a:t>
            </a:r>
            <a:r>
              <a:rPr lang="en-US" altLang="ja-JP" dirty="0" smtClean="0"/>
              <a:t>feedback frames </a:t>
            </a:r>
            <a:r>
              <a:rPr lang="en-US" altLang="ja-JP" dirty="0" smtClean="0"/>
              <a:t>are </a:t>
            </a:r>
            <a:r>
              <a:rPr lang="en-US" altLang="ja-JP" dirty="0"/>
              <a:t>sent </a:t>
            </a:r>
            <a:r>
              <a:rPr lang="en-US" altLang="ja-JP" dirty="0" smtClean="0"/>
              <a:t>in </a:t>
            </a:r>
            <a:r>
              <a:rPr lang="en-US" altLang="ja-JP" dirty="0"/>
              <a:t>SU PPDUs </a:t>
            </a:r>
            <a:r>
              <a:rPr lang="en-US" altLang="ja-JP" dirty="0" smtClean="0"/>
              <a:t>same </a:t>
            </a:r>
            <a:r>
              <a:rPr lang="en-US" altLang="ja-JP" dirty="0" smtClean="0"/>
              <a:t>as </a:t>
            </a:r>
            <a:r>
              <a:rPr lang="en-US" altLang="ja-JP" dirty="0" smtClean="0"/>
              <a:t>in </a:t>
            </a:r>
            <a:r>
              <a:rPr lang="en-US" altLang="ja-JP" dirty="0" smtClean="0"/>
              <a:t>the </a:t>
            </a:r>
            <a:r>
              <a:rPr lang="en-US" altLang="ja-JP" dirty="0" smtClean="0"/>
              <a:t>VHT sounding sequence. 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Y:N:A = 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470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ja-JP" dirty="0" smtClean="0"/>
              <a:t>This presentation questions the necessity of signaling in the NDP Announcement </a:t>
            </a:r>
            <a:r>
              <a:rPr lang="en-US" altLang="ja-JP" dirty="0"/>
              <a:t>frame, the </a:t>
            </a:r>
            <a:r>
              <a:rPr lang="en-US" altLang="ja-JP" dirty="0" smtClean="0"/>
              <a:t>presence </a:t>
            </a:r>
            <a:r>
              <a:rPr lang="en-US" altLang="ja-JP" dirty="0"/>
              <a:t>of trigger frame </a:t>
            </a:r>
            <a:r>
              <a:rPr lang="en-US" altLang="ja-JP" dirty="0" smtClean="0"/>
              <a:t>for HE DL sounding sequence. 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VHT DL Sounding Sequence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9.31.5.2 [1]</a:t>
            </a:r>
            <a:endParaRPr lang="en-US" altLang="ja-JP" dirty="0"/>
          </a:p>
          <a:p>
            <a:pPr lvl="1">
              <a:buFont typeface="Arial" pitchFamily="34" charset="0"/>
              <a:buChar char="•"/>
            </a:pPr>
            <a:r>
              <a:rPr lang="en-US" altLang="ja-JP" dirty="0"/>
              <a:t>If the STA’s AID is in the first (or only) STA Info field, then it shall transmit the feedback a SIFS after the VHT NDP. The other STAs in the STA Info field will be polled.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cxnSp>
        <p:nvCxnSpPr>
          <p:cNvPr id="35" name="直線コネクタ 34"/>
          <p:cNvCxnSpPr/>
          <p:nvPr/>
        </p:nvCxnSpPr>
        <p:spPr bwMode="auto">
          <a:xfrm>
            <a:off x="824966" y="4466950"/>
            <a:ext cx="7636933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直線コネクタ 35"/>
          <p:cNvCxnSpPr/>
          <p:nvPr/>
        </p:nvCxnSpPr>
        <p:spPr bwMode="auto">
          <a:xfrm>
            <a:off x="824966" y="4930772"/>
            <a:ext cx="7636933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直線コネクタ 36"/>
          <p:cNvCxnSpPr/>
          <p:nvPr/>
        </p:nvCxnSpPr>
        <p:spPr bwMode="auto">
          <a:xfrm>
            <a:off x="824965" y="5386387"/>
            <a:ext cx="7636933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直線コネクタ 37"/>
          <p:cNvCxnSpPr/>
          <p:nvPr/>
        </p:nvCxnSpPr>
        <p:spPr bwMode="auto">
          <a:xfrm>
            <a:off x="824964" y="5848789"/>
            <a:ext cx="7636933" cy="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正方形/長方形 27"/>
          <p:cNvSpPr/>
          <p:nvPr/>
        </p:nvSpPr>
        <p:spPr bwMode="auto">
          <a:xfrm>
            <a:off x="2313511" y="3984622"/>
            <a:ext cx="728134" cy="48232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VHT NDP-A</a:t>
            </a:r>
            <a:endParaRPr kumimoji="0" lang="ja-JP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正方形/長方形 28"/>
          <p:cNvSpPr/>
          <p:nvPr/>
        </p:nvSpPr>
        <p:spPr bwMode="auto">
          <a:xfrm>
            <a:off x="3217306" y="3988037"/>
            <a:ext cx="693219" cy="47891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NDP</a:t>
            </a:r>
            <a:r>
              <a:rPr lang="en-US" altLang="ja-JP" sz="1200" dirty="0" smtClean="0">
                <a:solidFill>
                  <a:schemeClr val="tx1"/>
                </a:solidFill>
              </a:rPr>
              <a:t> </a:t>
            </a: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0" name="正方形/長方形 29"/>
          <p:cNvSpPr/>
          <p:nvPr/>
        </p:nvSpPr>
        <p:spPr bwMode="auto">
          <a:xfrm>
            <a:off x="4085394" y="4557158"/>
            <a:ext cx="693219" cy="3736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VHT Compressed </a:t>
            </a:r>
            <a:r>
              <a:rPr kumimoji="0" lang="en-US" altLang="ja-JP" sz="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Beamforming</a:t>
            </a:r>
            <a:r>
              <a:rPr lang="en-US" altLang="ja-JP" sz="700" dirty="0" smtClean="0">
                <a:solidFill>
                  <a:schemeClr val="tx1"/>
                </a:solidFill>
              </a:rPr>
              <a:t> </a:t>
            </a:r>
            <a:endParaRPr kumimoji="0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4954274" y="4093336"/>
            <a:ext cx="693219" cy="3736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Beamforming</a:t>
            </a:r>
            <a:r>
              <a:rPr lang="en-US" altLang="ja-JP" sz="700" dirty="0" smtClean="0">
                <a:solidFill>
                  <a:schemeClr val="tx1"/>
                </a:solidFill>
              </a:rPr>
              <a:t> Report Poll</a:t>
            </a:r>
            <a:endParaRPr kumimoji="0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5822362" y="5009150"/>
            <a:ext cx="693219" cy="3736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VHT Compressed </a:t>
            </a:r>
            <a:r>
              <a:rPr kumimoji="0" lang="en-US" altLang="ja-JP" sz="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Beamforming</a:t>
            </a:r>
            <a:r>
              <a:rPr lang="en-US" altLang="ja-JP" sz="700" dirty="0" smtClean="0">
                <a:solidFill>
                  <a:schemeClr val="tx1"/>
                </a:solidFill>
              </a:rPr>
              <a:t> </a:t>
            </a:r>
            <a:endParaRPr kumimoji="0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6663262" y="4093336"/>
            <a:ext cx="693219" cy="3736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Beamforming</a:t>
            </a:r>
            <a:r>
              <a:rPr lang="en-US" altLang="ja-JP" sz="700" dirty="0" smtClean="0">
                <a:solidFill>
                  <a:schemeClr val="tx1"/>
                </a:solidFill>
              </a:rPr>
              <a:t> Report Poll</a:t>
            </a:r>
            <a:endParaRPr kumimoji="0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4" name="正方形/長方形 33"/>
          <p:cNvSpPr/>
          <p:nvPr/>
        </p:nvSpPr>
        <p:spPr bwMode="auto">
          <a:xfrm>
            <a:off x="7532142" y="5475174"/>
            <a:ext cx="693219" cy="37361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VHT Compressed </a:t>
            </a:r>
            <a:r>
              <a:rPr kumimoji="0" lang="en-US" altLang="ja-JP" sz="7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Beamforming</a:t>
            </a:r>
            <a:r>
              <a:rPr lang="en-US" altLang="ja-JP" sz="700" dirty="0" smtClean="0">
                <a:solidFill>
                  <a:schemeClr val="tx1"/>
                </a:solidFill>
              </a:rPr>
              <a:t> </a:t>
            </a:r>
            <a:endParaRPr kumimoji="0" lang="ja-JP" altLang="en-US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cxnSp>
        <p:nvCxnSpPr>
          <p:cNvPr id="10" name="直線矢印コネクタ 9"/>
          <p:cNvCxnSpPr/>
          <p:nvPr/>
        </p:nvCxnSpPr>
        <p:spPr bwMode="auto">
          <a:xfrm flipV="1">
            <a:off x="3909733" y="4518613"/>
            <a:ext cx="175661" cy="87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1" name="直線矢印コネクタ 10"/>
          <p:cNvCxnSpPr/>
          <p:nvPr/>
        </p:nvCxnSpPr>
        <p:spPr bwMode="auto">
          <a:xfrm flipV="1">
            <a:off x="3019920" y="4518613"/>
            <a:ext cx="175661" cy="87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2" name="直線矢印コネクタ 11"/>
          <p:cNvCxnSpPr/>
          <p:nvPr/>
        </p:nvCxnSpPr>
        <p:spPr bwMode="auto">
          <a:xfrm flipV="1">
            <a:off x="4778613" y="4518613"/>
            <a:ext cx="175661" cy="87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3" name="直線矢印コネクタ 12"/>
          <p:cNvCxnSpPr/>
          <p:nvPr/>
        </p:nvCxnSpPr>
        <p:spPr bwMode="auto">
          <a:xfrm flipV="1">
            <a:off x="5647493" y="4501137"/>
            <a:ext cx="175661" cy="87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4" name="直線矢印コネクタ 13"/>
          <p:cNvCxnSpPr/>
          <p:nvPr/>
        </p:nvCxnSpPr>
        <p:spPr bwMode="auto">
          <a:xfrm flipV="1">
            <a:off x="6487601" y="4518613"/>
            <a:ext cx="175661" cy="87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5" name="直線矢印コネクタ 14"/>
          <p:cNvCxnSpPr/>
          <p:nvPr/>
        </p:nvCxnSpPr>
        <p:spPr bwMode="auto">
          <a:xfrm flipV="1">
            <a:off x="7356481" y="4501137"/>
            <a:ext cx="175661" cy="87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6" name="テキスト ボックス 15"/>
          <p:cNvSpPr txBox="1"/>
          <p:nvPr/>
        </p:nvSpPr>
        <p:spPr>
          <a:xfrm>
            <a:off x="813852" y="4131543"/>
            <a:ext cx="6148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AP</a:t>
            </a:r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13851" y="4627117"/>
            <a:ext cx="6936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STA 1</a:t>
            </a:r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13850" y="5053867"/>
            <a:ext cx="6936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STA 2</a:t>
            </a:r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13849" y="5508092"/>
            <a:ext cx="6936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STA 3</a:t>
            </a:r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 rot="16200000">
            <a:off x="3699166" y="4077846"/>
            <a:ext cx="6148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 smtClean="0">
                <a:solidFill>
                  <a:schemeClr val="tx1"/>
                </a:solidFill>
              </a:rPr>
              <a:t>SIFS</a:t>
            </a:r>
            <a:endParaRPr kumimoji="1" lang="ja-JP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 rot="16200000">
            <a:off x="2822032" y="4077845"/>
            <a:ext cx="6148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 smtClean="0">
                <a:solidFill>
                  <a:schemeClr val="tx1"/>
                </a:solidFill>
              </a:rPr>
              <a:t>SIFS</a:t>
            </a:r>
            <a:endParaRPr kumimoji="1" lang="ja-JP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 rot="16200000">
            <a:off x="4540277" y="4077844"/>
            <a:ext cx="6148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 smtClean="0">
                <a:solidFill>
                  <a:schemeClr val="tx1"/>
                </a:solidFill>
              </a:rPr>
              <a:t>SIFS</a:t>
            </a:r>
            <a:endParaRPr kumimoji="1" lang="ja-JP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 rot="16200000">
            <a:off x="5427878" y="4085163"/>
            <a:ext cx="6148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 smtClean="0">
                <a:solidFill>
                  <a:schemeClr val="tx1"/>
                </a:solidFill>
              </a:rPr>
              <a:t>SIFS</a:t>
            </a:r>
            <a:endParaRPr kumimoji="1" lang="ja-JP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 rot="16200000">
            <a:off x="6257631" y="4108305"/>
            <a:ext cx="6148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 smtClean="0">
                <a:solidFill>
                  <a:schemeClr val="tx1"/>
                </a:solidFill>
              </a:rPr>
              <a:t>SIFS</a:t>
            </a:r>
            <a:endParaRPr kumimoji="1" lang="ja-JP" altLang="en-US" sz="1000" b="1" dirty="0" smtClean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 rot="16200000">
            <a:off x="7148303" y="4101912"/>
            <a:ext cx="6148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b="1" dirty="0" smtClean="0">
                <a:solidFill>
                  <a:schemeClr val="tx1"/>
                </a:solidFill>
              </a:rPr>
              <a:t>SIFS</a:t>
            </a:r>
            <a:endParaRPr kumimoji="1" lang="ja-JP" altLang="en-US" sz="1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18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HE DL Sounding Sequence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/>
              <a:t>We have the </a:t>
            </a:r>
            <a:r>
              <a:rPr lang="en-US" altLang="ja-JP" dirty="0" smtClean="0"/>
              <a:t>following in the current SFD [2]: 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250" y="3168445"/>
            <a:ext cx="5512117" cy="2786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2841150" y="6066293"/>
            <a:ext cx="43363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ja-JP" sz="1600" i="1" dirty="0">
                <a:solidFill>
                  <a:schemeClr val="tx1"/>
                </a:solidFill>
              </a:rPr>
              <a:t>Figure 14 -- Illustration of DL Sounding </a:t>
            </a:r>
            <a:r>
              <a:rPr lang="en-GB" altLang="ja-JP" sz="1600" i="1" dirty="0" smtClean="0">
                <a:solidFill>
                  <a:schemeClr val="tx1"/>
                </a:solidFill>
              </a:rPr>
              <a:t>Sequence</a:t>
            </a:r>
            <a:endParaRPr lang="ja-JP" altLang="ja-JP" sz="1600" i="1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61317" y="2501475"/>
            <a:ext cx="3752054" cy="1938992"/>
          </a:xfrm>
          <a:prstGeom prst="wedgeRectCallout">
            <a:avLst>
              <a:gd name="adj1" fmla="val -103769"/>
              <a:gd name="adj2" fmla="val -1278"/>
            </a:avLst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kumimoji="1" lang="en-US" altLang="ja-JP" sz="2000" b="1" dirty="0">
                <a:solidFill>
                  <a:schemeClr val="tx1"/>
                </a:solidFill>
              </a:rPr>
              <a:t>NDP-A</a:t>
            </a:r>
            <a:r>
              <a:rPr kumimoji="1" lang="ja-JP" altLang="en-US" sz="2000" b="1" dirty="0">
                <a:solidFill>
                  <a:schemeClr val="tx1"/>
                </a:solidFill>
              </a:rPr>
              <a:t> </a:t>
            </a:r>
            <a:r>
              <a:rPr kumimoji="1" lang="en-US" altLang="ja-JP" sz="2000" b="1" dirty="0">
                <a:solidFill>
                  <a:schemeClr val="tx1"/>
                </a:solidFill>
              </a:rPr>
              <a:t>is the initiation frame for the HE DL Sounding process.</a:t>
            </a:r>
          </a:p>
          <a:p>
            <a:pPr algn="just"/>
            <a:r>
              <a:rPr kumimoji="1" lang="en-US" altLang="ja-JP" sz="2000" b="1" dirty="0">
                <a:solidFill>
                  <a:schemeClr val="tx1"/>
                </a:solidFill>
              </a:rPr>
              <a:t>Trigger frame is used to solicit the STAs to send their </a:t>
            </a:r>
            <a:r>
              <a:rPr kumimoji="1" lang="en-US" altLang="ja-JP" sz="2000" b="1" dirty="0" err="1">
                <a:solidFill>
                  <a:schemeClr val="tx1"/>
                </a:solidFill>
              </a:rPr>
              <a:t>Beamforming</a:t>
            </a:r>
            <a:r>
              <a:rPr kumimoji="1" lang="en-US" altLang="ja-JP" sz="2000" b="1" dirty="0">
                <a:solidFill>
                  <a:schemeClr val="tx1"/>
                </a:solidFill>
              </a:rPr>
              <a:t> feedback frame using the UL MU mode</a:t>
            </a:r>
            <a:endParaRPr kumimoji="1" lang="ja-JP" alt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898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574578" cy="1065213"/>
          </a:xfrm>
        </p:spPr>
        <p:txBody>
          <a:bodyPr/>
          <a:lstStyle/>
          <a:p>
            <a:r>
              <a:rPr lang="en-US" altLang="ja-JP" dirty="0"/>
              <a:t>Trigger frame in HE DL Sounding Sequence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HE DL Sounding sequence: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err="1">
                <a:solidFill>
                  <a:schemeClr val="tx1"/>
                </a:solidFill>
              </a:rPr>
              <a:t>Beamforming</a:t>
            </a:r>
            <a:r>
              <a:rPr lang="en-US" altLang="ja-JP" dirty="0">
                <a:solidFill>
                  <a:schemeClr val="tx1"/>
                </a:solidFill>
              </a:rPr>
              <a:t> frames sent in UL MU PPDU by all the STAs solicited by the Trigger frame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Is this the only way to receive feedback from STAs?  </a:t>
            </a:r>
          </a:p>
          <a:p>
            <a:pPr marL="457200" lvl="1" indent="0"/>
            <a:endParaRPr lang="en-US" altLang="ja-JP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AP may also want to get the feedbacks one-by-one/ successively from each STA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Similar to the VHT sounding sequence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For robustness sake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The combination of target STAs that are triggered may not be appropriate for UL-MU. 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622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8972" y="685801"/>
            <a:ext cx="8128000" cy="660862"/>
          </a:xfrm>
        </p:spPr>
        <p:txBody>
          <a:bodyPr/>
          <a:lstStyle/>
          <a:p>
            <a:r>
              <a:rPr kumimoji="1" lang="en-US" altLang="ja-JP" dirty="0" smtClean="0"/>
              <a:t>Trigger frame in HE DL Sounding Sequence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0286" y="1313412"/>
            <a:ext cx="8476343" cy="455591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If such a sequence is allowed for HE DL sounding procedure, need a mechanism to distinguish this sequence from the one with Trigger frame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The arrival of Trigger frame after NDP frame is not known to the STAs until the actual start time of the Trigger frame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This case is different from multiplexing of BA/ACK responses  for DL data 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Trigger frames are aggregated with the data  frames </a:t>
            </a:r>
          </a:p>
          <a:p>
            <a:pPr>
              <a:buFont typeface="Arial" pitchFamily="34" charset="0"/>
              <a:buChar char="•"/>
            </a:pP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grpSp>
        <p:nvGrpSpPr>
          <p:cNvPr id="39" name="グループ化 38"/>
          <p:cNvGrpSpPr/>
          <p:nvPr/>
        </p:nvGrpSpPr>
        <p:grpSpPr>
          <a:xfrm>
            <a:off x="813849" y="4423915"/>
            <a:ext cx="7648050" cy="1937366"/>
            <a:chOff x="813849" y="4325439"/>
            <a:chExt cx="7648050" cy="1937366"/>
          </a:xfrm>
        </p:grpSpPr>
        <p:cxnSp>
          <p:nvCxnSpPr>
            <p:cNvPr id="35" name="直線コネクタ 34"/>
            <p:cNvCxnSpPr/>
            <p:nvPr/>
          </p:nvCxnSpPr>
          <p:spPr bwMode="auto">
            <a:xfrm>
              <a:off x="824966" y="4895033"/>
              <a:ext cx="7636933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直線コネクタ 35"/>
            <p:cNvCxnSpPr/>
            <p:nvPr/>
          </p:nvCxnSpPr>
          <p:spPr bwMode="auto">
            <a:xfrm>
              <a:off x="824966" y="5358855"/>
              <a:ext cx="7636933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直線コネクタ 36"/>
            <p:cNvCxnSpPr/>
            <p:nvPr/>
          </p:nvCxnSpPr>
          <p:spPr bwMode="auto">
            <a:xfrm>
              <a:off x="824965" y="5814470"/>
              <a:ext cx="7636933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直線コネクタ 37"/>
            <p:cNvCxnSpPr/>
            <p:nvPr/>
          </p:nvCxnSpPr>
          <p:spPr bwMode="auto">
            <a:xfrm>
              <a:off x="824964" y="6262804"/>
              <a:ext cx="7636933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" name="正方形/長方形 27"/>
            <p:cNvSpPr/>
            <p:nvPr/>
          </p:nvSpPr>
          <p:spPr bwMode="auto">
            <a:xfrm>
              <a:off x="2313511" y="4408770"/>
              <a:ext cx="728134" cy="48232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NDP-A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9" name="正方形/長方形 28"/>
            <p:cNvSpPr/>
            <p:nvPr/>
          </p:nvSpPr>
          <p:spPr bwMode="auto">
            <a:xfrm>
              <a:off x="3217306" y="4412185"/>
              <a:ext cx="693219" cy="47891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200" dirty="0" smtClean="0">
                  <a:solidFill>
                    <a:schemeClr val="tx1"/>
                  </a:solidFill>
                </a:rPr>
                <a:t>HE </a:t>
              </a: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NDP</a:t>
              </a:r>
              <a:r>
                <a:rPr lang="en-US" altLang="ja-JP" sz="12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0" name="正方形/長方形 29"/>
            <p:cNvSpPr/>
            <p:nvPr/>
          </p:nvSpPr>
          <p:spPr bwMode="auto">
            <a:xfrm>
              <a:off x="4085394" y="4980035"/>
              <a:ext cx="693219" cy="37361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Compressed </a:t>
              </a:r>
              <a:r>
                <a:rPr kumimoji="0" lang="en-US" altLang="ja-JP" sz="7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Beamforming</a:t>
              </a:r>
              <a:r>
                <a:rPr lang="en-US" altLang="ja-JP" sz="7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1" name="正方形/長方形 30"/>
            <p:cNvSpPr/>
            <p:nvPr/>
          </p:nvSpPr>
          <p:spPr bwMode="auto">
            <a:xfrm>
              <a:off x="4954274" y="4517484"/>
              <a:ext cx="693219" cy="37361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7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Beamforming</a:t>
              </a:r>
              <a:r>
                <a:rPr lang="en-US" altLang="ja-JP" sz="700" dirty="0" smtClean="0">
                  <a:solidFill>
                    <a:schemeClr val="tx1"/>
                  </a:solidFill>
                </a:rPr>
                <a:t> Report Poll</a:t>
              </a:r>
              <a:endParaRPr kumimoji="0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2" name="正方形/長方形 31"/>
            <p:cNvSpPr/>
            <p:nvPr/>
          </p:nvSpPr>
          <p:spPr bwMode="auto">
            <a:xfrm>
              <a:off x="5822362" y="5437233"/>
              <a:ext cx="693219" cy="37361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Compressed </a:t>
              </a:r>
              <a:r>
                <a:rPr kumimoji="0" lang="en-US" altLang="ja-JP" sz="7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Beamforming</a:t>
              </a:r>
              <a:r>
                <a:rPr lang="en-US" altLang="ja-JP" sz="7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3" name="正方形/長方形 32"/>
            <p:cNvSpPr/>
            <p:nvPr/>
          </p:nvSpPr>
          <p:spPr bwMode="auto">
            <a:xfrm>
              <a:off x="6663262" y="4517484"/>
              <a:ext cx="693219" cy="37361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7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Beamforming</a:t>
              </a:r>
              <a:r>
                <a:rPr lang="en-US" altLang="ja-JP" sz="700" dirty="0" smtClean="0">
                  <a:solidFill>
                    <a:schemeClr val="tx1"/>
                  </a:solidFill>
                </a:rPr>
                <a:t> Report Poll</a:t>
              </a:r>
              <a:endParaRPr kumimoji="0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34" name="正方形/長方形 33"/>
            <p:cNvSpPr/>
            <p:nvPr/>
          </p:nvSpPr>
          <p:spPr bwMode="auto">
            <a:xfrm>
              <a:off x="7532142" y="5889189"/>
              <a:ext cx="693219" cy="37361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Compressed </a:t>
              </a:r>
              <a:r>
                <a:rPr kumimoji="0" lang="en-US" altLang="ja-JP" sz="7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Beamforming</a:t>
              </a:r>
              <a:r>
                <a:rPr lang="en-US" altLang="ja-JP" sz="7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0" name="直線矢印コネクタ 9"/>
            <p:cNvCxnSpPr/>
            <p:nvPr/>
          </p:nvCxnSpPr>
          <p:spPr bwMode="auto">
            <a:xfrm flipV="1">
              <a:off x="3909733" y="4946696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1" name="直線矢印コネクタ 10"/>
            <p:cNvCxnSpPr/>
            <p:nvPr/>
          </p:nvCxnSpPr>
          <p:spPr bwMode="auto">
            <a:xfrm flipV="1">
              <a:off x="3019920" y="4946696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2" name="直線矢印コネクタ 11"/>
            <p:cNvCxnSpPr/>
            <p:nvPr/>
          </p:nvCxnSpPr>
          <p:spPr bwMode="auto">
            <a:xfrm flipV="1">
              <a:off x="4778613" y="4946696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3" name="直線矢印コネクタ 12"/>
            <p:cNvCxnSpPr/>
            <p:nvPr/>
          </p:nvCxnSpPr>
          <p:spPr bwMode="auto">
            <a:xfrm flipV="1">
              <a:off x="5647493" y="4929220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4" name="直線矢印コネクタ 13"/>
            <p:cNvCxnSpPr/>
            <p:nvPr/>
          </p:nvCxnSpPr>
          <p:spPr bwMode="auto">
            <a:xfrm flipV="1">
              <a:off x="6487601" y="4946696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5" name="直線矢印コネクタ 14"/>
            <p:cNvCxnSpPr/>
            <p:nvPr/>
          </p:nvCxnSpPr>
          <p:spPr bwMode="auto">
            <a:xfrm flipV="1">
              <a:off x="7356481" y="4929220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6" name="テキスト ボックス 15"/>
            <p:cNvSpPr txBox="1"/>
            <p:nvPr/>
          </p:nvSpPr>
          <p:spPr>
            <a:xfrm>
              <a:off x="813852" y="4559626"/>
              <a:ext cx="6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AP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813851" y="5055200"/>
              <a:ext cx="693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STA 1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813850" y="5481950"/>
              <a:ext cx="6936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STA 2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813849" y="5922107"/>
              <a:ext cx="6936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STA 3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 rot="16200000">
              <a:off x="3699166" y="4505929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 rot="16200000">
              <a:off x="2822032" y="4505928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 rot="16200000">
              <a:off x="4540277" y="4505927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 rot="16200000">
              <a:off x="5427878" y="4513246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 rot="16200000">
              <a:off x="6257631" y="4536388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 rot="16200000">
              <a:off x="7148303" y="4529995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</p:grpSp>
      <p:sp>
        <p:nvSpPr>
          <p:cNvPr id="40" name="正方形/長方形 39"/>
          <p:cNvSpPr/>
          <p:nvPr/>
        </p:nvSpPr>
        <p:spPr>
          <a:xfrm>
            <a:off x="1317918" y="534640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b="1" dirty="0">
                <a:solidFill>
                  <a:schemeClr val="tx1"/>
                </a:solidFill>
              </a:rPr>
              <a:t>To allow such sequence,  a signaling bit is necessary in </a:t>
            </a:r>
            <a:r>
              <a:rPr lang="en-US" altLang="ja-JP" b="1" dirty="0" smtClean="0">
                <a:solidFill>
                  <a:schemeClr val="tx1"/>
                </a:solidFill>
              </a:rPr>
              <a:t>the HE </a:t>
            </a:r>
            <a:r>
              <a:rPr lang="en-US" altLang="ja-JP" b="1" dirty="0">
                <a:solidFill>
                  <a:schemeClr val="tx1"/>
                </a:solidFill>
              </a:rPr>
              <a:t>NDP Announcement frame. </a:t>
            </a:r>
          </a:p>
          <a:p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400754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The necessity to enable </a:t>
            </a:r>
            <a:r>
              <a:rPr lang="en-US" altLang="ja-JP" dirty="0" smtClean="0"/>
              <a:t>successive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feedback response in </a:t>
            </a:r>
            <a:r>
              <a:rPr lang="en-US" altLang="ja-JP" dirty="0" smtClean="0"/>
              <a:t>HE DL sounding sequence </a:t>
            </a:r>
            <a:r>
              <a:rPr kumimoji="1" lang="en-US" altLang="ja-JP" dirty="0" smtClean="0"/>
              <a:t>was considered. 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A signaling </a:t>
            </a:r>
            <a:r>
              <a:rPr lang="en-US" altLang="ja-JP" dirty="0"/>
              <a:t>bit in the HE NDP Announcement frame to </a:t>
            </a:r>
            <a:r>
              <a:rPr lang="en-US" altLang="ja-JP" dirty="0" smtClean="0"/>
              <a:t>distinguish between the sequence with a trigger frame is necessary.</a:t>
            </a: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08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[1] IEEE </a:t>
            </a:r>
            <a:r>
              <a:rPr lang="en-US" altLang="ja-JP" dirty="0" err="1" smtClean="0"/>
              <a:t>Std</a:t>
            </a:r>
            <a:r>
              <a:rPr lang="en-US" altLang="ja-JP" dirty="0" smtClean="0"/>
              <a:t> 802.11ac-2013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/>
              <a:t>[2] 802.11-15/0132r9 “Specification Framework for </a:t>
            </a:r>
            <a:r>
              <a:rPr lang="en-US" altLang="ja-JP" dirty="0" err="1"/>
              <a:t>TGax</a:t>
            </a:r>
            <a:r>
              <a:rPr lang="en-US" altLang="ja-JP" dirty="0" smtClean="0"/>
              <a:t>”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84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Straw Poll 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/>
              <a:t>Do you </a:t>
            </a:r>
            <a:r>
              <a:rPr lang="en-US" altLang="ja-JP" dirty="0" smtClean="0"/>
              <a:t>agree to add a sequence similar to the VHT sounding sequence that does not include a trigger frame</a:t>
            </a:r>
            <a:r>
              <a:rPr lang="ja-JP" altLang="en-US" dirty="0" smtClean="0"/>
              <a:t> </a:t>
            </a:r>
            <a:r>
              <a:rPr lang="en-US" altLang="ja-JP" dirty="0" smtClean="0"/>
              <a:t>and where the sounding </a:t>
            </a:r>
            <a:r>
              <a:rPr lang="en-US" altLang="ja-JP" dirty="0" smtClean="0"/>
              <a:t>feedback frames </a:t>
            </a:r>
            <a:r>
              <a:rPr lang="en-US" altLang="ja-JP" dirty="0" smtClean="0"/>
              <a:t>are sent in SU PPDUs</a:t>
            </a:r>
            <a:r>
              <a:rPr lang="en-US" altLang="ja-JP" dirty="0"/>
              <a:t> for HE DL sounding sequence?</a:t>
            </a: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kumimoji="1" lang="en-US" altLang="ja-JP" sz="2400" b="1" dirty="0" smtClean="0"/>
              <a:t>Y:N:A = </a:t>
            </a:r>
            <a:endParaRPr kumimoji="1" lang="ja-JP" altLang="en-US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Narendar Madhavan, Toshiba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November 2015</a:t>
            </a:r>
            <a:endParaRPr lang="en-GB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808563" y="4247109"/>
            <a:ext cx="7648050" cy="1937366"/>
            <a:chOff x="813849" y="4325439"/>
            <a:chExt cx="7648050" cy="1937366"/>
          </a:xfrm>
        </p:grpSpPr>
        <p:cxnSp>
          <p:nvCxnSpPr>
            <p:cNvPr id="8" name="直線コネクタ 7"/>
            <p:cNvCxnSpPr/>
            <p:nvPr/>
          </p:nvCxnSpPr>
          <p:spPr bwMode="auto">
            <a:xfrm>
              <a:off x="824966" y="4895033"/>
              <a:ext cx="7636933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直線コネクタ 8"/>
            <p:cNvCxnSpPr/>
            <p:nvPr/>
          </p:nvCxnSpPr>
          <p:spPr bwMode="auto">
            <a:xfrm>
              <a:off x="824966" y="5358855"/>
              <a:ext cx="7636933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直線コネクタ 9"/>
            <p:cNvCxnSpPr/>
            <p:nvPr/>
          </p:nvCxnSpPr>
          <p:spPr bwMode="auto">
            <a:xfrm>
              <a:off x="824965" y="5814470"/>
              <a:ext cx="7636933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直線コネクタ 10"/>
            <p:cNvCxnSpPr/>
            <p:nvPr/>
          </p:nvCxnSpPr>
          <p:spPr bwMode="auto">
            <a:xfrm>
              <a:off x="824964" y="6262804"/>
              <a:ext cx="7636933" cy="1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" name="正方形/長方形 11"/>
            <p:cNvSpPr/>
            <p:nvPr/>
          </p:nvSpPr>
          <p:spPr bwMode="auto">
            <a:xfrm>
              <a:off x="2313511" y="4408770"/>
              <a:ext cx="728134" cy="48232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NDP-A</a:t>
              </a:r>
              <a:endParaRPr kumimoji="0" lang="ja-JP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3" name="正方形/長方形 12"/>
            <p:cNvSpPr/>
            <p:nvPr/>
          </p:nvSpPr>
          <p:spPr bwMode="auto">
            <a:xfrm>
              <a:off x="3217306" y="4412185"/>
              <a:ext cx="693219" cy="47891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en-US" altLang="ja-JP" sz="1200" dirty="0" smtClean="0">
                  <a:solidFill>
                    <a:schemeClr val="tx1"/>
                  </a:solidFill>
                </a:rPr>
                <a:t>HE </a:t>
              </a:r>
              <a:r>
                <a:rPr kumimoji="0" lang="en-US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NDP</a:t>
              </a:r>
              <a:r>
                <a:rPr lang="en-US" altLang="ja-JP" sz="12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4" name="正方形/長方形 13"/>
            <p:cNvSpPr/>
            <p:nvPr/>
          </p:nvSpPr>
          <p:spPr bwMode="auto">
            <a:xfrm>
              <a:off x="4085394" y="4980035"/>
              <a:ext cx="693219" cy="37361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Compressed </a:t>
              </a:r>
              <a:r>
                <a:rPr kumimoji="0" lang="en-US" altLang="ja-JP" sz="7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Beamforming</a:t>
              </a:r>
              <a:r>
                <a:rPr lang="en-US" altLang="ja-JP" sz="7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5" name="正方形/長方形 14"/>
            <p:cNvSpPr/>
            <p:nvPr/>
          </p:nvSpPr>
          <p:spPr bwMode="auto">
            <a:xfrm>
              <a:off x="4954274" y="4517484"/>
              <a:ext cx="693219" cy="37361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7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Beamforming</a:t>
              </a:r>
              <a:r>
                <a:rPr lang="en-US" altLang="ja-JP" sz="700" dirty="0" smtClean="0">
                  <a:solidFill>
                    <a:schemeClr val="tx1"/>
                  </a:solidFill>
                </a:rPr>
                <a:t> Report Poll</a:t>
              </a:r>
              <a:endParaRPr kumimoji="0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6" name="正方形/長方形 15"/>
            <p:cNvSpPr/>
            <p:nvPr/>
          </p:nvSpPr>
          <p:spPr bwMode="auto">
            <a:xfrm>
              <a:off x="5822362" y="5437233"/>
              <a:ext cx="693219" cy="37361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Compressed </a:t>
              </a:r>
              <a:r>
                <a:rPr kumimoji="0" lang="en-US" altLang="ja-JP" sz="7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Beamforming</a:t>
              </a:r>
              <a:r>
                <a:rPr lang="en-US" altLang="ja-JP" sz="7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7" name="正方形/長方形 16"/>
            <p:cNvSpPr/>
            <p:nvPr/>
          </p:nvSpPr>
          <p:spPr bwMode="auto">
            <a:xfrm>
              <a:off x="6663262" y="4517484"/>
              <a:ext cx="693219" cy="37361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7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Beamforming</a:t>
              </a:r>
              <a:r>
                <a:rPr lang="en-US" altLang="ja-JP" sz="700" dirty="0" smtClean="0">
                  <a:solidFill>
                    <a:schemeClr val="tx1"/>
                  </a:solidFill>
                </a:rPr>
                <a:t> Report Poll</a:t>
              </a:r>
              <a:endParaRPr kumimoji="0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8" name="正方形/長方形 17"/>
            <p:cNvSpPr/>
            <p:nvPr/>
          </p:nvSpPr>
          <p:spPr bwMode="auto">
            <a:xfrm>
              <a:off x="7532142" y="5889189"/>
              <a:ext cx="693219" cy="373615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en-US" altLang="ja-JP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HE Compressed </a:t>
              </a:r>
              <a:r>
                <a:rPr kumimoji="0" lang="en-US" altLang="ja-JP" sz="7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</a:rPr>
                <a:t>Beamforming</a:t>
              </a:r>
              <a:r>
                <a:rPr lang="en-US" altLang="ja-JP" sz="700" dirty="0" smtClean="0">
                  <a:solidFill>
                    <a:schemeClr val="tx1"/>
                  </a:solidFill>
                </a:rPr>
                <a:t> </a:t>
              </a:r>
              <a:endParaRPr kumimoji="0" lang="ja-JP" alt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cxnSp>
          <p:nvCxnSpPr>
            <p:cNvPr id="19" name="直線矢印コネクタ 18"/>
            <p:cNvCxnSpPr/>
            <p:nvPr/>
          </p:nvCxnSpPr>
          <p:spPr bwMode="auto">
            <a:xfrm flipV="1">
              <a:off x="3909733" y="4946696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20" name="直線矢印コネクタ 19"/>
            <p:cNvCxnSpPr/>
            <p:nvPr/>
          </p:nvCxnSpPr>
          <p:spPr bwMode="auto">
            <a:xfrm flipV="1">
              <a:off x="3019920" y="4946696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21" name="直線矢印コネクタ 20"/>
            <p:cNvCxnSpPr/>
            <p:nvPr/>
          </p:nvCxnSpPr>
          <p:spPr bwMode="auto">
            <a:xfrm flipV="1">
              <a:off x="4778613" y="4946696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22" name="直線矢印コネクタ 21"/>
            <p:cNvCxnSpPr/>
            <p:nvPr/>
          </p:nvCxnSpPr>
          <p:spPr bwMode="auto">
            <a:xfrm flipV="1">
              <a:off x="5647493" y="4929220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23" name="直線矢印コネクタ 22"/>
            <p:cNvCxnSpPr/>
            <p:nvPr/>
          </p:nvCxnSpPr>
          <p:spPr bwMode="auto">
            <a:xfrm flipV="1">
              <a:off x="6487601" y="4946696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24" name="直線矢印コネクタ 23"/>
            <p:cNvCxnSpPr/>
            <p:nvPr/>
          </p:nvCxnSpPr>
          <p:spPr bwMode="auto">
            <a:xfrm flipV="1">
              <a:off x="7356481" y="4929220"/>
              <a:ext cx="175661" cy="8738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25" name="テキスト ボックス 24"/>
            <p:cNvSpPr txBox="1"/>
            <p:nvPr/>
          </p:nvSpPr>
          <p:spPr>
            <a:xfrm>
              <a:off x="813852" y="4559626"/>
              <a:ext cx="61489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AP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813851" y="5055200"/>
              <a:ext cx="69367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STA 1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813850" y="5481950"/>
              <a:ext cx="69367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STA 2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813849" y="5922107"/>
              <a:ext cx="6936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400" dirty="0" smtClean="0">
                  <a:solidFill>
                    <a:schemeClr val="tx1"/>
                  </a:solidFill>
                </a:rPr>
                <a:t>STA 3</a:t>
              </a:r>
              <a:endParaRPr kumimoji="1" lang="ja-JP" altLang="en-US" sz="14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 rot="16200000">
              <a:off x="3699166" y="4505929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0" name="テキスト ボックス 29"/>
            <p:cNvSpPr txBox="1"/>
            <p:nvPr/>
          </p:nvSpPr>
          <p:spPr>
            <a:xfrm rot="16200000">
              <a:off x="2822032" y="4505928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 rot="16200000">
              <a:off x="4540277" y="4505927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 rot="16200000">
              <a:off x="5427878" y="4513246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 rot="16200000">
              <a:off x="6257631" y="4536388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  <p:sp>
          <p:nvSpPr>
            <p:cNvPr id="34" name="テキスト ボックス 33"/>
            <p:cNvSpPr txBox="1"/>
            <p:nvPr/>
          </p:nvSpPr>
          <p:spPr>
            <a:xfrm rot="16200000">
              <a:off x="7148303" y="4529995"/>
              <a:ext cx="61489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000" b="1" dirty="0" smtClean="0">
                  <a:solidFill>
                    <a:schemeClr val="tx1"/>
                  </a:solidFill>
                </a:rPr>
                <a:t>SIFS</a:t>
              </a:r>
              <a:endParaRPr kumimoji="1" lang="ja-JP" altLang="en-US" sz="1000" b="1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6033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3628</TotalTime>
  <Words>673</Words>
  <Application>Microsoft Office PowerPoint</Application>
  <PresentationFormat>画面に合わせる (4:3)</PresentationFormat>
  <Paragraphs>132</Paragraphs>
  <Slides>10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NDP Announcement for HE Sequence</vt:lpstr>
      <vt:lpstr>Abstract</vt:lpstr>
      <vt:lpstr>VHT DL Sounding Sequence</vt:lpstr>
      <vt:lpstr>HE DL Sounding Sequence</vt:lpstr>
      <vt:lpstr>Trigger frame in HE DL Sounding Sequence</vt:lpstr>
      <vt:lpstr>Trigger frame in HE DL Sounding Sequence</vt:lpstr>
      <vt:lpstr>Summary</vt:lpstr>
      <vt:lpstr>References</vt:lpstr>
      <vt:lpstr>Straw Poll 1</vt:lpstr>
      <vt:lpstr>Straw Poll 2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NDP Announcement for HE Sequence</dc:title>
  <dc:creator>Narendar Madhavan</dc:creator>
  <cp:lastModifiedBy>Narendar</cp:lastModifiedBy>
  <cp:revision>298</cp:revision>
  <cp:lastPrinted>1601-01-01T00:00:00Z</cp:lastPrinted>
  <dcterms:created xsi:type="dcterms:W3CDTF">2014-10-27T05:47:55Z</dcterms:created>
  <dcterms:modified xsi:type="dcterms:W3CDTF">2015-11-09T11:04:06Z</dcterms:modified>
</cp:coreProperties>
</file>