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5"/>
  </p:notesMasterIdLst>
  <p:handoutMasterIdLst>
    <p:handoutMasterId r:id="rId26"/>
  </p:handoutMasterIdLst>
  <p:sldIdLst>
    <p:sldId id="500" r:id="rId2"/>
    <p:sldId id="565" r:id="rId3"/>
    <p:sldId id="554" r:id="rId4"/>
    <p:sldId id="551" r:id="rId5"/>
    <p:sldId id="582" r:id="rId6"/>
    <p:sldId id="552" r:id="rId7"/>
    <p:sldId id="553" r:id="rId8"/>
    <p:sldId id="555" r:id="rId9"/>
    <p:sldId id="556" r:id="rId10"/>
    <p:sldId id="584" r:id="rId11"/>
    <p:sldId id="547" r:id="rId12"/>
    <p:sldId id="567" r:id="rId13"/>
    <p:sldId id="575" r:id="rId14"/>
    <p:sldId id="576" r:id="rId15"/>
    <p:sldId id="585" r:id="rId16"/>
    <p:sldId id="578" r:id="rId17"/>
    <p:sldId id="563" r:id="rId18"/>
    <p:sldId id="566" r:id="rId19"/>
    <p:sldId id="569" r:id="rId20"/>
    <p:sldId id="572" r:id="rId21"/>
    <p:sldId id="586" r:id="rId22"/>
    <p:sldId id="581" r:id="rId23"/>
    <p:sldId id="587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>
        <p:scale>
          <a:sx n="100" d="100"/>
          <a:sy n="100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802.11-15/1326r2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802.11-15/1326r2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/>
              <a:t>NAV Consideration for UL MU </a:t>
            </a:r>
            <a:r>
              <a:rPr lang="en-US" sz="2400" dirty="0" smtClean="0"/>
              <a:t>Response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0242"/>
              </p:ext>
            </p:extLst>
          </p:nvPr>
        </p:nvGraphicFramePr>
        <p:xfrm>
          <a:off x="685800" y="1524000"/>
          <a:ext cx="7620000" cy="18625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79621"/>
                <a:gridCol w="1828800"/>
              </a:tblGrid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3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It has been agreed that NAV </a:t>
            </a:r>
            <a:r>
              <a:rPr lang="en-US" sz="2000" dirty="0" smtClean="0"/>
              <a:t>is considered </a:t>
            </a:r>
            <a:r>
              <a:rPr lang="en-US" sz="2000" dirty="0"/>
              <a:t>for UL MU response [</a:t>
            </a:r>
            <a:r>
              <a:rPr lang="en-US" sz="2000" dirty="0" smtClean="0"/>
              <a:t>1]</a:t>
            </a:r>
            <a:endParaRPr lang="en-US" sz="2000" dirty="0"/>
          </a:p>
          <a:p>
            <a:pPr lvl="1"/>
            <a:r>
              <a:rPr lang="en-US" sz="1600" dirty="0" smtClean="0"/>
              <a:t>Only </a:t>
            </a:r>
            <a:r>
              <a:rPr lang="en-US" sz="1600" dirty="0"/>
              <a:t>NAV not set by AP will be considered</a:t>
            </a:r>
          </a:p>
          <a:p>
            <a:pPr lvl="1"/>
            <a:r>
              <a:rPr lang="en-US" sz="1600" dirty="0"/>
              <a:t>May not need to consider </a:t>
            </a:r>
            <a:r>
              <a:rPr lang="en-US" sz="1600" dirty="0" smtClean="0"/>
              <a:t>NAV set by Intra-BSS frame </a:t>
            </a:r>
            <a:r>
              <a:rPr lang="en-US" sz="1600" dirty="0"/>
              <a:t>in general </a:t>
            </a:r>
            <a:r>
              <a:rPr lang="en-US" sz="1600" dirty="0" smtClean="0"/>
              <a:t>[2]</a:t>
            </a:r>
            <a:endParaRPr lang="en-US" sz="1600" dirty="0"/>
          </a:p>
          <a:p>
            <a:r>
              <a:rPr lang="en-US" sz="2000" dirty="0"/>
              <a:t>However, </a:t>
            </a:r>
            <a:r>
              <a:rPr lang="en-US" sz="2000" dirty="0" smtClean="0"/>
              <a:t>NAV set by Inter-BSS frame (or equivalently OBSS frame) may </a:t>
            </a:r>
            <a:r>
              <a:rPr lang="en-US" sz="2000" dirty="0"/>
              <a:t>be </a:t>
            </a:r>
            <a:r>
              <a:rPr lang="en-US" sz="2000" dirty="0" smtClean="0"/>
              <a:t>overridden </a:t>
            </a:r>
            <a:r>
              <a:rPr lang="en-US" sz="2000" dirty="0"/>
              <a:t>by </a:t>
            </a:r>
            <a:r>
              <a:rPr lang="en-US" sz="2000" dirty="0" smtClean="0"/>
              <a:t>AP/Intra-BSS </a:t>
            </a:r>
            <a:r>
              <a:rPr lang="en-US" sz="2000" dirty="0"/>
              <a:t>frame very </a:t>
            </a:r>
            <a:r>
              <a:rPr lang="en-US" sz="2000" dirty="0" smtClean="0"/>
              <a:t>often</a:t>
            </a:r>
          </a:p>
          <a:p>
            <a:pPr lvl="1"/>
            <a:r>
              <a:rPr lang="en-US" sz="1600" dirty="0" smtClean="0"/>
              <a:t>AP creates CFP period to control Intra-BSS transmission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schedules different set of users in consecutive UL MU </a:t>
            </a:r>
            <a:r>
              <a:rPr lang="en-US" sz="1600" dirty="0" smtClean="0"/>
              <a:t>[Appendix]</a:t>
            </a:r>
            <a:endParaRPr lang="en-US" sz="1600" dirty="0"/>
          </a:p>
          <a:p>
            <a:pPr lvl="1"/>
            <a:r>
              <a:rPr lang="en-US" sz="1600" dirty="0"/>
              <a:t>NAV may be set by TXOP duration in HE-SIGA </a:t>
            </a:r>
            <a:r>
              <a:rPr lang="en-US" sz="1600" dirty="0" smtClean="0"/>
              <a:t>[</a:t>
            </a:r>
            <a:r>
              <a:rPr lang="en-US" sz="1600" dirty="0"/>
              <a:t>2</a:t>
            </a:r>
            <a:r>
              <a:rPr lang="en-US" sz="1600" dirty="0" smtClean="0"/>
              <a:t>]</a:t>
            </a:r>
            <a:endParaRPr lang="en-US" dirty="0"/>
          </a:p>
          <a:p>
            <a:r>
              <a:rPr lang="en-US" sz="2000" dirty="0" smtClean="0"/>
              <a:t>As a result, </a:t>
            </a:r>
            <a:r>
              <a:rPr lang="en-US" sz="2000" dirty="0"/>
              <a:t>capability to protect existing Inter-BSS transmission under UL MU response is </a:t>
            </a:r>
            <a:r>
              <a:rPr lang="en-US" sz="2000" dirty="0" smtClean="0"/>
              <a:t>lost, and we </a:t>
            </a:r>
            <a:r>
              <a:rPr lang="en-US" sz="2000" dirty="0"/>
              <a:t>explore the ideas of letting each STA </a:t>
            </a:r>
            <a:r>
              <a:rPr lang="en-US" sz="2000" dirty="0" smtClean="0"/>
              <a:t>maintain </a:t>
            </a:r>
            <a:r>
              <a:rPr lang="en-US" sz="2000" dirty="0"/>
              <a:t>two NAVs to resolve the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 </a:t>
            </a:r>
            <a:r>
              <a:rPr lang="en-US" dirty="0"/>
              <a:t>C</a:t>
            </a:r>
            <a:r>
              <a:rPr lang="en-US" dirty="0" smtClean="0"/>
              <a:t>onsideration for UL MU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creates CFP period to control Intra-BSS transmission</a:t>
            </a:r>
          </a:p>
          <a:p>
            <a:pPr lvl="1"/>
            <a:r>
              <a:rPr lang="en-US" sz="1400" dirty="0"/>
              <a:t>Note that similar examples under cascading TXOP can be </a:t>
            </a:r>
            <a:r>
              <a:rPr lang="en-US" sz="1400" dirty="0" smtClean="0"/>
              <a:t>constructed</a:t>
            </a:r>
          </a:p>
          <a:p>
            <a:pPr lvl="1"/>
            <a:r>
              <a:rPr lang="en-US" sz="1400" dirty="0" smtClean="0"/>
              <a:t>Other examples are provided in the Appendix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69" y="3245106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607220" y="2958873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3" y="3023276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2" y="3574275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677058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6" y="3352444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2" y="3896869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677058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6" y="3675038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2" y="4233193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3677058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6" y="401136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1335756" y="4226806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35756" y="4569808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0" y="435484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302549" y="2951717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31750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600198" y="4818494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56280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256280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256280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256280" y="434082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994386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61019" y="5253335"/>
            <a:ext cx="309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AP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1600198" y="2948014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2438400" y="323424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2446116" y="4584991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Intra-BSS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686705" y="4565813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677057" y="435600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650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STA maintains two NAVs, and one is the NAV for Intra-BSS frame</a:t>
            </a:r>
          </a:p>
          <a:p>
            <a:pPr lvl="1"/>
            <a:r>
              <a:rPr lang="en-US" sz="1400" dirty="0" smtClean="0"/>
              <a:t>NAV </a:t>
            </a:r>
            <a:r>
              <a:rPr lang="en-US" sz="1400" dirty="0"/>
              <a:t>set by </a:t>
            </a:r>
            <a:r>
              <a:rPr lang="en-US" sz="1400" dirty="0" smtClean="0"/>
              <a:t>Inter-BSS </a:t>
            </a:r>
            <a:r>
              <a:rPr lang="en-US" sz="1400" dirty="0"/>
              <a:t>frame can be preserved </a:t>
            </a:r>
            <a:r>
              <a:rPr lang="en-US" sz="1400" dirty="0" smtClean="0"/>
              <a:t>and considered for UL MU response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1319169" y="2890763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2607220" y="26045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4743" y="26689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327462" y="3219932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3677058" y="29981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63036" y="29981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1327462" y="3542526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3677058" y="33206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63036" y="33206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1327462" y="38788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677058" y="36570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63036" y="36570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335756" y="3872463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335756" y="4215465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871330" y="40004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302549" y="25973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431750" y="25908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600198" y="4464151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256280" y="29981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56280" y="33206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256280" y="36570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256280" y="39864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994386" y="25908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61020" y="4898992"/>
            <a:ext cx="383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STA4 maintains NAV set by Intra-BSS frame separately, STA4 can consider NAV set by Inter-BSS Frame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 bwMode="auto">
          <a:xfrm>
            <a:off x="1600198" y="2593671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2438400" y="2879904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2446116" y="4230648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Intra-BSS Frame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3686705" y="4211470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304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</a:t>
            </a:r>
            <a:r>
              <a:rPr lang="en-US" dirty="0" smtClean="0"/>
              <a:t>Distinguishing NAV Set by Intra-BSS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Having TXOP duration [3] and BSS color [4] in </a:t>
            </a:r>
            <a:r>
              <a:rPr lang="en-US" sz="2000" dirty="0"/>
              <a:t>HE-SIGA already </a:t>
            </a:r>
            <a:r>
              <a:rPr lang="en-US" sz="2000" dirty="0" smtClean="0"/>
              <a:t>differentiates if NAV is set by Intra-BSS or Inter-BSS frame</a:t>
            </a:r>
            <a:endParaRPr lang="en-US" sz="2000" dirty="0"/>
          </a:p>
          <a:p>
            <a:r>
              <a:rPr lang="en-US" sz="2000" dirty="0"/>
              <a:t>Passed motion about </a:t>
            </a:r>
            <a:r>
              <a:rPr lang="en-US" sz="2000" dirty="0" smtClean="0"/>
              <a:t>TXOP Truncation [5] also </a:t>
            </a:r>
            <a:r>
              <a:rPr lang="en-US" sz="2000" dirty="0"/>
              <a:t>distinguishes NAV set by Intra-BSS or Inter-BSS frame </a:t>
            </a:r>
          </a:p>
          <a:p>
            <a:r>
              <a:rPr lang="en-US" sz="2000" dirty="0" smtClean="0"/>
              <a:t>It is natural to add NAV for Intra-BSS frame such that existing Inter-BSS </a:t>
            </a:r>
            <a:r>
              <a:rPr lang="en-US" sz="2000" dirty="0"/>
              <a:t>transmission </a:t>
            </a:r>
            <a:r>
              <a:rPr lang="en-US" sz="2000" dirty="0" smtClean="0"/>
              <a:t>can be better protected under UL MU </a:t>
            </a:r>
            <a:r>
              <a:rPr lang="en-US" sz="2000" dirty="0" smtClean="0"/>
              <a:t>response</a:t>
            </a:r>
          </a:p>
          <a:p>
            <a:pPr lvl="1"/>
            <a:r>
              <a:rPr lang="en-US" sz="1600" dirty="0" smtClean="0"/>
              <a:t>Aligned with passed Straw Poll in [</a:t>
            </a:r>
            <a:r>
              <a:rPr lang="en-US" sz="1600" dirty="0"/>
              <a:t>9</a:t>
            </a:r>
            <a:r>
              <a:rPr lang="en-US" sz="1600" dirty="0" smtClean="0"/>
              <a:t>] presented in this meeting </a:t>
            </a:r>
            <a:endParaRPr lang="en-US" sz="1600" dirty="0" smtClean="0"/>
          </a:p>
          <a:p>
            <a:r>
              <a:rPr lang="en-US" sz="2000" dirty="0" smtClean="0"/>
              <a:t>Note that there may be some frame (e.g., CTS) that can not be determined to be Intra-BSS or Inter-BSS</a:t>
            </a:r>
          </a:p>
          <a:p>
            <a:pPr lvl="1"/>
            <a:r>
              <a:rPr lang="en-US" sz="1800" dirty="0" smtClean="0"/>
              <a:t>In this case, a simple rule for maintaining two NAVs is that one </a:t>
            </a:r>
            <a:r>
              <a:rPr lang="en-US" sz="1800" dirty="0"/>
              <a:t>is the NAV for Intra-BSS frame, and </a:t>
            </a:r>
            <a:r>
              <a:rPr lang="en-US" sz="1800" dirty="0" smtClean="0"/>
              <a:t>another </a:t>
            </a:r>
            <a:r>
              <a:rPr lang="en-US" sz="1800" dirty="0"/>
              <a:t>one is the NAV for Inter-BSS frame or frame that cannot be determined to be Intra-BSS or Inter-BSS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0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 for Maintaining </a:t>
            </a:r>
            <a:r>
              <a:rPr lang="en-US" dirty="0"/>
              <a:t>T</a:t>
            </a:r>
            <a:r>
              <a:rPr lang="en-US" dirty="0" smtClean="0"/>
              <a:t>wo NAVs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idea of maintaining more than one NAV is not new </a:t>
            </a:r>
            <a:r>
              <a:rPr lang="en-US" sz="1800" dirty="0" smtClean="0"/>
              <a:t>[6-8], </a:t>
            </a:r>
            <a:r>
              <a:rPr lang="en-US" sz="1800" dirty="0"/>
              <a:t>and </a:t>
            </a:r>
            <a:r>
              <a:rPr lang="en-US" sz="1800" dirty="0" smtClean="0"/>
              <a:t>there may be concerns that more than one timer is required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think that </a:t>
            </a:r>
            <a:r>
              <a:rPr lang="en-US" sz="1800" dirty="0" smtClean="0"/>
              <a:t>many </a:t>
            </a:r>
            <a:r>
              <a:rPr lang="en-US" sz="1800" dirty="0"/>
              <a:t>possible methods </a:t>
            </a:r>
            <a:r>
              <a:rPr lang="en-US" sz="1800" dirty="0" smtClean="0"/>
              <a:t>can be used to </a:t>
            </a:r>
            <a:r>
              <a:rPr lang="en-US" sz="1800" dirty="0"/>
              <a:t>maintain 2 </a:t>
            </a:r>
            <a:r>
              <a:rPr lang="en-US" sz="1800" dirty="0" smtClean="0"/>
              <a:t>NAVs, and we list a </a:t>
            </a:r>
            <a:r>
              <a:rPr lang="en-US" sz="1800" dirty="0"/>
              <a:t>few methods below. </a:t>
            </a:r>
          </a:p>
          <a:p>
            <a:pPr lvl="1"/>
            <a:r>
              <a:rPr lang="en-US" sz="1600" dirty="0" smtClean="0"/>
              <a:t>Have one timer for each NAV </a:t>
            </a:r>
          </a:p>
          <a:p>
            <a:pPr lvl="2"/>
            <a:r>
              <a:rPr lang="en-US" sz="1400" dirty="0"/>
              <a:t>Simple but increasing the implementation complexity because of maintaining two NAV timers</a:t>
            </a:r>
          </a:p>
          <a:p>
            <a:pPr lvl="1"/>
            <a:r>
              <a:rPr lang="en-US" sz="1600" dirty="0"/>
              <a:t>Use a timer for the longer NAV and record the difference with the shorter NAV (appendix)</a:t>
            </a:r>
          </a:p>
          <a:p>
            <a:pPr lvl="1"/>
            <a:r>
              <a:rPr lang="en-US" sz="1600" dirty="0"/>
              <a:t>Use a timer for the shorter NAV and record the difference with the longer NAV (appendix)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situations </a:t>
            </a:r>
            <a:r>
              <a:rPr lang="en-US" dirty="0"/>
              <a:t>that NAV set by Inter-BSS frame </a:t>
            </a:r>
            <a:r>
              <a:rPr lang="en-US" dirty="0" smtClean="0"/>
              <a:t>may </a:t>
            </a:r>
            <a:r>
              <a:rPr lang="en-US" dirty="0"/>
              <a:t>be overridden by AP/Intra-BSS frame </a:t>
            </a:r>
            <a:r>
              <a:rPr lang="en-US" dirty="0" smtClean="0"/>
              <a:t>in UL MU transmission</a:t>
            </a:r>
          </a:p>
          <a:p>
            <a:endParaRPr lang="en-US" dirty="0"/>
          </a:p>
          <a:p>
            <a:r>
              <a:rPr lang="en-US" dirty="0" smtClean="0"/>
              <a:t>To better protect the existing Inter-BSS transmission under UL MU response, we propose that a STA maintains two NAVs</a:t>
            </a:r>
          </a:p>
          <a:p>
            <a:pPr lvl="1"/>
            <a:r>
              <a:rPr lang="en-US" dirty="0"/>
              <a:t>One is the NAV for Intra-BSS frame, and another one is the NAV for Inter-BSS frame or frame that cannot be determined to be Intra-BSS or Inter-BSS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17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 </a:t>
            </a:r>
            <a:r>
              <a:rPr lang="en-US" dirty="0"/>
              <a:t>A STA maintains two NAVs</a:t>
            </a:r>
          </a:p>
          <a:p>
            <a:pPr lvl="2"/>
            <a:r>
              <a:rPr lang="en-US" sz="2000" dirty="0" smtClean="0"/>
              <a:t>One </a:t>
            </a:r>
            <a:r>
              <a:rPr lang="en-US" sz="2000" dirty="0"/>
              <a:t>is the NAV for Intra-BSS frame, and another one is the NAV for Inter-BSS frame or frame that cannot be determined to be Intra-BSS or Inter-BSS</a:t>
            </a:r>
          </a:p>
          <a:p>
            <a:pPr lvl="2"/>
            <a:r>
              <a:rPr lang="en-US" sz="2000" dirty="0" smtClean="0"/>
              <a:t>Note </a:t>
            </a:r>
            <a:r>
              <a:rPr lang="en-US" sz="2000" dirty="0"/>
              <a:t>that maintaining two NAVs does not imply maintaining two NAV timers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detailed method of maintaining two NAVs (e.g., two NAV timers or one NAV timer with difference of two NAV values, etc.) is TBD</a:t>
            </a:r>
          </a:p>
          <a:p>
            <a:pPr lvl="2"/>
            <a:r>
              <a:rPr lang="en-US" sz="2000" dirty="0" smtClean="0"/>
              <a:t>Mandatory </a:t>
            </a:r>
            <a:r>
              <a:rPr lang="en-US" sz="2000" dirty="0"/>
              <a:t>or Optional TBD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11-15-1062-01 NAV Consideration for UL MU Response to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11-15-1301-00 NAV </a:t>
            </a:r>
            <a:r>
              <a:rPr lang="en-US" altLang="ko-KR" dirty="0"/>
              <a:t>Rule for UL MU Response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11-15-1077-00 </a:t>
            </a:r>
            <a:r>
              <a:rPr lang="en-GB" dirty="0"/>
              <a:t>HE-SIGA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11-15-1122-00 Identifiers in HE PPDUs for power saving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11-15-1067-00 MU TXOP Truncation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11-01-0372-00 a new approach to the </a:t>
            </a:r>
            <a:r>
              <a:rPr lang="en-US" dirty="0" err="1"/>
              <a:t>nav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11-03-0565-03 </a:t>
            </a:r>
            <a:r>
              <a:rPr lang="en-US" dirty="0" err="1"/>
              <a:t>nav</a:t>
            </a:r>
            <a:r>
              <a:rPr lang="en-US" dirty="0"/>
              <a:t>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P802.11REVmc_D4.0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11-15-1348-00 </a:t>
            </a:r>
            <a:r>
              <a:rPr lang="en-US" altLang="zh-CN" dirty="0"/>
              <a:t>Multiple NAVs for Spatial Reuse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2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schedules different </a:t>
            </a:r>
            <a:r>
              <a:rPr lang="en-US" sz="1800" dirty="0"/>
              <a:t>set of users in consecutive UL </a:t>
            </a:r>
            <a:r>
              <a:rPr lang="en-US" sz="1800" dirty="0" smtClean="0"/>
              <a:t>MU</a:t>
            </a:r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71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35758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5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4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447062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8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4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7062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8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4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447062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8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335758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335758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2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155030" y="2820751"/>
            <a:ext cx="0" cy="15610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4072553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0175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81676" y="4489683"/>
            <a:ext cx="6590149" cy="261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 by Intra-BSS Frame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02104" y="4750972"/>
            <a:ext cx="5216498" cy="20682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6284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6284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26284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64390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026284" y="4489682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64259" y="4957795"/>
            <a:ext cx="340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STA5 can not consider NAV set  by Inter-BSS Frame </a:t>
            </a:r>
            <a:r>
              <a:rPr lang="en-US" dirty="0"/>
              <a:t>because NAV is </a:t>
            </a:r>
            <a:r>
              <a:rPr lang="en-US" dirty="0" smtClean="0"/>
              <a:t>overridden </a:t>
            </a:r>
            <a:r>
              <a:rPr lang="en-US" dirty="0"/>
              <a:t>by AP</a:t>
            </a: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474577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28308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428308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28308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7428308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816641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327464" y="414620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1335758" y="4153358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335758" y="448968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71332" y="426785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STA5</a:t>
            </a:r>
            <a:endParaRPr lang="en-US" sz="8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5026284" y="4253830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447061" y="392437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730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05919"/>
              </p:ext>
            </p:extLst>
          </p:nvPr>
        </p:nvGraphicFramePr>
        <p:xfrm>
          <a:off x="990600" y="1143000"/>
          <a:ext cx="7239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>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Ex: NAV set by TXOP duration in HE-SIGA </a:t>
            </a: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</a:t>
            </a:r>
            <a:endParaRPr lang="en-US" sz="1800" dirty="0"/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26426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243013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34719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354317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293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34719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354317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293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234719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54317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293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43013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243013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78587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88932" y="283597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487010" y="3809806"/>
            <a:ext cx="0" cy="329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87010" y="3845003"/>
            <a:ext cx="1194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Set NAV by Intra-BSS transmission</a:t>
            </a:r>
            <a:endParaRPr lang="en-US" sz="8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1989412" y="3855978"/>
            <a:ext cx="199040" cy="1833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1997705" y="3879190"/>
            <a:ext cx="199040" cy="1601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979808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10900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87011" y="4154450"/>
            <a:ext cx="6192070" cy="22898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 by Intra-BSS Frame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84479" y="4383435"/>
            <a:ext cx="52413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33539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933539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933539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933539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71645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933539" y="4139265"/>
            <a:ext cx="0" cy="611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007029" y="4612422"/>
            <a:ext cx="367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Intra-BSS HE-SIGA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381832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335563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335563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335563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335563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07366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37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Appendix: Method 1 of </a:t>
            </a:r>
            <a:r>
              <a:rPr lang="en-US" dirty="0">
                <a:solidFill>
                  <a:schemeClr val="tx1"/>
                </a:solidFill>
              </a:rPr>
              <a:t>Maintaining Two NAVs with </a:t>
            </a:r>
            <a:r>
              <a:rPr lang="en-US" dirty="0" smtClean="0">
                <a:solidFill>
                  <a:schemeClr val="tx1"/>
                </a:solidFill>
              </a:rPr>
              <a:t>One NAV Timer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the current NAV set by Intra-BSS frame (i.e., Intra-BSS NAV) is updated by a frame which is not Intra-BSS frame </a:t>
            </a:r>
            <a:r>
              <a:rPr lang="en-US" altLang="ko-KR" sz="2000" i="1" u="sng" dirty="0" smtClean="0"/>
              <a:t>or vice versus</a:t>
            </a:r>
            <a:r>
              <a:rPr lang="en-US" altLang="ko-KR" sz="2000" dirty="0" smtClean="0"/>
              <a:t>, STA calculates NAV difference value and stores it </a:t>
            </a:r>
          </a:p>
          <a:p>
            <a:pPr lvl="1"/>
            <a:r>
              <a:rPr lang="en-US" altLang="ko-KR" sz="1800" dirty="0" smtClean="0"/>
              <a:t>NAV difference value = Either (NAV of the received frame – Intra-BSS NAV) or </a:t>
            </a:r>
            <a:r>
              <a:rPr lang="en-US" altLang="ko-KR" sz="1800" i="1" u="sng" dirty="0" smtClean="0"/>
              <a:t>(NAV of the received frame – Non-Intra-BSS NAV)  </a:t>
            </a:r>
          </a:p>
          <a:p>
            <a:r>
              <a:rPr lang="en-US" altLang="ko-KR" sz="2000" dirty="0" smtClean="0"/>
              <a:t>When the NAV needs to be checked (e.g., before UL MU response), the STA checks if two NAVs are valid or not</a:t>
            </a:r>
          </a:p>
          <a:p>
            <a:pPr lvl="1"/>
            <a:r>
              <a:rPr lang="en-US" altLang="ko-KR" sz="1600" dirty="0" smtClean="0"/>
              <a:t>E.g.,) Two NAVs are valid if the value of (current NAV – NAV difference value) is greater than 0. Otherwise, only the current NAV (e.g., Intra-BSS NAV or Non-Intra-BSS NAV) is valid</a:t>
            </a:r>
          </a:p>
          <a:p>
            <a:r>
              <a:rPr lang="en-US" altLang="ko-KR" sz="2000" dirty="0" smtClean="0"/>
              <a:t>If two NAVs are valid, STA operates considering two NAVs. Otherwise, STA operates considering only the current NAV</a:t>
            </a:r>
          </a:p>
          <a:p>
            <a:pPr lvl="1"/>
            <a:r>
              <a:rPr lang="en-US" altLang="ko-KR" sz="1600" dirty="0" smtClean="0"/>
              <a:t>The current NAV is either Intra-BSS NAV or Non-Intra-BSS NAV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2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Method 2 of Maintaining Two NAVs with one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NAV1 is shorter than NAV2</a:t>
            </a:r>
          </a:p>
          <a:p>
            <a:r>
              <a:rPr lang="en-US" dirty="0"/>
              <a:t>S</a:t>
            </a:r>
            <a:r>
              <a:rPr lang="en-US" dirty="0" smtClean="0"/>
              <a:t>tores the difference of NAV2 with NAV1</a:t>
            </a:r>
          </a:p>
          <a:p>
            <a:r>
              <a:rPr lang="en-US" dirty="0" smtClean="0"/>
              <a:t>Timer is set for the shorter NAV, i.e., NAV1</a:t>
            </a:r>
          </a:p>
          <a:p>
            <a:pPr lvl="1"/>
            <a:r>
              <a:rPr lang="en-US" dirty="0" smtClean="0"/>
              <a:t>If timer is greater than 0, NAV1 and NAV2 have not expired</a:t>
            </a:r>
          </a:p>
          <a:p>
            <a:r>
              <a:rPr lang="en-US" dirty="0" smtClean="0"/>
              <a:t>When timer reaches 0, NAV1 expires, and we set the timer using the stored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624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8388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57625" y="4876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34025" y="48863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162425" y="5620524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19600" y="50965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of NAV2 and NAV1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867025" y="5620524"/>
            <a:ext cx="11715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62225" y="505923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Timer counts toward end point of NAV1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67025" y="5506224"/>
            <a:ext cx="0" cy="20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471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Passed Straw Poll in [9]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 SFD: </a:t>
            </a:r>
          </a:p>
          <a:p>
            <a:pPr lvl="1"/>
            <a:r>
              <a:rPr lang="en-US" altLang="zh-CN" dirty="0"/>
              <a:t>An HE STA should have a mechanism to remember and distinguish </a:t>
            </a:r>
            <a:r>
              <a:rPr lang="en-GB" altLang="zh-CN" dirty="0"/>
              <a:t>NAVs set by intra-BSS frame and OBSS frame. A CF-end frame that comes from intra-BSS (OBSS) should not reset NAV that was set by a frame from OBSS (intra-BSS). </a:t>
            </a:r>
            <a:r>
              <a:rPr lang="en-US" dirty="0"/>
              <a:t>To determine which BSS is the origin of a frame, the HE STA may use BSS color.</a:t>
            </a:r>
            <a:endParaRPr lang="zh-CN" altLang="zh-CN" sz="1200" dirty="0"/>
          </a:p>
          <a:p>
            <a:pPr lvl="1"/>
            <a:r>
              <a:rPr lang="en-US" dirty="0" smtClean="0"/>
              <a:t>Yes</a:t>
            </a:r>
            <a:r>
              <a:rPr lang="en-US" dirty="0"/>
              <a:t>:  30</a:t>
            </a:r>
          </a:p>
          <a:p>
            <a:pPr lvl="1"/>
            <a:r>
              <a:rPr lang="en-US" dirty="0"/>
              <a:t>No: 0</a:t>
            </a:r>
          </a:p>
          <a:p>
            <a:pPr lvl="1"/>
            <a:r>
              <a:rPr lang="en-US" dirty="0"/>
              <a:t>Abstain  14</a:t>
            </a:r>
            <a:endParaRPr lang="zh-CN" altLang="zh-CN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2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29448"/>
              </p:ext>
            </p:extLst>
          </p:nvPr>
        </p:nvGraphicFramePr>
        <p:xfrm>
          <a:off x="8382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Santa Clara, CA,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408-222-2500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47271"/>
              </p:ext>
            </p:extLst>
          </p:nvPr>
        </p:nvGraphicFramePr>
        <p:xfrm>
          <a:off x="685800" y="1275108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7485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00217"/>
              </p:ext>
            </p:extLst>
          </p:nvPr>
        </p:nvGraphicFramePr>
        <p:xfrm>
          <a:off x="685800" y="1143000"/>
          <a:ext cx="7620000" cy="2057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07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12894"/>
              </p:ext>
            </p:extLst>
          </p:nvPr>
        </p:nvGraphicFramePr>
        <p:xfrm>
          <a:off x="685800" y="3200400"/>
          <a:ext cx="7620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b="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9272"/>
              </p:ext>
            </p:extLst>
          </p:nvPr>
        </p:nvGraphicFramePr>
        <p:xfrm>
          <a:off x="762000" y="1121576"/>
          <a:ext cx="7467600" cy="5340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28902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79455"/>
              </p:ext>
            </p:extLst>
          </p:nvPr>
        </p:nvGraphicFramePr>
        <p:xfrm>
          <a:off x="762000" y="1193248"/>
          <a:ext cx="7239000" cy="494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5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90170</TotalTime>
  <Words>2505</Words>
  <Application>Microsoft Office PowerPoint</Application>
  <PresentationFormat>On-screen Show (4:3)</PresentationFormat>
  <Paragraphs>680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1_802.11-09/0091r0</vt:lpstr>
      <vt:lpstr>NAV Consideration for UL MU Response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NAV Consideration for UL MU Response</vt:lpstr>
      <vt:lpstr>Proposed Solution</vt:lpstr>
      <vt:lpstr>Consideration for Distinguishing NAV Set by Intra-BSS Frame</vt:lpstr>
      <vt:lpstr>Implementation Consideration for Maintaining Two NAVs</vt:lpstr>
      <vt:lpstr>Conclusion</vt:lpstr>
      <vt:lpstr>Straw Poll</vt:lpstr>
      <vt:lpstr>Reference</vt:lpstr>
      <vt:lpstr>Appendix: NAV Consideration for UL MU Response</vt:lpstr>
      <vt:lpstr>Appendix: NAV Consideration for UL MU Response</vt:lpstr>
      <vt:lpstr>Appendix: Method 1 of Maintaining Two NAVs with One NAV Timer</vt:lpstr>
      <vt:lpstr>Appendix: Method 2 of Maintaining Two NAVs with one Timer</vt:lpstr>
      <vt:lpstr>Passed Straw Poll in [9]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1832</cp:revision>
  <cp:lastPrinted>1998-02-10T13:28:06Z</cp:lastPrinted>
  <dcterms:created xsi:type="dcterms:W3CDTF">2008-03-19T13:28:15Z</dcterms:created>
  <dcterms:modified xsi:type="dcterms:W3CDTF">2015-11-11T17:51:56Z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