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  <p:sldMasterId id="2147485831" r:id="rId4"/>
  </p:sldMasterIdLst>
  <p:notesMasterIdLst>
    <p:notesMasterId r:id="rId16"/>
  </p:notesMasterIdLst>
  <p:handoutMasterIdLst>
    <p:handoutMasterId r:id="rId17"/>
  </p:handoutMasterIdLst>
  <p:sldIdLst>
    <p:sldId id="453" r:id="rId5"/>
    <p:sldId id="419" r:id="rId6"/>
    <p:sldId id="448" r:id="rId7"/>
    <p:sldId id="449" r:id="rId8"/>
    <p:sldId id="450" r:id="rId9"/>
    <p:sldId id="451" r:id="rId10"/>
    <p:sldId id="452" r:id="rId11"/>
    <p:sldId id="457" r:id="rId12"/>
    <p:sldId id="454" r:id="rId13"/>
    <p:sldId id="455" r:id="rId14"/>
    <p:sldId id="4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00">
          <p15:clr>
            <a:srgbClr val="A4A3A4"/>
          </p15:clr>
        </p15:guide>
        <p15:guide id="3" orient="horz" pos="63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1386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3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4D4D4D"/>
    <a:srgbClr val="ECC9FB"/>
    <a:srgbClr val="EFD5FB"/>
    <a:srgbClr val="E9C2FA"/>
    <a:srgbClr val="F0CAFA"/>
    <a:srgbClr val="6B1F7C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>
        <p:scale>
          <a:sx n="82" d="100"/>
          <a:sy n="82" d="100"/>
        </p:scale>
        <p:origin x="-1530" y="-108"/>
      </p:cViewPr>
      <p:guideLst>
        <p:guide orient="horz" pos="2160"/>
        <p:guide orient="horz" pos="800"/>
        <p:guide orient="horz" pos="636"/>
        <p:guide orient="horz" pos="3744"/>
        <p:guide orient="horz" pos="1386"/>
        <p:guide pos="2880"/>
        <p:guide pos="5328"/>
        <p:guide pos="3064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E8B4919-A74A-4C06-9C08-57EC06A58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23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13A245A-EB01-43DF-9E43-AECF7FCED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8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Page </a:t>
            </a:r>
            <a:fld id="{BFD8823A-E707-449B-AE25-47FA80230A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46232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FE99390-1981-4E34-A811-A084FE80CA75}" type="slidenum">
              <a:rPr lang="en-US" altLang="en-US" sz="1200">
                <a:latin typeface="Arial" pitchFamily="34" charset="0"/>
              </a:rPr>
              <a:pPr/>
              <a:t>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2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987381-A838-4142-9DCE-E085D4677051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737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0DD842-C345-4AB3-928E-739A6AB8A289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649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D810-F689-4EF9-A9CE-34CA7981E2A4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F1E5CA-81A0-499B-A549-0E823168E951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DFDC2A-9B1B-41E6-83EF-8A0597F5985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E6B4-3E40-4A0B-9594-6A5F4B9259E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F0D7-7470-4E7A-995A-14773642925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5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9B13-4131-4B84-A602-A8AAB05A27FD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8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6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0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0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4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6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E5288C-F87B-4810-A6B2-740CE13BD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6519B8-3BDB-4C71-AEA0-244097EC57B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FAD962-3E15-475F-88B3-83D9166E392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FA78-3EEB-4C1F-BE5E-5E64AF6AE9A0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6EF0-DD39-48AA-B6C7-2201E5D23E9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E53F-FFFA-42E7-BB67-95C0E7A6720C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2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1781-3C06-4C8A-916F-046EB714B069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0F34634C-7D99-461A-95AC-6F29E82AF98E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031" name="Picture 10" descr="IEEE_SA_Bar_Graphic_long_l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E2A519CE-41AB-4970-ACCB-4A5241A4EA08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9223" name="Picture 10" descr="IEEE_SA_Bar_Graphic_long_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  <p:sldLayoutId id="2147485814" r:id="rId2"/>
    <p:sldLayoutId id="2147485815" r:id="rId3"/>
    <p:sldLayoutId id="2147485816" r:id="rId4"/>
    <p:sldLayoutId id="2147485817" r:id="rId5"/>
    <p:sldLayoutId id="214748581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8100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31066C10-569B-4ED5-96D7-563E1BD8A336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6391" name="Picture 8" descr="IEEE_SA_Bar_Graphic_long_l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  <p:sldLayoutId id="2147485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Slide </a:t>
            </a:r>
            <a:fld id="{A469A3A6-7083-48BA-9D7E-342D6AB96B4F}" type="slidenum">
              <a:rPr lang="en-US" sz="1200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 sz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92521" y="363379"/>
            <a:ext cx="3152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doc.: IEEE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802.11-15/1287r2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9105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Aug 2016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840" y="6475413"/>
            <a:ext cx="1433085" cy="184666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Andrew Myles, Cisco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10067" y="6475413"/>
            <a:ext cx="64" cy="184666"/>
          </a:xfrm>
        </p:spPr>
        <p:txBody>
          <a:bodyPr/>
          <a:lstStyle/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IEEE 802 Process for Interactions </a:t>
            </a:r>
            <a:br>
              <a:rPr lang="en-A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with ISO/IEC JTC 1/</a:t>
            </a:r>
            <a:r>
              <a:rPr lang="en-AU">
                <a:solidFill>
                  <a:schemeClr val="accent2">
                    <a:lumMod val="75000"/>
                  </a:schemeClr>
                </a:solidFill>
              </a:rPr>
              <a:t>SC </a:t>
            </a:r>
            <a:r>
              <a:rPr lang="en-AU" smtClean="0">
                <a:solidFill>
                  <a:schemeClr val="accent2">
                    <a:lumMod val="75000"/>
                  </a:schemeClr>
                </a:solidFill>
              </a:rPr>
              <a:t>6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26 August 2016</a:t>
            </a:r>
            <a:endParaRPr lang="en-US" b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Authors:</a:t>
            </a:r>
            <a:endParaRPr lang="en-US" sz="16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64118"/>
              </p:ext>
            </p:extLst>
          </p:nvPr>
        </p:nvGraphicFramePr>
        <p:xfrm>
          <a:off x="685800" y="3429000"/>
          <a:ext cx="7696200" cy="1482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Phone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email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j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err="1" smtClean="0">
                          <a:effectLst/>
                          <a:latin typeface="+mj-lt"/>
                          <a:ea typeface="Times New Roman"/>
                        </a:rPr>
                        <a:t>Akyala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Jodi </a:t>
                      </a:r>
                      <a:r>
                        <a:rPr lang="en-AU" sz="1200" dirty="0" err="1" smtClean="0">
                          <a:effectLst/>
                          <a:latin typeface="+mj-lt"/>
                          <a:ea typeface="Times New Roman"/>
                        </a:rPr>
                        <a:t>Haasz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IEEE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j.haasz@ieee.org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42888"/>
            <a:ext cx="7937339" cy="766762"/>
          </a:xfrm>
        </p:spPr>
        <p:txBody>
          <a:bodyPr/>
          <a:lstStyle/>
          <a:p>
            <a:pPr eaLnBrk="1" hangingPunct="1"/>
            <a:r>
              <a:rPr lang="en-GB" altLang="en-US" dirty="0"/>
              <a:t>Sample </a:t>
            </a:r>
            <a:r>
              <a:rPr lang="en-GB" altLang="en-US" dirty="0" smtClean="0"/>
              <a:t>motion </a:t>
            </a:r>
            <a:r>
              <a:rPr lang="en-GB" altLang="en-US" dirty="0"/>
              <a:t>to </a:t>
            </a:r>
            <a:r>
              <a:rPr lang="en-GB" altLang="en-US" dirty="0" smtClean="0"/>
              <a:t>submit a standard for </a:t>
            </a:r>
            <a:r>
              <a:rPr lang="en-GB" altLang="en-US" dirty="0"/>
              <a:t>a</a:t>
            </a:r>
            <a:r>
              <a:rPr lang="en-GB" altLang="en-US" dirty="0" smtClean="0"/>
              <a:t>doption under the PSDO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 smtClean="0"/>
              <a:t>IEEE 802.</a:t>
            </a:r>
            <a:r>
              <a:rPr lang="en-GB" altLang="en-US" sz="2000" dirty="0" smtClean="0">
                <a:solidFill>
                  <a:srgbClr val="FF0000"/>
                </a:solidFill>
              </a:rPr>
              <a:t>&lt;X&gt;</a:t>
            </a:r>
            <a:r>
              <a:rPr lang="en-GB" altLang="en-US" sz="2000" dirty="0" smtClean="0"/>
              <a:t> WG requests IEEE 802 EC approval to forward </a:t>
            </a:r>
            <a:r>
              <a:rPr lang="en-GB" altLang="en-US" sz="2000" dirty="0" smtClean="0">
                <a:solidFill>
                  <a:srgbClr val="FF0000"/>
                </a:solidFill>
              </a:rPr>
              <a:t>&lt;standard name&gt;</a:t>
            </a:r>
            <a:r>
              <a:rPr lang="en-GB" altLang="en-US" sz="2000" dirty="0" smtClean="0"/>
              <a:t> to ISO/IEC JTC1/SC6 for adoption as an ISO/IEC/IEEE standard under the PSDO agreement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 smtClean="0"/>
              <a:t>Proposed</a:t>
            </a:r>
            <a:r>
              <a:rPr lang="en-GB" altLang="en-US" sz="2000" dirty="0"/>
              <a:t>: 	  Second: </a:t>
            </a:r>
            <a:endParaRPr lang="en-GB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 err="1" smtClean="0"/>
              <a:t>For</a:t>
            </a:r>
            <a:r>
              <a:rPr lang="en-GB" altLang="en-US" sz="2000" dirty="0" err="1"/>
              <a:t>____Against___Abstain</a:t>
            </a:r>
            <a:r>
              <a:rPr lang="en-GB" altLang="en-US" sz="2000" dirty="0"/>
              <a:t>____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/>
              <a:t>EC proposed:  	Second: </a:t>
            </a:r>
            <a:endParaRPr lang="en-GB" alt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 err="1" smtClean="0"/>
              <a:t>For</a:t>
            </a:r>
            <a:r>
              <a:rPr lang="en-GB" altLang="en-US" sz="2000" dirty="0" err="1"/>
              <a:t>____Against___Abstain</a:t>
            </a:r>
            <a:r>
              <a:rPr lang="en-GB" altLang="en-US" sz="2000" dirty="0"/>
              <a:t>____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950" dirty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en-GB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2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42888"/>
            <a:ext cx="8458200" cy="766762"/>
          </a:xfrm>
        </p:spPr>
        <p:txBody>
          <a:bodyPr/>
          <a:lstStyle/>
          <a:p>
            <a:r>
              <a:rPr lang="en-GB" altLang="en-US" dirty="0"/>
              <a:t>Sample </a:t>
            </a:r>
            <a:r>
              <a:rPr lang="en-GB" altLang="en-US" dirty="0" smtClean="0"/>
              <a:t>motion to submit response to ballot comments from ISO/IEC JTC1/SC6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73" y="1623349"/>
            <a:ext cx="77724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IEEE 802.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&lt;X&gt;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WG </a:t>
            </a:r>
            <a:r>
              <a:rPr lang="en-US" sz="2000">
                <a:latin typeface="+mj-lt"/>
                <a:cs typeface="Arial" panose="020B0604020202020204" pitchFamily="34" charset="0"/>
              </a:rPr>
              <a:t>requests </a:t>
            </a:r>
            <a:r>
              <a:rPr lang="en-US" sz="2000" smtClean="0">
                <a:latin typeface="+mj-lt"/>
                <a:cs typeface="Arial" panose="020B0604020202020204" pitchFamily="34" charset="0"/>
              </a:rPr>
              <a:t>IEEE 802 EC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approval to forward the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comment responses in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&lt;document URLs&gt;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 ISO/IEC JTC1/SC6, as responses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 the comments received on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recent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&lt;60 day ballot/FDIS ballot&gt;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on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&lt;standard name&gt;</a:t>
            </a:r>
            <a:endParaRPr lang="en-US" sz="2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59556" indent="0">
              <a:buNone/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altLang="en-US" sz="2000" dirty="0">
                <a:latin typeface="+mj-lt"/>
                <a:cs typeface="Arial" panose="020B0604020202020204" pitchFamily="34" charset="0"/>
              </a:rPr>
              <a:t>Proposed:    </a:t>
            </a:r>
            <a:r>
              <a:rPr lang="en-GB" altLang="en-US" sz="2000" dirty="0" smtClean="0">
                <a:latin typeface="+mj-lt"/>
                <a:cs typeface="Arial" panose="020B0604020202020204" pitchFamily="34" charset="0"/>
              </a:rPr>
              <a:t>		Second</a:t>
            </a:r>
            <a:r>
              <a:rPr lang="en-GB" altLang="en-US" sz="2000" dirty="0">
                <a:latin typeface="+mj-lt"/>
                <a:cs typeface="Arial" panose="020B0604020202020204" pitchFamily="34" charset="0"/>
              </a:rPr>
              <a:t>: </a:t>
            </a:r>
            <a:endParaRPr lang="en-GB" altLang="en-US" sz="2000" dirty="0" smtClean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altLang="en-US" sz="2000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en-GB" altLang="en-US" sz="2000" dirty="0" err="1">
                <a:latin typeface="+mj-lt"/>
                <a:cs typeface="Arial" panose="020B0604020202020204" pitchFamily="34" charset="0"/>
              </a:rPr>
              <a:t>____Against___Abstain</a:t>
            </a:r>
            <a:r>
              <a:rPr lang="en-GB" altLang="en-US" sz="2000" dirty="0">
                <a:latin typeface="+mj-lt"/>
                <a:cs typeface="Arial" panose="020B0604020202020204" pitchFamily="34" charset="0"/>
              </a:rPr>
              <a:t>____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20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sz="2000" dirty="0">
                <a:latin typeface="+mj-lt"/>
                <a:cs typeface="Arial" panose="020B0604020202020204" pitchFamily="34" charset="0"/>
              </a:rPr>
              <a:t>EC proposed:  </a:t>
            </a:r>
            <a:r>
              <a:rPr lang="en-GB" altLang="en-US" sz="2000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+mj-lt"/>
                <a:cs typeface="Arial" panose="020B0604020202020204" pitchFamily="34" charset="0"/>
              </a:rPr>
              <a:t>	Second: </a:t>
            </a:r>
            <a:endParaRPr lang="en-GB" altLang="en-US" sz="2000" dirty="0" smtClean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sz="2000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en-GB" altLang="en-US" sz="2000" dirty="0" err="1">
                <a:latin typeface="+mj-lt"/>
                <a:cs typeface="Arial" panose="020B0604020202020204" pitchFamily="34" charset="0"/>
              </a:rPr>
              <a:t>____Against___Abstain</a:t>
            </a:r>
            <a:r>
              <a:rPr lang="en-GB" altLang="en-US" sz="2000" dirty="0">
                <a:latin typeface="+mj-lt"/>
                <a:cs typeface="Arial" panose="020B0604020202020204" pitchFamily="34" charset="0"/>
              </a:rPr>
              <a:t>____</a:t>
            </a:r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57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04825" y="2181225"/>
            <a:ext cx="8458200" cy="533400"/>
          </a:xfrm>
        </p:spPr>
        <p:txBody>
          <a:bodyPr/>
          <a:lstStyle/>
          <a:p>
            <a:pPr algn="ctr"/>
            <a:r>
              <a:rPr lang="en-US" altLang="en-US" dirty="0" smtClean="0"/>
              <a:t>IEEE 802 Process for Interactions </a:t>
            </a:r>
            <a:br>
              <a:rPr lang="en-US" altLang="en-US" dirty="0" smtClean="0"/>
            </a:br>
            <a:r>
              <a:rPr lang="en-US" altLang="en-US" dirty="0" smtClean="0"/>
              <a:t>with ISO/IEC JTC </a:t>
            </a:r>
            <a:r>
              <a:rPr lang="en-US" altLang="en-US" smtClean="0"/>
              <a:t>1/SC 6</a:t>
            </a:r>
            <a:endParaRPr lang="en-US" alt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85800" y="595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Processes that should be followed in interactions with SC6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03225" y="1797050"/>
            <a:ext cx="7772400" cy="4343400"/>
          </a:xfrm>
        </p:spPr>
        <p:txBody>
          <a:bodyPr/>
          <a:lstStyle/>
          <a:p>
            <a:pPr lvl="1"/>
            <a:r>
              <a:rPr lang="en-AU" altLang="en-US" sz="1800" dirty="0" smtClean="0"/>
              <a:t>The following pages contain draft processes for interactions with SC6</a:t>
            </a:r>
          </a:p>
          <a:p>
            <a:pPr lvl="1"/>
            <a:r>
              <a:rPr lang="en-AU" altLang="en-US" sz="1800" dirty="0" smtClean="0"/>
              <a:t>Once refined and agreed by the SC6, they will be documented as an operations manual and approved by IEEE 802 EC</a:t>
            </a:r>
          </a:p>
          <a:p>
            <a:pPr lvl="1"/>
            <a:r>
              <a:rPr lang="en-AU" altLang="en-US" sz="1800" dirty="0" smtClean="0"/>
              <a:t>The draft process include:</a:t>
            </a:r>
          </a:p>
          <a:p>
            <a:pPr lvl="2"/>
            <a:r>
              <a:rPr lang="en-AU" altLang="en-US" sz="1600" dirty="0" smtClean="0"/>
              <a:t>How does a WG send a liaison to SC6?</a:t>
            </a:r>
          </a:p>
          <a:p>
            <a:pPr lvl="2"/>
            <a:r>
              <a:rPr lang="en-AU" altLang="en-US" sz="1600" dirty="0" smtClean="0"/>
              <a:t>How does a WG send a draft (or ratified standard) to SC6 for information or review?</a:t>
            </a:r>
          </a:p>
          <a:p>
            <a:pPr lvl="2"/>
            <a:r>
              <a:rPr lang="en-AU" altLang="en-US" sz="1600" dirty="0" smtClean="0"/>
              <a:t>How does a WG submit a standard for ratification under the PSDO process?</a:t>
            </a:r>
          </a:p>
          <a:p>
            <a:pPr lvl="2"/>
            <a:r>
              <a:rPr lang="en-AU" altLang="en-US" sz="1600" dirty="0" smtClean="0"/>
              <a:t>How does a WG submit response to any comments received during the PSDO process?</a:t>
            </a:r>
          </a:p>
          <a:p>
            <a:pPr lvl="1"/>
            <a:r>
              <a:rPr lang="en-AU" altLang="en-US" sz="1800" dirty="0" smtClean="0"/>
              <a:t>Sample motions to be used when requesting approval from the 802 EC for these actions can be found at the end of this presentation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send a liaison to SC6?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8938" y="1712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The WG may develop a proposed liaison at any time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then the IEEE 802 EC must approve liaisons to SC6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is responsible for transmitting the liaison to the SC6 Secretary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85800" y="722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Process: how does a WG send a draft (or ratified standard) to SC6 for information or review?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17513" y="1698625"/>
            <a:ext cx="7772400" cy="4343400"/>
          </a:xfrm>
        </p:spPr>
        <p:txBody>
          <a:bodyPr/>
          <a:lstStyle/>
          <a:p>
            <a:pPr lvl="1"/>
            <a:r>
              <a:rPr lang="en-AU" altLang="en-US" sz="1800" smtClean="0"/>
              <a:t>Development</a:t>
            </a:r>
          </a:p>
          <a:p>
            <a:pPr lvl="2"/>
            <a:r>
              <a:rPr lang="en-AU" altLang="en-US" sz="1600" smtClean="0"/>
              <a:t>The WG may decide to send a draft (or a ratified standard) to SC6 for information or review at any time</a:t>
            </a:r>
          </a:p>
          <a:p>
            <a:pPr lvl="2"/>
            <a:r>
              <a:rPr lang="en-AU" altLang="en-US" sz="1600" smtClean="0"/>
              <a:t>It is suggested that the WG coordinate with the IEEE 802 JTC1 SC</a:t>
            </a:r>
          </a:p>
          <a:p>
            <a:pPr lvl="2"/>
            <a:r>
              <a:rPr lang="en-AU" altLang="en-US" sz="1600" smtClean="0"/>
              <a:t>The WG Chair must work with IEEE-SA staff to ensure the inclusion of appropriate front matter </a:t>
            </a:r>
          </a:p>
          <a:p>
            <a:pPr lvl="1"/>
            <a:r>
              <a:rPr lang="en-AU" altLang="en-US" sz="1800" smtClean="0"/>
              <a:t>Approval</a:t>
            </a:r>
          </a:p>
          <a:p>
            <a:pPr lvl="2"/>
            <a:r>
              <a:rPr lang="en-AU" altLang="en-US" sz="1600" smtClean="0"/>
              <a:t>The WG and the IEEE 802 EC must approve sending a draft (or a ratified standard) to SC6 and the request for any SC6 action</a:t>
            </a:r>
          </a:p>
          <a:p>
            <a:pPr lvl="3"/>
            <a:r>
              <a:rPr lang="en-AU" altLang="en-US" sz="1400" smtClean="0"/>
              <a:t>The approval will normally be on the IEEE 802 EC consent agenda </a:t>
            </a:r>
          </a:p>
          <a:p>
            <a:pPr lvl="1"/>
            <a:r>
              <a:rPr lang="en-AU" altLang="en-US" sz="1800" smtClean="0"/>
              <a:t>Transmission</a:t>
            </a:r>
          </a:p>
          <a:p>
            <a:pPr lvl="2"/>
            <a:r>
              <a:rPr lang="en-AU" altLang="en-US" sz="1600" smtClean="0"/>
              <a:t>The WG Chair is responsible for notifying the SC6 Secretary that a draft (or a ratified standard) is available and any action expected of SC6</a:t>
            </a:r>
          </a:p>
          <a:p>
            <a:pPr lvl="3"/>
            <a:r>
              <a:rPr lang="en-AU" altLang="en-US" sz="1400" smtClean="0"/>
              <a:t>Normally the draft will be held in an IEEE 802 WG private area with only the user name/password sent to SC6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85800" y="412750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submit a standard for ratification under the PSDO process?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03225" y="1585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dirty="0" smtClean="0"/>
              <a:t>Development</a:t>
            </a:r>
          </a:p>
          <a:p>
            <a:pPr lvl="2"/>
            <a:r>
              <a:rPr lang="en-AU" altLang="en-US" sz="1800" dirty="0" smtClean="0"/>
              <a:t>A WG may decide to submit a standard for ratification at any time</a:t>
            </a:r>
          </a:p>
          <a:p>
            <a:pPr lvl="2"/>
            <a:r>
              <a:rPr lang="en-AU" altLang="en-US" sz="1800" dirty="0" smtClean="0"/>
              <a:t>It is suggested that the WG coordinate with the IEEE 802 JTC1 SC </a:t>
            </a:r>
          </a:p>
          <a:p>
            <a:pPr lvl="1"/>
            <a:r>
              <a:rPr lang="en-AU" altLang="en-US" sz="2000" dirty="0" smtClean="0"/>
              <a:t>Approval</a:t>
            </a:r>
          </a:p>
          <a:p>
            <a:pPr lvl="2"/>
            <a:r>
              <a:rPr lang="en-AU" altLang="en-US" sz="1800" dirty="0" smtClean="0"/>
              <a:t>The WG and the IEEE 802 EC shall approve submitting a standard for ratification under the PSDO process</a:t>
            </a:r>
          </a:p>
          <a:p>
            <a:pPr lvl="1"/>
            <a:r>
              <a:rPr lang="en-AU" altLang="en-US" sz="2000" dirty="0" smtClean="0"/>
              <a:t>Transmission</a:t>
            </a:r>
          </a:p>
          <a:p>
            <a:pPr lvl="2"/>
            <a:r>
              <a:rPr lang="en-AU" altLang="en-US" sz="1800" dirty="0" smtClean="0"/>
              <a:t>The WG Chair shall request the IEEE-SA staff liaison to arrange the execution of the PSDO process</a:t>
            </a:r>
          </a:p>
          <a:p>
            <a:pPr lvl="2"/>
            <a:endParaRPr lang="en-A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57225" y="666750"/>
            <a:ext cx="7772400" cy="766763"/>
          </a:xfrm>
        </p:spPr>
        <p:txBody>
          <a:bodyPr/>
          <a:lstStyle/>
          <a:p>
            <a:r>
              <a:rPr lang="en-AU" altLang="en-US" sz="2400" dirty="0" smtClean="0"/>
              <a:t>Process: how does a WG submit responses to any comments received during the PSDO process?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8938" y="1770063"/>
            <a:ext cx="7772400" cy="4343400"/>
          </a:xfrm>
        </p:spPr>
        <p:txBody>
          <a:bodyPr/>
          <a:lstStyle/>
          <a:p>
            <a:pPr lvl="1"/>
            <a:r>
              <a:rPr lang="en-AU" altLang="en-US" sz="2000" dirty="0" smtClean="0"/>
              <a:t>Development</a:t>
            </a:r>
          </a:p>
          <a:p>
            <a:pPr lvl="2"/>
            <a:r>
              <a:rPr lang="en-AU" altLang="en-US" sz="1800" dirty="0" smtClean="0"/>
              <a:t>A WG is responsible for developing responses to any comments received during the PSDO process</a:t>
            </a:r>
          </a:p>
          <a:p>
            <a:pPr lvl="2"/>
            <a:r>
              <a:rPr lang="en-AU" altLang="en-US" sz="1800" dirty="0" smtClean="0"/>
              <a:t>It is suggested that the WG coordinate with the IEEE 802 JTC1 SC </a:t>
            </a:r>
          </a:p>
          <a:p>
            <a:pPr lvl="1"/>
            <a:r>
              <a:rPr lang="en-AU" altLang="en-US" sz="2000" dirty="0" smtClean="0"/>
              <a:t>Approval</a:t>
            </a:r>
          </a:p>
          <a:p>
            <a:pPr lvl="2"/>
            <a:r>
              <a:rPr lang="en-AU" altLang="en-US" sz="1800" dirty="0" smtClean="0"/>
              <a:t>The WG and the IEEE 802 EC shall approve submitting any responses to comments received during the PSDO process</a:t>
            </a:r>
          </a:p>
          <a:p>
            <a:pPr lvl="1"/>
            <a:r>
              <a:rPr lang="en-AU" altLang="en-US" sz="2000" dirty="0" smtClean="0"/>
              <a:t>Transmission</a:t>
            </a:r>
          </a:p>
          <a:p>
            <a:pPr lvl="2"/>
            <a:r>
              <a:rPr lang="en-AU" altLang="en-US" sz="1800" dirty="0" smtClean="0"/>
              <a:t>The WG Chair is responsible for sending any responses to the SC6 Secretary</a:t>
            </a:r>
          </a:p>
          <a:p>
            <a:pPr lvl="2"/>
            <a:r>
              <a:rPr lang="en-AU" altLang="en-US" sz="1800" dirty="0" smtClean="0"/>
              <a:t>The WG Chair shall notify the IEEE-SA staff liaison so that they can ensure the next step of the PSDO process is executed</a:t>
            </a:r>
          </a:p>
          <a:p>
            <a:pPr lvl="1"/>
            <a:endParaRPr lang="en-AU" altLang="en-US" dirty="0" smtClean="0"/>
          </a:p>
          <a:p>
            <a:pPr lvl="2"/>
            <a:endParaRPr lang="en-A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284547" y="2712526"/>
            <a:ext cx="4333229" cy="766763"/>
          </a:xfrm>
        </p:spPr>
        <p:txBody>
          <a:bodyPr/>
          <a:lstStyle/>
          <a:p>
            <a:r>
              <a:rPr lang="en-AU" altLang="en-US" sz="2400" dirty="0" smtClean="0"/>
              <a:t>Annex – Sample Motions</a:t>
            </a:r>
          </a:p>
        </p:txBody>
      </p:sp>
    </p:spTree>
    <p:extLst>
      <p:ext uri="{BB962C8B-B14F-4D97-AF65-F5344CB8AC3E}">
        <p14:creationId xmlns:p14="http://schemas.microsoft.com/office/powerpoint/2010/main" val="373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Sample Motion to Forward an 802 </a:t>
            </a:r>
            <a:r>
              <a:rPr lang="en-GB" altLang="en-US" dirty="0"/>
              <a:t>d</a:t>
            </a:r>
            <a:r>
              <a:rPr lang="en-GB" altLang="en-US" dirty="0" smtClean="0"/>
              <a:t>ocument for Information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/>
              <a:t>IEEE 802</a:t>
            </a:r>
            <a:r>
              <a:rPr lang="en-GB" altLang="en-US" sz="2000" dirty="0" smtClean="0"/>
              <a:t>.</a:t>
            </a:r>
            <a:r>
              <a:rPr lang="en-GB" altLang="en-US" sz="2000" dirty="0" smtClean="0">
                <a:solidFill>
                  <a:srgbClr val="FF0000"/>
                </a:solidFill>
              </a:rPr>
              <a:t>&lt;X&gt; </a:t>
            </a:r>
            <a:r>
              <a:rPr lang="en-GB" altLang="en-US" sz="2000" dirty="0"/>
              <a:t>WG requests </a:t>
            </a:r>
            <a:r>
              <a:rPr lang="en-GB" altLang="en-US" sz="2000" dirty="0" smtClean="0"/>
              <a:t>IEEE 802 EC </a:t>
            </a:r>
            <a:r>
              <a:rPr lang="en-GB" altLang="en-US" sz="2000" dirty="0"/>
              <a:t>approval to forward </a:t>
            </a:r>
            <a:r>
              <a:rPr lang="en-GB" altLang="en-US" sz="2000" dirty="0" smtClean="0">
                <a:solidFill>
                  <a:srgbClr val="FF0000"/>
                </a:solidFill>
              </a:rPr>
              <a:t>&lt;standard or draft standard name&gt;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to ISO/IEC </a:t>
            </a:r>
            <a:r>
              <a:rPr lang="en-GB" altLang="en-US" sz="2000" dirty="0" smtClean="0"/>
              <a:t>JTC1/SC6</a:t>
            </a:r>
            <a:r>
              <a:rPr lang="en-GB" altLang="en-US" sz="2000" dirty="0"/>
              <a:t>, for information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under the PSDO </a:t>
            </a:r>
            <a:r>
              <a:rPr lang="en-GB" altLang="en-US" sz="2000" dirty="0" smtClean="0"/>
              <a:t>agreement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/>
              <a:t>Proposed: 	Second: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 err="1"/>
              <a:t>For____Against___Abstain</a:t>
            </a:r>
            <a:r>
              <a:rPr lang="en-GB" altLang="en-US" sz="2000" dirty="0"/>
              <a:t>____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/>
              <a:t>EC proposed:  	Second: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 err="1"/>
              <a:t>For____Against___Abstain</a:t>
            </a:r>
            <a:r>
              <a:rPr lang="en-GB" altLang="en-US" sz="2000" dirty="0"/>
              <a:t>____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en-GB" altLang="en-US" sz="2250" dirty="0"/>
          </a:p>
        </p:txBody>
      </p:sp>
    </p:spTree>
    <p:extLst>
      <p:ext uri="{BB962C8B-B14F-4D97-AF65-F5344CB8AC3E}">
        <p14:creationId xmlns:p14="http://schemas.microsoft.com/office/powerpoint/2010/main" val="1202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2007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24753</TotalTime>
  <Words>749</Words>
  <Application>Microsoft Office PowerPoint</Application>
  <PresentationFormat>On-screen Show (4:3)</PresentationFormat>
  <Paragraphs>97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IEEE-SA_PowerPoint_Template2007</vt:lpstr>
      <vt:lpstr>Dark Layouts</vt:lpstr>
      <vt:lpstr>Cover Slides</vt:lpstr>
      <vt:lpstr>802-11-Submission</vt:lpstr>
      <vt:lpstr>IEEE 802 Process for Interactions  with ISO/IEC JTC 1/SC 6 </vt:lpstr>
      <vt:lpstr>IEEE 802 Process for Interactions  with ISO/IEC JTC 1/SC 6</vt:lpstr>
      <vt:lpstr>Processes that should be followed in interactions with SC6</vt:lpstr>
      <vt:lpstr>Process: how does a WG send a liaison to SC6?</vt:lpstr>
      <vt:lpstr>Process: how does a WG send a draft (or ratified standard) to SC6 for information or review?</vt:lpstr>
      <vt:lpstr>Process: how does a WG submit a standard for ratification under the PSDO process?</vt:lpstr>
      <vt:lpstr>Process: how does a WG submit responses to any comments received during the PSDO process?</vt:lpstr>
      <vt:lpstr>Annex – Sample Motions</vt:lpstr>
      <vt:lpstr>Sample Motion to Forward an 802 document for Information</vt:lpstr>
      <vt:lpstr>Sample motion to submit a standard for adoption under the PSDO</vt:lpstr>
      <vt:lpstr>Sample motion to submit response to ballot comments from ISO/IEC JTC1/SC6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Gregory Marchini</dc:creator>
  <cp:lastModifiedBy>Andrew Myles</cp:lastModifiedBy>
  <cp:revision>248</cp:revision>
  <dcterms:created xsi:type="dcterms:W3CDTF">2012-06-06T17:30:51Z</dcterms:created>
  <dcterms:modified xsi:type="dcterms:W3CDTF">2016-08-26T03:55:33Z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/>
  </property>
  <property fmtid="{D5CDD505-2E9C-101B-9397-08002B2CF9AE}" pid="5" name="Offisync_UniqueId">
    <vt:lpwstr/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/>
  </property>
  <property fmtid="{D5CDD505-2E9C-101B-9397-08002B2CF9AE}" pid="9" name="Offisync_ProviderName">
    <vt:lpwstr/>
  </property>
  <property fmtid="{D5CDD505-2E9C-101B-9397-08002B2CF9AE}" pid="10" name="Offisync_ProviderInitializationData">
    <vt:lpwstr/>
  </property>
</Properties>
</file>