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833" r:id="rId2"/>
    <p:sldMasterId id="2147483816" r:id="rId3"/>
    <p:sldMasterId id="2147485831" r:id="rId4"/>
  </p:sldMasterIdLst>
  <p:notesMasterIdLst>
    <p:notesMasterId r:id="rId12"/>
  </p:notesMasterIdLst>
  <p:handoutMasterIdLst>
    <p:handoutMasterId r:id="rId13"/>
  </p:handoutMasterIdLst>
  <p:sldIdLst>
    <p:sldId id="453" r:id="rId5"/>
    <p:sldId id="419" r:id="rId6"/>
    <p:sldId id="448" r:id="rId7"/>
    <p:sldId id="449" r:id="rId8"/>
    <p:sldId id="450" r:id="rId9"/>
    <p:sldId id="451" r:id="rId10"/>
    <p:sldId id="45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4D4D4D"/>
    <a:srgbClr val="ECC9FB"/>
    <a:srgbClr val="EFD5FB"/>
    <a:srgbClr val="E9C2FA"/>
    <a:srgbClr val="F0CAFA"/>
    <a:srgbClr val="6B1F7C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20" y="-72"/>
      </p:cViewPr>
      <p:guideLst>
        <p:guide orient="horz" pos="2160"/>
        <p:guide orient="horz" pos="800"/>
        <p:guide orient="horz" pos="636"/>
        <p:guide orient="horz" pos="3744"/>
        <p:guide orient="horz" pos="1386"/>
        <p:guide pos="2880"/>
        <p:guide pos="5328"/>
        <p:guide pos="3064"/>
      </p:guideLst>
    </p:cSldViewPr>
  </p:slideViewPr>
  <p:outlineViewPr>
    <p:cViewPr>
      <p:scale>
        <a:sx n="33" d="100"/>
        <a:sy n="33" d="100"/>
      </p:scale>
      <p:origin x="0" y="6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fld id="{CE8B4919-A74A-4C06-9C08-57EC06A58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3238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fld id="{C13A245A-EB01-43DF-9E43-AECF7FCED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328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33143" indent="-281978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27912" indent="-225582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579077" indent="-225582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30242" indent="-225582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481407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32572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383737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34902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33143" indent="-281978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27912" indent="-225582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579077" indent="-225582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30242" indent="-225582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481407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32572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383737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34902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>
                <a:solidFill>
                  <a:prstClr val="black"/>
                </a:solidFill>
              </a:rPr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Page </a:t>
            </a:r>
            <a:fld id="{BFD8823A-E707-449B-AE25-47FA80230A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FE99390-1981-4E34-A811-A084FE80CA75}" type="slidenum">
              <a:rPr lang="en-US" altLang="en-US" sz="1200">
                <a:latin typeface="Arial" pitchFamily="34" charset="0"/>
              </a:rPr>
              <a:pPr/>
              <a:t>2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7D810-F689-4EF9-A9CE-34CA7981E2A4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5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0916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4F1E5CA-81A0-499B-A549-0E823168E951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9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6DFDC2A-9B1B-41E6-83EF-8A0597F5985A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4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CE6B4-3E40-4A0B-9594-6A5F4B9259EA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9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3F0D7-7470-4E7A-995A-14773642925B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3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cuit Board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1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cations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24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ud Blue Light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51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ars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chemeClr val="accent5">
                  <a:alpha val="50000"/>
                </a:schemeClr>
              </a:gs>
              <a:gs pos="100000">
                <a:schemeClr val="accent5">
                  <a:alpha val="0"/>
                </a:schemeClr>
              </a:gs>
            </a:gsLst>
            <a:lin ang="27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a typeface="ＭＳ Ｐゴシック" pitchFamily="34" charset="-128"/>
            </a:endParaRPr>
          </a:p>
        </p:txBody>
      </p:sp>
      <p:pic>
        <p:nvPicPr>
          <p:cNvPr id="6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65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e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41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nce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257800" y="55292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9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99B13-4131-4B84-A602-A8AAB05A27FD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38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essional Services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3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ustry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95851" y="4624388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76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wer and Energy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80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blishing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34025" y="3562352"/>
            <a:ext cx="3448051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07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rtual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300538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41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lthcare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681538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06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Andrew Myles, Cisco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F4002E7-DB4D-4CC3-8382-1939D19420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31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Andrew Myles, Cisco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CE5288C-F87B-4810-A6B2-740CE13BD3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 sz="1600"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0916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E6519B8-3BDB-4C71-AEA0-244097EC57BB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9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2FAD962-3E15-475F-88B3-83D9166E392A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20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3FA78-3EEB-4C1F-BE5E-5E64AF6AE9A0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9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E6EF0-DD39-48AA-B6C7-2201E5D23E9B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2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3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2E53F-FFFA-42E7-BB67-95C0E7A6720C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2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81781-3C06-4C8A-916F-046EB714B069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3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888"/>
            <a:ext cx="77724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chemeClr val="tx1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/>
            </a:lvl1pPr>
          </a:lstStyle>
          <a:p>
            <a:fld id="{0F34634C-7D99-461A-95AC-6F29E82AF98E}" type="slidenum">
              <a:rPr lang="en-US" altLang="en-US"/>
              <a:pPr/>
              <a:t>‹#›</a:t>
            </a:fld>
            <a:endParaRPr lang="en-US" altLang="en-US" sz="1400"/>
          </a:p>
        </p:txBody>
      </p:sp>
      <p:pic>
        <p:nvPicPr>
          <p:cNvPr id="1031" name="Picture 10" descr="IEEE_SA_Bar_Graphic_long_l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4425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06" r:id="rId1"/>
    <p:sldLayoutId id="2147485807" r:id="rId2"/>
    <p:sldLayoutId id="2147485808" r:id="rId3"/>
    <p:sldLayoutId id="2147485809" r:id="rId4"/>
    <p:sldLayoutId id="2147485810" r:id="rId5"/>
    <p:sldLayoutId id="2147485811" r:id="rId6"/>
    <p:sldLayoutId id="2147485812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73050" indent="-273050" algn="l" rtl="0" eaLnBrk="0" fontAlgn="base" hangingPunct="0">
        <a:spcBef>
          <a:spcPts val="11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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571500" indent="-276225" algn="l" rtl="0" eaLnBrk="0" fontAlgn="base" hangingPunct="0">
        <a:spcBef>
          <a:spcPts val="4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2pPr>
      <a:lvl3pPr marL="809625" indent="-228600" algn="l" rtl="0" eaLnBrk="0" fontAlgn="base" hangingPunct="0">
        <a:spcBef>
          <a:spcPts val="4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3pPr>
      <a:lvl4pPr marL="102870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4pPr>
      <a:lvl5pPr marL="120015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888"/>
            <a:ext cx="77724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chemeClr val="tx1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/>
            </a:lvl1pPr>
          </a:lstStyle>
          <a:p>
            <a:fld id="{E2A519CE-41AB-4970-ACCB-4A5241A4EA08}" type="slidenum">
              <a:rPr lang="en-US" altLang="en-US"/>
              <a:pPr/>
              <a:t>‹#›</a:t>
            </a:fld>
            <a:endParaRPr lang="en-US" altLang="en-US" sz="1400"/>
          </a:p>
        </p:txBody>
      </p:sp>
      <p:pic>
        <p:nvPicPr>
          <p:cNvPr id="9223" name="Picture 10" descr="IEEE_SA_Bar_Graphic_long_l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4425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13" r:id="rId1"/>
    <p:sldLayoutId id="2147485814" r:id="rId2"/>
    <p:sldLayoutId id="2147485815" r:id="rId3"/>
    <p:sldLayoutId id="2147485816" r:id="rId4"/>
    <p:sldLayoutId id="2147485817" r:id="rId5"/>
    <p:sldLayoutId id="2147485818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73050" indent="-273050" algn="l" rtl="0" eaLnBrk="0" fontAlgn="base" hangingPunct="0">
        <a:spcBef>
          <a:spcPts val="11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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571500" indent="-276225" algn="l" rtl="0" eaLnBrk="0" fontAlgn="base" hangingPunct="0">
        <a:spcBef>
          <a:spcPts val="4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2pPr>
      <a:lvl3pPr marL="809625" indent="-228600" algn="l" rtl="0" eaLnBrk="0" fontAlgn="base" hangingPunct="0">
        <a:spcBef>
          <a:spcPts val="4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3pPr>
      <a:lvl4pPr marL="102870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4pPr>
      <a:lvl5pPr marL="120015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08100"/>
            <a:ext cx="7772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62150"/>
            <a:ext cx="77724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chemeClr val="tx1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/>
            </a:lvl1pPr>
          </a:lstStyle>
          <a:p>
            <a:fld id="{31066C10-569B-4ED5-96D7-563E1BD8A336}" type="slidenum">
              <a:rPr lang="en-US" altLang="en-US"/>
              <a:pPr/>
              <a:t>‹#›</a:t>
            </a:fld>
            <a:endParaRPr lang="en-US" altLang="en-US" sz="1400"/>
          </a:p>
        </p:txBody>
      </p:sp>
      <p:pic>
        <p:nvPicPr>
          <p:cNvPr id="16391" name="Picture 8" descr="IEEE_SA_Bar_Graphic_long_l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19" r:id="rId1"/>
    <p:sldLayoutId id="2147485820" r:id="rId2"/>
    <p:sldLayoutId id="2147485821" r:id="rId3"/>
    <p:sldLayoutId id="2147485822" r:id="rId4"/>
    <p:sldLayoutId id="2147485823" r:id="rId5"/>
    <p:sldLayoutId id="2147485824" r:id="rId6"/>
    <p:sldLayoutId id="2147485825" r:id="rId7"/>
    <p:sldLayoutId id="2147485826" r:id="rId8"/>
    <p:sldLayoutId id="2147485827" r:id="rId9"/>
    <p:sldLayoutId id="2147485828" r:id="rId10"/>
    <p:sldLayoutId id="2147485829" r:id="rId11"/>
    <p:sldLayoutId id="214748583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2pPr>
      <a:lvl3pPr marL="11430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3pPr>
      <a:lvl4pPr marL="1600200" indent="-17145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4pPr>
      <a:lvl5pPr marL="2057400" indent="-17145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53388" y="6475413"/>
            <a:ext cx="490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z="1200">
                <a:solidFill>
                  <a:srgbClr val="000000"/>
                </a:solidFill>
                <a:ea typeface="+mn-ea"/>
              </a:rPr>
              <a:t>Andrew Myles, Cisco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27525" y="6475413"/>
            <a:ext cx="5651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z="1200">
                <a:solidFill>
                  <a:srgbClr val="000000"/>
                </a:solidFill>
                <a:ea typeface="+mn-ea"/>
              </a:rPr>
              <a:t>Slide </a:t>
            </a:r>
            <a:fld id="{A469A3A6-7083-48BA-9D7E-342D6AB96B4F}" type="slidenum">
              <a:rPr lang="en-US" sz="1200">
                <a:solidFill>
                  <a:srgbClr val="000000"/>
                </a:solidFill>
                <a:ea typeface="+mn-ea"/>
              </a:rPr>
              <a:pPr>
                <a:defRPr/>
              </a:pPr>
              <a:t>‹#›</a:t>
            </a:fld>
            <a:endParaRPr lang="en-US" sz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292521" y="363379"/>
            <a:ext cx="3152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doc.: IEEE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802.11-15/1287r0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sz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784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Submission</a:t>
            </a:r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sz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685800" y="380842"/>
            <a:ext cx="8992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0" lvl="3"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Nov 2015</a:t>
            </a:r>
          </a:p>
        </p:txBody>
      </p:sp>
    </p:spTree>
    <p:extLst>
      <p:ext uri="{BB962C8B-B14F-4D97-AF65-F5344CB8AC3E}">
        <p14:creationId xmlns:p14="http://schemas.microsoft.com/office/powerpoint/2010/main" val="21786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2" r:id="rId1"/>
    <p:sldLayoutId id="2147485833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365125" indent="-180975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11200" indent="-344488" algn="l" rtl="0" eaLnBrk="0" fontAlgn="base" hangingPunct="0">
        <a:spcBef>
          <a:spcPct val="10000"/>
        </a:spcBef>
        <a:spcAft>
          <a:spcPct val="0"/>
        </a:spcAft>
        <a:buFont typeface="Times New Roman" pitchFamily="18" charset="0"/>
        <a:buChar char="—"/>
        <a:defRPr sz="1400">
          <a:solidFill>
            <a:schemeClr val="tx1"/>
          </a:solidFill>
          <a:latin typeface="+mn-lt"/>
        </a:defRPr>
      </a:lvl4pPr>
      <a:lvl5pPr marL="9699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4271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18843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3415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27987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110840" y="6475413"/>
            <a:ext cx="1433085" cy="184666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Andrew Myles, Cisco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10067" y="6475413"/>
            <a:ext cx="64" cy="184666"/>
          </a:xfrm>
        </p:spPr>
        <p:txBody>
          <a:bodyPr/>
          <a:lstStyle/>
          <a:p>
            <a:pP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IEEE 802 Process for Interactions </a:t>
            </a:r>
            <a:br>
              <a:rPr lang="en-A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with ISO/IEC JTC 1/</a:t>
            </a:r>
            <a:r>
              <a:rPr lang="en-AU">
                <a:solidFill>
                  <a:schemeClr val="accent2">
                    <a:lumMod val="75000"/>
                  </a:schemeClr>
                </a:solidFill>
              </a:rPr>
              <a:t>SC </a:t>
            </a:r>
            <a:r>
              <a:rPr lang="en-AU" smtClean="0">
                <a:solidFill>
                  <a:schemeClr val="accent2">
                    <a:lumMod val="75000"/>
                  </a:schemeClr>
                </a:solidFill>
              </a:rPr>
              <a:t>6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9 Nov 2015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Authors:</a:t>
            </a:r>
            <a:endParaRPr lang="en-US" sz="16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187245"/>
              </p:ext>
            </p:extLst>
          </p:nvPr>
        </p:nvGraphicFramePr>
        <p:xfrm>
          <a:off x="685800" y="3429000"/>
          <a:ext cx="7696200" cy="11120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Phone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email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(Chair)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j-lt"/>
                          <a:ea typeface="Times New Roman"/>
                        </a:rPr>
                        <a:t>Peter Yee (Vice</a:t>
                      </a:r>
                      <a:r>
                        <a:rPr lang="en-AU" sz="1200" baseline="0" dirty="0" smtClean="0">
                          <a:effectLst/>
                          <a:latin typeface="+mj-lt"/>
                          <a:ea typeface="Times New Roman"/>
                        </a:rPr>
                        <a:t> Chair)</a:t>
                      </a:r>
                      <a:endParaRPr lang="en-A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504825" y="2181225"/>
            <a:ext cx="8458200" cy="533400"/>
          </a:xfrm>
        </p:spPr>
        <p:txBody>
          <a:bodyPr/>
          <a:lstStyle/>
          <a:p>
            <a:pPr algn="ctr"/>
            <a:r>
              <a:rPr lang="en-US" altLang="en-US" dirty="0" smtClean="0"/>
              <a:t>IEEE 802 Process for Interactions </a:t>
            </a:r>
            <a:br>
              <a:rPr lang="en-US" altLang="en-US" dirty="0" smtClean="0"/>
            </a:br>
            <a:r>
              <a:rPr lang="en-US" altLang="en-US" dirty="0" smtClean="0"/>
              <a:t>with ISO/IEC JTC </a:t>
            </a:r>
            <a:r>
              <a:rPr lang="en-US" altLang="en-US" smtClean="0"/>
              <a:t>1/SC </a:t>
            </a:r>
            <a:r>
              <a:rPr lang="en-US" altLang="en-US" smtClean="0"/>
              <a:t>6</a:t>
            </a:r>
            <a:endParaRPr lang="en-US" altLang="en-US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685800" y="595313"/>
            <a:ext cx="7772400" cy="766762"/>
          </a:xfrm>
        </p:spPr>
        <p:txBody>
          <a:bodyPr/>
          <a:lstStyle/>
          <a:p>
            <a:r>
              <a:rPr lang="en-AU" altLang="en-US" sz="2400" smtClean="0"/>
              <a:t>Processes that should be followed in interactions with SC6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03225" y="1797050"/>
            <a:ext cx="7772400" cy="4343400"/>
          </a:xfrm>
        </p:spPr>
        <p:txBody>
          <a:bodyPr/>
          <a:lstStyle/>
          <a:p>
            <a:pPr lvl="1"/>
            <a:r>
              <a:rPr lang="en-AU" altLang="en-US" sz="1800" smtClean="0"/>
              <a:t>The following pages contain draft processes for interactions with SC6</a:t>
            </a:r>
          </a:p>
          <a:p>
            <a:pPr lvl="1"/>
            <a:r>
              <a:rPr lang="en-AU" altLang="en-US" sz="1800" smtClean="0"/>
              <a:t>Once refined and agreed by the SC6, they will be documented as an operations manual and approved by IEEE 802 EC</a:t>
            </a:r>
          </a:p>
          <a:p>
            <a:pPr lvl="1"/>
            <a:r>
              <a:rPr lang="en-AU" altLang="en-US" sz="1800" smtClean="0"/>
              <a:t>The draft process include:</a:t>
            </a:r>
          </a:p>
          <a:p>
            <a:pPr lvl="2"/>
            <a:r>
              <a:rPr lang="en-AU" altLang="en-US" sz="1600" smtClean="0"/>
              <a:t>How does a WG send a liaison to SC6?</a:t>
            </a:r>
          </a:p>
          <a:p>
            <a:pPr lvl="2"/>
            <a:r>
              <a:rPr lang="en-AU" altLang="en-US" sz="1600" smtClean="0"/>
              <a:t>How does a WG send a draft (or ratified standard) to SC6 for information or review?</a:t>
            </a:r>
          </a:p>
          <a:p>
            <a:pPr lvl="2"/>
            <a:r>
              <a:rPr lang="en-AU" altLang="en-US" sz="1600" smtClean="0"/>
              <a:t>How does a WG submit a standard for ratification under the PSDO process?</a:t>
            </a:r>
          </a:p>
          <a:p>
            <a:pPr lvl="2"/>
            <a:r>
              <a:rPr lang="en-AU" altLang="en-US" sz="1600" smtClean="0"/>
              <a:t>How does a WG submit response to any comments received during the PSDO process?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685800" y="581025"/>
            <a:ext cx="7772400" cy="766763"/>
          </a:xfrm>
        </p:spPr>
        <p:txBody>
          <a:bodyPr/>
          <a:lstStyle/>
          <a:p>
            <a:r>
              <a:rPr lang="en-AU" altLang="en-US" sz="2400" smtClean="0"/>
              <a:t>Process: how does a WG send a liaison to SC6?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388938" y="1712913"/>
            <a:ext cx="7772400" cy="4343400"/>
          </a:xfrm>
        </p:spPr>
        <p:txBody>
          <a:bodyPr/>
          <a:lstStyle/>
          <a:p>
            <a:pPr lvl="1"/>
            <a:r>
              <a:rPr lang="en-AU" altLang="en-US" sz="2000" smtClean="0"/>
              <a:t>Development</a:t>
            </a:r>
          </a:p>
          <a:p>
            <a:pPr lvl="2"/>
            <a:r>
              <a:rPr lang="en-AU" altLang="en-US" sz="1800" smtClean="0"/>
              <a:t>The WG may develop a proposed liaison at any time</a:t>
            </a:r>
          </a:p>
          <a:p>
            <a:pPr lvl="2"/>
            <a:r>
              <a:rPr lang="en-AU" altLang="en-US" sz="1800" smtClean="0"/>
              <a:t>It is suggested that the WG coordinate with the IEEE 802 JTC1 SC </a:t>
            </a:r>
          </a:p>
          <a:p>
            <a:pPr lvl="1"/>
            <a:r>
              <a:rPr lang="en-AU" altLang="en-US" sz="2000" smtClean="0"/>
              <a:t>Approval</a:t>
            </a:r>
          </a:p>
          <a:p>
            <a:pPr lvl="2"/>
            <a:r>
              <a:rPr lang="en-AU" altLang="en-US" sz="1800" smtClean="0"/>
              <a:t>The WG and then the IEEE 802 EC must approve liaisons to SC6</a:t>
            </a:r>
          </a:p>
          <a:p>
            <a:pPr lvl="1"/>
            <a:r>
              <a:rPr lang="en-AU" altLang="en-US" sz="2000" smtClean="0"/>
              <a:t>Transmission</a:t>
            </a:r>
          </a:p>
          <a:p>
            <a:pPr lvl="2"/>
            <a:r>
              <a:rPr lang="en-AU" altLang="en-US" sz="1800" smtClean="0"/>
              <a:t>The WG Chair is responsible for transmitting the liaison to the SC6 Secretary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685800" y="722313"/>
            <a:ext cx="7772400" cy="766762"/>
          </a:xfrm>
        </p:spPr>
        <p:txBody>
          <a:bodyPr/>
          <a:lstStyle/>
          <a:p>
            <a:r>
              <a:rPr lang="en-AU" altLang="en-US" sz="2400" smtClean="0"/>
              <a:t>Process: how does a WG send a draft (or ratified standard) to SC6 for information or review?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417513" y="1698625"/>
            <a:ext cx="7772400" cy="4343400"/>
          </a:xfrm>
        </p:spPr>
        <p:txBody>
          <a:bodyPr/>
          <a:lstStyle/>
          <a:p>
            <a:pPr lvl="1"/>
            <a:r>
              <a:rPr lang="en-AU" altLang="en-US" sz="1800" smtClean="0"/>
              <a:t>Development</a:t>
            </a:r>
          </a:p>
          <a:p>
            <a:pPr lvl="2"/>
            <a:r>
              <a:rPr lang="en-AU" altLang="en-US" sz="1600" smtClean="0"/>
              <a:t>The WG may decide to send a draft (or a ratified standard) to SC6 for information or review at any time</a:t>
            </a:r>
          </a:p>
          <a:p>
            <a:pPr lvl="2"/>
            <a:r>
              <a:rPr lang="en-AU" altLang="en-US" sz="1600" smtClean="0"/>
              <a:t>It is suggested that the WG coordinate with the IEEE 802 JTC1 SC</a:t>
            </a:r>
          </a:p>
          <a:p>
            <a:pPr lvl="2"/>
            <a:r>
              <a:rPr lang="en-AU" altLang="en-US" sz="1600" smtClean="0"/>
              <a:t>The WG Chair must work with IEEE-SA staff to ensure the inclusion of appropriate front matter </a:t>
            </a:r>
          </a:p>
          <a:p>
            <a:pPr lvl="1"/>
            <a:r>
              <a:rPr lang="en-AU" altLang="en-US" sz="1800" smtClean="0"/>
              <a:t>Approval</a:t>
            </a:r>
          </a:p>
          <a:p>
            <a:pPr lvl="2"/>
            <a:r>
              <a:rPr lang="en-AU" altLang="en-US" sz="1600" smtClean="0"/>
              <a:t>The WG and the IEEE 802 EC must approve sending a draft (or a ratified standard) to SC6 and the request for any SC6 action</a:t>
            </a:r>
          </a:p>
          <a:p>
            <a:pPr lvl="3"/>
            <a:r>
              <a:rPr lang="en-AU" altLang="en-US" sz="1400" smtClean="0"/>
              <a:t>The approval will normally be on the IEEE 802 EC consent agenda </a:t>
            </a:r>
          </a:p>
          <a:p>
            <a:pPr lvl="1"/>
            <a:r>
              <a:rPr lang="en-AU" altLang="en-US" sz="1800" smtClean="0"/>
              <a:t>Transmission</a:t>
            </a:r>
          </a:p>
          <a:p>
            <a:pPr lvl="2"/>
            <a:r>
              <a:rPr lang="en-AU" altLang="en-US" sz="1600" smtClean="0"/>
              <a:t>The WG Chair is responsible for notifying the SC6 Secretary that a draft (or a ratified standard) is available and any action expected of SC6</a:t>
            </a:r>
          </a:p>
          <a:p>
            <a:pPr lvl="3"/>
            <a:r>
              <a:rPr lang="en-AU" altLang="en-US" sz="1400" smtClean="0"/>
              <a:t>Normally the draft will be held in an IEEE 802 WG private area with only the user name/password sent to SC6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685800" y="412750"/>
            <a:ext cx="7772400" cy="766763"/>
          </a:xfrm>
        </p:spPr>
        <p:txBody>
          <a:bodyPr/>
          <a:lstStyle/>
          <a:p>
            <a:r>
              <a:rPr lang="en-AU" altLang="en-US" sz="2400" smtClean="0"/>
              <a:t>Process: how does a WG submit a standard for ratification under the PSDO process?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403225" y="1585913"/>
            <a:ext cx="7772400" cy="4343400"/>
          </a:xfrm>
        </p:spPr>
        <p:txBody>
          <a:bodyPr/>
          <a:lstStyle/>
          <a:p>
            <a:pPr lvl="1"/>
            <a:r>
              <a:rPr lang="en-AU" altLang="en-US" sz="2000" smtClean="0"/>
              <a:t>Development</a:t>
            </a:r>
          </a:p>
          <a:p>
            <a:pPr lvl="2"/>
            <a:r>
              <a:rPr lang="en-AU" altLang="en-US" sz="1800" smtClean="0"/>
              <a:t>A WG may decide to submit a standard for ratification at any time</a:t>
            </a:r>
          </a:p>
          <a:p>
            <a:pPr lvl="2"/>
            <a:r>
              <a:rPr lang="en-AU" altLang="en-US" sz="1800" smtClean="0"/>
              <a:t>It is suggested that the WG coordinate with the IEEE 802 JTC1 SC </a:t>
            </a:r>
          </a:p>
          <a:p>
            <a:pPr lvl="1"/>
            <a:r>
              <a:rPr lang="en-AU" altLang="en-US" sz="2000" smtClean="0"/>
              <a:t>Approval</a:t>
            </a:r>
          </a:p>
          <a:p>
            <a:pPr lvl="2"/>
            <a:r>
              <a:rPr lang="en-AU" altLang="en-US" sz="1800" smtClean="0"/>
              <a:t>The WG and the IEEE 802 EC shall approve submitting a standard for ratification under the PSDO process</a:t>
            </a:r>
          </a:p>
          <a:p>
            <a:pPr lvl="1"/>
            <a:r>
              <a:rPr lang="en-AU" altLang="en-US" sz="2000" smtClean="0"/>
              <a:t>Transmission</a:t>
            </a:r>
          </a:p>
          <a:p>
            <a:pPr lvl="2"/>
            <a:r>
              <a:rPr lang="en-AU" altLang="en-US" sz="1800" smtClean="0"/>
              <a:t>The WG Chair shall request the IEEE-SA staff liaison to arrange the execution of the PSDO process</a:t>
            </a:r>
          </a:p>
          <a:p>
            <a:pPr lvl="2"/>
            <a:endParaRPr lang="en-AU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657225" y="666750"/>
            <a:ext cx="7772400" cy="766763"/>
          </a:xfrm>
        </p:spPr>
        <p:txBody>
          <a:bodyPr/>
          <a:lstStyle/>
          <a:p>
            <a:r>
              <a:rPr lang="en-AU" altLang="en-US" sz="2400" smtClean="0"/>
              <a:t>Process: how does a WG submit response to any comments received during the PSDO process?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388938" y="1770063"/>
            <a:ext cx="7772400" cy="4343400"/>
          </a:xfrm>
        </p:spPr>
        <p:txBody>
          <a:bodyPr/>
          <a:lstStyle/>
          <a:p>
            <a:pPr lvl="1"/>
            <a:r>
              <a:rPr lang="en-AU" altLang="en-US" sz="2000" smtClean="0"/>
              <a:t>Development</a:t>
            </a:r>
          </a:p>
          <a:p>
            <a:pPr lvl="2"/>
            <a:r>
              <a:rPr lang="en-AU" altLang="en-US" sz="1800" smtClean="0"/>
              <a:t>A WG is responsible for developing responses to any comments received during the PSDO process</a:t>
            </a:r>
          </a:p>
          <a:p>
            <a:pPr lvl="2"/>
            <a:r>
              <a:rPr lang="en-AU" altLang="en-US" sz="1800" smtClean="0"/>
              <a:t>It is suggested that the WG coordinate with the IEEE 802 JTC1 SC </a:t>
            </a:r>
          </a:p>
          <a:p>
            <a:pPr lvl="1"/>
            <a:r>
              <a:rPr lang="en-AU" altLang="en-US" sz="2000" smtClean="0"/>
              <a:t>Approval</a:t>
            </a:r>
          </a:p>
          <a:p>
            <a:pPr lvl="2"/>
            <a:r>
              <a:rPr lang="en-AU" altLang="en-US" sz="1800" smtClean="0"/>
              <a:t>The WG and the IEEE 802 EC shall approve submitting any responses to comments received during the PSDO process</a:t>
            </a:r>
          </a:p>
          <a:p>
            <a:pPr lvl="1"/>
            <a:r>
              <a:rPr lang="en-AU" altLang="en-US" sz="2000" smtClean="0"/>
              <a:t>Transmission</a:t>
            </a:r>
          </a:p>
          <a:p>
            <a:pPr lvl="2"/>
            <a:r>
              <a:rPr lang="en-AU" altLang="en-US" sz="1800" smtClean="0"/>
              <a:t>The WG Chair is responsible for sending any responses to the SC6 Secretary</a:t>
            </a:r>
          </a:p>
          <a:p>
            <a:pPr lvl="2"/>
            <a:r>
              <a:rPr lang="en-AU" altLang="en-US" sz="1800" smtClean="0"/>
              <a:t>The WG Chair shall notify the IEEE-SA staff liaison so that they can ensure the next step of the PSDO process is executed</a:t>
            </a:r>
          </a:p>
          <a:p>
            <a:pPr lvl="1"/>
            <a:endParaRPr lang="en-AU" altLang="en-US" smtClean="0"/>
          </a:p>
          <a:p>
            <a:pPr lvl="2"/>
            <a:endParaRPr lang="en-AU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SA_PowerPoint_Template2007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rk Layouts">
  <a:themeElements>
    <a:clrScheme name="IEEE rev">
      <a:dk1>
        <a:srgbClr val="FFFFFF"/>
      </a:dk1>
      <a:lt1>
        <a:srgbClr val="000000"/>
      </a:lt1>
      <a:dk2>
        <a:srgbClr val="6E8076"/>
      </a:dk2>
      <a:lt2>
        <a:srgbClr val="A6B4AC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ver Slides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IEEE-SA_PowerPoint_Template2007</Template>
  <TotalTime>24712</TotalTime>
  <Words>571</Words>
  <Application>Microsoft Office PowerPoint</Application>
  <PresentationFormat>On-screen Show (4:3)</PresentationFormat>
  <Paragraphs>64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IEEE-SA_PowerPoint_Template2007</vt:lpstr>
      <vt:lpstr>Dark Layouts</vt:lpstr>
      <vt:lpstr>Cover Slides</vt:lpstr>
      <vt:lpstr>802-11-Submission</vt:lpstr>
      <vt:lpstr>IEEE 802 Process for Interactions  with ISO/IEC JTC 1/SC 6 </vt:lpstr>
      <vt:lpstr>IEEE 802 Process for Interactions  with ISO/IEC JTC 1/SC 6</vt:lpstr>
      <vt:lpstr>Processes that should be followed in interactions with SC6</vt:lpstr>
      <vt:lpstr>Process: how does a WG send a liaison to SC6?</vt:lpstr>
      <vt:lpstr>Process: how does a WG send a draft (or ratified standard) to SC6 for information or review?</vt:lpstr>
      <vt:lpstr>Process: how does a WG submit a standard for ratification under the PSDO process?</vt:lpstr>
      <vt:lpstr>Process: how does a WG submit response to any comments received during the PSDO process?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Board Cover Page</dc:title>
  <dc:creator>Gregory Marchini</dc:creator>
  <cp:lastModifiedBy>Andrew Myles</cp:lastModifiedBy>
  <cp:revision>243</cp:revision>
  <dcterms:created xsi:type="dcterms:W3CDTF">2012-06-06T17:30:51Z</dcterms:created>
  <dcterms:modified xsi:type="dcterms:W3CDTF">2015-11-18T01:06:14Z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FolderId">
    <vt:lpwstr/>
  </property>
  <property fmtid="{D5CDD505-2E9C-101B-9397-08002B2CF9AE}" pid="3" name="Offisync_SaveTime">
    <vt:lpwstr/>
  </property>
  <property fmtid="{D5CDD505-2E9C-101B-9397-08002B2CF9AE}" pid="4" name="Offisync_IsSaved">
    <vt:lpwstr/>
  </property>
  <property fmtid="{D5CDD505-2E9C-101B-9397-08002B2CF9AE}" pid="5" name="Offisync_UniqueId">
    <vt:lpwstr/>
  </property>
  <property fmtid="{D5CDD505-2E9C-101B-9397-08002B2CF9AE}" pid="6" name="CentralDesktop_MDAdded">
    <vt:lpwstr>True</vt:lpwstr>
  </property>
  <property fmtid="{D5CDD505-2E9C-101B-9397-08002B2CF9AE}" pid="7" name="Offisync_FileTitle">
    <vt:lpwstr/>
  </property>
  <property fmtid="{D5CDD505-2E9C-101B-9397-08002B2CF9AE}" pid="8" name="Offisync_UpdateToken">
    <vt:lpwstr/>
  </property>
  <property fmtid="{D5CDD505-2E9C-101B-9397-08002B2CF9AE}" pid="9" name="Offisync_ProviderName">
    <vt:lpwstr/>
  </property>
  <property fmtid="{D5CDD505-2E9C-101B-9397-08002B2CF9AE}" pid="10" name="Offisync_ProviderInitializationData">
    <vt:lpwstr/>
  </property>
</Properties>
</file>