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38" r:id="rId15"/>
    <p:sldId id="434" r:id="rId16"/>
    <p:sldId id="436" r:id="rId17"/>
    <p:sldId id="437" r:id="rId18"/>
    <p:sldId id="439" r:id="rId19"/>
    <p:sldId id="440" r:id="rId20"/>
    <p:sldId id="441" r:id="rId21"/>
    <p:sldId id="442" r:id="rId22"/>
    <p:sldId id="443" r:id="rId23"/>
    <p:sldId id="444" r:id="rId24"/>
    <p:sldId id="445" r:id="rId25"/>
    <p:sldId id="446" r:id="rId26"/>
    <p:sldId id="447" r:id="rId27"/>
    <p:sldId id="448" r:id="rId28"/>
    <p:sldId id="449" r:id="rId29"/>
    <p:sldId id="450" r:id="rId30"/>
    <p:sldId id="451" r:id="rId31"/>
    <p:sldId id="452" r:id="rId32"/>
    <p:sldId id="454" r:id="rId33"/>
    <p:sldId id="455" r:id="rId34"/>
    <p:sldId id="456" r:id="rId35"/>
    <p:sldId id="457" r:id="rId36"/>
    <p:sldId id="458" r:id="rId37"/>
    <p:sldId id="459" r:id="rId38"/>
    <p:sldId id="460" r:id="rId39"/>
    <p:sldId id="461" r:id="rId40"/>
    <p:sldId id="462" r:id="rId41"/>
    <p:sldId id="463" r:id="rId42"/>
    <p:sldId id="464" r:id="rId43"/>
    <p:sldId id="465" r:id="rId44"/>
    <p:sldId id="466" r:id="rId45"/>
    <p:sldId id="467" r:id="rId46"/>
    <p:sldId id="468" r:id="rId47"/>
    <p:sldId id="469" r:id="rId48"/>
    <p:sldId id="470" r:id="rId49"/>
    <p:sldId id="471" r:id="rId50"/>
    <p:sldId id="472" r:id="rId51"/>
    <p:sldId id="473" r:id="rId52"/>
    <p:sldId id="474" r:id="rId53"/>
    <p:sldId id="475" r:id="rId5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80" d="100"/>
          <a:sy n="80" d="100"/>
        </p:scale>
        <p:origin x="-874"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2015</a:t>
            </a:r>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29200" y="304800"/>
            <a:ext cx="3327962"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 1125r4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2015</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September 2015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2015-09-14</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28650" y="2971800"/>
          <a:ext cx="8515350" cy="2828925"/>
        </p:xfrm>
        <a:graphic>
          <a:graphicData uri="http://schemas.openxmlformats.org/presentationml/2006/ole">
            <p:oleObj spid="_x0000_s1042" name="Document" r:id="rId4" imgW="8334130" imgH="276016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15 minutes.</a:t>
            </a:r>
          </a:p>
        </p:txBody>
      </p:sp>
      <p:sp>
        <p:nvSpPr>
          <p:cNvPr id="25604"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Schedule in a Glance</a:t>
            </a:r>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Inc.)</a:t>
            </a:r>
            <a:endParaRPr lang="en-US" dirty="0"/>
          </a:p>
        </p:txBody>
      </p:sp>
      <p:graphicFrame>
        <p:nvGraphicFramePr>
          <p:cNvPr id="7" name="Table 6"/>
          <p:cNvGraphicFramePr>
            <a:graphicFrameLocks noGrp="1"/>
          </p:cNvGraphicFramePr>
          <p:nvPr/>
        </p:nvGraphicFramePr>
        <p:xfrm>
          <a:off x="852488" y="2209800"/>
          <a:ext cx="7453312" cy="2974342"/>
        </p:xfrm>
        <a:graphic>
          <a:graphicData uri="http://schemas.openxmlformats.org/drawingml/2006/table">
            <a:tbl>
              <a:tblPr/>
              <a:tblGrid>
                <a:gridCol w="747712"/>
                <a:gridCol w="838200"/>
                <a:gridCol w="838200"/>
                <a:gridCol w="914400"/>
                <a:gridCol w="914400"/>
                <a:gridCol w="1066800"/>
                <a:gridCol w="1143000"/>
                <a:gridCol w="990600"/>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61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AM1</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Times New Roman" pitchFamily="18" charset="0"/>
                          <a:ea typeface="MS PGothic" pitchFamily="34" charset="-128"/>
                        </a:rPr>
                        <a:t>TGax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AM2</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Times New Roman" pitchFamily="18" charset="0"/>
                          <a:ea typeface="MS PGothic" pitchFamily="34" charset="-128"/>
                        </a:rPr>
                        <a:t>TGax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dirty="0" smtClean="0">
                          <a:ln>
                            <a:noFill/>
                          </a:ln>
                          <a:solidFill>
                            <a:srgbClr val="C00000"/>
                          </a:solidFill>
                          <a:effectLst/>
                          <a:latin typeface="Times New Roman" pitchFamily="18" charset="0"/>
                          <a:ea typeface="MS PGothic" pitchFamily="34" charset="-128"/>
                        </a:rPr>
                        <a:t>PHY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63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PM1</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dirty="0" smtClean="0">
                          <a:ln>
                            <a:noFill/>
                          </a:ln>
                          <a:solidFill>
                            <a:srgbClr val="C00000"/>
                          </a:solidFill>
                          <a:effectLst/>
                          <a:latin typeface="Times New Roman" pitchFamily="18" charset="0"/>
                          <a:ea typeface="MS PGothic" pitchFamily="34" charset="-128"/>
                        </a:rPr>
                        <a:t>PHY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SR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0" i="0" u="none" strike="noStrike" cap="none" normalizeH="0" baseline="0" dirty="0" smtClean="0">
                        <a:ln>
                          <a:noFill/>
                        </a:ln>
                        <a:solidFill>
                          <a:srgbClr val="000000"/>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2400" b="1" i="0" u="none" strike="noStrike" cap="none" normalizeH="0" baseline="0" dirty="0" smtClean="0">
                          <a:ln>
                            <a:noFill/>
                          </a:ln>
                          <a:solidFill>
                            <a:srgbClr val="C00000"/>
                          </a:solidFill>
                          <a:effectLst/>
                          <a:latin typeface="Times New Roman" pitchFamily="18" charset="0"/>
                          <a:ea typeface="MS PGothic" pitchFamily="34" charset="-128"/>
                        </a:rPr>
                        <a:t>PHY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PM2</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Times New Roman" pitchFamily="18" charset="0"/>
                          <a:ea typeface="MS PGothic" pitchFamily="34" charset="-128"/>
                        </a:rPr>
                        <a:t>TGax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0" i="0" u="none" strike="noStrike" cap="none" normalizeH="0" baseline="0" smtClean="0">
                        <a:ln>
                          <a:noFill/>
                        </a:ln>
                        <a:solidFill>
                          <a:srgbClr val="000000"/>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SR</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EVE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400" b="1" i="0" u="none" strike="noStrike" cap="none" normalizeH="0" baseline="0" dirty="0" smtClean="0">
                          <a:ln>
                            <a:noFill/>
                          </a:ln>
                          <a:solidFill>
                            <a:srgbClr val="FF0000"/>
                          </a:solidFill>
                          <a:effectLst/>
                          <a:latin typeface="Times New Roman" pitchFamily="18" charset="0"/>
                          <a:ea typeface="MS PGothic" pitchFamily="34" charset="-128"/>
                        </a:rPr>
                        <a:t>PHY</a:t>
                      </a:r>
                      <a:r>
                        <a:rPr kumimoji="0" lang="en-CA" sz="1800" b="0" i="0" u="none" strike="noStrike" cap="none" normalizeH="0" baseline="0" dirty="0" smtClean="0">
                          <a:ln>
                            <a:noFill/>
                          </a:ln>
                          <a:solidFill>
                            <a:srgbClr val="000000"/>
                          </a:solidFill>
                          <a:effectLst/>
                          <a:latin typeface="Times New Roman" pitchFamily="18" charset="0"/>
                          <a:ea typeface="MS PGothic" pitchFamily="34" charset="-128"/>
                        </a:rPr>
                        <a:t> MAC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800" b="0"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a:t>
            </a:r>
          </a:p>
        </p:txBody>
      </p:sp>
      <p:sp>
        <p:nvSpPr>
          <p:cNvPr id="2052"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3608617" cy="769441"/>
          </a:xfrm>
          <a:prstGeom prst="rect">
            <a:avLst/>
          </a:prstGeom>
          <a:noFill/>
        </p:spPr>
        <p:txBody>
          <a:bodyPr wrap="none" rtlCol="0">
            <a:spAutoFit/>
          </a:bodyPr>
          <a:lstStyle/>
          <a:p>
            <a:r>
              <a:rPr lang="en-US" sz="1600" b="1" dirty="0" smtClean="0"/>
              <a:t>Note: </a:t>
            </a:r>
          </a:p>
          <a:p>
            <a:pPr>
              <a:buFont typeface="Arial" pitchFamily="34" charset="0"/>
              <a:buChar char="•"/>
            </a:pPr>
            <a:r>
              <a:rPr lang="en-US" sz="1400" dirty="0" smtClean="0">
                <a:solidFill>
                  <a:srgbClr val="00B050"/>
                </a:solidFill>
              </a:rPr>
              <a:t>Docs in green color have been presented; </a:t>
            </a:r>
          </a:p>
          <a:p>
            <a:pPr>
              <a:buFont typeface="Arial" pitchFamily="34" charset="0"/>
              <a:buChar char="•"/>
            </a:pPr>
            <a:r>
              <a:rPr lang="en-US" sz="1400" dirty="0" smtClean="0"/>
              <a:t>Docs in black color have NOT been presented.</a:t>
            </a:r>
            <a:endParaRPr lang="en-US" sz="1400" dirty="0"/>
          </a:p>
        </p:txBody>
      </p:sp>
      <p:graphicFrame>
        <p:nvGraphicFramePr>
          <p:cNvPr id="7" name="Table 6"/>
          <p:cNvGraphicFramePr>
            <a:graphicFrameLocks noGrp="1"/>
          </p:cNvGraphicFramePr>
          <p:nvPr/>
        </p:nvGraphicFramePr>
        <p:xfrm>
          <a:off x="1219200" y="2438400"/>
          <a:ext cx="6096000" cy="3907098"/>
        </p:xfrm>
        <a:graphic>
          <a:graphicData uri="http://schemas.openxmlformats.org/drawingml/2006/table">
            <a:tbl>
              <a:tblPr/>
              <a:tblGrid>
                <a:gridCol w="685800"/>
                <a:gridCol w="3705478"/>
                <a:gridCol w="1186832"/>
                <a:gridCol w="517890"/>
              </a:tblGrid>
              <a:tr h="161841">
                <a:tc>
                  <a:txBody>
                    <a:bodyPr/>
                    <a:lstStyle/>
                    <a:p>
                      <a:pPr algn="l" fontAlgn="b"/>
                      <a:r>
                        <a:rPr lang="en-CA" sz="900" b="0" i="0" u="none" strike="noStrike" dirty="0">
                          <a:solidFill>
                            <a:srgbClr val="00B050"/>
                          </a:solidFill>
                          <a:latin typeface="Calibri"/>
                        </a:rPr>
                        <a:t>11-15/0579</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preamble design and autodetection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Hongyuan Zhang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B050"/>
                          </a:solidFill>
                          <a:latin typeface="Calibri"/>
                        </a:rPr>
                        <a:t>11-15/0580</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11ax Coding Discussion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Hongyuan Zhang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B050"/>
                          </a:solidFill>
                          <a:latin typeface="Calibri"/>
                        </a:rPr>
                        <a:t>11-15/810</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HE PHY Padding and Packet Extension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Hongyuan Zhang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B050"/>
                          </a:solidFill>
                          <a:latin typeface="Calibri"/>
                        </a:rPr>
                        <a:t>11-15/1031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DL MU Signalling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err="1">
                          <a:solidFill>
                            <a:srgbClr val="00B050"/>
                          </a:solidFill>
                          <a:latin typeface="Calibri"/>
                        </a:rPr>
                        <a:t>Katsuo</a:t>
                      </a:r>
                      <a:r>
                        <a:rPr lang="en-CA" sz="900" b="0" i="0" u="none" strike="noStrike" dirty="0">
                          <a:solidFill>
                            <a:srgbClr val="00B050"/>
                          </a:solidFill>
                          <a:latin typeface="Calibri"/>
                        </a:rPr>
                        <a:t> </a:t>
                      </a:r>
                      <a:r>
                        <a:rPr lang="en-CA" sz="900" b="0" i="0" u="none" strike="noStrike" dirty="0" err="1">
                          <a:solidFill>
                            <a:srgbClr val="00B050"/>
                          </a:solidFill>
                          <a:latin typeface="Calibri"/>
                        </a:rPr>
                        <a:t>Yunoki</a:t>
                      </a:r>
                      <a:r>
                        <a:rPr lang="en-CA" sz="900" b="0" i="0" u="none" strike="noStrike" dirty="0">
                          <a:solidFill>
                            <a:srgbClr val="00B050"/>
                          </a:solidFill>
                          <a:latin typeface="Calibri"/>
                        </a:rPr>
                        <a:t> </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B050"/>
                          </a:solidFill>
                          <a:latin typeface="Calibri"/>
                        </a:rPr>
                        <a:t>11-15/1051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HE NDP frame for sounding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Young Hoon Kwon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B050"/>
                          </a:solidFill>
                          <a:latin typeface="Calibri"/>
                        </a:rPr>
                        <a:t>11-15/1059</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SIG-B Encoding Structure Part II</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Ron Porat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B050"/>
                          </a:solidFill>
                          <a:latin typeface="Calibri"/>
                        </a:rPr>
                        <a:t>11-15/1066</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HE-SIG-B Contents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Kaushik Josiam</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B050"/>
                          </a:solidFill>
                          <a:latin typeface="Calibri"/>
                        </a:rPr>
                        <a:t>11-15/1068</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Reliable Transmission Schemes for HE-SIG-B and Data</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Jianhan Liu</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B050"/>
                          </a:solidFill>
                          <a:latin typeface="Calibri"/>
                        </a:rPr>
                        <a:t>11-15/1070</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1024 QAM Proposal</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dirty="0">
                          <a:solidFill>
                            <a:srgbClr val="00B050"/>
                          </a:solidFill>
                          <a:latin typeface="Calibri"/>
                        </a:rPr>
                        <a:t>11-15/1075</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Number of BSS Color bits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Yasuhiko Inoue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B050"/>
                          </a:solidFill>
                          <a:latin typeface="Calibri"/>
                        </a:rPr>
                        <a:t>11-15/0826</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HE-SIG-A transmission for range extension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Jiayin Zhang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B050"/>
                          </a:solidFill>
                          <a:latin typeface="Calibri"/>
                        </a:rPr>
                        <a:t>11-15/1077</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HE-SIG-A Content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Jiayin Zhang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B050"/>
                          </a:solidFill>
                          <a:latin typeface="Calibri"/>
                        </a:rPr>
                        <a:t>11-15/0853</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Extensible Preamble Format Design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Leonardo Lanante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B050"/>
                          </a:solidFill>
                          <a:latin typeface="Calibri"/>
                        </a:rPr>
                        <a:t>11-15/1088</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LTF Design for Uplink MU-MIMO</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Daewon Lee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B050"/>
                          </a:solidFill>
                          <a:latin typeface="Calibri"/>
                        </a:rPr>
                        <a:t>11-15/1089</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Considerations on  PHY Padding and Packet Extension in 11ax</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Yujin Noh</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B050"/>
                          </a:solidFill>
                          <a:latin typeface="Calibri"/>
                        </a:rPr>
                        <a:t>11-15/1091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Considerations on  Range Extension with SIG-A Repetition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Yujin Noh</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B050"/>
                          </a:solidFill>
                          <a:latin typeface="Calibri"/>
                        </a:rPr>
                        <a:t>11-15/1092</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Support of 1x/2x/4x OFDM Symbol  in HE SU PPDU</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Heejung Yu</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11-15/1106</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0000"/>
                          </a:solidFill>
                          <a:latin typeface="Calibri"/>
                        </a:rPr>
                        <a:t>SIG-B Structure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Reza Hedayat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B050"/>
                          </a:solidFill>
                          <a:latin typeface="Calibri"/>
                        </a:rPr>
                        <a:t>11-15/1111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SIG-B Resource unit allocation coding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Amin Jafarian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B050"/>
                          </a:solidFill>
                          <a:latin typeface="Calibri"/>
                        </a:rPr>
                        <a:t>11-15/1119</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Discussions on HE SIG-A Structure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John Son </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B050"/>
                          </a:solidFill>
                          <a:latin typeface="Calibri"/>
                        </a:rPr>
                        <a:t>11-15/1122</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Identifiers in HE PPDUs for power saving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Alfred Asterjadhi</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dirty="0">
                          <a:solidFill>
                            <a:srgbClr val="00B050"/>
                          </a:solidFill>
                          <a:latin typeface="Calibri"/>
                        </a:rPr>
                        <a:t>11-15/0602</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HE-LTF </a:t>
                      </a:r>
                      <a:r>
                        <a:rPr lang="en-CA" sz="900" b="0" i="0" u="none" strike="noStrike" dirty="0" err="1">
                          <a:solidFill>
                            <a:srgbClr val="00B050"/>
                          </a:solidFill>
                          <a:latin typeface="Calibri"/>
                        </a:rPr>
                        <a:t>squence</a:t>
                      </a:r>
                      <a:r>
                        <a:rPr lang="en-CA" sz="900" b="0" i="0" u="none" strike="noStrike" dirty="0">
                          <a:solidFill>
                            <a:srgbClr val="00B050"/>
                          </a:solidFill>
                          <a:latin typeface="Calibri"/>
                        </a:rPr>
                        <a:t> for UL MU-MIMO</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Xiaogang Chen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3298">
                <a:tc>
                  <a:txBody>
                    <a:bodyPr/>
                    <a:lstStyle/>
                    <a:p>
                      <a:pPr algn="l" fontAlgn="b"/>
                      <a:r>
                        <a:rPr lang="en-CA" sz="900" b="0" i="0" u="none" strike="noStrike">
                          <a:solidFill>
                            <a:srgbClr val="00B050"/>
                          </a:solidFill>
                          <a:latin typeface="Calibri"/>
                        </a:rPr>
                        <a:t>11-15/0823</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Preamble Design and Auto-Detection for 11ax</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Sungho Moon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3298">
                <a:tc>
                  <a:txBody>
                    <a:bodyPr/>
                    <a:lstStyle/>
                    <a:p>
                      <a:pPr algn="l" fontAlgn="b"/>
                      <a:r>
                        <a:rPr lang="en-CA" sz="900" b="0" i="0" u="none" strike="noStrike">
                          <a:solidFill>
                            <a:srgbClr val="00B050"/>
                          </a:solidFill>
                          <a:latin typeface="Calibri"/>
                        </a:rPr>
                        <a:t>11-15/1071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Tone Grouping Factors and NDP format for 802.11ax</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Sameer Vermani</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 Session Head Counts</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14</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extBox 5"/>
          <p:cNvSpPr txBox="1"/>
          <p:nvPr/>
        </p:nvSpPr>
        <p:spPr>
          <a:xfrm>
            <a:off x="1066800" y="2209800"/>
            <a:ext cx="7086600" cy="1077218"/>
          </a:xfrm>
          <a:prstGeom prst="rect">
            <a:avLst/>
          </a:prstGeom>
          <a:noFill/>
        </p:spPr>
        <p:txBody>
          <a:bodyPr wrap="square" rtlCol="0">
            <a:spAutoFit/>
          </a:bodyPr>
          <a:lstStyle/>
          <a:p>
            <a:r>
              <a:rPr lang="en-US" sz="3200" dirty="0" smtClean="0"/>
              <a:t>78 Attendees in Monday PM1 </a:t>
            </a:r>
            <a:r>
              <a:rPr lang="en-US" sz="3200" dirty="0" err="1" smtClean="0"/>
              <a:t>TGax</a:t>
            </a:r>
            <a:r>
              <a:rPr lang="en-US" sz="3200" dirty="0" smtClean="0"/>
              <a:t> </a:t>
            </a:r>
          </a:p>
          <a:p>
            <a:r>
              <a:rPr lang="en-US" sz="3200" dirty="0" smtClean="0"/>
              <a:t>PHY Ad Hoc Sessions </a:t>
            </a: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 #1 (Doc# 0580)</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15</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Rectangle 5"/>
          <p:cNvSpPr/>
          <p:nvPr/>
        </p:nvSpPr>
        <p:spPr>
          <a:xfrm>
            <a:off x="533400" y="1751618"/>
            <a:ext cx="7772400" cy="2215991"/>
          </a:xfrm>
          <a:prstGeom prst="rect">
            <a:avLst/>
          </a:prstGeom>
        </p:spPr>
        <p:txBody>
          <a:bodyPr wrap="square">
            <a:spAutoFit/>
          </a:bodyPr>
          <a:lstStyle/>
          <a:p>
            <a:pPr marL="0" indent="0"/>
            <a:r>
              <a:rPr lang="en-US" sz="1800" dirty="0" smtClean="0"/>
              <a:t>Do you make the following text changes in 11ax SFD (</a:t>
            </a:r>
            <a:r>
              <a:rPr lang="en-US" sz="1800" b="1" dirty="0" smtClean="0"/>
              <a:t>3.3.3 Coding</a:t>
            </a:r>
            <a:r>
              <a:rPr lang="en-US" sz="1800" dirty="0" smtClean="0"/>
              <a:t>)?</a:t>
            </a:r>
          </a:p>
          <a:p>
            <a:pPr marL="400050" lvl="1" indent="0"/>
            <a:r>
              <a:rPr lang="en-US" sz="2000" dirty="0" smtClean="0"/>
              <a:t>  </a:t>
            </a:r>
            <a:r>
              <a:rPr lang="en-GB" sz="2000" i="1" dirty="0" smtClean="0"/>
              <a:t>LDPC is the only coding scheme in the HE PPDU Data field for allocation sizes of </a:t>
            </a:r>
            <a:r>
              <a:rPr lang="en-GB" sz="2000" i="1" u="sng" dirty="0" smtClean="0">
                <a:solidFill>
                  <a:srgbClr val="FF0000"/>
                </a:solidFill>
              </a:rPr>
              <a:t>484 tones,</a:t>
            </a:r>
            <a:r>
              <a:rPr lang="en-GB" sz="2000" i="1" dirty="0" smtClean="0"/>
              <a:t> 996 tones and 996*2 tones.  </a:t>
            </a:r>
          </a:p>
          <a:p>
            <a:pPr marL="400050" lvl="1" indent="0"/>
            <a:r>
              <a:rPr lang="en-GB" sz="2000" i="1" dirty="0" smtClean="0"/>
              <a:t> ….</a:t>
            </a:r>
            <a:endParaRPr lang="en-US" sz="2000" i="1" dirty="0" smtClean="0"/>
          </a:p>
          <a:p>
            <a:pPr marL="400050" lvl="1" indent="0"/>
            <a:r>
              <a:rPr lang="en-US" sz="2000" dirty="0" smtClean="0"/>
              <a:t> </a:t>
            </a:r>
            <a:r>
              <a:rPr lang="en-GB" sz="2000" i="1" dirty="0" smtClean="0"/>
              <a:t>Support of LDPC code for both TX and RX is mandatory for HE STAs declaring support for at least one of HE </a:t>
            </a:r>
            <a:r>
              <a:rPr lang="en-GB" sz="2000" i="1" u="sng" dirty="0" smtClean="0">
                <a:solidFill>
                  <a:srgbClr val="FF0000"/>
                </a:solidFill>
              </a:rPr>
              <a:t>40/</a:t>
            </a:r>
            <a:r>
              <a:rPr lang="en-GB" sz="2000" i="1" dirty="0" smtClean="0"/>
              <a:t>80/160/80+80 SU-PPDU bandwidths,</a:t>
            </a:r>
            <a:r>
              <a:rPr lang="en-GB" sz="2000" dirty="0" smtClean="0"/>
              <a:t> ……..</a:t>
            </a:r>
            <a:endParaRPr lang="en-US" sz="2000" dirty="0" smtClean="0"/>
          </a:p>
        </p:txBody>
      </p:sp>
      <p:sp>
        <p:nvSpPr>
          <p:cNvPr id="7" name="Rectangle 6"/>
          <p:cNvSpPr/>
          <p:nvPr/>
        </p:nvSpPr>
        <p:spPr>
          <a:xfrm>
            <a:off x="914400" y="4267200"/>
            <a:ext cx="4572000" cy="1938992"/>
          </a:xfrm>
          <a:prstGeom prst="rect">
            <a:avLst/>
          </a:prstGeom>
        </p:spPr>
        <p:txBody>
          <a:bodyPr>
            <a:spAutoFit/>
          </a:bodyPr>
          <a:lstStyle/>
          <a:p>
            <a:pPr marL="0" indent="0">
              <a:buNone/>
            </a:pPr>
            <a:r>
              <a:rPr lang="en-US" sz="2400" dirty="0" smtClean="0">
                <a:solidFill>
                  <a:srgbClr val="00B050"/>
                </a:solidFill>
              </a:rPr>
              <a:t>Yes:40 </a:t>
            </a:r>
          </a:p>
          <a:p>
            <a:pPr marL="0" indent="0">
              <a:buNone/>
            </a:pPr>
            <a:r>
              <a:rPr lang="en-US" sz="2400" dirty="0" smtClean="0">
                <a:solidFill>
                  <a:srgbClr val="00B050"/>
                </a:solidFill>
              </a:rPr>
              <a:t>No: 0</a:t>
            </a:r>
          </a:p>
          <a:p>
            <a:pPr marL="0" indent="0">
              <a:buNone/>
            </a:pPr>
            <a:r>
              <a:rPr lang="en-US" sz="2400" dirty="0" smtClean="0">
                <a:solidFill>
                  <a:srgbClr val="00B050"/>
                </a:solidFill>
              </a:rPr>
              <a:t>Abs:18</a:t>
            </a:r>
          </a:p>
          <a:p>
            <a:pPr marL="0" indent="0">
              <a:buNone/>
            </a:pPr>
            <a:endParaRPr lang="en-US" sz="2400" dirty="0" smtClean="0"/>
          </a:p>
          <a:p>
            <a:pPr marL="0" indent="0">
              <a:buNone/>
            </a:pPr>
            <a:r>
              <a:rPr lang="en-US" sz="2400" dirty="0" smtClean="0">
                <a:solidFill>
                  <a:srgbClr val="00B050"/>
                </a:solidFill>
              </a:rPr>
              <a:t>Straw Poll Passes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 #2 (Doc# 1031)</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16</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Rectangle 5"/>
          <p:cNvSpPr/>
          <p:nvPr/>
        </p:nvSpPr>
        <p:spPr>
          <a:xfrm>
            <a:off x="762000" y="1905000"/>
            <a:ext cx="7620000" cy="1938992"/>
          </a:xfrm>
          <a:prstGeom prst="rect">
            <a:avLst/>
          </a:prstGeom>
        </p:spPr>
        <p:txBody>
          <a:bodyPr wrap="square">
            <a:spAutoFit/>
          </a:bodyPr>
          <a:lstStyle/>
          <a:p>
            <a:r>
              <a:rPr lang="en-US" sz="2400" dirty="0" smtClean="0"/>
              <a:t>Do you </a:t>
            </a:r>
            <a:r>
              <a:rPr lang="en-US" altLang="ja-JP" sz="2400" dirty="0" smtClean="0"/>
              <a:t>agree</a:t>
            </a:r>
            <a:r>
              <a:rPr lang="ja-JP" altLang="en-US" sz="2400" smtClean="0"/>
              <a:t> </a:t>
            </a:r>
            <a:r>
              <a:rPr lang="en-US" altLang="ja-JP" sz="2400" dirty="0" smtClean="0"/>
              <a:t>to</a:t>
            </a:r>
            <a:r>
              <a:rPr lang="ja-JP" altLang="en-US" sz="2400" smtClean="0"/>
              <a:t> </a:t>
            </a:r>
            <a:r>
              <a:rPr lang="en-US" altLang="ja-JP" sz="2400" dirty="0" smtClean="0"/>
              <a:t>add</a:t>
            </a:r>
            <a:r>
              <a:rPr lang="ja-JP" altLang="en-US" sz="2400" smtClean="0"/>
              <a:t> </a:t>
            </a:r>
            <a:r>
              <a:rPr lang="en-US" altLang="ja-JP" sz="2400" dirty="0" smtClean="0"/>
              <a:t>the</a:t>
            </a:r>
            <a:r>
              <a:rPr lang="ja-JP" altLang="en-US" sz="2400" smtClean="0"/>
              <a:t> </a:t>
            </a:r>
            <a:r>
              <a:rPr lang="en-US" altLang="ja-JP" sz="2400" dirty="0" smtClean="0"/>
              <a:t>following</a:t>
            </a:r>
            <a:r>
              <a:rPr lang="ja-JP" altLang="en-US" sz="2400" smtClean="0"/>
              <a:t> </a:t>
            </a:r>
            <a:r>
              <a:rPr lang="en-US" altLang="ja-JP" sz="2400" dirty="0" smtClean="0"/>
              <a:t>text</a:t>
            </a:r>
            <a:r>
              <a:rPr lang="ja-JP" altLang="en-US" sz="2400" smtClean="0"/>
              <a:t> </a:t>
            </a:r>
            <a:r>
              <a:rPr lang="en-US" altLang="ja-JP" sz="2400" dirty="0" smtClean="0"/>
              <a:t>to</a:t>
            </a:r>
            <a:r>
              <a:rPr lang="ja-JP" altLang="en-US" sz="2400" smtClean="0"/>
              <a:t> </a:t>
            </a:r>
            <a:r>
              <a:rPr lang="en-US" altLang="ja-JP" sz="2400" dirty="0" smtClean="0"/>
              <a:t>SFD?</a:t>
            </a:r>
          </a:p>
          <a:p>
            <a:endParaRPr lang="en-US" altLang="ja-JP" sz="2400" dirty="0" smtClean="0"/>
          </a:p>
          <a:p>
            <a:pPr marL="0" indent="0"/>
            <a:r>
              <a:rPr lang="en-US" altLang="ja-JP" sz="2400" dirty="0" smtClean="0"/>
              <a:t>The</a:t>
            </a:r>
            <a:r>
              <a:rPr lang="ja-JP" altLang="en-US" sz="2400" smtClean="0"/>
              <a:t> </a:t>
            </a:r>
            <a:r>
              <a:rPr lang="en-US" altLang="ja-JP" sz="2400" dirty="0" smtClean="0"/>
              <a:t>amendment</a:t>
            </a:r>
            <a:r>
              <a:rPr lang="ja-JP" altLang="en-US" sz="2400" smtClean="0"/>
              <a:t> </a:t>
            </a:r>
            <a:r>
              <a:rPr lang="en-US" altLang="ja-JP" sz="2400" dirty="0" smtClean="0"/>
              <a:t>shall</a:t>
            </a:r>
            <a:r>
              <a:rPr lang="ja-JP" altLang="en-US" sz="2400" smtClean="0"/>
              <a:t> </a:t>
            </a:r>
            <a:r>
              <a:rPr lang="en-US" altLang="ja-JP" sz="2400" dirty="0" smtClean="0"/>
              <a:t>define</a:t>
            </a:r>
            <a:r>
              <a:rPr lang="ja-JP" altLang="en-US" sz="2400" smtClean="0"/>
              <a:t> </a:t>
            </a:r>
            <a:r>
              <a:rPr lang="en-US" altLang="ja-JP" sz="2400" dirty="0" smtClean="0"/>
              <a:t>Group</a:t>
            </a:r>
            <a:r>
              <a:rPr lang="ja-JP" altLang="en-US" sz="2400" smtClean="0"/>
              <a:t> </a:t>
            </a:r>
            <a:r>
              <a:rPr lang="en-US" altLang="ja-JP" sz="2400" dirty="0" smtClean="0"/>
              <a:t>ID</a:t>
            </a:r>
            <a:r>
              <a:rPr lang="ja-JP" altLang="en-US" sz="2400" smtClean="0"/>
              <a:t> </a:t>
            </a:r>
            <a:r>
              <a:rPr lang="en-US" altLang="ja-JP" sz="2400" dirty="0" smtClean="0"/>
              <a:t>expression</a:t>
            </a:r>
            <a:r>
              <a:rPr lang="ja-JP" altLang="en-US" sz="2400" smtClean="0"/>
              <a:t> </a:t>
            </a:r>
            <a:r>
              <a:rPr lang="en-US" altLang="ja-JP" sz="2400" dirty="0" smtClean="0"/>
              <a:t>to identify stations multiplexed in DL MU PPDU with MU-MIMO, OFDMA or combined</a:t>
            </a:r>
            <a:r>
              <a:rPr lang="ja-JP" altLang="en-US" sz="2400" smtClean="0"/>
              <a:t> </a:t>
            </a:r>
            <a:r>
              <a:rPr lang="en-US" altLang="ja-JP" sz="2400" dirty="0" smtClean="0"/>
              <a:t>usage</a:t>
            </a:r>
            <a:r>
              <a:rPr lang="ja-JP" altLang="en-US" sz="2400" smtClean="0"/>
              <a:t> </a:t>
            </a:r>
            <a:r>
              <a:rPr lang="en-US" altLang="ja-JP" sz="2400" dirty="0" smtClean="0"/>
              <a:t>of</a:t>
            </a:r>
            <a:r>
              <a:rPr lang="ja-JP" altLang="en-US" sz="2400" smtClean="0"/>
              <a:t> </a:t>
            </a:r>
            <a:r>
              <a:rPr lang="en-US" altLang="ja-JP" sz="2400" dirty="0" smtClean="0"/>
              <a:t>both. </a:t>
            </a:r>
            <a:endParaRPr lang="en-US" sz="2400" dirty="0"/>
          </a:p>
        </p:txBody>
      </p:sp>
      <p:sp>
        <p:nvSpPr>
          <p:cNvPr id="7" name="Rectangle 6"/>
          <p:cNvSpPr/>
          <p:nvPr/>
        </p:nvSpPr>
        <p:spPr>
          <a:xfrm>
            <a:off x="914400" y="4267200"/>
            <a:ext cx="4572000" cy="1938992"/>
          </a:xfrm>
          <a:prstGeom prst="rect">
            <a:avLst/>
          </a:prstGeom>
        </p:spPr>
        <p:txBody>
          <a:bodyPr>
            <a:spAutoFit/>
          </a:bodyPr>
          <a:lstStyle/>
          <a:p>
            <a:pPr marL="0" indent="0">
              <a:buNone/>
            </a:pPr>
            <a:r>
              <a:rPr lang="en-US" sz="2400" dirty="0" smtClean="0">
                <a:solidFill>
                  <a:srgbClr val="C00000"/>
                </a:solidFill>
              </a:rPr>
              <a:t>Yes:1</a:t>
            </a:r>
          </a:p>
          <a:p>
            <a:pPr marL="0" indent="0">
              <a:buNone/>
            </a:pPr>
            <a:r>
              <a:rPr lang="en-US" sz="2400" dirty="0" smtClean="0">
                <a:solidFill>
                  <a:srgbClr val="C00000"/>
                </a:solidFill>
              </a:rPr>
              <a:t>No: Many</a:t>
            </a:r>
          </a:p>
          <a:p>
            <a:pPr marL="0" indent="0">
              <a:buNone/>
            </a:pPr>
            <a:r>
              <a:rPr lang="en-US" sz="2400" dirty="0" smtClean="0">
                <a:solidFill>
                  <a:srgbClr val="C00000"/>
                </a:solidFill>
              </a:rPr>
              <a:t>Abs:</a:t>
            </a:r>
          </a:p>
          <a:p>
            <a:pPr marL="0" indent="0">
              <a:buNone/>
            </a:pPr>
            <a:endParaRPr lang="en-US" sz="2400" dirty="0" smtClean="0">
              <a:solidFill>
                <a:srgbClr val="C00000"/>
              </a:solidFill>
            </a:endParaRPr>
          </a:p>
          <a:p>
            <a:pPr marL="0" indent="0">
              <a:buNone/>
            </a:pPr>
            <a:r>
              <a:rPr lang="en-US" sz="2400" dirty="0" smtClean="0">
                <a:solidFill>
                  <a:srgbClr val="C00000"/>
                </a:solidFill>
              </a:rPr>
              <a:t>Straw Poll Fails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 (Doc #1051)</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17</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8" name="Content Placeholder 2"/>
          <p:cNvSpPr txBox="1">
            <a:spLocks/>
          </p:cNvSpPr>
          <p:nvPr/>
        </p:nvSpPr>
        <p:spPr>
          <a:xfrm>
            <a:off x="685800" y="1981200"/>
            <a:ext cx="8153400" cy="43434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add to the TG Specification Framework:</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4.y.z The spec shall define an HE-NDP for DL Sounding. The frame format of HE-NDP is based on the 11ax SU PPDU format and is shown in the diagram below. The presence and duration of packet extension at the end of HE-NDP is TBD.</a:t>
            </a:r>
            <a:endParaRPr kumimoji="0" lang="en-US" sz="2000" b="0" i="0" u="none" strike="noStrike" kern="0" cap="none" spc="0" normalizeH="0" baseline="0" noProof="0" dirty="0">
              <a:ln>
                <a:noFill/>
              </a:ln>
              <a:solidFill>
                <a:schemeClr val="tx1"/>
              </a:solidFill>
              <a:effectLst/>
              <a:uLnTx/>
              <a:uFillTx/>
              <a:latin typeface="+mn-lt"/>
              <a:ea typeface="MS PGothic" pitchFamily="34" charset="-128"/>
            </a:endParaRPr>
          </a:p>
        </p:txBody>
      </p:sp>
      <p:sp>
        <p:nvSpPr>
          <p:cNvPr id="9" name="Rectangle 8"/>
          <p:cNvSpPr/>
          <p:nvPr/>
        </p:nvSpPr>
        <p:spPr bwMode="auto">
          <a:xfrm>
            <a:off x="2446481" y="4285561"/>
            <a:ext cx="572877" cy="286439"/>
          </a:xfrm>
          <a:prstGeom prst="rect">
            <a:avLst/>
          </a:prstGeom>
          <a:solidFill>
            <a:srgbClr val="92D050"/>
          </a:solidFill>
          <a:ln>
            <a:solidFill>
              <a:schemeClr val="tx1"/>
            </a:solidFill>
          </a:ln>
          <a:ex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a:r>
              <a:rPr lang="en-US" sz="1050" dirty="0" smtClean="0"/>
              <a:t>L-STF</a:t>
            </a:r>
          </a:p>
        </p:txBody>
      </p:sp>
      <p:sp>
        <p:nvSpPr>
          <p:cNvPr id="10" name="Rectangle 9"/>
          <p:cNvSpPr/>
          <p:nvPr/>
        </p:nvSpPr>
        <p:spPr bwMode="auto">
          <a:xfrm>
            <a:off x="3019358" y="4285560"/>
            <a:ext cx="572877" cy="286439"/>
          </a:xfrm>
          <a:prstGeom prst="rect">
            <a:avLst/>
          </a:prstGeom>
          <a:solidFill>
            <a:srgbClr val="92D050"/>
          </a:solidFill>
          <a:ln>
            <a:solidFill>
              <a:schemeClr val="tx1"/>
            </a:solidFill>
          </a:ln>
          <a:ex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a:r>
              <a:rPr lang="en-US" sz="1050" dirty="0" smtClean="0"/>
              <a:t>L-LTF</a:t>
            </a:r>
          </a:p>
        </p:txBody>
      </p:sp>
      <p:sp>
        <p:nvSpPr>
          <p:cNvPr id="11" name="Rectangle 10"/>
          <p:cNvSpPr/>
          <p:nvPr/>
        </p:nvSpPr>
        <p:spPr bwMode="auto">
          <a:xfrm>
            <a:off x="3592235" y="4285559"/>
            <a:ext cx="572877" cy="286439"/>
          </a:xfrm>
          <a:prstGeom prst="rect">
            <a:avLst/>
          </a:prstGeom>
          <a:solidFill>
            <a:srgbClr val="92D050"/>
          </a:solidFill>
          <a:ln>
            <a:solidFill>
              <a:schemeClr val="tx1"/>
            </a:solidFill>
          </a:ln>
          <a:ex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a:r>
              <a:rPr lang="en-US" sz="1050" dirty="0" smtClean="0"/>
              <a:t>L-SIG</a:t>
            </a:r>
          </a:p>
        </p:txBody>
      </p:sp>
      <p:sp>
        <p:nvSpPr>
          <p:cNvPr id="12" name="Rectangle 11"/>
          <p:cNvSpPr/>
          <p:nvPr/>
        </p:nvSpPr>
        <p:spPr bwMode="auto">
          <a:xfrm>
            <a:off x="4165112" y="4285558"/>
            <a:ext cx="572877" cy="286439"/>
          </a:xfrm>
          <a:prstGeom prst="rect">
            <a:avLst/>
          </a:prstGeom>
          <a:solidFill>
            <a:srgbClr val="92D050"/>
          </a:solidFill>
          <a:ln>
            <a:solidFill>
              <a:schemeClr val="tx1"/>
            </a:solidFill>
          </a:ln>
          <a:ex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a:r>
              <a:rPr lang="en-US" sz="900" dirty="0" smtClean="0"/>
              <a:t>TBD</a:t>
            </a:r>
          </a:p>
        </p:txBody>
      </p:sp>
      <p:sp>
        <p:nvSpPr>
          <p:cNvPr id="13" name="Rectangle 12"/>
          <p:cNvSpPr/>
          <p:nvPr/>
        </p:nvSpPr>
        <p:spPr bwMode="auto">
          <a:xfrm>
            <a:off x="4737989" y="4285555"/>
            <a:ext cx="703130" cy="286441"/>
          </a:xfrm>
          <a:prstGeom prst="rect">
            <a:avLst/>
          </a:prstGeom>
          <a:solidFill>
            <a:srgbClr val="92D050"/>
          </a:solidFill>
          <a:ln>
            <a:solidFill>
              <a:schemeClr val="tx1"/>
            </a:solidFill>
          </a:ln>
          <a:ex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a:r>
              <a:rPr lang="en-US" sz="700" dirty="0" smtClean="0"/>
              <a:t>HE-SIG-A</a:t>
            </a:r>
          </a:p>
        </p:txBody>
      </p:sp>
      <p:sp>
        <p:nvSpPr>
          <p:cNvPr id="14" name="Rectangle 13"/>
          <p:cNvSpPr/>
          <p:nvPr/>
        </p:nvSpPr>
        <p:spPr bwMode="auto">
          <a:xfrm>
            <a:off x="5437674" y="4285556"/>
            <a:ext cx="572877" cy="286439"/>
          </a:xfrm>
          <a:prstGeom prst="rect">
            <a:avLst/>
          </a:prstGeom>
          <a:solidFill>
            <a:srgbClr val="92D050"/>
          </a:solidFill>
          <a:ln>
            <a:solidFill>
              <a:schemeClr val="tx1"/>
            </a:solidFill>
          </a:ln>
          <a:ex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a:r>
              <a:rPr lang="en-US" sz="900" dirty="0" smtClean="0"/>
              <a:t>HE-STF</a:t>
            </a:r>
          </a:p>
        </p:txBody>
      </p:sp>
      <p:sp>
        <p:nvSpPr>
          <p:cNvPr id="15" name="Rectangle 14"/>
          <p:cNvSpPr/>
          <p:nvPr/>
        </p:nvSpPr>
        <p:spPr bwMode="auto">
          <a:xfrm>
            <a:off x="6013996" y="4285555"/>
            <a:ext cx="1583118" cy="286439"/>
          </a:xfrm>
          <a:prstGeom prst="rect">
            <a:avLst/>
          </a:prstGeom>
          <a:solidFill>
            <a:srgbClr val="92D050"/>
          </a:solidFill>
          <a:ln>
            <a:solidFill>
              <a:schemeClr val="tx1"/>
            </a:solidFill>
          </a:ln>
          <a:ex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a:r>
              <a:rPr lang="en-US" sz="900" dirty="0" smtClean="0"/>
              <a:t>HE-LTFs</a:t>
            </a:r>
          </a:p>
        </p:txBody>
      </p:sp>
      <p:sp>
        <p:nvSpPr>
          <p:cNvPr id="16" name="TextBox 21"/>
          <p:cNvSpPr txBox="1"/>
          <p:nvPr/>
        </p:nvSpPr>
        <p:spPr>
          <a:xfrm>
            <a:off x="789474" y="4313468"/>
            <a:ext cx="1523872" cy="244682"/>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nSpc>
                <a:spcPct val="90000"/>
              </a:lnSpc>
              <a:spcAft>
                <a:spcPts val="300"/>
              </a:spcAft>
            </a:pPr>
            <a:r>
              <a:rPr lang="en-US" sz="1100" i="1" dirty="0" smtClean="0">
                <a:solidFill>
                  <a:schemeClr val="tx1">
                    <a:lumMod val="75000"/>
                    <a:lumOff val="25000"/>
                  </a:schemeClr>
                </a:solidFill>
                <a:latin typeface="Calibre Semibold" pitchFamily="34" charset="0"/>
              </a:rPr>
              <a:t>Format of HE-NDP </a:t>
            </a:r>
          </a:p>
        </p:txBody>
      </p:sp>
      <p:sp>
        <p:nvSpPr>
          <p:cNvPr id="17" name="Rectangle 16"/>
          <p:cNvSpPr/>
          <p:nvPr/>
        </p:nvSpPr>
        <p:spPr bwMode="auto">
          <a:xfrm>
            <a:off x="7597114" y="4285555"/>
            <a:ext cx="757411" cy="286439"/>
          </a:xfrm>
          <a:prstGeom prst="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imes New Roman" pitchFamily="18" charset="0"/>
              </a:rPr>
              <a:t>Packet Extension</a:t>
            </a:r>
          </a:p>
        </p:txBody>
      </p:sp>
      <p:sp>
        <p:nvSpPr>
          <p:cNvPr id="18" name="Rectangle 17"/>
          <p:cNvSpPr/>
          <p:nvPr/>
        </p:nvSpPr>
        <p:spPr>
          <a:xfrm>
            <a:off x="838200" y="5562600"/>
            <a:ext cx="5867400" cy="830997"/>
          </a:xfrm>
          <a:prstGeom prst="rect">
            <a:avLst/>
          </a:prstGeom>
        </p:spPr>
        <p:txBody>
          <a:bodyPr wrap="square">
            <a:spAutoFit/>
          </a:bodyPr>
          <a:lstStyle/>
          <a:p>
            <a:pPr marL="0" indent="0">
              <a:buNone/>
            </a:pPr>
            <a:r>
              <a:rPr lang="en-US" sz="2400" dirty="0" smtClean="0">
                <a:solidFill>
                  <a:srgbClr val="00B050"/>
                </a:solidFill>
              </a:rPr>
              <a:t>Yes: 38  No: 0 Abs:4</a:t>
            </a:r>
          </a:p>
          <a:p>
            <a:pPr marL="0" indent="0">
              <a:buNone/>
            </a:pPr>
            <a:r>
              <a:rPr lang="en-US" sz="2400" dirty="0" smtClean="0">
                <a:solidFill>
                  <a:srgbClr val="00B050"/>
                </a:solidFill>
              </a:rPr>
              <a:t>Straw Poll Passes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 (Doc #1071)</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18</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the following text to the </a:t>
            </a:r>
            <a:r>
              <a:rPr kumimoji="0" lang="en-US" sz="2400" b="1" i="0" u="none" strike="noStrike" kern="0" cap="none" spc="0" normalizeH="0" baseline="0" noProof="0" dirty="0" err="1" smtClean="0">
                <a:ln>
                  <a:noFill/>
                </a:ln>
                <a:solidFill>
                  <a:schemeClr val="tx1"/>
                </a:solidFill>
                <a:effectLst/>
                <a:uLnTx/>
                <a:uFillTx/>
                <a:latin typeface="+mn-lt"/>
                <a:ea typeface="MS PGothic" pitchFamily="34" charset="-128"/>
                <a:cs typeface="ＭＳ Ｐゴシック" charset="0"/>
              </a:rPr>
              <a:t>TGax</a:t>
            </a: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 spec framework document: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400050" marR="0" lvl="1" indent="0" algn="l" defTabSz="914400" rtl="0" eaLnBrk="0" fontAlgn="base" latinLnBrk="0" hangingPunct="0">
              <a:lnSpc>
                <a:spcPct val="100000"/>
              </a:lnSpc>
              <a:spcBef>
                <a:spcPct val="20000"/>
              </a:spcBef>
              <a:spcAft>
                <a:spcPct val="0"/>
              </a:spcAft>
              <a:buClrTx/>
              <a:buSzTx/>
              <a:buFontTx/>
              <a:buNone/>
              <a:tabLst/>
              <a:defRPr/>
            </a:pPr>
            <a:r>
              <a:rPr kumimoji="0" lang="en-US" sz="2000" b="1" i="1" u="none" strike="noStrike" kern="0" cap="none" spc="0" normalizeH="0" baseline="0" noProof="0" dirty="0" smtClean="0">
                <a:ln>
                  <a:noFill/>
                </a:ln>
                <a:solidFill>
                  <a:schemeClr val="tx1"/>
                </a:solidFill>
                <a:effectLst/>
                <a:uLnTx/>
                <a:uFillTx/>
                <a:latin typeface="+mn-lt"/>
                <a:ea typeface="MS PGothic" pitchFamily="34" charset="-128"/>
              </a:rPr>
              <a:t>“802.11ax spec shall not support Ng=1 for sounding feedback. Note that the tone grouping factor, Ng is defined with respect to data tones of the 11ax PPDU. ”</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endParaRPr kumimoji="0" lang="en-US" sz="1800" b="0" i="1" u="none" strike="noStrike" kern="0" cap="none" spc="0" normalizeH="0" baseline="0" noProof="0" dirty="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endParaRPr kumimoji="0" lang="en-US" sz="1800" b="0" i="1" u="none" strike="noStrike" kern="0" cap="none" spc="0" normalizeH="0" baseline="0" noProof="0" dirty="0" smtClean="0">
              <a:ln>
                <a:noFill/>
              </a:ln>
              <a:solidFill>
                <a:schemeClr val="tx1"/>
              </a:solidFill>
              <a:effectLst/>
              <a:uLnTx/>
              <a:uFillTx/>
              <a:latin typeface="+mn-lt"/>
              <a:ea typeface="MS PGothic" pitchFamily="34" charset="-128"/>
            </a:endParaRPr>
          </a:p>
          <a:p>
            <a:pPr marL="0" indent="0">
              <a:buNone/>
            </a:pPr>
            <a:r>
              <a:rPr lang="en-US" sz="2400" dirty="0" smtClean="0">
                <a:solidFill>
                  <a:srgbClr val="00B050"/>
                </a:solidFill>
              </a:rPr>
              <a:t>Straw Poll Passes Unanimously</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chemeClr val="tx1"/>
              </a:solidFill>
              <a:effectLst/>
              <a:uLnTx/>
              <a:uFillTx/>
              <a:latin typeface="+mn-lt"/>
              <a:ea typeface="MS PGothic"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19</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support to add the following text and diagram to the SFD</a:t>
            </a:r>
          </a:p>
          <a:p>
            <a:pPr marL="457200" marR="0" lvl="1"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5715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1"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The spec shall define an HE-NDP for collecting sounding feedback, whose frame format is shown in the diagram below. The presence and duration of packet extension at the end of HE-NDP is TBD.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chemeClr val="tx1"/>
              </a:solidFill>
              <a:effectLst/>
              <a:uLnTx/>
              <a:uFillTx/>
              <a:latin typeface="+mn-lt"/>
              <a:ea typeface="MS PGothic" pitchFamily="34" charset="-128"/>
            </a:endParaRPr>
          </a:p>
        </p:txBody>
      </p:sp>
      <p:sp>
        <p:nvSpPr>
          <p:cNvPr id="7" name="Rectangle 6"/>
          <p:cNvSpPr/>
          <p:nvPr/>
        </p:nvSpPr>
        <p:spPr bwMode="auto">
          <a:xfrm>
            <a:off x="2170323" y="3904561"/>
            <a:ext cx="572877" cy="286439"/>
          </a:xfrm>
          <a:prstGeom prst="rect">
            <a:avLst/>
          </a:prstGeom>
          <a:solidFill>
            <a:srgbClr val="92D050"/>
          </a:solid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smtClean="0"/>
              <a:t>L-STF</a:t>
            </a:r>
          </a:p>
        </p:txBody>
      </p:sp>
      <p:sp>
        <p:nvSpPr>
          <p:cNvPr id="8" name="Rectangle 7"/>
          <p:cNvSpPr/>
          <p:nvPr/>
        </p:nvSpPr>
        <p:spPr bwMode="auto">
          <a:xfrm>
            <a:off x="2743200" y="3904560"/>
            <a:ext cx="572877" cy="286439"/>
          </a:xfrm>
          <a:prstGeom prst="rect">
            <a:avLst/>
          </a:prstGeom>
          <a:solidFill>
            <a:srgbClr val="92D050"/>
          </a:solid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smtClean="0"/>
              <a:t>L-LTF</a:t>
            </a:r>
          </a:p>
        </p:txBody>
      </p:sp>
      <p:sp>
        <p:nvSpPr>
          <p:cNvPr id="9" name="Rectangle 8"/>
          <p:cNvSpPr/>
          <p:nvPr/>
        </p:nvSpPr>
        <p:spPr bwMode="auto">
          <a:xfrm>
            <a:off x="3316077" y="3904559"/>
            <a:ext cx="572877" cy="286439"/>
          </a:xfrm>
          <a:prstGeom prst="rect">
            <a:avLst/>
          </a:prstGeom>
          <a:solidFill>
            <a:srgbClr val="92D050"/>
          </a:solid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smtClean="0"/>
              <a:t>L-SIG</a:t>
            </a:r>
          </a:p>
        </p:txBody>
      </p:sp>
      <p:sp>
        <p:nvSpPr>
          <p:cNvPr id="10" name="Rectangle 9"/>
          <p:cNvSpPr/>
          <p:nvPr/>
        </p:nvSpPr>
        <p:spPr bwMode="auto">
          <a:xfrm>
            <a:off x="3888954" y="3904558"/>
            <a:ext cx="572877" cy="286439"/>
          </a:xfrm>
          <a:prstGeom prst="rect">
            <a:avLst/>
          </a:prstGeom>
          <a:solidFill>
            <a:srgbClr val="92D050"/>
          </a:solid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900" dirty="0" smtClean="0"/>
              <a:t>RL-SIG</a:t>
            </a:r>
          </a:p>
        </p:txBody>
      </p:sp>
      <p:sp>
        <p:nvSpPr>
          <p:cNvPr id="11" name="Rectangle 10"/>
          <p:cNvSpPr/>
          <p:nvPr/>
        </p:nvSpPr>
        <p:spPr bwMode="auto">
          <a:xfrm>
            <a:off x="4461831" y="3904555"/>
            <a:ext cx="703130" cy="286441"/>
          </a:xfrm>
          <a:prstGeom prst="rect">
            <a:avLst/>
          </a:prstGeom>
          <a:solidFill>
            <a:srgbClr val="92D050"/>
          </a:solid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700" dirty="0" smtClean="0"/>
              <a:t>HE-SIG-A</a:t>
            </a:r>
          </a:p>
        </p:txBody>
      </p:sp>
      <p:sp>
        <p:nvSpPr>
          <p:cNvPr id="12" name="Rectangle 11"/>
          <p:cNvSpPr/>
          <p:nvPr/>
        </p:nvSpPr>
        <p:spPr bwMode="auto">
          <a:xfrm>
            <a:off x="5161516" y="3904556"/>
            <a:ext cx="572877" cy="286439"/>
          </a:xfrm>
          <a:prstGeom prst="rect">
            <a:avLst/>
          </a:prstGeom>
          <a:solidFill>
            <a:srgbClr val="92D050"/>
          </a:solid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900" dirty="0" smtClean="0"/>
              <a:t>HE-STF</a:t>
            </a:r>
          </a:p>
        </p:txBody>
      </p:sp>
      <p:sp>
        <p:nvSpPr>
          <p:cNvPr id="13" name="Rectangle 12"/>
          <p:cNvSpPr/>
          <p:nvPr/>
        </p:nvSpPr>
        <p:spPr bwMode="auto">
          <a:xfrm>
            <a:off x="5737838" y="3904555"/>
            <a:ext cx="1583118" cy="286439"/>
          </a:xfrm>
          <a:prstGeom prst="rect">
            <a:avLst/>
          </a:prstGeom>
          <a:solidFill>
            <a:srgbClr val="92D050"/>
          </a:solid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900" dirty="0" smtClean="0"/>
              <a:t>HE-LTFs</a:t>
            </a:r>
          </a:p>
        </p:txBody>
      </p:sp>
      <p:sp>
        <p:nvSpPr>
          <p:cNvPr id="14" name="TextBox 13"/>
          <p:cNvSpPr txBox="1"/>
          <p:nvPr/>
        </p:nvSpPr>
        <p:spPr>
          <a:xfrm>
            <a:off x="513316" y="3932468"/>
            <a:ext cx="1523872" cy="244682"/>
          </a:xfrm>
          <a:prstGeom prst="rect">
            <a:avLst/>
          </a:prstGeom>
          <a:noFill/>
        </p:spPr>
        <p:txBody>
          <a:bodyPr wrap="square" rtlCol="0">
            <a:spAutoFit/>
          </a:bodyPr>
          <a:lstStyle/>
          <a:p>
            <a:pPr>
              <a:lnSpc>
                <a:spcPct val="90000"/>
              </a:lnSpc>
              <a:spcAft>
                <a:spcPts val="300"/>
              </a:spcAft>
            </a:pPr>
            <a:r>
              <a:rPr lang="en-US" sz="1100" i="1" dirty="0" smtClean="0">
                <a:solidFill>
                  <a:schemeClr val="tx1">
                    <a:lumMod val="75000"/>
                    <a:lumOff val="25000"/>
                  </a:schemeClr>
                </a:solidFill>
                <a:latin typeface="Calibre Semibold" pitchFamily="34" charset="0"/>
              </a:rPr>
              <a:t>Format of HE-NDP </a:t>
            </a:r>
          </a:p>
        </p:txBody>
      </p:sp>
      <p:sp>
        <p:nvSpPr>
          <p:cNvPr id="15" name="Rectangle 14"/>
          <p:cNvSpPr/>
          <p:nvPr/>
        </p:nvSpPr>
        <p:spPr bwMode="auto">
          <a:xfrm>
            <a:off x="7320956" y="3904555"/>
            <a:ext cx="757411" cy="286439"/>
          </a:xfrm>
          <a:prstGeom prst="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imes New Roman" pitchFamily="18" charset="0"/>
              </a:rPr>
              <a:t>Packet Extension</a:t>
            </a:r>
          </a:p>
        </p:txBody>
      </p:sp>
      <p:sp>
        <p:nvSpPr>
          <p:cNvPr id="17" name="Title 1"/>
          <p:cNvSpPr>
            <a:spLocks noGrp="1"/>
          </p:cNvSpPr>
          <p:nvPr>
            <p:ph type="title"/>
          </p:nvPr>
        </p:nvSpPr>
        <p:spPr>
          <a:xfrm>
            <a:off x="685800" y="685800"/>
            <a:ext cx="7772400" cy="1066800"/>
          </a:xfrm>
        </p:spPr>
        <p:txBody>
          <a:bodyPr/>
          <a:lstStyle/>
          <a:p>
            <a:r>
              <a:rPr lang="en-US" dirty="0" smtClean="0"/>
              <a:t>Straw Poll #5 (Doc #1071)</a:t>
            </a:r>
            <a:endParaRPr lang="en-US" dirty="0"/>
          </a:p>
        </p:txBody>
      </p:sp>
      <p:sp>
        <p:nvSpPr>
          <p:cNvPr id="18" name="Rectangle 17"/>
          <p:cNvSpPr/>
          <p:nvPr/>
        </p:nvSpPr>
        <p:spPr>
          <a:xfrm>
            <a:off x="609600" y="5334000"/>
            <a:ext cx="3247940" cy="523220"/>
          </a:xfrm>
          <a:prstGeom prst="rect">
            <a:avLst/>
          </a:prstGeom>
        </p:spPr>
        <p:txBody>
          <a:bodyPr wrap="none">
            <a:spAutoFit/>
          </a:bodyPr>
          <a:lstStyle/>
          <a:p>
            <a:pPr marL="0" indent="0">
              <a:buNone/>
            </a:pPr>
            <a:r>
              <a:rPr lang="en-US" sz="2800" b="1" dirty="0" smtClean="0">
                <a:solidFill>
                  <a:srgbClr val="C00000"/>
                </a:solidFill>
              </a:rPr>
              <a:t>Straw Poll Deferred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Jianhan Liu (Mediatek)</a:t>
            </a:r>
          </a:p>
          <a:p>
            <a:pPr algn="ctr">
              <a:lnSpc>
                <a:spcPct val="90000"/>
              </a:lnSpc>
              <a:buFontTx/>
              <a:buNone/>
            </a:pPr>
            <a:r>
              <a:rPr lang="en-US" altLang="en-US" sz="2000" dirty="0" smtClean="0">
                <a:latin typeface="Arial" pitchFamily="34" charset="0"/>
              </a:rPr>
              <a:t>Yakun Sun (Marvell)</a:t>
            </a:r>
          </a:p>
          <a:p>
            <a:pPr algn="ctr">
              <a:lnSpc>
                <a:spcPct val="90000"/>
              </a:lnSpc>
              <a:buFontTx/>
              <a:buNone/>
            </a:pPr>
            <a:r>
              <a:rPr lang="en-US" altLang="en-US" sz="2000" dirty="0" smtClean="0">
                <a:latin typeface="Arial" pitchFamily="34" charset="0"/>
              </a:rPr>
              <a:t>Bo Sun (ZTE)</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20</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txBox="1">
            <a:spLocks/>
          </p:cNvSpPr>
          <p:nvPr/>
        </p:nvSpPr>
        <p:spPr bwMode="auto">
          <a:xfrm>
            <a:off x="685800" y="685800"/>
            <a:ext cx="77724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lgn="ctr"/>
            <a:r>
              <a:rPr lang="en-US" sz="3200" dirty="0" smtClean="0"/>
              <a:t>Straw Poll #6 (Doc #1059)</a:t>
            </a:r>
            <a:endParaRPr kumimoji="0" lang="en-US" sz="3200" b="1" i="0" u="none" strike="noStrike" kern="0" cap="none" spc="0" normalizeH="0" baseline="0" noProof="0" dirty="0">
              <a:ln>
                <a:noFill/>
              </a:ln>
              <a:solidFill>
                <a:schemeClr val="tx2"/>
              </a:solidFill>
              <a:effectLst/>
              <a:uLnTx/>
              <a:uFillTx/>
              <a:latin typeface="+mj-lt"/>
              <a:ea typeface="MS PGothic" pitchFamily="34" charset="-128"/>
              <a:cs typeface="ＭＳ Ｐゴシック" charset="0"/>
            </a:endParaRPr>
          </a:p>
        </p:txBody>
      </p:sp>
      <p:sp>
        <p:nvSpPr>
          <p:cNvPr id="7" name="Content Placeholder 2"/>
          <p:cNvSpPr txBox="1">
            <a:spLocks/>
          </p:cNvSpPr>
          <p:nvPr/>
        </p:nvSpPr>
        <p:spPr>
          <a:xfrm>
            <a:off x="685800" y="1371600"/>
            <a:ext cx="7772400" cy="4343400"/>
          </a:xfrm>
          <a:prstGeom prst="rect">
            <a:avLst/>
          </a:prstGeom>
        </p:spPr>
        <p:txBody>
          <a:bodyPr>
            <a:noAutofit/>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the following text to the SFD: The encoding structure of each BCC in SIG-B is as shown in the figure and as described below:</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6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2 users are grouped together and jointly encoded in each BCC block in the user specific section of HE SIG-B</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6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The CRC in the common block is TBD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6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The last user information is immediately followed by tail bits (regardless of whether the number of users is odd or even) and padding bits are only added after those tail bits</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p:txBody>
      </p:sp>
      <p:grpSp>
        <p:nvGrpSpPr>
          <p:cNvPr id="8" name="Group 7"/>
          <p:cNvGrpSpPr/>
          <p:nvPr/>
        </p:nvGrpSpPr>
        <p:grpSpPr>
          <a:xfrm>
            <a:off x="898168" y="3449852"/>
            <a:ext cx="6415393" cy="1947530"/>
            <a:chOff x="2133601" y="2381969"/>
            <a:chExt cx="6415393" cy="1947530"/>
          </a:xfrm>
        </p:grpSpPr>
        <p:cxnSp>
          <p:nvCxnSpPr>
            <p:cNvPr id="9" name="Straight Arrow Connector 8"/>
            <p:cNvCxnSpPr/>
            <p:nvPr/>
          </p:nvCxnSpPr>
          <p:spPr bwMode="auto">
            <a:xfrm>
              <a:off x="3000281" y="2553977"/>
              <a:ext cx="556606" cy="1"/>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sp>
          <p:nvSpPr>
            <p:cNvPr id="10" name="Rectangle 9"/>
            <p:cNvSpPr/>
            <p:nvPr/>
          </p:nvSpPr>
          <p:spPr>
            <a:xfrm>
              <a:off x="3000281" y="2707866"/>
              <a:ext cx="780862" cy="304800"/>
            </a:xfrm>
            <a:prstGeom prst="rect">
              <a:avLst/>
            </a:prstGeom>
            <a:solidFill>
              <a:srgbClr val="99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683851" y="2381969"/>
              <a:ext cx="761722" cy="307777"/>
            </a:xfrm>
            <a:prstGeom prst="rect">
              <a:avLst/>
            </a:prstGeom>
            <a:noFill/>
          </p:spPr>
          <p:txBody>
            <a:bodyPr wrap="square" rtlCol="0">
              <a:spAutoFit/>
            </a:bodyPr>
            <a:lstStyle/>
            <a:p>
              <a:pPr algn="ctr"/>
              <a:r>
                <a:rPr lang="en-US" sz="1400" dirty="0" smtClean="0">
                  <a:latin typeface="Trebuchet MS" panose="020B0603020202020204" pitchFamily="34" charset="0"/>
                </a:rPr>
                <a:t>SIG-B</a:t>
              </a:r>
              <a:endParaRPr lang="en-US" sz="1400" dirty="0">
                <a:latin typeface="Trebuchet MS" panose="020B0603020202020204" pitchFamily="34" charset="0"/>
              </a:endParaRPr>
            </a:p>
          </p:txBody>
        </p:sp>
        <p:sp>
          <p:nvSpPr>
            <p:cNvPr id="12" name="Rectangle 11"/>
            <p:cNvSpPr/>
            <p:nvPr/>
          </p:nvSpPr>
          <p:spPr>
            <a:xfrm>
              <a:off x="3790762" y="2701107"/>
              <a:ext cx="1600200" cy="311559"/>
            </a:xfrm>
            <a:prstGeom prst="rect">
              <a:avLst/>
            </a:prstGeom>
            <a:solidFill>
              <a:srgbClr val="EB89E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bwMode="auto">
            <a:xfrm flipH="1">
              <a:off x="4646262" y="2535857"/>
              <a:ext cx="744700" cy="0"/>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sp>
          <p:nvSpPr>
            <p:cNvPr id="14" name="TextBox 13"/>
            <p:cNvSpPr txBox="1"/>
            <p:nvPr/>
          </p:nvSpPr>
          <p:spPr>
            <a:xfrm>
              <a:off x="2855549" y="3012666"/>
              <a:ext cx="1209163" cy="307777"/>
            </a:xfrm>
            <a:prstGeom prst="rect">
              <a:avLst/>
            </a:prstGeom>
            <a:noFill/>
          </p:spPr>
          <p:txBody>
            <a:bodyPr wrap="square" rtlCol="0">
              <a:spAutoFit/>
            </a:bodyPr>
            <a:lstStyle/>
            <a:p>
              <a:r>
                <a:rPr lang="en-US" sz="1400" b="1" dirty="0" smtClean="0"/>
                <a:t>Common</a:t>
              </a:r>
              <a:endParaRPr lang="en-US" sz="1400" b="1" dirty="0"/>
            </a:p>
          </p:txBody>
        </p:sp>
        <p:sp>
          <p:nvSpPr>
            <p:cNvPr id="15" name="TextBox 14"/>
            <p:cNvSpPr txBox="1"/>
            <p:nvPr/>
          </p:nvSpPr>
          <p:spPr>
            <a:xfrm>
              <a:off x="3976192" y="2997842"/>
              <a:ext cx="1414770" cy="307777"/>
            </a:xfrm>
            <a:prstGeom prst="rect">
              <a:avLst/>
            </a:prstGeom>
            <a:noFill/>
          </p:spPr>
          <p:txBody>
            <a:bodyPr wrap="square" rtlCol="0">
              <a:spAutoFit/>
            </a:bodyPr>
            <a:lstStyle/>
            <a:p>
              <a:pPr algn="ctr"/>
              <a:r>
                <a:rPr lang="en-US" sz="1400" b="1" dirty="0" smtClean="0"/>
                <a:t>User-specific</a:t>
              </a:r>
              <a:endParaRPr lang="en-US" sz="1400" b="1" dirty="0"/>
            </a:p>
          </p:txBody>
        </p:sp>
        <p:sp>
          <p:nvSpPr>
            <p:cNvPr id="16" name="Rectangle 15"/>
            <p:cNvSpPr/>
            <p:nvPr/>
          </p:nvSpPr>
          <p:spPr bwMode="auto">
            <a:xfrm>
              <a:off x="4267200" y="3619288"/>
              <a:ext cx="1103375" cy="377429"/>
            </a:xfrm>
            <a:prstGeom prst="rect">
              <a:avLst/>
            </a:prstGeom>
            <a:solidFill>
              <a:srgbClr val="EB89E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2</a:t>
              </a:r>
              <a:r>
                <a:rPr lang="en-US" dirty="0" smtClean="0"/>
                <a:t> users + CRC + Tail</a:t>
              </a:r>
              <a:endParaRPr kumimoji="0" lang="en-US" b="0" i="0" u="none" strike="noStrike" cap="none" normalizeH="0" baseline="0" dirty="0" smtClean="0">
                <a:ln>
                  <a:noFill/>
                </a:ln>
                <a:solidFill>
                  <a:schemeClr val="tx1"/>
                </a:solidFill>
                <a:effectLst/>
                <a:latin typeface="Times New Roman" pitchFamily="18" charset="0"/>
              </a:endParaRPr>
            </a:p>
          </p:txBody>
        </p:sp>
        <p:sp>
          <p:nvSpPr>
            <p:cNvPr id="17" name="TextBox 42"/>
            <p:cNvSpPr txBox="1"/>
            <p:nvPr/>
          </p:nvSpPr>
          <p:spPr>
            <a:xfrm>
              <a:off x="6597380" y="3320443"/>
              <a:ext cx="786462" cy="28222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4000" dirty="0" smtClean="0"/>
                <a:t>…</a:t>
              </a:r>
              <a:endParaRPr lang="en-US" sz="4000" dirty="0"/>
            </a:p>
          </p:txBody>
        </p:sp>
        <p:sp>
          <p:nvSpPr>
            <p:cNvPr id="18" name="Rectangle 17"/>
            <p:cNvSpPr/>
            <p:nvPr/>
          </p:nvSpPr>
          <p:spPr bwMode="auto">
            <a:xfrm>
              <a:off x="5370575" y="3619207"/>
              <a:ext cx="1057572" cy="377510"/>
            </a:xfrm>
            <a:prstGeom prst="rect">
              <a:avLst/>
            </a:prstGeom>
            <a:solidFill>
              <a:srgbClr val="EB89E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2 users + CRC + Tail</a:t>
              </a:r>
              <a:endParaRPr kumimoji="0" lang="en-US"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488571" y="3619289"/>
              <a:ext cx="1060423" cy="377428"/>
            </a:xfrm>
            <a:prstGeom prst="rect">
              <a:avLst/>
            </a:prstGeom>
            <a:solidFill>
              <a:srgbClr val="EB89E6"/>
            </a:solidFill>
            <a:ln w="12700" cap="flat" cmpd="sng" algn="ctr">
              <a:solidFill>
                <a:schemeClr val="tx2"/>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tx2"/>
                  </a:solidFill>
                </a:rPr>
                <a:t>1 or 2</a:t>
              </a:r>
              <a:r>
                <a:rPr kumimoji="0" lang="en-US" b="0" i="0" u="none" strike="noStrike" cap="none" normalizeH="0" baseline="0" dirty="0" smtClean="0">
                  <a:ln>
                    <a:noFill/>
                  </a:ln>
                  <a:solidFill>
                    <a:schemeClr val="tx2"/>
                  </a:solidFill>
                  <a:effectLst/>
                  <a:latin typeface="Times New Roman" pitchFamily="18" charset="0"/>
                </a:rPr>
                <a:t> users + CRC +</a:t>
              </a:r>
              <a:r>
                <a:rPr kumimoji="0" lang="en-US" b="0" i="0" u="none" strike="noStrike" cap="none" normalizeH="0" dirty="0" smtClean="0">
                  <a:ln>
                    <a:noFill/>
                  </a:ln>
                  <a:solidFill>
                    <a:schemeClr val="tx2"/>
                  </a:solidFill>
                  <a:effectLst/>
                  <a:latin typeface="Times New Roman" pitchFamily="18" charset="0"/>
                </a:rPr>
                <a:t> Tail</a:t>
              </a:r>
              <a:endParaRPr kumimoji="0" lang="en-US" b="0" i="0" u="none" strike="noStrike" cap="none" normalizeH="0" baseline="0" dirty="0" smtClean="0">
                <a:ln>
                  <a:noFill/>
                </a:ln>
                <a:solidFill>
                  <a:schemeClr val="tx2"/>
                </a:solidFill>
                <a:effectLst/>
                <a:latin typeface="Times New Roman" pitchFamily="18" charset="0"/>
              </a:endParaRPr>
            </a:p>
          </p:txBody>
        </p:sp>
        <p:cxnSp>
          <p:nvCxnSpPr>
            <p:cNvPr id="20" name="Straight Arrow Connector 19"/>
            <p:cNvCxnSpPr/>
            <p:nvPr/>
          </p:nvCxnSpPr>
          <p:spPr bwMode="auto">
            <a:xfrm flipH="1">
              <a:off x="2209800" y="3090886"/>
              <a:ext cx="732356" cy="469082"/>
            </a:xfrm>
            <a:prstGeom prst="straightConnector1">
              <a:avLst/>
            </a:prstGeom>
            <a:solidFill>
              <a:schemeClr val="accent1"/>
            </a:solidFill>
            <a:ln w="19050" cap="flat" cmpd="sng" algn="ctr">
              <a:solidFill>
                <a:schemeClr val="tx1"/>
              </a:solidFill>
              <a:prstDash val="solid"/>
              <a:round/>
              <a:headEnd type="none" w="sm" len="sm"/>
              <a:tailEnd type="stealth" w="lg" len="lg"/>
            </a:ln>
            <a:effectLst/>
          </p:spPr>
        </p:cxnSp>
        <p:sp>
          <p:nvSpPr>
            <p:cNvPr id="21" name="Rectangle 20"/>
            <p:cNvSpPr/>
            <p:nvPr/>
          </p:nvSpPr>
          <p:spPr>
            <a:xfrm>
              <a:off x="2133601" y="3624948"/>
              <a:ext cx="2133600" cy="371769"/>
            </a:xfrm>
            <a:prstGeom prst="rect">
              <a:avLst/>
            </a:prstGeom>
            <a:solidFill>
              <a:srgbClr val="99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Common bits (+ CRC) +Tail</a:t>
              </a:r>
              <a:endParaRPr lang="en-US" dirty="0">
                <a:solidFill>
                  <a:schemeClr val="tx1"/>
                </a:solidFill>
              </a:endParaRPr>
            </a:p>
          </p:txBody>
        </p:sp>
        <p:cxnSp>
          <p:nvCxnSpPr>
            <p:cNvPr id="22" name="Straight Arrow Connector 21"/>
            <p:cNvCxnSpPr/>
            <p:nvPr/>
          </p:nvCxnSpPr>
          <p:spPr bwMode="auto">
            <a:xfrm>
              <a:off x="5257800" y="3080917"/>
              <a:ext cx="838200" cy="479051"/>
            </a:xfrm>
            <a:prstGeom prst="straightConnector1">
              <a:avLst/>
            </a:prstGeom>
            <a:solidFill>
              <a:schemeClr val="accent1"/>
            </a:solidFill>
            <a:ln w="19050" cap="flat" cmpd="sng" algn="ctr">
              <a:solidFill>
                <a:schemeClr val="tx1"/>
              </a:solidFill>
              <a:prstDash val="solid"/>
              <a:round/>
              <a:headEnd type="none" w="sm" len="sm"/>
              <a:tailEnd type="stealth" w="lg" len="lg"/>
            </a:ln>
            <a:effectLst/>
          </p:spPr>
        </p:cxnSp>
        <p:sp>
          <p:nvSpPr>
            <p:cNvPr id="23" name="TextBox 22"/>
            <p:cNvSpPr txBox="1"/>
            <p:nvPr/>
          </p:nvSpPr>
          <p:spPr>
            <a:xfrm>
              <a:off x="3976192" y="2381969"/>
              <a:ext cx="184731" cy="276999"/>
            </a:xfrm>
            <a:prstGeom prst="rect">
              <a:avLst/>
            </a:prstGeom>
            <a:noFill/>
          </p:spPr>
          <p:txBody>
            <a:bodyPr wrap="none" rtlCol="0">
              <a:spAutoFit/>
            </a:bodyPr>
            <a:lstStyle/>
            <a:p>
              <a:endParaRPr lang="en-US" dirty="0"/>
            </a:p>
          </p:txBody>
        </p:sp>
        <p:sp>
          <p:nvSpPr>
            <p:cNvPr id="24" name="TextBox 23"/>
            <p:cNvSpPr txBox="1"/>
            <p:nvPr/>
          </p:nvSpPr>
          <p:spPr>
            <a:xfrm>
              <a:off x="4375941" y="4038600"/>
              <a:ext cx="1039067" cy="276999"/>
            </a:xfrm>
            <a:prstGeom prst="rect">
              <a:avLst/>
            </a:prstGeom>
            <a:noFill/>
          </p:spPr>
          <p:txBody>
            <a:bodyPr wrap="none" rtlCol="0">
              <a:spAutoFit/>
            </a:bodyPr>
            <a:lstStyle/>
            <a:p>
              <a:r>
                <a:rPr lang="en-US" b="1" dirty="0" smtClean="0"/>
                <a:t>1 BCC Block</a:t>
              </a:r>
              <a:endParaRPr lang="en-US" b="1" dirty="0"/>
            </a:p>
          </p:txBody>
        </p:sp>
        <p:sp>
          <p:nvSpPr>
            <p:cNvPr id="25" name="TextBox 24"/>
            <p:cNvSpPr txBox="1"/>
            <p:nvPr/>
          </p:nvSpPr>
          <p:spPr>
            <a:xfrm>
              <a:off x="5406992" y="4052500"/>
              <a:ext cx="1039067" cy="276999"/>
            </a:xfrm>
            <a:prstGeom prst="rect">
              <a:avLst/>
            </a:prstGeom>
            <a:noFill/>
          </p:spPr>
          <p:txBody>
            <a:bodyPr wrap="none" rtlCol="0">
              <a:spAutoFit/>
            </a:bodyPr>
            <a:lstStyle/>
            <a:p>
              <a:r>
                <a:rPr lang="en-US" b="1" dirty="0" smtClean="0"/>
                <a:t>1 BCC Block</a:t>
              </a:r>
              <a:endParaRPr lang="en-US" b="1" dirty="0"/>
            </a:p>
          </p:txBody>
        </p:sp>
      </p:grpSp>
      <p:sp>
        <p:nvSpPr>
          <p:cNvPr id="26" name="TextBox 25"/>
          <p:cNvSpPr txBox="1"/>
          <p:nvPr/>
        </p:nvSpPr>
        <p:spPr>
          <a:xfrm>
            <a:off x="6282510" y="5126252"/>
            <a:ext cx="1252266" cy="276999"/>
          </a:xfrm>
          <a:prstGeom prst="rect">
            <a:avLst/>
          </a:prstGeom>
          <a:noFill/>
        </p:spPr>
        <p:txBody>
          <a:bodyPr wrap="none" rtlCol="0">
            <a:spAutoFit/>
          </a:bodyPr>
          <a:lstStyle/>
          <a:p>
            <a:r>
              <a:rPr lang="en-US" b="1" dirty="0" smtClean="0"/>
              <a:t>Last BCC Block</a:t>
            </a:r>
            <a:endParaRPr lang="en-US" b="1" dirty="0"/>
          </a:p>
        </p:txBody>
      </p:sp>
      <p:sp>
        <p:nvSpPr>
          <p:cNvPr id="27" name="TextBox 26"/>
          <p:cNvSpPr txBox="1"/>
          <p:nvPr/>
        </p:nvSpPr>
        <p:spPr>
          <a:xfrm>
            <a:off x="1635745" y="5133201"/>
            <a:ext cx="1039067" cy="276999"/>
          </a:xfrm>
          <a:prstGeom prst="rect">
            <a:avLst/>
          </a:prstGeom>
          <a:noFill/>
        </p:spPr>
        <p:txBody>
          <a:bodyPr wrap="none" rtlCol="0">
            <a:spAutoFit/>
          </a:bodyPr>
          <a:lstStyle/>
          <a:p>
            <a:r>
              <a:rPr lang="en-US" b="1" dirty="0" smtClean="0"/>
              <a:t>1 BCC Block</a:t>
            </a:r>
            <a:endParaRPr lang="en-US" b="1" dirty="0"/>
          </a:p>
        </p:txBody>
      </p:sp>
      <p:sp>
        <p:nvSpPr>
          <p:cNvPr id="28" name="Rectangle 27"/>
          <p:cNvSpPr/>
          <p:nvPr/>
        </p:nvSpPr>
        <p:spPr bwMode="auto">
          <a:xfrm>
            <a:off x="7321577" y="4687090"/>
            <a:ext cx="1060423" cy="377428"/>
          </a:xfrm>
          <a:prstGeom prst="rect">
            <a:avLst/>
          </a:prstGeom>
          <a:solidFill>
            <a:srgbClr val="EB89E6"/>
          </a:solidFill>
          <a:ln w="12700" cap="flat" cmpd="sng" algn="ctr">
            <a:solidFill>
              <a:schemeClr val="tx2"/>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tx2"/>
                </a:solidFill>
              </a:rPr>
              <a:t>Padding</a:t>
            </a:r>
            <a:endParaRPr kumimoji="0" lang="en-US" b="0" i="0" u="none" strike="noStrike" cap="none" normalizeH="0" baseline="0" dirty="0" smtClean="0">
              <a:ln>
                <a:noFill/>
              </a:ln>
              <a:solidFill>
                <a:schemeClr val="tx2"/>
              </a:solidFill>
              <a:effectLst/>
              <a:latin typeface="Times New Roman" pitchFamily="18" charset="0"/>
            </a:endParaRPr>
          </a:p>
        </p:txBody>
      </p:sp>
      <p:sp>
        <p:nvSpPr>
          <p:cNvPr id="29" name="Rectangle 28"/>
          <p:cNvSpPr/>
          <p:nvPr/>
        </p:nvSpPr>
        <p:spPr>
          <a:xfrm>
            <a:off x="838200" y="5562600"/>
            <a:ext cx="5867400" cy="830997"/>
          </a:xfrm>
          <a:prstGeom prst="rect">
            <a:avLst/>
          </a:prstGeom>
        </p:spPr>
        <p:txBody>
          <a:bodyPr wrap="square">
            <a:spAutoFit/>
          </a:bodyPr>
          <a:lstStyle/>
          <a:p>
            <a:pPr marL="0" indent="0">
              <a:buNone/>
            </a:pPr>
            <a:r>
              <a:rPr lang="en-US" sz="2400" dirty="0" smtClean="0">
                <a:solidFill>
                  <a:srgbClr val="00B050"/>
                </a:solidFill>
              </a:rPr>
              <a:t>Yes: 43  No: 0 Abs:21</a:t>
            </a:r>
          </a:p>
          <a:p>
            <a:pPr marL="0" indent="0">
              <a:buNone/>
            </a:pPr>
            <a:r>
              <a:rPr lang="en-US" sz="2400" dirty="0" smtClean="0">
                <a:solidFill>
                  <a:srgbClr val="00B050"/>
                </a:solidFill>
              </a:rPr>
              <a:t>Straw Poll Passes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Straw Poll #7 (Doc #1066)</a:t>
            </a:r>
            <a:br>
              <a:rPr lang="en-US" dirty="0" smtClean="0"/>
            </a:b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21</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981201"/>
            <a:ext cx="7770813" cy="3276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8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the following text to the 11ax SFD: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8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
            </a:r>
            <a:br>
              <a:rPr kumimoji="0" lang="en-US" sz="18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b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The RU allocation signaling in the common field of HE-SIG-B signals an 8 bit  per 20MHz PPDU BW for signaling </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The RU arrangement in frequency domain </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Number of MU-MIMO allocations: The RUs allocated for MU-MIMO and the number of users in the MU-MIMO allocations.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 The exact mapping of the 8 bit to the RU arrangement and the number of MU-MIMO allocations is TBD.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Signaling for the center 26 resource unit in 80MHz is TBD</a:t>
            </a: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
        <p:nvSpPr>
          <p:cNvPr id="8" name="Rectangle 7"/>
          <p:cNvSpPr/>
          <p:nvPr/>
        </p:nvSpPr>
        <p:spPr>
          <a:xfrm>
            <a:off x="838200" y="5410200"/>
            <a:ext cx="5867400" cy="830997"/>
          </a:xfrm>
          <a:prstGeom prst="rect">
            <a:avLst/>
          </a:prstGeom>
        </p:spPr>
        <p:txBody>
          <a:bodyPr wrap="square">
            <a:spAutoFit/>
          </a:bodyPr>
          <a:lstStyle/>
          <a:p>
            <a:pPr marL="0" indent="0">
              <a:buNone/>
            </a:pPr>
            <a:r>
              <a:rPr lang="en-US" sz="2400" dirty="0" smtClean="0">
                <a:solidFill>
                  <a:srgbClr val="00B050"/>
                </a:solidFill>
              </a:rPr>
              <a:t>Yes: 56  No: 0 Abs:14</a:t>
            </a:r>
          </a:p>
          <a:p>
            <a:pPr marL="0" indent="0">
              <a:buNone/>
            </a:pPr>
            <a:r>
              <a:rPr lang="en-US" sz="2400" dirty="0" smtClean="0">
                <a:solidFill>
                  <a:srgbClr val="00B050"/>
                </a:solidFill>
              </a:rPr>
              <a:t>Straw Poll Passes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22</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p:txBody>
          <a:bodyPr/>
          <a:lstStyle/>
          <a:p>
            <a:pPr lvl="0"/>
            <a:r>
              <a:rPr lang="en-US" dirty="0" smtClean="0"/>
              <a:t>Straw Poll #8 (Doc #1066)</a:t>
            </a:r>
            <a:endParaRPr lang="en-US" dirty="0"/>
          </a:p>
        </p:txBody>
      </p:sp>
      <p:sp>
        <p:nvSpPr>
          <p:cNvPr id="7" name="Content Placeholder 2"/>
          <p:cNvSpPr txBox="1">
            <a:spLocks/>
          </p:cNvSpPr>
          <p:nvPr/>
        </p:nvSpPr>
        <p:spPr>
          <a:xfrm>
            <a:off x="685800" y="1905000"/>
            <a:ext cx="7770813" cy="41132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8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the following text to the 11ax SFD: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The user specific subfields of HE-SIG-B containing the per user dedicated information  include the following fields</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STA-ID</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For single-user allocations in a RU:  NSTS (Number of Spatial Streams), </a:t>
            </a:r>
            <a:r>
              <a:rPr kumimoji="0" lang="en-US" sz="1800" b="0" i="0" u="none" strike="noStrike" kern="0" cap="none" spc="0" normalizeH="0" baseline="0" noProof="0" dirty="0" err="1" smtClean="0">
                <a:ln>
                  <a:noFill/>
                </a:ln>
                <a:solidFill>
                  <a:schemeClr val="tx1"/>
                </a:solidFill>
                <a:effectLst/>
                <a:uLnTx/>
                <a:uFillTx/>
                <a:latin typeface="+mn-lt"/>
                <a:ea typeface="MS PGothic" pitchFamily="34" charset="-128"/>
              </a:rPr>
              <a:t>TxBF</a:t>
            </a: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 (transmit beamforming ), MCS (Modulation and Coding Scheme) and Coding (Use of LDPC)</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For each user in a multi-user allocation in a RU:  Spatial </a:t>
            </a:r>
            <a:r>
              <a:rPr kumimoji="0" lang="en-US" sz="1800" b="0" i="0" u="none" strike="noStrike" kern="0" cap="none" spc="0" normalizeH="0" baseline="0" noProof="0" dirty="0" err="1" smtClean="0">
                <a:ln>
                  <a:noFill/>
                </a:ln>
                <a:solidFill>
                  <a:schemeClr val="tx1"/>
                </a:solidFill>
                <a:effectLst/>
                <a:uLnTx/>
                <a:uFillTx/>
                <a:latin typeface="+mn-lt"/>
                <a:ea typeface="MS PGothic" pitchFamily="34" charset="-128"/>
              </a:rPr>
              <a:t>Configuraiton</a:t>
            </a: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 Fields, MCS and Coding.</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Other fields are TBD.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
        <p:nvSpPr>
          <p:cNvPr id="8" name="Rectangle 7"/>
          <p:cNvSpPr/>
          <p:nvPr/>
        </p:nvSpPr>
        <p:spPr>
          <a:xfrm>
            <a:off x="838200" y="5562600"/>
            <a:ext cx="5867400" cy="830997"/>
          </a:xfrm>
          <a:prstGeom prst="rect">
            <a:avLst/>
          </a:prstGeom>
        </p:spPr>
        <p:txBody>
          <a:bodyPr wrap="square">
            <a:spAutoFit/>
          </a:bodyPr>
          <a:lstStyle/>
          <a:p>
            <a:pPr marL="0" indent="0">
              <a:buNone/>
            </a:pPr>
            <a:r>
              <a:rPr lang="en-US" sz="2400" dirty="0" smtClean="0">
                <a:solidFill>
                  <a:srgbClr val="00B050"/>
                </a:solidFill>
              </a:rPr>
              <a:t>Yes: 43  No: 0 Abs:16</a:t>
            </a:r>
          </a:p>
          <a:p>
            <a:pPr marL="0" indent="0">
              <a:buNone/>
            </a:pPr>
            <a:r>
              <a:rPr lang="en-US" sz="2400" dirty="0" smtClean="0">
                <a:solidFill>
                  <a:srgbClr val="00B050"/>
                </a:solidFill>
              </a:rPr>
              <a:t>Straw Poll Passes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#9 (Doc #1066)</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23</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981200"/>
            <a:ext cx="7770813" cy="41132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add the following text to the 11ax SFD: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The length of the user specific subfield in HE-SIG-B for a single-user allocation is equal to the length of the user specific subfield of each user in a multi-user allocation.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a typeface="MS PGothic"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
        <p:nvSpPr>
          <p:cNvPr id="8" name="Rectangle 7"/>
          <p:cNvSpPr/>
          <p:nvPr/>
        </p:nvSpPr>
        <p:spPr>
          <a:xfrm>
            <a:off x="762000" y="5410200"/>
            <a:ext cx="5867400" cy="830997"/>
          </a:xfrm>
          <a:prstGeom prst="rect">
            <a:avLst/>
          </a:prstGeom>
        </p:spPr>
        <p:txBody>
          <a:bodyPr wrap="square">
            <a:spAutoFit/>
          </a:bodyPr>
          <a:lstStyle/>
          <a:p>
            <a:pPr marL="0" indent="0">
              <a:buNone/>
            </a:pPr>
            <a:r>
              <a:rPr lang="en-US" sz="2400" dirty="0" smtClean="0">
                <a:solidFill>
                  <a:srgbClr val="00B050"/>
                </a:solidFill>
              </a:rPr>
              <a:t>Yes: 54  No: 0 Abs:15</a:t>
            </a:r>
          </a:p>
          <a:p>
            <a:pPr marL="0" indent="0">
              <a:buNone/>
            </a:pPr>
            <a:r>
              <a:rPr lang="en-US" sz="2400" dirty="0" smtClean="0">
                <a:solidFill>
                  <a:srgbClr val="00B050"/>
                </a:solidFill>
              </a:rPr>
              <a:t>Straw Poll Passes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#9 (Doc #1066)</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24</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981200"/>
            <a:ext cx="7770813" cy="41132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the following text to the 11ax SFD:</a:t>
            </a:r>
          </a:p>
          <a:p>
            <a:pPr marL="742950" marR="0" lvl="1" indent="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For MU-MIMO allocation of RU size &gt; 20MHz, the user-specific subfields is dynamically split between two HE-SIG-B content channels(1/2) and the split is decided by the AP (on a per case basis)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
        <p:nvSpPr>
          <p:cNvPr id="7" name="Rectangle 6"/>
          <p:cNvSpPr/>
          <p:nvPr/>
        </p:nvSpPr>
        <p:spPr>
          <a:xfrm>
            <a:off x="838200" y="5562600"/>
            <a:ext cx="5867400" cy="830997"/>
          </a:xfrm>
          <a:prstGeom prst="rect">
            <a:avLst/>
          </a:prstGeom>
        </p:spPr>
        <p:txBody>
          <a:bodyPr wrap="square">
            <a:spAutoFit/>
          </a:bodyPr>
          <a:lstStyle/>
          <a:p>
            <a:pPr marL="0" indent="0">
              <a:buNone/>
            </a:pPr>
            <a:r>
              <a:rPr lang="en-US" sz="2400" dirty="0" smtClean="0">
                <a:solidFill>
                  <a:srgbClr val="00B050"/>
                </a:solidFill>
              </a:rPr>
              <a:t>Yes: 39  No: 0 Abs:15</a:t>
            </a:r>
          </a:p>
          <a:p>
            <a:pPr marL="0" indent="0">
              <a:buNone/>
            </a:pPr>
            <a:r>
              <a:rPr lang="en-US" sz="2400" dirty="0" smtClean="0">
                <a:solidFill>
                  <a:srgbClr val="00B050"/>
                </a:solidFill>
              </a:rPr>
              <a:t>Straw Poll Passes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#10 (Doc #1070)</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25</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8" name="내용 개체 틀 2"/>
          <p:cNvSpPr txBox="1">
            <a:spLocks/>
          </p:cNvSpPr>
          <p:nvPr/>
        </p:nvSpPr>
        <p:spPr>
          <a:xfrm>
            <a:off x="685800" y="1752600"/>
            <a:ext cx="7772400" cy="43434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2400" b="1" i="0" u="none" strike="noStrike" kern="0" cap="none" spc="0" normalizeH="0" baseline="0" noProof="0" smtClean="0">
                <a:ln>
                  <a:noFill/>
                </a:ln>
                <a:solidFill>
                  <a:schemeClr val="tx1"/>
                </a:solidFill>
                <a:effectLst/>
                <a:uLnTx/>
                <a:uFillTx/>
                <a:latin typeface="+mn-lt"/>
                <a:ea typeface="굴림" charset="-127"/>
                <a:cs typeface="ＭＳ Ｐゴシック" charset="0"/>
              </a:rPr>
              <a:t>Do you agree to add the following text to the 11ax SFD: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ko-KR" sz="2000" b="0" i="0" u="none" strike="noStrike" kern="0" cap="none" spc="0" normalizeH="0" baseline="0" noProof="0" smtClean="0">
                <a:ln>
                  <a:noFill/>
                </a:ln>
                <a:solidFill>
                  <a:schemeClr val="tx1"/>
                </a:solidFill>
                <a:effectLst/>
                <a:uLnTx/>
                <a:uFillTx/>
                <a:latin typeface="+mn-lt"/>
                <a:ea typeface="굴림" charset="-127"/>
              </a:rPr>
              <a:t>1024 QAM is used as an optional feature for SU and MU using resource units equal to or larger than 242 tones in 11ax?</a:t>
            </a:r>
            <a:endParaRPr kumimoji="0" lang="ko-KR" altLang="en-US" sz="2000" b="0" i="0" u="none" strike="noStrike" kern="0" cap="none" spc="0" normalizeH="0" baseline="0" noProof="0" dirty="0" smtClean="0">
              <a:ln>
                <a:noFill/>
              </a:ln>
              <a:solidFill>
                <a:schemeClr val="tx1"/>
              </a:solidFill>
              <a:effectLst/>
              <a:uLnTx/>
              <a:uFillTx/>
              <a:latin typeface="+mn-lt"/>
              <a:ea typeface="굴림" charset="-127"/>
            </a:endParaRPr>
          </a:p>
        </p:txBody>
      </p:sp>
      <p:sp>
        <p:nvSpPr>
          <p:cNvPr id="9" name="Rectangle 8"/>
          <p:cNvSpPr/>
          <p:nvPr/>
        </p:nvSpPr>
        <p:spPr>
          <a:xfrm>
            <a:off x="914400" y="5410200"/>
            <a:ext cx="5867400" cy="830997"/>
          </a:xfrm>
          <a:prstGeom prst="rect">
            <a:avLst/>
          </a:prstGeom>
        </p:spPr>
        <p:txBody>
          <a:bodyPr wrap="square">
            <a:spAutoFit/>
          </a:bodyPr>
          <a:lstStyle/>
          <a:p>
            <a:pPr marL="0" indent="0">
              <a:buNone/>
            </a:pPr>
            <a:r>
              <a:rPr lang="en-US" sz="2400" dirty="0" smtClean="0">
                <a:solidFill>
                  <a:srgbClr val="00B050"/>
                </a:solidFill>
              </a:rPr>
              <a:t>Yes:35 No:0 Abs:18</a:t>
            </a:r>
          </a:p>
          <a:p>
            <a:pPr marL="0" indent="0">
              <a:buNone/>
            </a:pPr>
            <a:r>
              <a:rPr lang="en-US" sz="2400" dirty="0" smtClean="0">
                <a:solidFill>
                  <a:srgbClr val="00B050"/>
                </a:solidFill>
              </a:rPr>
              <a:t>Straw Poll Passes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 (Doc #1077)</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26</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内容占位符 2"/>
          <p:cNvSpPr txBox="1">
            <a:spLocks/>
          </p:cNvSpPr>
          <p:nvPr/>
        </p:nvSpPr>
        <p:spPr>
          <a:xfrm>
            <a:off x="762000" y="1752600"/>
            <a:ext cx="7770813" cy="41132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to SFD</a:t>
            </a:r>
          </a:p>
          <a:p>
            <a:pPr marL="685800" marR="0" lvl="2"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1800" b="0" i="0" u="none" strike="noStrike" kern="0" cap="none" spc="0" normalizeH="0" baseline="0" noProof="0" dirty="0" smtClean="0">
                <a:ln>
                  <a:noFill/>
                </a:ln>
                <a:solidFill>
                  <a:schemeClr val="tx1"/>
                </a:solidFill>
                <a:effectLst/>
                <a:uLnTx/>
                <a:uFillTx/>
                <a:latin typeface="+mn-lt"/>
                <a:ea typeface="MS PGothic" pitchFamily="34" charset="-128"/>
              </a:rPr>
              <a:t>HE-SIG-A shall include  the following fields  in SU PPDU.</a:t>
            </a:r>
          </a:p>
          <a:p>
            <a:pPr marL="1028700" marR="0" lvl="3"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1600" b="0" i="0" u="none" strike="noStrike" kern="0" cap="none" spc="0" normalizeH="0" baseline="0" noProof="0" dirty="0" smtClean="0">
                <a:ln>
                  <a:noFill/>
                </a:ln>
                <a:solidFill>
                  <a:schemeClr val="tx1"/>
                </a:solidFill>
                <a:effectLst/>
                <a:uLnTx/>
                <a:uFillTx/>
                <a:latin typeface="+mn-lt"/>
                <a:ea typeface="MS PGothic" pitchFamily="34" charset="-128"/>
              </a:rPr>
              <a:t>The size of each field is TBD</a:t>
            </a:r>
          </a:p>
          <a:p>
            <a:pPr marL="1028700" marR="0" lvl="3"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1600" b="0" i="0" u="none" strike="noStrike" kern="0" cap="none" spc="0" normalizeH="0" baseline="0" noProof="0" dirty="0" smtClean="0">
                <a:ln>
                  <a:noFill/>
                </a:ln>
                <a:solidFill>
                  <a:schemeClr val="tx1"/>
                </a:solidFill>
                <a:effectLst/>
                <a:uLnTx/>
                <a:uFillTx/>
                <a:latin typeface="+mn-lt"/>
                <a:ea typeface="MS PGothic" pitchFamily="34" charset="-128"/>
              </a:rPr>
              <a:t>The other fields are TBD</a:t>
            </a:r>
            <a:endParaRPr kumimoji="0" lang="zh-CN" altLang="en-US" sz="1600" b="0" i="0" u="none" strike="noStrike" kern="0" cap="none" spc="0" normalizeH="0" baseline="0" noProof="0" dirty="0" smtClean="0">
              <a:ln>
                <a:noFill/>
              </a:ln>
              <a:solidFill>
                <a:schemeClr val="tx1"/>
              </a:solidFill>
              <a:effectLst/>
              <a:uLnTx/>
              <a:uFillTx/>
              <a:latin typeface="+mn-lt"/>
              <a:ea typeface="MS PGothic"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zh-CN" alt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graphicFrame>
        <p:nvGraphicFramePr>
          <p:cNvPr id="7" name="表格 7"/>
          <p:cNvGraphicFramePr>
            <a:graphicFrameLocks noGrp="1"/>
          </p:cNvGraphicFramePr>
          <p:nvPr/>
        </p:nvGraphicFramePr>
        <p:xfrm>
          <a:off x="1676400" y="3124200"/>
          <a:ext cx="2267938" cy="2483180"/>
        </p:xfrm>
        <a:graphic>
          <a:graphicData uri="http://schemas.openxmlformats.org/drawingml/2006/table">
            <a:tbl>
              <a:tblPr/>
              <a:tblGrid>
                <a:gridCol w="2267938"/>
              </a:tblGrid>
              <a:tr h="159783">
                <a:tc>
                  <a:txBody>
                    <a:bodyPr/>
                    <a:lstStyle/>
                    <a:p>
                      <a:pPr algn="l" fontAlgn="ctr"/>
                      <a:r>
                        <a:rPr lang="en-US" sz="1200" b="0" i="0" u="none" strike="noStrike" dirty="0" smtClean="0">
                          <a:solidFill>
                            <a:schemeClr val="tx1"/>
                          </a:solidFill>
                          <a:latin typeface="+mn-lt"/>
                        </a:rPr>
                        <a:t>Format indication</a:t>
                      </a:r>
                      <a:endParaRPr lang="en-US" sz="1200" b="0" i="0" u="none" strike="noStrike" dirty="0">
                        <a:solidFill>
                          <a:schemeClr val="tx1"/>
                        </a:solidFill>
                        <a:latin typeface="+mn-lt"/>
                      </a:endParaRP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smtClean="0">
                          <a:solidFill>
                            <a:srgbClr val="000000"/>
                          </a:solidFill>
                          <a:latin typeface="+mn-lt"/>
                        </a:rPr>
                        <a:t>TXOP </a:t>
                      </a:r>
                      <a:r>
                        <a:rPr lang="en-US" sz="1200" b="0" i="0" u="none" strike="noStrike" dirty="0">
                          <a:solidFill>
                            <a:srgbClr val="000000"/>
                          </a:solidFill>
                          <a:latin typeface="+mn-lt"/>
                        </a:rPr>
                        <a:t>duration</a:t>
                      </a: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a:solidFill>
                            <a:srgbClr val="000000"/>
                          </a:solidFill>
                          <a:latin typeface="+mn-lt"/>
                        </a:rPr>
                        <a:t>BW</a:t>
                      </a: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a:solidFill>
                            <a:srgbClr val="000000"/>
                          </a:solidFill>
                          <a:latin typeface="+mn-lt"/>
                        </a:rPr>
                        <a:t>Payload GI</a:t>
                      </a: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a:solidFill>
                            <a:srgbClr val="000000"/>
                          </a:solidFill>
                          <a:latin typeface="+mn-lt"/>
                        </a:rPr>
                        <a:t>P</a:t>
                      </a:r>
                      <a:r>
                        <a:rPr lang="en-US" sz="1200" b="0" i="0" u="none" strike="noStrike" dirty="0" smtClean="0">
                          <a:solidFill>
                            <a:srgbClr val="000000"/>
                          </a:solidFill>
                          <a:latin typeface="+mn-lt"/>
                        </a:rPr>
                        <a:t>E</a:t>
                      </a:r>
                      <a:endParaRPr lang="en-US" sz="1200" b="0" i="0" u="none" strike="noStrike" dirty="0">
                        <a:solidFill>
                          <a:srgbClr val="000000"/>
                        </a:solidFill>
                        <a:latin typeface="+mn-lt"/>
                      </a:endParaRP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a:solidFill>
                            <a:srgbClr val="000000"/>
                          </a:solidFill>
                          <a:latin typeface="+mn-lt"/>
                        </a:rPr>
                        <a:t>MCS</a:t>
                      </a: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a:solidFill>
                            <a:srgbClr val="000000"/>
                          </a:solidFill>
                          <a:latin typeface="+mn-lt"/>
                        </a:rPr>
                        <a:t>coding</a:t>
                      </a: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a:solidFill>
                            <a:srgbClr val="000000"/>
                          </a:solidFill>
                          <a:latin typeface="+mn-lt"/>
                        </a:rPr>
                        <a:t>LTF compression</a:t>
                      </a: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err="1">
                          <a:solidFill>
                            <a:srgbClr val="000000"/>
                          </a:solidFill>
                          <a:latin typeface="+mn-lt"/>
                        </a:rPr>
                        <a:t>Nsts</a:t>
                      </a:r>
                      <a:endParaRPr lang="en-US" sz="1200" b="0" i="0" u="none" strike="noStrike" dirty="0">
                        <a:solidFill>
                          <a:srgbClr val="000000"/>
                        </a:solidFill>
                        <a:latin typeface="+mn-lt"/>
                      </a:endParaRP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a:solidFill>
                            <a:srgbClr val="000000"/>
                          </a:solidFill>
                          <a:latin typeface="+mn-lt"/>
                        </a:rPr>
                        <a:t>STBC</a:t>
                      </a: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a:solidFill>
                            <a:srgbClr val="000000"/>
                          </a:solidFill>
                          <a:latin typeface="+mn-lt"/>
                        </a:rPr>
                        <a:t>BF</a:t>
                      </a: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a:solidFill>
                            <a:srgbClr val="000000"/>
                          </a:solidFill>
                          <a:latin typeface="+mn-lt"/>
                        </a:rPr>
                        <a:t>CRC</a:t>
                      </a: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a:solidFill>
                            <a:srgbClr val="000000"/>
                          </a:solidFill>
                          <a:latin typeface="+mn-lt"/>
                        </a:rPr>
                        <a:t>tail</a:t>
                      </a: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1066800" y="5638800"/>
            <a:ext cx="5867400" cy="830997"/>
          </a:xfrm>
          <a:prstGeom prst="rect">
            <a:avLst/>
          </a:prstGeom>
        </p:spPr>
        <p:txBody>
          <a:bodyPr wrap="square">
            <a:spAutoFit/>
          </a:bodyPr>
          <a:lstStyle/>
          <a:p>
            <a:pPr marL="0" indent="0">
              <a:buNone/>
            </a:pPr>
            <a:r>
              <a:rPr lang="en-US" sz="2400" dirty="0" smtClean="0">
                <a:solidFill>
                  <a:srgbClr val="00B050"/>
                </a:solidFill>
              </a:rPr>
              <a:t>Yes: 53 No: 14 Abs:6</a:t>
            </a:r>
          </a:p>
          <a:p>
            <a:pPr marL="0" indent="0">
              <a:buNone/>
            </a:pPr>
            <a:r>
              <a:rPr lang="en-US" sz="2400" dirty="0" smtClean="0">
                <a:solidFill>
                  <a:srgbClr val="00B050"/>
                </a:solidFill>
              </a:rPr>
              <a:t>Straw Poll Passes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#12 (Doc #1077)</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27</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内容占位符 2"/>
          <p:cNvSpPr txBox="1">
            <a:spLocks/>
          </p:cNvSpPr>
          <p:nvPr/>
        </p:nvSpPr>
        <p:spPr>
          <a:xfrm>
            <a:off x="685800" y="1981200"/>
            <a:ext cx="7770813" cy="41132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add to SFD</a:t>
            </a:r>
          </a:p>
          <a:p>
            <a:pPr marL="685800" marR="0" lvl="2"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1800" b="0" i="0" u="none" strike="noStrike" kern="0" cap="none" spc="0" normalizeH="0" baseline="0" noProof="0" smtClean="0">
                <a:ln>
                  <a:noFill/>
                </a:ln>
                <a:solidFill>
                  <a:schemeClr val="tx1"/>
                </a:solidFill>
                <a:effectLst/>
                <a:uLnTx/>
                <a:uFillTx/>
                <a:latin typeface="+mn-lt"/>
                <a:ea typeface="MS PGothic" pitchFamily="34" charset="-128"/>
              </a:rPr>
              <a:t>HE-SIG-A shall include  the following fields  in MU DL PPDU.</a:t>
            </a:r>
          </a:p>
          <a:p>
            <a:pPr marL="1028700" marR="0" lvl="3"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1600" b="0" i="0" u="none" strike="noStrike" kern="0" cap="none" spc="0" normalizeH="0" baseline="0" noProof="0" smtClean="0">
                <a:ln>
                  <a:noFill/>
                </a:ln>
                <a:solidFill>
                  <a:schemeClr val="tx1"/>
                </a:solidFill>
                <a:effectLst/>
                <a:uLnTx/>
                <a:uFillTx/>
                <a:latin typeface="+mn-lt"/>
                <a:ea typeface="MS PGothic" pitchFamily="34" charset="-128"/>
              </a:rPr>
              <a:t>The size of each field is TBD</a:t>
            </a:r>
          </a:p>
          <a:p>
            <a:pPr marL="1028700" marR="0" lvl="3"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1600" b="0" i="0" u="none" strike="noStrike" kern="0" cap="none" spc="0" normalizeH="0" baseline="0" noProof="0" smtClean="0">
                <a:ln>
                  <a:noFill/>
                </a:ln>
                <a:solidFill>
                  <a:schemeClr val="tx1"/>
                </a:solidFill>
                <a:effectLst/>
                <a:uLnTx/>
                <a:uFillTx/>
                <a:latin typeface="+mn-lt"/>
                <a:ea typeface="MS PGothic" pitchFamily="34" charset="-128"/>
              </a:rPr>
              <a:t>The other fields are TBD</a:t>
            </a:r>
            <a:endParaRPr kumimoji="0" lang="zh-CN" altLang="en-US" sz="1600" b="0" i="0" u="none" strike="noStrike" kern="0" cap="none" spc="0" normalizeH="0" baseline="0" noProof="0" dirty="0" smtClean="0">
              <a:ln>
                <a:noFill/>
              </a:ln>
              <a:solidFill>
                <a:schemeClr val="tx1"/>
              </a:solidFill>
              <a:effectLst/>
              <a:uLnTx/>
              <a:uFillTx/>
              <a:latin typeface="+mn-lt"/>
              <a:ea typeface="MS PGothic" pitchFamily="34" charset="-128"/>
            </a:endParaRPr>
          </a:p>
        </p:txBody>
      </p:sp>
      <p:graphicFrame>
        <p:nvGraphicFramePr>
          <p:cNvPr id="7" name="表格 5"/>
          <p:cNvGraphicFramePr>
            <a:graphicFrameLocks noGrp="1"/>
          </p:cNvGraphicFramePr>
          <p:nvPr/>
        </p:nvGraphicFramePr>
        <p:xfrm>
          <a:off x="1505602" y="3501008"/>
          <a:ext cx="2346318" cy="1189825"/>
        </p:xfrm>
        <a:graphic>
          <a:graphicData uri="http://schemas.openxmlformats.org/drawingml/2006/table">
            <a:tbl>
              <a:tblPr/>
              <a:tblGrid>
                <a:gridCol w="2346318"/>
              </a:tblGrid>
              <a:tr h="228600">
                <a:tc>
                  <a:txBody>
                    <a:bodyPr/>
                    <a:lstStyle/>
                    <a:p>
                      <a:pPr algn="l" fontAlgn="ctr"/>
                      <a:r>
                        <a:rPr lang="en-US" sz="1200" b="0" i="0" u="none" strike="noStrike" dirty="0" smtClean="0">
                          <a:solidFill>
                            <a:schemeClr val="tx1"/>
                          </a:solidFill>
                          <a:latin typeface="+mn-lt"/>
                        </a:rPr>
                        <a:t>Format indication</a:t>
                      </a:r>
                      <a:endParaRPr lang="en-US" sz="1200" b="0" i="0" u="none" strike="noStrike" dirty="0">
                        <a:solidFill>
                          <a:schemeClr val="tx1"/>
                        </a:solidFill>
                        <a:latin typeface="+mn-lt"/>
                      </a:endParaRP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755">
                <a:tc>
                  <a:txBody>
                    <a:bodyPr/>
                    <a:lstStyle/>
                    <a:p>
                      <a:pPr algn="l" fontAlgn="ctr"/>
                      <a:r>
                        <a:rPr lang="en-US" sz="1200" b="0" i="0" u="none" strike="noStrike" dirty="0" smtClean="0">
                          <a:solidFill>
                            <a:srgbClr val="000000"/>
                          </a:solidFill>
                          <a:latin typeface="+mn-lt"/>
                        </a:rPr>
                        <a:t>TXOP </a:t>
                      </a:r>
                      <a:r>
                        <a:rPr lang="en-US" sz="1200" b="0" i="0" u="none" strike="noStrike" dirty="0">
                          <a:solidFill>
                            <a:srgbClr val="000000"/>
                          </a:solidFill>
                          <a:latin typeface="+mn-lt"/>
                        </a:rPr>
                        <a:t>duration</a:t>
                      </a: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9165">
                <a:tc>
                  <a:txBody>
                    <a:bodyPr/>
                    <a:lstStyle/>
                    <a:p>
                      <a:pPr algn="l" fontAlgn="ctr"/>
                      <a:r>
                        <a:rPr lang="en-US" altLang="zh-CN" sz="1200" dirty="0" smtClean="0"/>
                        <a:t>Number of HE-SIG-B symbols</a:t>
                      </a:r>
                      <a:endParaRPr lang="en-US" sz="1200" b="0" i="0" u="none" strike="noStrike" dirty="0">
                        <a:solidFill>
                          <a:srgbClr val="000000"/>
                        </a:solidFill>
                        <a:latin typeface="+mn-lt"/>
                      </a:endParaRP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9165">
                <a:tc>
                  <a:txBody>
                    <a:bodyPr/>
                    <a:lstStyle/>
                    <a:p>
                      <a:pPr algn="l" fontAlgn="ctr"/>
                      <a:r>
                        <a:rPr lang="en-US" sz="1200" b="0" i="0" u="none" strike="noStrike" dirty="0">
                          <a:solidFill>
                            <a:srgbClr val="000000"/>
                          </a:solidFill>
                          <a:latin typeface="+mn-lt"/>
                        </a:rPr>
                        <a:t>MCS of </a:t>
                      </a:r>
                      <a:r>
                        <a:rPr lang="en-US" sz="1200" b="0" i="0" u="none" strike="noStrike" dirty="0" smtClean="0">
                          <a:solidFill>
                            <a:srgbClr val="000000"/>
                          </a:solidFill>
                          <a:latin typeface="+mn-lt"/>
                        </a:rPr>
                        <a:t>SIGB</a:t>
                      </a:r>
                      <a:endParaRPr lang="en-US" sz="1200" b="0" i="0" u="none" strike="noStrike" dirty="0">
                        <a:solidFill>
                          <a:srgbClr val="000000"/>
                        </a:solidFill>
                        <a:latin typeface="+mn-lt"/>
                      </a:endParaRP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9165">
                <a:tc>
                  <a:txBody>
                    <a:bodyPr/>
                    <a:lstStyle/>
                    <a:p>
                      <a:pPr marL="0" algn="l" defTabSz="914400" rtl="0" eaLnBrk="1" fontAlgn="ctr" latinLnBrk="0" hangingPunct="1"/>
                      <a:r>
                        <a:rPr lang="en-US" sz="1200" b="0" i="0" u="none" strike="noStrike" kern="1200" dirty="0">
                          <a:solidFill>
                            <a:srgbClr val="000000"/>
                          </a:solidFill>
                          <a:latin typeface="+mn-lt"/>
                          <a:ea typeface="+mn-ea"/>
                          <a:cs typeface="+mn-cs"/>
                        </a:rPr>
                        <a:t>CRC</a:t>
                      </a: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165">
                <a:tc>
                  <a:txBody>
                    <a:bodyPr/>
                    <a:lstStyle/>
                    <a:p>
                      <a:pPr algn="l" fontAlgn="ctr"/>
                      <a:r>
                        <a:rPr lang="en-US" sz="1200" b="0" i="0" u="none" strike="noStrike" dirty="0">
                          <a:solidFill>
                            <a:srgbClr val="000000"/>
                          </a:solidFill>
                          <a:latin typeface="+mn-lt"/>
                        </a:rPr>
                        <a:t>tail</a:t>
                      </a: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1066800" y="5638800"/>
            <a:ext cx="5867400" cy="830997"/>
          </a:xfrm>
          <a:prstGeom prst="rect">
            <a:avLst/>
          </a:prstGeom>
        </p:spPr>
        <p:txBody>
          <a:bodyPr wrap="square">
            <a:spAutoFit/>
          </a:bodyPr>
          <a:lstStyle/>
          <a:p>
            <a:pPr marL="0" indent="0">
              <a:buNone/>
            </a:pPr>
            <a:r>
              <a:rPr lang="en-US" sz="2400" dirty="0" smtClean="0">
                <a:solidFill>
                  <a:srgbClr val="00B050"/>
                </a:solidFill>
              </a:rPr>
              <a:t>Yes: 56 No: 14 Abs:4</a:t>
            </a:r>
          </a:p>
          <a:p>
            <a:pPr marL="0" indent="0">
              <a:buNone/>
            </a:pPr>
            <a:r>
              <a:rPr lang="en-US" sz="2400" dirty="0" smtClean="0">
                <a:solidFill>
                  <a:srgbClr val="00B050"/>
                </a:solidFill>
              </a:rPr>
              <a:t>Straw Poll Passes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#13 (Doc #1077)</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28</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内容占位符 2"/>
          <p:cNvSpPr txBox="1">
            <a:spLocks/>
          </p:cNvSpPr>
          <p:nvPr/>
        </p:nvSpPr>
        <p:spPr>
          <a:xfrm>
            <a:off x="685800" y="1981200"/>
            <a:ext cx="7770813" cy="41132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add to SFD</a:t>
            </a:r>
          </a:p>
          <a:p>
            <a:pPr marL="685800" marR="0" lvl="2"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1800" b="0" i="0" u="none" strike="noStrike" kern="0" cap="none" spc="0" normalizeH="0" baseline="0" noProof="0" smtClean="0">
                <a:ln>
                  <a:noFill/>
                </a:ln>
                <a:solidFill>
                  <a:schemeClr val="tx1"/>
                </a:solidFill>
                <a:effectLst/>
                <a:uLnTx/>
                <a:uFillTx/>
                <a:latin typeface="+mn-lt"/>
                <a:ea typeface="MS PGothic" pitchFamily="34" charset="-128"/>
              </a:rPr>
              <a:t>HE-SIG-A shall include  the following fields  in MU UL PPDU.</a:t>
            </a:r>
          </a:p>
          <a:p>
            <a:pPr marL="1028700" marR="0" lvl="3"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1600" b="0" i="0" u="none" strike="noStrike" kern="0" cap="none" spc="0" normalizeH="0" baseline="0" noProof="0" smtClean="0">
                <a:ln>
                  <a:noFill/>
                </a:ln>
                <a:solidFill>
                  <a:schemeClr val="tx1"/>
                </a:solidFill>
                <a:effectLst/>
                <a:uLnTx/>
                <a:uFillTx/>
                <a:latin typeface="+mn-lt"/>
                <a:ea typeface="MS PGothic" pitchFamily="34" charset="-128"/>
              </a:rPr>
              <a:t>The size of each field is TBD</a:t>
            </a:r>
          </a:p>
          <a:p>
            <a:pPr marL="1028700" marR="0" lvl="3"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1600" b="0" i="0" u="none" strike="noStrike" kern="0" cap="none" spc="0" normalizeH="0" baseline="0" noProof="0" smtClean="0">
                <a:ln>
                  <a:noFill/>
                </a:ln>
                <a:solidFill>
                  <a:schemeClr val="tx1"/>
                </a:solidFill>
                <a:effectLst/>
                <a:uLnTx/>
                <a:uFillTx/>
                <a:latin typeface="+mn-lt"/>
                <a:ea typeface="MS PGothic" pitchFamily="34" charset="-128"/>
              </a:rPr>
              <a:t>The other fields are TBD</a:t>
            </a:r>
            <a:endParaRPr kumimoji="0" lang="zh-CN" altLang="en-US" sz="1600" b="0" i="0" u="none" strike="noStrike" kern="0" cap="none" spc="0" normalizeH="0" baseline="0" noProof="0" dirty="0" smtClean="0">
              <a:ln>
                <a:noFill/>
              </a:ln>
              <a:solidFill>
                <a:schemeClr val="tx1"/>
              </a:solidFill>
              <a:effectLst/>
              <a:uLnTx/>
              <a:uFillTx/>
              <a:latin typeface="+mn-lt"/>
              <a:ea typeface="MS PGothic" pitchFamily="34" charset="-128"/>
            </a:endParaRPr>
          </a:p>
        </p:txBody>
      </p:sp>
      <p:sp>
        <p:nvSpPr>
          <p:cNvPr id="7" name="灯片编号占位符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S PGothic" pitchFamily="34" charset="-128"/>
                <a:cs typeface="+mn-cs"/>
              </a:rPr>
              <a:t>Slide </a:t>
            </a:r>
            <a:fld id="{3099D1E7-2CFE-4362-BB72-AF97192842EA}"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S PGothic" pitchFamily="34"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
        <p:nvSpPr>
          <p:cNvPr id="8" name="页脚占位符 4"/>
          <p:cNvSpPr txBox="1">
            <a:spLocks/>
          </p:cNvSpPr>
          <p:nvPr/>
        </p:nvSpPr>
        <p:spPr bwMode="auto">
          <a:xfrm flipH="1">
            <a:off x="5791199" y="6475413"/>
            <a:ext cx="2752661"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S PGothic" pitchFamily="34" charset="-128"/>
                <a:cs typeface="+mn-cs"/>
              </a:rPr>
              <a:t>Huawei</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graphicFrame>
        <p:nvGraphicFramePr>
          <p:cNvPr id="9" name="表格 5"/>
          <p:cNvGraphicFramePr>
            <a:graphicFrameLocks noGrp="1"/>
          </p:cNvGraphicFramePr>
          <p:nvPr/>
        </p:nvGraphicFramePr>
        <p:xfrm>
          <a:off x="1505602" y="3501008"/>
          <a:ext cx="2490334" cy="805335"/>
        </p:xfrm>
        <a:graphic>
          <a:graphicData uri="http://schemas.openxmlformats.org/drawingml/2006/table">
            <a:tbl>
              <a:tblPr/>
              <a:tblGrid>
                <a:gridCol w="2490334"/>
              </a:tblGrid>
              <a:tr h="228600">
                <a:tc>
                  <a:txBody>
                    <a:bodyPr/>
                    <a:lstStyle/>
                    <a:p>
                      <a:pPr algn="l" fontAlgn="ctr"/>
                      <a:r>
                        <a:rPr lang="en-US" sz="1200" b="0" i="0" u="none" strike="noStrike" dirty="0" smtClean="0">
                          <a:solidFill>
                            <a:schemeClr val="tx1"/>
                          </a:solidFill>
                          <a:latin typeface="+mn-lt"/>
                        </a:rPr>
                        <a:t>Format indication</a:t>
                      </a:r>
                      <a:endParaRPr lang="en-US" sz="1200" b="0" i="0" u="none" strike="noStrike" dirty="0">
                        <a:solidFill>
                          <a:schemeClr val="tx1"/>
                        </a:solidFill>
                        <a:latin typeface="+mn-lt"/>
                      </a:endParaRP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755">
                <a:tc>
                  <a:txBody>
                    <a:bodyPr/>
                    <a:lstStyle/>
                    <a:p>
                      <a:pPr algn="l" fontAlgn="ctr"/>
                      <a:r>
                        <a:rPr lang="en-US" sz="1200" b="0" i="0" u="none" strike="noStrike" dirty="0" smtClean="0">
                          <a:solidFill>
                            <a:srgbClr val="000000"/>
                          </a:solidFill>
                          <a:latin typeface="+mn-lt"/>
                        </a:rPr>
                        <a:t>TXOP </a:t>
                      </a:r>
                      <a:r>
                        <a:rPr lang="en-US" sz="1200" b="0" i="0" u="none" strike="noStrike" dirty="0">
                          <a:solidFill>
                            <a:srgbClr val="000000"/>
                          </a:solidFill>
                          <a:latin typeface="+mn-lt"/>
                        </a:rPr>
                        <a:t>duration</a:t>
                      </a: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9165">
                <a:tc>
                  <a:txBody>
                    <a:bodyPr/>
                    <a:lstStyle/>
                    <a:p>
                      <a:pPr marL="0" algn="l" defTabSz="914400" rtl="0" eaLnBrk="1" fontAlgn="ctr" latinLnBrk="0" hangingPunct="1"/>
                      <a:r>
                        <a:rPr lang="en-US" sz="1200" b="0" i="0" u="none" strike="noStrike" kern="1200" dirty="0">
                          <a:solidFill>
                            <a:srgbClr val="000000"/>
                          </a:solidFill>
                          <a:latin typeface="+mn-lt"/>
                          <a:ea typeface="+mn-ea"/>
                          <a:cs typeface="+mn-cs"/>
                        </a:rPr>
                        <a:t>CRC</a:t>
                      </a: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165">
                <a:tc>
                  <a:txBody>
                    <a:bodyPr/>
                    <a:lstStyle/>
                    <a:p>
                      <a:pPr algn="l" fontAlgn="ctr"/>
                      <a:r>
                        <a:rPr lang="en-US" sz="1200" b="0" i="0" u="none" strike="noStrike" dirty="0">
                          <a:solidFill>
                            <a:srgbClr val="000000"/>
                          </a:solidFill>
                          <a:latin typeface="+mn-lt"/>
                        </a:rPr>
                        <a:t>tail</a:t>
                      </a: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 name="Rectangle 9"/>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52 No: 0 Abs:16</a:t>
            </a:r>
          </a:p>
          <a:p>
            <a:pPr marL="0" indent="0">
              <a:buNone/>
            </a:pPr>
            <a:r>
              <a:rPr lang="en-US" sz="2400" dirty="0" smtClean="0">
                <a:solidFill>
                  <a:srgbClr val="00B050"/>
                </a:solidFill>
              </a:rPr>
              <a:t>Straw Poll Passes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#14 (Doc #1122)</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29</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support to add to the SFD: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The spec shall support adding a BSS COLOR field in the SIG-A field</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The BSS COLOR field is an identifier of the BSS (size TBD)</a:t>
            </a:r>
            <a:endParaRPr kumimoji="0" lang="en-US" sz="1800" b="0" i="0" u="none" strike="noStrike" kern="0" cap="none" spc="0" normalizeH="0" baseline="0" noProof="0" dirty="0">
              <a:ln>
                <a:noFill/>
              </a:ln>
              <a:solidFill>
                <a:schemeClr val="tx1"/>
              </a:solidFill>
              <a:effectLst/>
              <a:uLnTx/>
              <a:uFillTx/>
              <a:latin typeface="+mn-lt"/>
              <a:ea typeface="MS PGothic" pitchFamily="34" charset="-128"/>
            </a:endParaRP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60 No: 0 Abs:3</a:t>
            </a:r>
          </a:p>
          <a:p>
            <a:pPr marL="0" indent="0">
              <a:buNone/>
            </a:pPr>
            <a:r>
              <a:rPr lang="en-US" sz="2400" dirty="0" smtClean="0">
                <a:solidFill>
                  <a:srgbClr val="00B050"/>
                </a:solidFill>
              </a:rPr>
              <a:t>Straw Poll Passes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#15 (Doc #1122)</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30</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support adding the following rules to the SFD: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An HE non-AP STA may enter the Doze state until the end of an HE DL MU PPDU if:</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the value of the PPDU’s BSS COLOR field is equal to the BSS COLOR of its BSS, and</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the value derived from any of the STA Identifiers in the SIG-B field does not match its own identifier or that of a broadcast/multicast identifier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An HE non-AP STA may enter the Doze state until the end of an HE UL MU PPDU if:</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the value of the PPDU’s BSS COLOR field is equal to the BSS COLOR of its BSS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52 No: 0 Abs:9</a:t>
            </a:r>
          </a:p>
          <a:p>
            <a:pPr marL="0" indent="0">
              <a:buNone/>
            </a:pPr>
            <a:r>
              <a:rPr lang="en-US" sz="2400" dirty="0" smtClean="0">
                <a:solidFill>
                  <a:srgbClr val="00B050"/>
                </a:solidFill>
              </a:rPr>
              <a:t>Straw Poll Passes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#16 (Doc #1122)</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31</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support adding an UL/DL Flag field in the SIG-A of an HE SU PPDU?</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The UL/DL Flag indicates whether the frame is Uplink or Downlink</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The value of this field for TDLS is TBD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Yes:55 No: 0 Abs: 13</a:t>
            </a:r>
          </a:p>
          <a:p>
            <a:pPr marL="0" indent="0">
              <a:buNone/>
            </a:pPr>
            <a:r>
              <a:rPr lang="en-US" sz="2400" dirty="0" smtClean="0">
                <a:solidFill>
                  <a:srgbClr val="00B050"/>
                </a:solidFill>
              </a:rPr>
              <a:t>Straw Poll Passes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#17 (Doc #1122)</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32</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support to add the following rules to the SFD: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An HE STA may enter the Doze state until the end of an HE SU PPDU if:</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the value of the PPDU’s BSS COLOR field is equal to the BSS COLOR of its BSS, and</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the value of the UL/DL Flag field indicates that the frame is uplink</a:t>
            </a:r>
            <a:endParaRPr kumimoji="0" lang="en-US" sz="1800" b="0" i="0" u="none" strike="noStrike" kern="0" cap="none" spc="0" normalizeH="0" baseline="0" noProof="0" dirty="0">
              <a:ln>
                <a:noFill/>
              </a:ln>
              <a:solidFill>
                <a:schemeClr val="tx1"/>
              </a:solidFill>
              <a:effectLst/>
              <a:uLnTx/>
              <a:uFillTx/>
              <a:latin typeface="+mn-lt"/>
              <a:ea typeface="MS PGothic" pitchFamily="34" charset="-128"/>
            </a:endParaRP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50 No: 0Abs:10</a:t>
            </a:r>
          </a:p>
          <a:p>
            <a:pPr marL="0" indent="0">
              <a:buNone/>
            </a:pPr>
            <a:r>
              <a:rPr lang="en-US" sz="2400" dirty="0" smtClean="0">
                <a:solidFill>
                  <a:srgbClr val="00B050"/>
                </a:solidFill>
              </a:rPr>
              <a:t>Straw Poll Passes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 Session Head Counts</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33</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extBox 5"/>
          <p:cNvSpPr txBox="1"/>
          <p:nvPr/>
        </p:nvSpPr>
        <p:spPr>
          <a:xfrm>
            <a:off x="1066800" y="2209800"/>
            <a:ext cx="7086600" cy="1077218"/>
          </a:xfrm>
          <a:prstGeom prst="rect">
            <a:avLst/>
          </a:prstGeom>
          <a:noFill/>
        </p:spPr>
        <p:txBody>
          <a:bodyPr wrap="square" rtlCol="0">
            <a:spAutoFit/>
          </a:bodyPr>
          <a:lstStyle/>
          <a:p>
            <a:r>
              <a:rPr lang="en-US" sz="3200" dirty="0" smtClean="0"/>
              <a:t>80 Attendees in Monday EVE </a:t>
            </a:r>
            <a:r>
              <a:rPr lang="en-US" sz="3200" dirty="0" err="1" smtClean="0"/>
              <a:t>TGax</a:t>
            </a:r>
            <a:r>
              <a:rPr lang="en-US" sz="3200" dirty="0" smtClean="0"/>
              <a:t> </a:t>
            </a:r>
          </a:p>
          <a:p>
            <a:r>
              <a:rPr lang="en-US" sz="3200" dirty="0" smtClean="0"/>
              <a:t>PHY Ad Hoc Sessions </a:t>
            </a:r>
            <a:endParaRPr lang="en-US"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#18 (Doc #1075)</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34</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コンテンツ プレースホルダー 2"/>
          <p:cNvSpPr txBox="1">
            <a:spLocks/>
          </p:cNvSpPr>
          <p:nvPr/>
        </p:nvSpPr>
        <p:spPr>
          <a:xfrm>
            <a:off x="685800" y="1981201"/>
            <a:ext cx="7770813" cy="7620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support to assign 6 bits for BSS Color?</a:t>
            </a: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43 No: 0Abs:6</a:t>
            </a:r>
          </a:p>
          <a:p>
            <a:pPr marL="0" indent="0">
              <a:buNone/>
            </a:pPr>
            <a:r>
              <a:rPr lang="en-US" sz="2400" dirty="0" smtClean="0">
                <a:solidFill>
                  <a:srgbClr val="00B050"/>
                </a:solidFill>
              </a:rPr>
              <a:t>Straw Poll Passes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#19 (Doc #0579)</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35</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762000" y="2057400"/>
            <a:ext cx="7772400" cy="1676400"/>
          </a:xfrm>
          <a:prstGeom prst="rect">
            <a:avLst/>
          </a:prstGeom>
        </p:spPr>
        <p: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support to add to the SFD as below:</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11ax preamble shall have a 4us symbol repeating the L-SIG content, right after the legacy section?</a:t>
            </a:r>
          </a:p>
          <a:p>
            <a:pPr marL="400050" marR="0" lvl="1" indent="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 This symbol shall be modulated by BPSK and rate ½ BCC.</a:t>
            </a:r>
          </a:p>
          <a:p>
            <a:pPr marL="400050" marR="0" lvl="1" indent="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a typeface="MS PGothic"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0"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600" b="0" i="0" u="none" strike="noStrike" kern="0" cap="none" spc="0" normalizeH="0" baseline="0" noProof="0" dirty="0">
              <a:ln>
                <a:noFill/>
              </a:ln>
              <a:solidFill>
                <a:schemeClr val="tx1"/>
              </a:solidFill>
              <a:effectLst/>
              <a:uLnTx/>
              <a:uFillTx/>
              <a:latin typeface="+mn-lt"/>
              <a:ea typeface="MS PGothic" pitchFamily="34" charset="-128"/>
            </a:endParaRPr>
          </a:p>
        </p:txBody>
      </p:sp>
      <p:sp>
        <p:nvSpPr>
          <p:cNvPr id="7" name="TextBox 6"/>
          <p:cNvSpPr txBox="1"/>
          <p:nvPr/>
        </p:nvSpPr>
        <p:spPr>
          <a:xfrm>
            <a:off x="1905000" y="3657600"/>
            <a:ext cx="1183337" cy="276999"/>
          </a:xfrm>
          <a:prstGeom prst="rect">
            <a:avLst/>
          </a:prstGeom>
          <a:noFill/>
        </p:spPr>
        <p:txBody>
          <a:bodyPr wrap="none" rtlCol="0">
            <a:spAutoFit/>
          </a:bodyPr>
          <a:lstStyle/>
          <a:p>
            <a:r>
              <a:rPr lang="en-US" dirty="0" smtClean="0"/>
              <a:t>BPSK GI=0.8us</a:t>
            </a:r>
            <a:endParaRPr lang="en-US" dirty="0"/>
          </a:p>
        </p:txBody>
      </p:sp>
      <p:sp>
        <p:nvSpPr>
          <p:cNvPr id="8" name="TextBox 7"/>
          <p:cNvSpPr txBox="1"/>
          <p:nvPr/>
        </p:nvSpPr>
        <p:spPr>
          <a:xfrm>
            <a:off x="3184346" y="3685401"/>
            <a:ext cx="1183337" cy="276999"/>
          </a:xfrm>
          <a:prstGeom prst="rect">
            <a:avLst/>
          </a:prstGeom>
          <a:noFill/>
        </p:spPr>
        <p:txBody>
          <a:bodyPr wrap="none" rtlCol="0">
            <a:spAutoFit/>
          </a:bodyPr>
          <a:lstStyle/>
          <a:p>
            <a:r>
              <a:rPr lang="en-US" dirty="0" smtClean="0"/>
              <a:t>BPSK GI=0.8us</a:t>
            </a:r>
            <a:endParaRPr lang="en-US" dirty="0"/>
          </a:p>
        </p:txBody>
      </p:sp>
      <p:sp>
        <p:nvSpPr>
          <p:cNvPr id="9" name="Rectangle 22"/>
          <p:cNvSpPr>
            <a:spLocks noChangeArrowheads="1"/>
          </p:cNvSpPr>
          <p:nvPr/>
        </p:nvSpPr>
        <p:spPr bwMode="auto">
          <a:xfrm>
            <a:off x="1828800" y="3987224"/>
            <a:ext cx="1295400" cy="228600"/>
          </a:xfrm>
          <a:prstGeom prst="rect">
            <a:avLst/>
          </a:prstGeom>
          <a:noFill/>
          <a:ln w="9525">
            <a:solidFill>
              <a:schemeClr val="tx1"/>
            </a:solidFill>
            <a:miter lim="800000"/>
            <a:headEnd/>
            <a:tailEnd/>
          </a:ln>
        </p:spPr>
        <p:txBody>
          <a:bodyPr wrap="none" anchor="ctr"/>
          <a:lstStyle/>
          <a:p>
            <a:pPr algn="ctr"/>
            <a:r>
              <a:rPr lang="en-US" sz="1200" b="0" dirty="0"/>
              <a:t>LSIG</a:t>
            </a:r>
          </a:p>
        </p:txBody>
      </p:sp>
      <p:sp>
        <p:nvSpPr>
          <p:cNvPr id="10" name="Rectangle 9"/>
          <p:cNvSpPr>
            <a:spLocks noChangeArrowheads="1"/>
          </p:cNvSpPr>
          <p:nvPr/>
        </p:nvSpPr>
        <p:spPr bwMode="auto">
          <a:xfrm>
            <a:off x="4419600" y="3987224"/>
            <a:ext cx="2209800" cy="228600"/>
          </a:xfrm>
          <a:prstGeom prst="rect">
            <a:avLst/>
          </a:prstGeom>
          <a:solidFill>
            <a:srgbClr val="FFC000"/>
          </a:solidFill>
          <a:ln w="9525">
            <a:solidFill>
              <a:schemeClr val="tx1"/>
            </a:solidFill>
            <a:prstDash val="solid"/>
            <a:miter lim="800000"/>
            <a:headEnd/>
            <a:tailEnd/>
          </a:ln>
        </p:spPr>
        <p:txBody>
          <a:bodyPr wrap="none" anchor="ctr"/>
          <a:lstStyle/>
          <a:p>
            <a:pPr algn="ctr"/>
            <a:r>
              <a:rPr lang="en-US" sz="1200" b="0" dirty="0" smtClean="0"/>
              <a:t>HE-SIGA Symbols</a:t>
            </a:r>
            <a:endParaRPr lang="en-US" sz="1200" b="0" dirty="0"/>
          </a:p>
        </p:txBody>
      </p:sp>
      <p:sp>
        <p:nvSpPr>
          <p:cNvPr id="11" name="Rectangle 22"/>
          <p:cNvSpPr>
            <a:spLocks noChangeArrowheads="1"/>
          </p:cNvSpPr>
          <p:nvPr/>
        </p:nvSpPr>
        <p:spPr bwMode="auto">
          <a:xfrm>
            <a:off x="3124200" y="3987224"/>
            <a:ext cx="1295400" cy="228600"/>
          </a:xfrm>
          <a:prstGeom prst="rect">
            <a:avLst/>
          </a:prstGeom>
          <a:solidFill>
            <a:schemeClr val="accent3">
              <a:lumMod val="75000"/>
            </a:schemeClr>
          </a:solidFill>
          <a:ln w="9525">
            <a:solidFill>
              <a:schemeClr val="tx1"/>
            </a:solidFill>
            <a:miter lim="800000"/>
            <a:headEnd/>
            <a:tailEnd/>
          </a:ln>
        </p:spPr>
        <p:txBody>
          <a:bodyPr wrap="none" anchor="ctr"/>
          <a:lstStyle/>
          <a:p>
            <a:pPr algn="ctr"/>
            <a:r>
              <a:rPr lang="en-US" sz="1200" b="0" dirty="0" smtClean="0"/>
              <a:t>R- LSIG</a:t>
            </a:r>
            <a:endParaRPr lang="en-US" sz="1200" b="0" dirty="0"/>
          </a:p>
        </p:txBody>
      </p:sp>
      <p:sp>
        <p:nvSpPr>
          <p:cNvPr id="12" name="TextBox 11"/>
          <p:cNvSpPr txBox="1"/>
          <p:nvPr/>
        </p:nvSpPr>
        <p:spPr>
          <a:xfrm>
            <a:off x="1447800" y="3867090"/>
            <a:ext cx="441146" cy="400110"/>
          </a:xfrm>
          <a:prstGeom prst="rect">
            <a:avLst/>
          </a:prstGeom>
          <a:noFill/>
        </p:spPr>
        <p:txBody>
          <a:bodyPr wrap="none" rtlCol="0">
            <a:spAutoFit/>
          </a:bodyPr>
          <a:lstStyle/>
          <a:p>
            <a:r>
              <a:rPr lang="en-US" sz="2000" b="1" dirty="0" smtClean="0"/>
              <a:t>…</a:t>
            </a:r>
            <a:endParaRPr lang="en-US" sz="2000" b="1" dirty="0"/>
          </a:p>
        </p:txBody>
      </p:sp>
      <p:sp>
        <p:nvSpPr>
          <p:cNvPr id="13" name="TextBox 12"/>
          <p:cNvSpPr txBox="1"/>
          <p:nvPr/>
        </p:nvSpPr>
        <p:spPr>
          <a:xfrm>
            <a:off x="6629400" y="3810000"/>
            <a:ext cx="441146" cy="400110"/>
          </a:xfrm>
          <a:prstGeom prst="rect">
            <a:avLst/>
          </a:prstGeom>
          <a:noFill/>
        </p:spPr>
        <p:txBody>
          <a:bodyPr wrap="none" rtlCol="0">
            <a:spAutoFit/>
          </a:bodyPr>
          <a:lstStyle/>
          <a:p>
            <a:r>
              <a:rPr lang="en-US" sz="2000" b="1" dirty="0" smtClean="0"/>
              <a:t>…</a:t>
            </a:r>
            <a:endParaRPr lang="en-US" sz="2000" b="1" dirty="0"/>
          </a:p>
        </p:txBody>
      </p:sp>
      <p:sp>
        <p:nvSpPr>
          <p:cNvPr id="14" name="Rectangle 13"/>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74 No: 16Abs:5</a:t>
            </a:r>
          </a:p>
          <a:p>
            <a:pPr marL="0" indent="0">
              <a:buNone/>
            </a:pPr>
            <a:r>
              <a:rPr lang="en-US" sz="2400" dirty="0" smtClean="0">
                <a:solidFill>
                  <a:srgbClr val="00B050"/>
                </a:solidFill>
              </a:rPr>
              <a:t>Straw Poll Passes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#20 (Doc #0579)</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36</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insert the following in SFD: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In L-SIG, the L-LENGTH field is set to a value not divisible by 3.</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The value of L_LENGTH mod 3 will be used for signaling of one bit of TBD information.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chemeClr val="tx1"/>
              </a:solidFill>
              <a:effectLst/>
              <a:uLnTx/>
              <a:uFillTx/>
              <a:latin typeface="+mn-lt"/>
              <a:ea typeface="MS PGothic" pitchFamily="34" charset="-128"/>
            </a:endParaRP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71 No: 12Abs:4</a:t>
            </a:r>
          </a:p>
          <a:p>
            <a:pPr marL="0" indent="0">
              <a:buNone/>
            </a:pPr>
            <a:r>
              <a:rPr lang="en-US" sz="2400" dirty="0" smtClean="0">
                <a:solidFill>
                  <a:srgbClr val="00B050"/>
                </a:solidFill>
              </a:rPr>
              <a:t>Straw Poll Passes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#21 (Doc #1068)</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37</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981200"/>
            <a:ext cx="7772400" cy="2133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dual sub-carrier modulations (DCM) as optional modulation schemes for HE-SIGB and Payload to 11ax SFD?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Dual sub-carrier modulation (DCM) are only applied to BPSK, QPSK and 16QAM modulations.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66 No: 1 Abs:15</a:t>
            </a:r>
          </a:p>
          <a:p>
            <a:pPr marL="0" indent="0">
              <a:buNone/>
            </a:pPr>
            <a:r>
              <a:rPr lang="en-US" sz="2400" dirty="0" smtClean="0">
                <a:solidFill>
                  <a:srgbClr val="00B050"/>
                </a:solidFill>
              </a:rPr>
              <a:t>Straw Poll Passes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#22 (Doc #1068)</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38</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981200"/>
            <a:ext cx="7772400" cy="990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one bit DCM indication in HE-SIGA to 11ax SFD?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64 No: 1 Abs:12</a:t>
            </a:r>
          </a:p>
          <a:p>
            <a:pPr marL="0" indent="0">
              <a:buNone/>
            </a:pPr>
            <a:r>
              <a:rPr lang="en-US" sz="2400" dirty="0" smtClean="0">
                <a:solidFill>
                  <a:srgbClr val="00B050"/>
                </a:solidFill>
              </a:rPr>
              <a:t>Straw Poll Passes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#23 (Doc #0826)</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39</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内容占位符 2"/>
          <p:cNvSpPr txBox="1">
            <a:spLocks/>
          </p:cNvSpPr>
          <p:nvPr/>
        </p:nvSpPr>
        <p:spPr>
          <a:xfrm>
            <a:off x="685800" y="1981200"/>
            <a:ext cx="7770813" cy="41132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to 11ax SFD  that HE-SIG-A shall have a repetition mode for range extension?</a:t>
            </a:r>
            <a:endParaRPr kumimoji="0" lang="zh-CN" altLang="zh-CN"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742950" marR="0" lvl="1" indent="-285750" algn="l" defTabSz="914400" rtl="0" eaLnBrk="0" fontAlgn="base" latinLnBrk="0" hangingPunct="0">
              <a:lnSpc>
                <a:spcPct val="100000"/>
              </a:lnSpc>
              <a:spcBef>
                <a:spcPct val="20000"/>
              </a:spcBef>
              <a:spcAft>
                <a:spcPct val="0"/>
              </a:spcAft>
              <a:buClrTx/>
              <a:buSzTx/>
              <a:buFont typeface="Times New Roman" pitchFamily="18" charset="0"/>
              <a:buChar char="−"/>
              <a:tabLst/>
              <a:defRPr/>
            </a:pPr>
            <a:r>
              <a:rPr kumimoji="0" lang="en-US" altLang="zh-CN" sz="2000" b="0" i="0" u="none" strike="noStrike" kern="0" cap="none" spc="0" normalizeH="0" baseline="0" noProof="0" dirty="0" smtClean="0">
                <a:ln>
                  <a:noFill/>
                </a:ln>
                <a:solidFill>
                  <a:schemeClr val="tx1"/>
                </a:solidFill>
                <a:effectLst/>
                <a:uLnTx/>
                <a:uFillTx/>
                <a:latin typeface="+mn-lt"/>
                <a:ea typeface="MS PGothic" pitchFamily="34" charset="-128"/>
              </a:rPr>
              <a:t>In the repetition mode, HE-SIG-A symbols are repeated once in time. The bit </a:t>
            </a:r>
            <a:r>
              <a:rPr kumimoji="0" lang="en-US" altLang="zh-CN" sz="2000" b="0" i="0" u="none" strike="noStrike" kern="0" cap="none" spc="0" normalizeH="0" baseline="0" noProof="0" dirty="0" err="1" smtClean="0">
                <a:ln>
                  <a:noFill/>
                </a:ln>
                <a:solidFill>
                  <a:schemeClr val="tx1"/>
                </a:solidFill>
                <a:effectLst/>
                <a:uLnTx/>
                <a:uFillTx/>
                <a:latin typeface="+mn-lt"/>
                <a:ea typeface="MS PGothic" pitchFamily="34" charset="-128"/>
              </a:rPr>
              <a:t>interleaver</a:t>
            </a:r>
            <a:r>
              <a:rPr kumimoji="0" lang="en-US" altLang="zh-CN" sz="2000" b="0" i="0" u="none" strike="noStrike" kern="0" cap="none" spc="0" normalizeH="0" baseline="0" noProof="0" dirty="0" smtClean="0">
                <a:ln>
                  <a:noFill/>
                </a:ln>
                <a:solidFill>
                  <a:schemeClr val="tx1"/>
                </a:solidFill>
                <a:effectLst/>
                <a:uLnTx/>
                <a:uFillTx/>
                <a:latin typeface="+mn-lt"/>
                <a:ea typeface="MS PGothic" pitchFamily="34" charset="-128"/>
              </a:rPr>
              <a:t> is bypassed in the repeated HE-SIG-A symbols</a:t>
            </a:r>
          </a:p>
          <a:p>
            <a:pPr marL="742950" marR="0" lvl="1" indent="-285750" algn="l" defTabSz="914400" rtl="0" eaLnBrk="0" fontAlgn="base" latinLnBrk="0" hangingPunct="0">
              <a:lnSpc>
                <a:spcPct val="100000"/>
              </a:lnSpc>
              <a:spcBef>
                <a:spcPct val="20000"/>
              </a:spcBef>
              <a:spcAft>
                <a:spcPct val="0"/>
              </a:spcAft>
              <a:buClrTx/>
              <a:buSzTx/>
              <a:buFont typeface="Times New Roman" pitchFamily="18" charset="0"/>
              <a:buChar char="−"/>
              <a:tabLst/>
              <a:defRPr/>
            </a:pPr>
            <a:r>
              <a:rPr kumimoji="0" lang="en-US" altLang="zh-CN" sz="2000" b="0" i="0" u="none" strike="noStrike" kern="0" cap="none" spc="0" normalizeH="0" baseline="0" noProof="0" dirty="0" smtClean="0">
                <a:ln>
                  <a:noFill/>
                </a:ln>
                <a:solidFill>
                  <a:schemeClr val="tx1"/>
                </a:solidFill>
                <a:effectLst/>
                <a:uLnTx/>
                <a:uFillTx/>
                <a:latin typeface="+mn-lt"/>
                <a:ea typeface="MS PGothic" pitchFamily="34" charset="-128"/>
              </a:rPr>
              <a:t>The repetition mode is indicated before HE-SIG-A.</a:t>
            </a:r>
          </a:p>
          <a:p>
            <a:pPr marL="742950" marR="0" lvl="1" indent="-285750" algn="l" defTabSz="914400" rtl="0" eaLnBrk="0" fontAlgn="base" latinLnBrk="0" hangingPunct="0">
              <a:lnSpc>
                <a:spcPct val="100000"/>
              </a:lnSpc>
              <a:spcBef>
                <a:spcPct val="20000"/>
              </a:spcBef>
              <a:spcAft>
                <a:spcPct val="0"/>
              </a:spcAft>
              <a:buClrTx/>
              <a:buSzTx/>
              <a:buFont typeface="Times New Roman" pitchFamily="18" charset="0"/>
              <a:buChar char="−"/>
              <a:tabLst/>
              <a:defRPr/>
            </a:pPr>
            <a:endParaRPr kumimoji="0" lang="zh-CN" altLang="zh-CN"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zh-CN" alt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68 No:  0 Abs:15</a:t>
            </a:r>
          </a:p>
          <a:p>
            <a:pPr marL="0" indent="0">
              <a:buNone/>
            </a:pPr>
            <a:r>
              <a:rPr lang="en-US" sz="2400" dirty="0" smtClean="0">
                <a:solidFill>
                  <a:srgbClr val="00B050"/>
                </a:solidFill>
              </a:rPr>
              <a:t>Straw Poll Passes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#24 (Doc #0602)</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40</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00200"/>
            <a:ext cx="7772400" cy="34290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to </a:t>
            </a:r>
            <a:r>
              <a:rPr kumimoji="0" lang="en-US" sz="2400" b="1" i="0" u="none" strike="noStrike" kern="0" cap="none" spc="0" normalizeH="0" baseline="0" noProof="0" dirty="0" err="1" smtClean="0">
                <a:ln>
                  <a:noFill/>
                </a:ln>
                <a:solidFill>
                  <a:schemeClr val="tx1"/>
                </a:solidFill>
                <a:effectLst/>
                <a:uLnTx/>
                <a:uFillTx/>
                <a:latin typeface="+mn-lt"/>
                <a:ea typeface="MS PGothic" pitchFamily="34" charset="-128"/>
                <a:cs typeface="ＭＳ Ｐゴシック" charset="0"/>
              </a:rPr>
              <a:t>TGax</a:t>
            </a: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 Specification Framework Document?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The HE-LTF sequences for UL MU-MIMO shall be generated as follows. For each stream, a common sequence shall be masked repeatedly in a piece-wise manner by a distinct row of an 8x8 orthogonal matrix. When the length of the LTF sequence is not divisible by 8, the last M elements of the LTF sequence (M being the remainder after the division of LTF length by 8) shall be masked by the first M elements of the orthogonal matrix row.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59 No: 1 Abs:12</a:t>
            </a:r>
          </a:p>
          <a:p>
            <a:pPr marL="0" indent="0">
              <a:buNone/>
            </a:pPr>
            <a:r>
              <a:rPr lang="en-US" sz="2400" dirty="0" smtClean="0">
                <a:solidFill>
                  <a:srgbClr val="00B050"/>
                </a:solidFill>
              </a:rPr>
              <a:t>Straw Poll Passes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#25 (Doc #0602)</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41</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1"/>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to </a:t>
            </a:r>
            <a:r>
              <a:rPr kumimoji="0" lang="en-US" altLang="zh-CN" sz="2400" b="1" i="0" u="none" strike="noStrike" kern="0" cap="none" spc="0" normalizeH="0" baseline="0" noProof="0" dirty="0" err="1" smtClean="0">
                <a:ln>
                  <a:noFill/>
                </a:ln>
                <a:solidFill>
                  <a:schemeClr val="tx1"/>
                </a:solidFill>
                <a:effectLst/>
                <a:uLnTx/>
                <a:uFillTx/>
                <a:latin typeface="+mn-lt"/>
                <a:ea typeface="MS PGothic" pitchFamily="34" charset="-128"/>
                <a:cs typeface="ＭＳ Ｐゴシック" charset="0"/>
              </a:rPr>
              <a:t>TGax</a:t>
            </a:r>
            <a:r>
              <a:rPr kumimoji="0" lang="en-US" altLang="zh-CN"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 Specification Framework Document?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zh-CN" sz="2000" b="0" i="0" u="none" strike="noStrike" kern="0" cap="none" spc="0" normalizeH="0" baseline="0" noProof="0" dirty="0" smtClean="0">
                <a:ln>
                  <a:noFill/>
                </a:ln>
                <a:solidFill>
                  <a:schemeClr val="tx1"/>
                </a:solidFill>
                <a:effectLst/>
                <a:uLnTx/>
                <a:uFillTx/>
                <a:latin typeface="+mn-lt"/>
                <a:ea typeface="MS PGothic" pitchFamily="34" charset="-128"/>
              </a:rPr>
              <a:t>The orthogonal matrix used to mask the HE-LTF sequence in SP1 is the 8x8 </a:t>
            </a:r>
            <a:r>
              <a:rPr kumimoji="0" lang="en-US" altLang="zh-CN" sz="2000" b="0" i="0" u="none" strike="noStrike" kern="0" cap="none" spc="0" normalizeH="0" baseline="0" noProof="0" dirty="0" err="1" smtClean="0">
                <a:ln>
                  <a:noFill/>
                </a:ln>
                <a:solidFill>
                  <a:schemeClr val="tx1"/>
                </a:solidFill>
                <a:effectLst/>
                <a:uLnTx/>
                <a:uFillTx/>
                <a:latin typeface="+mn-lt"/>
                <a:ea typeface="MS PGothic" pitchFamily="34" charset="-128"/>
              </a:rPr>
              <a:t>Pmatrix</a:t>
            </a:r>
            <a:r>
              <a:rPr kumimoji="0" lang="en-US" altLang="zh-CN" sz="2000" b="0" i="0" u="none" strike="noStrike" kern="0" cap="none" spc="0" normalizeH="0" baseline="0" noProof="0" dirty="0" smtClean="0">
                <a:ln>
                  <a:noFill/>
                </a:ln>
                <a:solidFill>
                  <a:schemeClr val="tx1"/>
                </a:solidFill>
                <a:effectLst/>
                <a:uLnTx/>
                <a:uFillTx/>
                <a:latin typeface="+mn-lt"/>
                <a:ea typeface="MS PGothic" pitchFamily="34" charset="-128"/>
              </a:rPr>
              <a:t> used in 11ac.</a:t>
            </a:r>
            <a:endParaRPr kumimoji="0" lang="zh-CN" altLang="en-US" sz="2000" b="0" i="0" u="none" strike="noStrike" kern="0" cap="none" spc="0" normalizeH="0" baseline="0" noProof="0" dirty="0">
              <a:ln>
                <a:noFill/>
              </a:ln>
              <a:solidFill>
                <a:schemeClr val="tx1"/>
              </a:solidFill>
              <a:effectLst/>
              <a:uLnTx/>
              <a:uFillTx/>
              <a:latin typeface="+mn-lt"/>
              <a:ea typeface="MS PGothic" pitchFamily="34" charset="-128"/>
            </a:endParaRP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52 No:  12 Abs:2</a:t>
            </a:r>
          </a:p>
          <a:p>
            <a:pPr marL="0" indent="0">
              <a:buNone/>
            </a:pPr>
            <a:r>
              <a:rPr lang="en-US" sz="2400" dirty="0" smtClean="0">
                <a:solidFill>
                  <a:srgbClr val="00B050"/>
                </a:solidFill>
              </a:rPr>
              <a:t>Straw Poll Passes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 Session Head Counts</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42</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extBox 5"/>
          <p:cNvSpPr txBox="1"/>
          <p:nvPr/>
        </p:nvSpPr>
        <p:spPr>
          <a:xfrm>
            <a:off x="1066800" y="2209800"/>
            <a:ext cx="7696200" cy="1077218"/>
          </a:xfrm>
          <a:prstGeom prst="rect">
            <a:avLst/>
          </a:prstGeom>
          <a:noFill/>
        </p:spPr>
        <p:txBody>
          <a:bodyPr wrap="square" rtlCol="0">
            <a:spAutoFit/>
          </a:bodyPr>
          <a:lstStyle/>
          <a:p>
            <a:r>
              <a:rPr lang="en-US" sz="3200" dirty="0" smtClean="0"/>
              <a:t>94 Attendees in Tuesday AM2 </a:t>
            </a:r>
            <a:r>
              <a:rPr lang="en-US" sz="3200" dirty="0" err="1" smtClean="0"/>
              <a:t>TGax</a:t>
            </a:r>
            <a:r>
              <a:rPr lang="en-US" sz="3200" dirty="0" smtClean="0"/>
              <a:t> PHY Ad Hoc Session </a:t>
            </a:r>
            <a:endParaRPr lang="en-US" sz="32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#26 (Doc #1088)</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43</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981201"/>
            <a:ext cx="7770813" cy="3429000"/>
          </a:xfrm>
          <a:prstGeom prst="rect">
            <a:avLst/>
          </a:prstGeom>
        </p:spPr>
        <p:txBody>
          <a:bodyPr/>
          <a:lstStyle/>
          <a:p>
            <a:pPr marL="341313" marR="0" lvl="0" indent="-341313" algn="l" defTabSz="914400" rtl="0" eaLnBrk="0" fontAlgn="base" latinLnBrk="0" hangingPunct="0">
              <a:lnSpc>
                <a:spcPct val="100000"/>
              </a:lnSpc>
              <a:spcBef>
                <a:spcPct val="20000"/>
              </a:spcBef>
              <a:spcAft>
                <a:spcPct val="0"/>
              </a:spcAft>
              <a:buClrTx/>
              <a:buSzTx/>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add the following statement to SFD:</a:t>
            </a:r>
          </a:p>
          <a:p>
            <a:pPr marL="741363" marR="0" lvl="1" indent="-341313" algn="l" defTabSz="914400" rtl="0" eaLnBrk="0" fontAlgn="base" latinLnBrk="0" hangingPunct="0">
              <a:lnSpc>
                <a:spcPct val="100000"/>
              </a:lnSpc>
              <a:spcBef>
                <a:spcPct val="20000"/>
              </a:spcBef>
              <a:spcAft>
                <a:spcPct val="0"/>
              </a:spcAft>
              <a:buClrTx/>
              <a:buSzTx/>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CSD parameters, that result in per-stream </a:t>
            </a:r>
            <a:r>
              <a:rPr kumimoji="0" lang="en-US" sz="2000" b="0" i="0" u="none" strike="noStrike" kern="0" cap="none" spc="0" normalizeH="0" baseline="0" noProof="0" dirty="0" err="1" smtClean="0">
                <a:ln>
                  <a:noFill/>
                </a:ln>
                <a:solidFill>
                  <a:schemeClr val="tx1"/>
                </a:solidFill>
                <a:effectLst/>
                <a:uLnTx/>
                <a:uFillTx/>
                <a:latin typeface="+mn-lt"/>
                <a:ea typeface="MS PGothic" pitchFamily="34" charset="-128"/>
              </a:rPr>
              <a:t>orthogonality</a:t>
            </a: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 within a HE-LTF OFDM symbol, shall be used in HE-LTF of uplink MU-MIMO transmission.</a:t>
            </a:r>
          </a:p>
          <a:p>
            <a:pPr marL="741363" marR="0" lvl="1" indent="-341313" algn="l" defTabSz="914400" rtl="0" eaLnBrk="0" fontAlgn="base" latinLnBrk="0" hangingPunct="0">
              <a:lnSpc>
                <a:spcPct val="100000"/>
              </a:lnSpc>
              <a:spcBef>
                <a:spcPct val="20000"/>
              </a:spcBef>
              <a:spcAft>
                <a:spcPct val="0"/>
              </a:spcAft>
              <a:buClrTx/>
              <a:buSzTx/>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16 No:  5 </a:t>
            </a:r>
            <a:r>
              <a:rPr lang="en-US" sz="2400" dirty="0" err="1" smtClean="0">
                <a:solidFill>
                  <a:srgbClr val="00B050"/>
                </a:solidFill>
              </a:rPr>
              <a:t>Abs:many</a:t>
            </a:r>
            <a:endParaRPr lang="en-US" sz="2400" dirty="0" smtClean="0">
              <a:solidFill>
                <a:srgbClr val="00B050"/>
              </a:solidFill>
            </a:endParaRPr>
          </a:p>
          <a:p>
            <a:pPr marL="0" indent="0">
              <a:buNone/>
            </a:pPr>
            <a:r>
              <a:rPr lang="en-US" sz="2400" dirty="0" smtClean="0">
                <a:solidFill>
                  <a:srgbClr val="00B050"/>
                </a:solidFill>
              </a:rPr>
              <a:t>Straw Poll Passes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#27 (Doc #0810)</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44</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00200"/>
            <a:ext cx="8001000" cy="30480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the following text into Section 3.4 HE Data Field of the current SFD: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An 11ax SU  PPDU should apply the MAC/PHY pre-FEC padding scheme as in 11ac, to pad toward the nearest of the four possible boundaries (“</a:t>
            </a:r>
            <a:r>
              <a:rPr kumimoji="0" lang="en-US" sz="2000" b="0" i="1" u="none" strike="noStrike" kern="0" cap="none" spc="0" normalizeH="0" baseline="0" noProof="0" dirty="0" smtClean="0">
                <a:ln>
                  <a:noFill/>
                </a:ln>
                <a:solidFill>
                  <a:schemeClr val="tx1"/>
                </a:solidFill>
                <a:effectLst/>
                <a:uLnTx/>
                <a:uFillTx/>
                <a:latin typeface="+mn-lt"/>
                <a:ea typeface="MS PGothic" pitchFamily="34" charset="-128"/>
              </a:rPr>
              <a:t>a</a:t>
            </a: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 factor) in the last Data OFDM symbol(s), and then use post-FEC padding bits to fill up the last OFDM symbol(s).</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Packet Extension (PE) field is defined at the end of 11ax PPDUs.</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PE should have the same average power as data field.</a:t>
            </a: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
        <p:nvSpPr>
          <p:cNvPr id="7" name="Rectangle 6"/>
          <p:cNvSpPr/>
          <p:nvPr/>
        </p:nvSpPr>
        <p:spPr>
          <a:xfrm>
            <a:off x="914400" y="5410200"/>
            <a:ext cx="5867400" cy="830997"/>
          </a:xfrm>
          <a:prstGeom prst="rect">
            <a:avLst/>
          </a:prstGeom>
        </p:spPr>
        <p:txBody>
          <a:bodyPr wrap="square">
            <a:spAutoFit/>
          </a:bodyPr>
          <a:lstStyle/>
          <a:p>
            <a:pPr marL="0" indent="0">
              <a:buNone/>
            </a:pPr>
            <a:r>
              <a:rPr lang="en-US" sz="2400" dirty="0" smtClean="0">
                <a:solidFill>
                  <a:srgbClr val="00B050"/>
                </a:solidFill>
              </a:rPr>
              <a:t>Yes: 73 No: 0 Abs:17</a:t>
            </a:r>
          </a:p>
          <a:p>
            <a:pPr marL="0" indent="0">
              <a:buNone/>
            </a:pPr>
            <a:r>
              <a:rPr lang="en-US" sz="2400" dirty="0" smtClean="0">
                <a:solidFill>
                  <a:srgbClr val="00B050"/>
                </a:solidFill>
              </a:rPr>
              <a:t>Straw Poll Passes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772400" cy="1066800"/>
          </a:xfrm>
        </p:spPr>
        <p:txBody>
          <a:bodyPr/>
          <a:lstStyle/>
          <a:p>
            <a:r>
              <a:rPr lang="en-US" dirty="0" smtClean="0"/>
              <a:t>Straw poll #28 (Doc #0810)</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45</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533400" y="1143000"/>
            <a:ext cx="82296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the following text into SFD: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GB" sz="1400" b="0" i="0" u="none" strike="noStrike" kern="0" cap="none" spc="0" normalizeH="0" baseline="0" noProof="0" dirty="0" smtClean="0">
                <a:ln>
                  <a:noFill/>
                </a:ln>
                <a:solidFill>
                  <a:schemeClr val="tx1"/>
                </a:solidFill>
                <a:effectLst/>
                <a:uLnTx/>
                <a:uFillTx/>
                <a:latin typeface="+mn-lt"/>
                <a:ea typeface="MS PGothic" pitchFamily="34" charset="-128"/>
              </a:rPr>
              <a:t>11ax shall define the max packet extension modes of 8µs and 16µs, correspond to the short symbol segment padding boundaries (“</a:t>
            </a:r>
            <a:r>
              <a:rPr kumimoji="0" lang="en-GB" sz="1400" b="0" i="1" u="none" strike="noStrike" kern="0" cap="none" spc="0" normalizeH="0" baseline="0" noProof="0" dirty="0" smtClean="0">
                <a:ln>
                  <a:noFill/>
                </a:ln>
                <a:solidFill>
                  <a:schemeClr val="tx1"/>
                </a:solidFill>
                <a:effectLst/>
                <a:uLnTx/>
                <a:uFillTx/>
                <a:latin typeface="+mn-lt"/>
                <a:ea typeface="MS PGothic" pitchFamily="34" charset="-128"/>
              </a:rPr>
              <a:t>a-</a:t>
            </a:r>
            <a:r>
              <a:rPr kumimoji="0" lang="en-GB" sz="1400" b="0" i="0" u="none" strike="noStrike" kern="0" cap="none" spc="0" normalizeH="0" baseline="0" noProof="0" dirty="0" smtClean="0">
                <a:ln>
                  <a:noFill/>
                </a:ln>
                <a:solidFill>
                  <a:schemeClr val="tx1"/>
                </a:solidFill>
                <a:effectLst/>
                <a:uLnTx/>
                <a:uFillTx/>
                <a:latin typeface="+mn-lt"/>
                <a:ea typeface="MS PGothic" pitchFamily="34" charset="-128"/>
              </a:rPr>
              <a:t>factor”)</a:t>
            </a:r>
            <a:r>
              <a:rPr kumimoji="0" lang="en-GB" sz="1400" b="1" i="0" u="none" strike="noStrike" kern="0" cap="none" spc="0" normalizeH="0" baseline="0" noProof="0" dirty="0" smtClean="0">
                <a:ln>
                  <a:noFill/>
                </a:ln>
                <a:solidFill>
                  <a:schemeClr val="tx1"/>
                </a:solidFill>
                <a:effectLst/>
                <a:uLnTx/>
                <a:uFillTx/>
                <a:latin typeface="+mn-lt"/>
                <a:ea typeface="MS PGothic" pitchFamily="34" charset="-128"/>
              </a:rPr>
              <a:t> </a:t>
            </a:r>
            <a:r>
              <a:rPr kumimoji="0" lang="en-GB" sz="1400" b="0" i="0" u="none" strike="noStrike" kern="0" cap="none" spc="0" normalizeH="0" baseline="0" noProof="0" dirty="0" smtClean="0">
                <a:ln>
                  <a:noFill/>
                </a:ln>
                <a:solidFill>
                  <a:schemeClr val="tx1"/>
                </a:solidFill>
                <a:effectLst/>
                <a:uLnTx/>
                <a:uFillTx/>
                <a:latin typeface="+mn-lt"/>
                <a:ea typeface="MS PGothic" pitchFamily="34" charset="-128"/>
              </a:rPr>
              <a:t>according to the following PE duration (</a:t>
            </a:r>
            <a:r>
              <a:rPr kumimoji="0" lang="en-GB" sz="1400" b="0" i="1" u="none" strike="noStrike" kern="0" cap="none" spc="0" normalizeH="0" baseline="0" noProof="0" dirty="0" smtClean="0">
                <a:ln>
                  <a:noFill/>
                </a:ln>
                <a:solidFill>
                  <a:schemeClr val="tx1"/>
                </a:solidFill>
                <a:effectLst/>
                <a:uLnTx/>
                <a:uFillTx/>
                <a:latin typeface="+mn-lt"/>
                <a:ea typeface="MS PGothic" pitchFamily="34" charset="-128"/>
              </a:rPr>
              <a:t>T</a:t>
            </a:r>
            <a:r>
              <a:rPr kumimoji="0" lang="en-GB" sz="800" b="0" i="1" u="none" strike="noStrike" kern="0" cap="none" spc="0" normalizeH="0" baseline="0" noProof="0" dirty="0" smtClean="0">
                <a:ln>
                  <a:noFill/>
                </a:ln>
                <a:solidFill>
                  <a:schemeClr val="tx1"/>
                </a:solidFill>
                <a:effectLst/>
                <a:uLnTx/>
                <a:uFillTx/>
                <a:latin typeface="+mn-lt"/>
                <a:ea typeface="MS PGothic" pitchFamily="34" charset="-128"/>
              </a:rPr>
              <a:t>PE</a:t>
            </a:r>
            <a:r>
              <a:rPr kumimoji="0" lang="en-GB" sz="1400" b="0" i="0" u="none" strike="noStrike" kern="0" cap="none" spc="0" normalizeH="0" baseline="0" noProof="0" dirty="0" smtClean="0">
                <a:ln>
                  <a:noFill/>
                </a:ln>
                <a:solidFill>
                  <a:schemeClr val="tx1"/>
                </a:solidFill>
                <a:effectLst/>
                <a:uLnTx/>
                <a:uFillTx/>
                <a:latin typeface="+mn-lt"/>
                <a:ea typeface="MS PGothic" pitchFamily="34" charset="-128"/>
              </a:rPr>
              <a:t>) values:</a:t>
            </a:r>
            <a:endParaRPr kumimoji="0" lang="en-US" sz="1400" b="0" i="0" u="none" strike="noStrike" kern="0" cap="none" spc="0" normalizeH="0" baseline="0" noProof="0" dirty="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Max packet extension mode 8 µs: </a:t>
            </a:r>
            <a:r>
              <a:rPr kumimoji="0" lang="en-GB" sz="1200" b="0" i="1" u="none" strike="noStrike" kern="0" cap="none" spc="0" normalizeH="0" baseline="0" noProof="0" dirty="0" smtClean="0">
                <a:ln>
                  <a:noFill/>
                </a:ln>
                <a:solidFill>
                  <a:schemeClr val="tx1"/>
                </a:solidFill>
                <a:effectLst/>
                <a:uLnTx/>
                <a:uFillTx/>
                <a:latin typeface="+mn-lt"/>
                <a:ea typeface="MS PGothic" pitchFamily="34" charset="-128"/>
              </a:rPr>
              <a:t>T</a:t>
            </a:r>
            <a:r>
              <a:rPr kumimoji="0" lang="en-GB" sz="600" b="0" i="1" u="none" strike="noStrike" kern="0" cap="none" spc="0" normalizeH="0" baseline="0" noProof="0" dirty="0" smtClean="0">
                <a:ln>
                  <a:noFill/>
                </a:ln>
                <a:solidFill>
                  <a:schemeClr val="tx1"/>
                </a:solidFill>
                <a:effectLst/>
                <a:uLnTx/>
                <a:uFillTx/>
                <a:latin typeface="+mn-lt"/>
                <a:ea typeface="MS PGothic" pitchFamily="34" charset="-128"/>
              </a:rPr>
              <a:t>PE</a:t>
            </a: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 = [0 0 4 8] µs for </a:t>
            </a:r>
            <a:r>
              <a:rPr kumimoji="0" lang="en-GB" sz="1200" b="0" i="1" u="none" strike="noStrike" kern="0" cap="none" spc="0" normalizeH="0" baseline="0" noProof="0" dirty="0" smtClean="0">
                <a:ln>
                  <a:noFill/>
                </a:ln>
                <a:solidFill>
                  <a:schemeClr val="tx1"/>
                </a:solidFill>
                <a:effectLst/>
                <a:uLnTx/>
                <a:uFillTx/>
                <a:latin typeface="+mn-lt"/>
                <a:ea typeface="MS PGothic" pitchFamily="34" charset="-128"/>
              </a:rPr>
              <a:t>a = 1~4 </a:t>
            </a: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respectively;</a:t>
            </a:r>
            <a:endParaRPr kumimoji="0" lang="en-US" sz="1200" b="0" i="0" u="none" strike="noStrike" kern="0" cap="none" spc="0" normalizeH="0" baseline="0" noProof="0" dirty="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Max packet extension mode 16 µs: </a:t>
            </a:r>
            <a:r>
              <a:rPr kumimoji="0" lang="en-GB" sz="1200" b="0" i="1" u="none" strike="noStrike" kern="0" cap="none" spc="0" normalizeH="0" baseline="0" noProof="0" dirty="0" smtClean="0">
                <a:ln>
                  <a:noFill/>
                </a:ln>
                <a:solidFill>
                  <a:schemeClr val="tx1"/>
                </a:solidFill>
                <a:effectLst/>
                <a:uLnTx/>
                <a:uFillTx/>
                <a:latin typeface="+mn-lt"/>
                <a:ea typeface="MS PGothic" pitchFamily="34" charset="-128"/>
              </a:rPr>
              <a:t>T</a:t>
            </a:r>
            <a:r>
              <a:rPr kumimoji="0" lang="en-GB" sz="600" b="0" i="1" u="none" strike="noStrike" kern="0" cap="none" spc="0" normalizeH="0" baseline="0" noProof="0" dirty="0" smtClean="0">
                <a:ln>
                  <a:noFill/>
                </a:ln>
                <a:solidFill>
                  <a:schemeClr val="tx1"/>
                </a:solidFill>
                <a:effectLst/>
                <a:uLnTx/>
                <a:uFillTx/>
                <a:latin typeface="+mn-lt"/>
                <a:ea typeface="MS PGothic" pitchFamily="34" charset="-128"/>
              </a:rPr>
              <a:t>PE</a:t>
            </a: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 = [4 8 12 16] µs for </a:t>
            </a:r>
            <a:r>
              <a:rPr kumimoji="0" lang="en-GB" sz="1200" b="0" i="1" u="none" strike="noStrike" kern="0" cap="none" spc="0" normalizeH="0" baseline="0" noProof="0" dirty="0" smtClean="0">
                <a:ln>
                  <a:noFill/>
                </a:ln>
                <a:solidFill>
                  <a:schemeClr val="tx1"/>
                </a:solidFill>
                <a:effectLst/>
                <a:uLnTx/>
                <a:uFillTx/>
                <a:latin typeface="+mn-lt"/>
                <a:ea typeface="MS PGothic" pitchFamily="34" charset="-128"/>
              </a:rPr>
              <a:t>a = 1~4 </a:t>
            </a: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respectively. </a:t>
            </a:r>
            <a:endParaRPr kumimoji="0" lang="en-US" sz="12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GB" sz="1400" b="0" i="0" u="none" strike="noStrike" kern="0" cap="none" spc="0" normalizeH="0" baseline="0" noProof="0" dirty="0" smtClean="0">
                <a:ln>
                  <a:noFill/>
                </a:ln>
                <a:solidFill>
                  <a:schemeClr val="tx1"/>
                </a:solidFill>
                <a:effectLst/>
                <a:uLnTx/>
                <a:uFillTx/>
                <a:latin typeface="+mn-lt"/>
                <a:ea typeface="MS PGothic" pitchFamily="34" charset="-128"/>
              </a:rPr>
              <a:t>HE Capability field shall define two constellation level thresholds (</a:t>
            </a:r>
            <a:r>
              <a:rPr kumimoji="0" lang="en-GB" sz="1400" b="0" i="1" u="none" strike="noStrike" kern="0" cap="none" spc="0" normalizeH="0" baseline="0" noProof="0" dirty="0" smtClean="0">
                <a:ln>
                  <a:noFill/>
                </a:ln>
                <a:solidFill>
                  <a:schemeClr val="tx1"/>
                </a:solidFill>
                <a:effectLst/>
                <a:uLnTx/>
                <a:uFillTx/>
                <a:latin typeface="+mn-lt"/>
                <a:ea typeface="MS PGothic" pitchFamily="34" charset="-128"/>
              </a:rPr>
              <a:t>threshold</a:t>
            </a:r>
            <a:r>
              <a:rPr kumimoji="0" lang="en-GB" sz="1050" b="0" i="1" u="none" strike="noStrike" kern="0" cap="none" spc="0" normalizeH="0" baseline="0" noProof="0" dirty="0" smtClean="0">
                <a:ln>
                  <a:noFill/>
                </a:ln>
                <a:solidFill>
                  <a:schemeClr val="tx1"/>
                </a:solidFill>
                <a:effectLst/>
                <a:uLnTx/>
                <a:uFillTx/>
                <a:latin typeface="+mn-lt"/>
                <a:ea typeface="MS PGothic" pitchFamily="34" charset="-128"/>
              </a:rPr>
              <a:t>16</a:t>
            </a:r>
            <a:r>
              <a:rPr kumimoji="0" lang="en-GB" sz="1400" b="0" i="1" u="none" strike="noStrike" kern="0" cap="none" spc="0" normalizeH="0" baseline="0" noProof="0" dirty="0" smtClean="0">
                <a:ln>
                  <a:noFill/>
                </a:ln>
                <a:solidFill>
                  <a:schemeClr val="tx1"/>
                </a:solidFill>
                <a:effectLst/>
                <a:uLnTx/>
                <a:uFillTx/>
                <a:latin typeface="+mn-lt"/>
                <a:ea typeface="MS PGothic" pitchFamily="34" charset="-128"/>
              </a:rPr>
              <a:t> </a:t>
            </a:r>
            <a:r>
              <a:rPr kumimoji="0" lang="en-GB" sz="1400" b="0" i="0" u="none" strike="noStrike" kern="0" cap="none" spc="0" normalizeH="0" baseline="0" noProof="0" dirty="0" smtClean="0">
                <a:ln>
                  <a:noFill/>
                </a:ln>
                <a:solidFill>
                  <a:schemeClr val="tx1"/>
                </a:solidFill>
                <a:effectLst/>
                <a:uLnTx/>
                <a:uFillTx/>
                <a:latin typeface="+mn-lt"/>
                <a:ea typeface="MS PGothic" pitchFamily="34" charset="-128"/>
              </a:rPr>
              <a:t>and </a:t>
            </a:r>
            <a:r>
              <a:rPr kumimoji="0" lang="en-GB" sz="1400" b="0" i="1" u="none" strike="noStrike" kern="0" cap="none" spc="0" normalizeH="0" baseline="0" noProof="0" dirty="0" smtClean="0">
                <a:ln>
                  <a:noFill/>
                </a:ln>
                <a:solidFill>
                  <a:schemeClr val="tx1"/>
                </a:solidFill>
                <a:effectLst/>
                <a:uLnTx/>
                <a:uFillTx/>
                <a:latin typeface="+mn-lt"/>
                <a:ea typeface="MS PGothic" pitchFamily="34" charset="-128"/>
              </a:rPr>
              <a:t>threshold</a:t>
            </a:r>
            <a:r>
              <a:rPr kumimoji="0" lang="en-GB" sz="800" b="0" i="1" u="none" strike="noStrike" kern="0" cap="none" spc="0" normalizeH="0" baseline="0" noProof="0" dirty="0" smtClean="0">
                <a:ln>
                  <a:noFill/>
                </a:ln>
                <a:solidFill>
                  <a:schemeClr val="tx1"/>
                </a:solidFill>
                <a:effectLst/>
                <a:uLnTx/>
                <a:uFillTx/>
                <a:latin typeface="+mn-lt"/>
                <a:ea typeface="MS PGothic" pitchFamily="34" charset="-128"/>
              </a:rPr>
              <a:t>8</a:t>
            </a:r>
            <a:r>
              <a:rPr kumimoji="0" lang="en-GB" sz="1400" b="0" i="0" u="none" strike="noStrike" kern="0" cap="none" spc="0" normalizeH="0" baseline="0" noProof="0" dirty="0" smtClean="0">
                <a:ln>
                  <a:noFill/>
                </a:ln>
                <a:solidFill>
                  <a:schemeClr val="tx1"/>
                </a:solidFill>
                <a:effectLst/>
                <a:uLnTx/>
                <a:uFillTx/>
                <a:latin typeface="+mn-lt"/>
                <a:ea typeface="MS PGothic" pitchFamily="34" charset="-128"/>
              </a:rPr>
              <a:t>) for a given {NSS, BW} combination, to determine if and when max packet extension modes 8 µs and 16 µs are applied, i.e.</a:t>
            </a:r>
            <a:endParaRPr kumimoji="0" lang="en-US" sz="1400" b="0" i="0" u="none" strike="noStrike" kern="0" cap="none" spc="0" normalizeH="0" baseline="0" noProof="0" dirty="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3 bits are used to specify each threshold as the table below.</a:t>
            </a:r>
            <a:endParaRPr kumimoji="0" lang="en-US" sz="1200" b="0" i="0" u="none" strike="noStrike" kern="0" cap="none" spc="0" normalizeH="0" baseline="0" noProof="0" dirty="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If constellation  </a:t>
            </a: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sym typeface="Symbol"/>
              </a:rPr>
              <a:t></a:t>
            </a: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 </a:t>
            </a:r>
            <a:r>
              <a:rPr kumimoji="0" lang="en-GB" sz="1200" b="0" i="1" u="none" strike="noStrike" kern="0" cap="none" spc="0" normalizeH="0" baseline="0" noProof="0" dirty="0" smtClean="0">
                <a:ln>
                  <a:noFill/>
                </a:ln>
                <a:solidFill>
                  <a:schemeClr val="tx1"/>
                </a:solidFill>
                <a:effectLst/>
                <a:uLnTx/>
                <a:uFillTx/>
                <a:latin typeface="+mn-lt"/>
                <a:ea typeface="MS PGothic" pitchFamily="34" charset="-128"/>
              </a:rPr>
              <a:t>threshold</a:t>
            </a:r>
            <a:r>
              <a:rPr kumimoji="0" lang="en-GB" sz="1200" b="0" i="1" u="none" strike="noStrike" kern="0" cap="none" spc="0" normalizeH="0" baseline="-25000" noProof="0" dirty="0" smtClean="0">
                <a:ln>
                  <a:noFill/>
                </a:ln>
                <a:solidFill>
                  <a:schemeClr val="tx1"/>
                </a:solidFill>
                <a:effectLst/>
                <a:uLnTx/>
                <a:uFillTx/>
                <a:latin typeface="+mn-lt"/>
                <a:ea typeface="MS PGothic" pitchFamily="34" charset="-128"/>
              </a:rPr>
              <a:t>16</a:t>
            </a: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 apply max PE 16 µs mode, else if constellation  </a:t>
            </a: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sym typeface="Symbol"/>
              </a:rPr>
              <a:t></a:t>
            </a: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 </a:t>
            </a:r>
            <a:r>
              <a:rPr kumimoji="0" lang="en-GB" sz="1200" b="0" i="1" u="none" strike="noStrike" kern="0" cap="none" spc="0" normalizeH="0" baseline="0" noProof="0" dirty="0" smtClean="0">
                <a:ln>
                  <a:noFill/>
                </a:ln>
                <a:solidFill>
                  <a:schemeClr val="tx1"/>
                </a:solidFill>
                <a:effectLst/>
                <a:uLnTx/>
                <a:uFillTx/>
                <a:latin typeface="+mn-lt"/>
                <a:ea typeface="MS PGothic" pitchFamily="34" charset="-128"/>
              </a:rPr>
              <a:t>threshold</a:t>
            </a:r>
            <a:r>
              <a:rPr kumimoji="0" lang="en-GB" sz="1200" b="0" i="1" u="none" strike="noStrike" kern="0" cap="none" spc="0" normalizeH="0" baseline="-25000" noProof="0" dirty="0" smtClean="0">
                <a:ln>
                  <a:noFill/>
                </a:ln>
                <a:solidFill>
                  <a:schemeClr val="tx1"/>
                </a:solidFill>
                <a:effectLst/>
                <a:uLnTx/>
                <a:uFillTx/>
                <a:latin typeface="+mn-lt"/>
                <a:ea typeface="MS PGothic" pitchFamily="34" charset="-128"/>
              </a:rPr>
              <a:t>8</a:t>
            </a: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 apply max PE 8 µs mode, else no packet extension.</a:t>
            </a:r>
            <a:endParaRPr kumimoji="0" lang="en-US" sz="1200" b="0" i="0" u="none" strike="noStrike" kern="0" cap="none" spc="0" normalizeH="0" baseline="0" noProof="0" dirty="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If no PE is required for all constellations both </a:t>
            </a:r>
            <a:r>
              <a:rPr kumimoji="0" lang="en-GB" sz="1200" b="0" i="1" u="none" strike="noStrike" kern="0" cap="none" spc="0" normalizeH="0" baseline="0" noProof="0" dirty="0" smtClean="0">
                <a:ln>
                  <a:noFill/>
                </a:ln>
                <a:solidFill>
                  <a:schemeClr val="tx1"/>
                </a:solidFill>
                <a:effectLst/>
                <a:uLnTx/>
                <a:uFillTx/>
                <a:latin typeface="+mn-lt"/>
                <a:ea typeface="MS PGothic" pitchFamily="34" charset="-128"/>
              </a:rPr>
              <a:t>threshold</a:t>
            </a:r>
            <a:r>
              <a:rPr kumimoji="0" lang="en-GB" sz="1200" b="0" i="1" u="none" strike="noStrike" kern="0" cap="none" spc="0" normalizeH="0" baseline="-25000" noProof="0" dirty="0" smtClean="0">
                <a:ln>
                  <a:noFill/>
                </a:ln>
                <a:solidFill>
                  <a:schemeClr val="tx1"/>
                </a:solidFill>
                <a:effectLst/>
                <a:uLnTx/>
                <a:uFillTx/>
                <a:latin typeface="+mn-lt"/>
                <a:ea typeface="MS PGothic" pitchFamily="34" charset="-128"/>
              </a:rPr>
              <a:t>8</a:t>
            </a:r>
            <a:r>
              <a:rPr kumimoji="0" lang="en-GB" sz="1200" b="0" i="0" u="none" strike="noStrike" kern="0" cap="none" spc="0" normalizeH="0" baseline="-25000" noProof="0" dirty="0" smtClean="0">
                <a:ln>
                  <a:noFill/>
                </a:ln>
                <a:solidFill>
                  <a:schemeClr val="tx1"/>
                </a:solidFill>
                <a:effectLst/>
                <a:uLnTx/>
                <a:uFillTx/>
                <a:latin typeface="+mn-lt"/>
                <a:ea typeface="MS PGothic" pitchFamily="34" charset="-128"/>
              </a:rPr>
              <a:t> </a:t>
            </a: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and </a:t>
            </a:r>
            <a:r>
              <a:rPr kumimoji="0" lang="en-GB" sz="1200" b="0" i="1" u="none" strike="noStrike" kern="0" cap="none" spc="0" normalizeH="0" baseline="0" noProof="0" dirty="0" smtClean="0">
                <a:ln>
                  <a:noFill/>
                </a:ln>
                <a:solidFill>
                  <a:schemeClr val="tx1"/>
                </a:solidFill>
                <a:effectLst/>
                <a:uLnTx/>
                <a:uFillTx/>
                <a:latin typeface="+mn-lt"/>
                <a:ea typeface="MS PGothic" pitchFamily="34" charset="-128"/>
              </a:rPr>
              <a:t>threshold</a:t>
            </a:r>
            <a:r>
              <a:rPr kumimoji="0" lang="en-GB" sz="1200" b="0" i="1" u="none" strike="noStrike" kern="0" cap="none" spc="0" normalizeH="0" baseline="-25000" noProof="0" dirty="0" smtClean="0">
                <a:ln>
                  <a:noFill/>
                </a:ln>
                <a:solidFill>
                  <a:schemeClr val="tx1"/>
                </a:solidFill>
                <a:effectLst/>
                <a:uLnTx/>
                <a:uFillTx/>
                <a:latin typeface="+mn-lt"/>
                <a:ea typeface="MS PGothic" pitchFamily="34" charset="-128"/>
              </a:rPr>
              <a:t>16</a:t>
            </a:r>
            <a:r>
              <a:rPr kumimoji="0" lang="en-GB" sz="1200" b="0" i="0" u="none" strike="noStrike" kern="0" cap="none" spc="0" normalizeH="0" baseline="-25000" noProof="0" dirty="0" smtClean="0">
                <a:ln>
                  <a:noFill/>
                </a:ln>
                <a:solidFill>
                  <a:schemeClr val="tx1"/>
                </a:solidFill>
                <a:effectLst/>
                <a:uLnTx/>
                <a:uFillTx/>
                <a:latin typeface="+mn-lt"/>
                <a:ea typeface="MS PGothic" pitchFamily="34" charset="-128"/>
              </a:rPr>
              <a:t> </a:t>
            </a: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are set to 111</a:t>
            </a:r>
            <a:endParaRPr kumimoji="0" lang="en-US" sz="1200" b="0" i="0" u="none" strike="noStrike" kern="0" cap="none" spc="0" normalizeH="0" baseline="0" noProof="0" dirty="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If only max PE 8 µs mode is required, set </a:t>
            </a:r>
            <a:r>
              <a:rPr kumimoji="0" lang="en-GB" sz="1200" b="0" i="1" u="none" strike="noStrike" kern="0" cap="none" spc="0" normalizeH="0" baseline="0" noProof="0" dirty="0" smtClean="0">
                <a:ln>
                  <a:noFill/>
                </a:ln>
                <a:solidFill>
                  <a:schemeClr val="tx1"/>
                </a:solidFill>
                <a:effectLst/>
                <a:uLnTx/>
                <a:uFillTx/>
                <a:latin typeface="+mn-lt"/>
                <a:ea typeface="MS PGothic" pitchFamily="34" charset="-128"/>
              </a:rPr>
              <a:t>threshold</a:t>
            </a:r>
            <a:r>
              <a:rPr kumimoji="0" lang="en-GB" sz="1200" b="0" i="1" u="none" strike="noStrike" kern="0" cap="none" spc="0" normalizeH="0" baseline="-25000" noProof="0" dirty="0" smtClean="0">
                <a:ln>
                  <a:noFill/>
                </a:ln>
                <a:solidFill>
                  <a:schemeClr val="tx1"/>
                </a:solidFill>
                <a:effectLst/>
                <a:uLnTx/>
                <a:uFillTx/>
                <a:latin typeface="+mn-lt"/>
                <a:ea typeface="MS PGothic" pitchFamily="34" charset="-128"/>
              </a:rPr>
              <a:t>16</a:t>
            </a: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 to be 111, and </a:t>
            </a:r>
            <a:r>
              <a:rPr kumimoji="0" lang="en-GB" sz="1200" b="0" i="1" u="none" strike="noStrike" kern="0" cap="none" spc="0" normalizeH="0" baseline="0" noProof="0" dirty="0" smtClean="0">
                <a:ln>
                  <a:noFill/>
                </a:ln>
                <a:solidFill>
                  <a:schemeClr val="tx1"/>
                </a:solidFill>
                <a:effectLst/>
                <a:uLnTx/>
                <a:uFillTx/>
                <a:latin typeface="+mn-lt"/>
                <a:ea typeface="MS PGothic" pitchFamily="34" charset="-128"/>
              </a:rPr>
              <a:t>threshold</a:t>
            </a:r>
            <a:r>
              <a:rPr kumimoji="0" lang="en-GB" sz="1200" b="0" i="1" u="none" strike="noStrike" kern="0" cap="none" spc="0" normalizeH="0" baseline="-25000" noProof="0" dirty="0" smtClean="0">
                <a:ln>
                  <a:noFill/>
                </a:ln>
                <a:solidFill>
                  <a:schemeClr val="tx1"/>
                </a:solidFill>
                <a:effectLst/>
                <a:uLnTx/>
                <a:uFillTx/>
                <a:latin typeface="+mn-lt"/>
                <a:ea typeface="MS PGothic" pitchFamily="34" charset="-128"/>
              </a:rPr>
              <a:t>8</a:t>
            </a: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 to be the constellation at which max PE 8 µs mode starts</a:t>
            </a:r>
            <a:endParaRPr kumimoji="0" lang="en-US" sz="1200" b="0" i="0" u="none" strike="noStrike" kern="0" cap="none" spc="0" normalizeH="0" baseline="0" noProof="0" dirty="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If only max PE 16µs mode is required, set </a:t>
            </a:r>
            <a:r>
              <a:rPr kumimoji="0" lang="en-GB" sz="1200" b="0" i="1" u="none" strike="noStrike" kern="0" cap="none" spc="0" normalizeH="0" baseline="0" noProof="0" dirty="0" smtClean="0">
                <a:ln>
                  <a:noFill/>
                </a:ln>
                <a:solidFill>
                  <a:schemeClr val="tx1"/>
                </a:solidFill>
                <a:effectLst/>
                <a:uLnTx/>
                <a:uFillTx/>
                <a:latin typeface="+mn-lt"/>
                <a:ea typeface="MS PGothic" pitchFamily="34" charset="-128"/>
              </a:rPr>
              <a:t>threshold</a:t>
            </a:r>
            <a:r>
              <a:rPr kumimoji="0" lang="en-GB" sz="1200" b="0" i="1" u="none" strike="noStrike" kern="0" cap="none" spc="0" normalizeH="0" baseline="-25000" noProof="0" dirty="0" smtClean="0">
                <a:ln>
                  <a:noFill/>
                </a:ln>
                <a:solidFill>
                  <a:schemeClr val="tx1"/>
                </a:solidFill>
                <a:effectLst/>
                <a:uLnTx/>
                <a:uFillTx/>
                <a:latin typeface="+mn-lt"/>
                <a:ea typeface="MS PGothic" pitchFamily="34" charset="-128"/>
              </a:rPr>
              <a:t>16</a:t>
            </a:r>
            <a:r>
              <a:rPr kumimoji="0" lang="en-GB" sz="1200" b="0" i="1" u="none" strike="noStrike" kern="0" cap="none" spc="0" normalizeH="0" baseline="0" noProof="0" dirty="0" smtClean="0">
                <a:ln>
                  <a:noFill/>
                </a:ln>
                <a:solidFill>
                  <a:schemeClr val="tx1"/>
                </a:solidFill>
                <a:effectLst/>
                <a:uLnTx/>
                <a:uFillTx/>
                <a:latin typeface="+mn-lt"/>
                <a:ea typeface="MS PGothic" pitchFamily="34" charset="-128"/>
              </a:rPr>
              <a:t> </a:t>
            </a: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to be the constellation at which max PE 16µs mode starts, and </a:t>
            </a:r>
            <a:r>
              <a:rPr kumimoji="0" lang="en-GB" sz="1200" b="0" i="1" u="none" strike="noStrike" kern="0" cap="none" spc="0" normalizeH="0" baseline="0" noProof="0" dirty="0" smtClean="0">
                <a:ln>
                  <a:noFill/>
                </a:ln>
                <a:solidFill>
                  <a:schemeClr val="tx1"/>
                </a:solidFill>
                <a:effectLst/>
                <a:uLnTx/>
                <a:uFillTx/>
                <a:latin typeface="+mn-lt"/>
                <a:ea typeface="MS PGothic" pitchFamily="34" charset="-128"/>
              </a:rPr>
              <a:t>threshold</a:t>
            </a:r>
            <a:r>
              <a:rPr kumimoji="0" lang="en-GB" sz="1200" b="0" i="1" u="none" strike="noStrike" kern="0" cap="none" spc="0" normalizeH="0" baseline="-25000" noProof="0" dirty="0" smtClean="0">
                <a:ln>
                  <a:noFill/>
                </a:ln>
                <a:solidFill>
                  <a:schemeClr val="tx1"/>
                </a:solidFill>
                <a:effectLst/>
                <a:uLnTx/>
                <a:uFillTx/>
                <a:latin typeface="+mn-lt"/>
                <a:ea typeface="MS PGothic" pitchFamily="34" charset="-128"/>
              </a:rPr>
              <a:t>8</a:t>
            </a: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 to be 111 </a:t>
            </a:r>
            <a:endParaRPr kumimoji="0" lang="en-US" sz="1200" b="0" i="0" u="none" strike="noStrike" kern="0" cap="none" spc="0" normalizeH="0" baseline="0" noProof="0" dirty="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GB" sz="1200" b="0" i="0" u="none" strike="noStrike" kern="0" cap="none" spc="0" normalizeH="0" baseline="0" noProof="0" dirty="0" smtClean="0">
                <a:ln>
                  <a:noFill/>
                </a:ln>
                <a:solidFill>
                  <a:schemeClr val="tx1"/>
                </a:solidFill>
                <a:effectLst/>
                <a:uLnTx/>
                <a:uFillTx/>
                <a:latin typeface="+mn-lt"/>
                <a:ea typeface="MS PGothic" pitchFamily="34" charset="-128"/>
              </a:rPr>
              <a:t>When ≥80 MHz is supported, no thresholds are defined for RU size less than or equal to 242 tones (20 MHz); otherwise, thresholds are defined down to a TBD RU size.</a:t>
            </a:r>
            <a:endParaRPr kumimoji="0" lang="en-US" sz="1200" b="0" i="0" u="none" strike="noStrike" kern="0" cap="none" spc="0" normalizeH="0" baseline="0" noProof="0" dirty="0">
              <a:ln>
                <a:noFill/>
              </a:ln>
              <a:solidFill>
                <a:schemeClr val="tx1"/>
              </a:solidFill>
              <a:effectLst/>
              <a:uLnTx/>
              <a:uFillTx/>
              <a:latin typeface="+mn-lt"/>
              <a:ea typeface="MS PGothic" pitchFamily="34" charset="-128"/>
            </a:endParaRPr>
          </a:p>
        </p:txBody>
      </p:sp>
      <p:graphicFrame>
        <p:nvGraphicFramePr>
          <p:cNvPr id="7" name="Table 6"/>
          <p:cNvGraphicFramePr>
            <a:graphicFrameLocks noGrp="1"/>
          </p:cNvGraphicFramePr>
          <p:nvPr/>
        </p:nvGraphicFramePr>
        <p:xfrm>
          <a:off x="5638800" y="4953000"/>
          <a:ext cx="2743200" cy="1508760"/>
        </p:xfrm>
        <a:graphic>
          <a:graphicData uri="http://schemas.openxmlformats.org/drawingml/2006/table">
            <a:tbl>
              <a:tblPr/>
              <a:tblGrid>
                <a:gridCol w="1371600"/>
                <a:gridCol w="1371600"/>
              </a:tblGrid>
              <a:tr h="30480">
                <a:tc>
                  <a:txBody>
                    <a:bodyPr/>
                    <a:lstStyle/>
                    <a:p>
                      <a:pPr marL="0" marR="0">
                        <a:spcBef>
                          <a:spcPts val="0"/>
                        </a:spcBef>
                        <a:spcAft>
                          <a:spcPts val="0"/>
                        </a:spcAft>
                      </a:pPr>
                      <a:r>
                        <a:rPr lang="en-GB" sz="1100">
                          <a:latin typeface="Times New Roman"/>
                          <a:ea typeface="Times New Roman"/>
                        </a:rPr>
                        <a:t>Constellation </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a:latin typeface="Times New Roman"/>
                          <a:ea typeface="Times New Roman"/>
                        </a:rPr>
                        <a:t>Threshold Encoding in HE Capability</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GB" sz="1100">
                          <a:latin typeface="Times New Roman"/>
                          <a:ea typeface="Times New Roman"/>
                        </a:rPr>
                        <a:t>BPSK</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a:latin typeface="Times New Roman"/>
                          <a:ea typeface="Times New Roman"/>
                        </a:rPr>
                        <a:t>000</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GB" sz="1100">
                          <a:latin typeface="Times New Roman"/>
                          <a:ea typeface="Times New Roman"/>
                        </a:rPr>
                        <a:t>QPSK</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a:latin typeface="Times New Roman"/>
                          <a:ea typeface="Times New Roman"/>
                        </a:rPr>
                        <a:t>001</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40">
                <a:tc>
                  <a:txBody>
                    <a:bodyPr/>
                    <a:lstStyle/>
                    <a:p>
                      <a:pPr marL="0" marR="0">
                        <a:spcBef>
                          <a:spcPts val="0"/>
                        </a:spcBef>
                        <a:spcAft>
                          <a:spcPts val="0"/>
                        </a:spcAft>
                      </a:pPr>
                      <a:r>
                        <a:rPr lang="en-GB" sz="1100">
                          <a:latin typeface="Times New Roman"/>
                          <a:ea typeface="Times New Roman"/>
                        </a:rPr>
                        <a:t>16QAM</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a:latin typeface="Times New Roman"/>
                          <a:ea typeface="Times New Roman"/>
                        </a:rPr>
                        <a:t>010</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GB" sz="1100">
                          <a:latin typeface="Times New Roman"/>
                          <a:ea typeface="Times New Roman"/>
                        </a:rPr>
                        <a:t>64QAM</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a:latin typeface="Times New Roman"/>
                          <a:ea typeface="Times New Roman"/>
                        </a:rPr>
                        <a:t>011</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GB" sz="1100">
                          <a:latin typeface="Times New Roman"/>
                          <a:ea typeface="Times New Roman"/>
                        </a:rPr>
                        <a:t>256QAM</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a:latin typeface="Times New Roman"/>
                          <a:ea typeface="Times New Roman"/>
                        </a:rPr>
                        <a:t>100</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GB" sz="1100">
                          <a:latin typeface="Times New Roman"/>
                          <a:ea typeface="Times New Roman"/>
                        </a:rPr>
                        <a:t>1024QAM (TBD)</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a:latin typeface="Times New Roman"/>
                          <a:ea typeface="Times New Roman"/>
                        </a:rPr>
                        <a:t>101</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GB" sz="1100">
                          <a:latin typeface="Times New Roman"/>
                          <a:ea typeface="Times New Roman"/>
                        </a:rPr>
                        <a:t>None</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dirty="0">
                          <a:latin typeface="Times New Roman"/>
                          <a:ea typeface="Times New Roman"/>
                        </a:rPr>
                        <a:t>111</a:t>
                      </a:r>
                      <a:endParaRPr lang="en-US" sz="11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609600" y="5410200"/>
            <a:ext cx="5867400" cy="830997"/>
          </a:xfrm>
          <a:prstGeom prst="rect">
            <a:avLst/>
          </a:prstGeom>
        </p:spPr>
        <p:txBody>
          <a:bodyPr wrap="square">
            <a:spAutoFit/>
          </a:bodyPr>
          <a:lstStyle/>
          <a:p>
            <a:pPr marL="0" indent="0">
              <a:buNone/>
            </a:pPr>
            <a:r>
              <a:rPr lang="en-US" sz="2400" dirty="0" smtClean="0">
                <a:solidFill>
                  <a:srgbClr val="00B050"/>
                </a:solidFill>
              </a:rPr>
              <a:t>Yes: 68 No: 13 Abs: 5</a:t>
            </a:r>
          </a:p>
          <a:p>
            <a:pPr marL="0" indent="0">
              <a:buNone/>
            </a:pPr>
            <a:r>
              <a:rPr lang="en-US" sz="2400" dirty="0" smtClean="0">
                <a:solidFill>
                  <a:srgbClr val="00B050"/>
                </a:solidFill>
              </a:rPr>
              <a:t>Straw Poll Passes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#29 (Doc #0810)</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46</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764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the following text into SFD: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GB" sz="2000" b="0" i="0" u="none" strike="noStrike" kern="0" cap="none" spc="0" normalizeH="0" baseline="0" noProof="0" dirty="0" smtClean="0">
                <a:ln>
                  <a:noFill/>
                </a:ln>
                <a:solidFill>
                  <a:schemeClr val="tx1"/>
                </a:solidFill>
                <a:effectLst/>
                <a:uLnTx/>
                <a:uFillTx/>
                <a:latin typeface="+mn-lt"/>
                <a:ea typeface="MS PGothic" pitchFamily="34" charset="-128"/>
              </a:rPr>
              <a:t>The number of </a:t>
            </a:r>
            <a:r>
              <a:rPr kumimoji="0" lang="en-GB" sz="2000" b="0" i="0" u="none" strike="noStrike" kern="0" cap="none" spc="0" normalizeH="0" baseline="0" noProof="0" dirty="0" err="1" smtClean="0">
                <a:ln>
                  <a:noFill/>
                </a:ln>
                <a:solidFill>
                  <a:schemeClr val="tx1"/>
                </a:solidFill>
                <a:effectLst/>
                <a:uLnTx/>
                <a:uFillTx/>
                <a:latin typeface="+mn-lt"/>
                <a:ea typeface="MS PGothic" pitchFamily="34" charset="-128"/>
              </a:rPr>
              <a:t>uncoded</a:t>
            </a:r>
            <a:r>
              <a:rPr kumimoji="0" lang="en-GB" sz="2000" b="0" i="0" u="none" strike="noStrike" kern="0" cap="none" spc="0" normalizeH="0" baseline="0" noProof="0" dirty="0" smtClean="0">
                <a:ln>
                  <a:noFill/>
                </a:ln>
                <a:solidFill>
                  <a:schemeClr val="tx1"/>
                </a:solidFill>
                <a:effectLst/>
                <a:uLnTx/>
                <a:uFillTx/>
                <a:latin typeface="+mn-lt"/>
                <a:ea typeface="MS PGothic" pitchFamily="34" charset="-128"/>
              </a:rPr>
              <a:t> bits for each of the first 3 short symbol segments (a=1~3) equals to the number of </a:t>
            </a:r>
            <a:r>
              <a:rPr kumimoji="0" lang="en-GB" sz="2000" b="0" i="0" u="none" strike="noStrike" kern="0" cap="none" spc="0" normalizeH="0" baseline="0" noProof="0" dirty="0" err="1" smtClean="0">
                <a:ln>
                  <a:noFill/>
                </a:ln>
                <a:solidFill>
                  <a:schemeClr val="tx1"/>
                </a:solidFill>
                <a:effectLst/>
                <a:uLnTx/>
                <a:uFillTx/>
                <a:latin typeface="+mn-lt"/>
                <a:ea typeface="MS PGothic" pitchFamily="34" charset="-128"/>
              </a:rPr>
              <a:t>uncoded</a:t>
            </a:r>
            <a:r>
              <a:rPr kumimoji="0" lang="en-GB" sz="2000" b="0" i="0" u="none" strike="noStrike" kern="0" cap="none" spc="0" normalizeH="0" baseline="0" noProof="0" dirty="0" smtClean="0">
                <a:ln>
                  <a:noFill/>
                </a:ln>
                <a:solidFill>
                  <a:schemeClr val="tx1"/>
                </a:solidFill>
                <a:effectLst/>
                <a:uLnTx/>
                <a:uFillTx/>
                <a:latin typeface="+mn-lt"/>
                <a:ea typeface="MS PGothic" pitchFamily="34" charset="-128"/>
              </a:rPr>
              <a:t> bits corresponding to </a:t>
            </a:r>
            <a:r>
              <a:rPr kumimoji="0" lang="en-GB" sz="2000" b="0" i="1" u="none" strike="noStrike" kern="0" cap="none" spc="0" normalizeH="0" baseline="0" noProof="0" dirty="0" err="1" smtClean="0">
                <a:ln>
                  <a:noFill/>
                </a:ln>
                <a:solidFill>
                  <a:schemeClr val="tx1"/>
                </a:solidFill>
                <a:effectLst/>
                <a:uLnTx/>
                <a:uFillTx/>
                <a:latin typeface="+mn-lt"/>
                <a:ea typeface="MS PGothic" pitchFamily="34" charset="-128"/>
              </a:rPr>
              <a:t>N</a:t>
            </a:r>
            <a:r>
              <a:rPr kumimoji="0" lang="en-GB" sz="2000" b="0" i="1" u="none" strike="noStrike" kern="0" cap="none" spc="0" normalizeH="0" baseline="-25000" noProof="0" dirty="0" err="1" smtClean="0">
                <a:ln>
                  <a:noFill/>
                </a:ln>
                <a:solidFill>
                  <a:schemeClr val="tx1"/>
                </a:solidFill>
                <a:effectLst/>
                <a:uLnTx/>
                <a:uFillTx/>
                <a:latin typeface="+mn-lt"/>
                <a:ea typeface="MS PGothic" pitchFamily="34" charset="-128"/>
              </a:rPr>
              <a:t>SD.short</a:t>
            </a:r>
            <a:r>
              <a:rPr kumimoji="0" lang="en-GB" sz="2000" b="0" i="0" u="none" strike="noStrike" kern="0" cap="none" spc="0" normalizeH="0" baseline="0" noProof="0" dirty="0" smtClean="0">
                <a:ln>
                  <a:noFill/>
                </a:ln>
                <a:solidFill>
                  <a:schemeClr val="tx1"/>
                </a:solidFill>
                <a:effectLst/>
                <a:uLnTx/>
                <a:uFillTx/>
                <a:latin typeface="+mn-lt"/>
                <a:ea typeface="MS PGothic" pitchFamily="34" charset="-128"/>
              </a:rPr>
              <a:t> subcarriers as specified by the following table, and the number of </a:t>
            </a:r>
            <a:r>
              <a:rPr kumimoji="0" lang="en-GB" sz="2000" b="0" i="0" u="none" strike="noStrike" kern="0" cap="none" spc="0" normalizeH="0" baseline="0" noProof="0" dirty="0" err="1" smtClean="0">
                <a:ln>
                  <a:noFill/>
                </a:ln>
                <a:solidFill>
                  <a:schemeClr val="tx1"/>
                </a:solidFill>
                <a:effectLst/>
                <a:uLnTx/>
                <a:uFillTx/>
                <a:latin typeface="+mn-lt"/>
                <a:ea typeface="MS PGothic" pitchFamily="34" charset="-128"/>
              </a:rPr>
              <a:t>uncoded</a:t>
            </a:r>
            <a:r>
              <a:rPr kumimoji="0" lang="en-GB" sz="2000" b="0" i="0" u="none" strike="noStrike" kern="0" cap="none" spc="0" normalizeH="0" baseline="0" noProof="0" dirty="0" smtClean="0">
                <a:ln>
                  <a:noFill/>
                </a:ln>
                <a:solidFill>
                  <a:schemeClr val="tx1"/>
                </a:solidFill>
                <a:effectLst/>
                <a:uLnTx/>
                <a:uFillTx/>
                <a:latin typeface="+mn-lt"/>
                <a:ea typeface="MS PGothic" pitchFamily="34" charset="-128"/>
              </a:rPr>
              <a:t> bits for the last short symbol segment (a=4) equals to the number of bits of the whole OFDM symbol subtracting the total number of </a:t>
            </a:r>
            <a:r>
              <a:rPr kumimoji="0" lang="en-GB" sz="2000" b="0" i="0" u="none" strike="noStrike" kern="0" cap="none" spc="0" normalizeH="0" baseline="0" noProof="0" dirty="0" err="1" smtClean="0">
                <a:ln>
                  <a:noFill/>
                </a:ln>
                <a:solidFill>
                  <a:schemeClr val="tx1"/>
                </a:solidFill>
                <a:effectLst/>
                <a:uLnTx/>
                <a:uFillTx/>
                <a:latin typeface="+mn-lt"/>
                <a:ea typeface="MS PGothic" pitchFamily="34" charset="-128"/>
              </a:rPr>
              <a:t>uncoded</a:t>
            </a:r>
            <a:r>
              <a:rPr kumimoji="0" lang="en-GB" sz="2000" b="0" i="0" u="none" strike="noStrike" kern="0" cap="none" spc="0" normalizeH="0" baseline="0" noProof="0" dirty="0" smtClean="0">
                <a:ln>
                  <a:noFill/>
                </a:ln>
                <a:solidFill>
                  <a:schemeClr val="tx1"/>
                </a:solidFill>
                <a:effectLst/>
                <a:uLnTx/>
                <a:uFillTx/>
                <a:latin typeface="+mn-lt"/>
                <a:ea typeface="MS PGothic" pitchFamily="34" charset="-128"/>
              </a:rPr>
              <a:t> bits of the first three short symbol segments.</a:t>
            </a: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chemeClr val="tx1"/>
              </a:solidFill>
              <a:effectLst/>
              <a:uLnTx/>
              <a:uFillTx/>
              <a:latin typeface="+mn-lt"/>
              <a:ea typeface="MS PGothic" pitchFamily="34" charset="-128"/>
            </a:endParaRPr>
          </a:p>
        </p:txBody>
      </p:sp>
      <p:graphicFrame>
        <p:nvGraphicFramePr>
          <p:cNvPr id="7" name="Table 6"/>
          <p:cNvGraphicFramePr>
            <a:graphicFrameLocks noGrp="1"/>
          </p:cNvGraphicFramePr>
          <p:nvPr/>
        </p:nvGraphicFramePr>
        <p:xfrm>
          <a:off x="3657600" y="4343400"/>
          <a:ext cx="4495800" cy="1676400"/>
        </p:xfrm>
        <a:graphic>
          <a:graphicData uri="http://schemas.openxmlformats.org/drawingml/2006/table">
            <a:tbl>
              <a:tblPr/>
              <a:tblGrid>
                <a:gridCol w="2278693"/>
                <a:gridCol w="2217107"/>
              </a:tblGrid>
              <a:tr h="209550">
                <a:tc>
                  <a:txBody>
                    <a:bodyPr/>
                    <a:lstStyle/>
                    <a:p>
                      <a:pPr marL="0" marR="0" algn="ctr">
                        <a:spcBef>
                          <a:spcPts val="0"/>
                        </a:spcBef>
                        <a:spcAft>
                          <a:spcPts val="0"/>
                        </a:spcAft>
                      </a:pPr>
                      <a:r>
                        <a:rPr lang="en-GB" sz="1100" b="1" dirty="0">
                          <a:latin typeface="Times New Roman"/>
                          <a:ea typeface="Times New Roman"/>
                        </a:rPr>
                        <a:t>RU Size</a:t>
                      </a:r>
                      <a:endParaRPr lang="en-US" sz="11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100" b="1" i="1">
                          <a:latin typeface="Times New Roman"/>
                          <a:ea typeface="Times New Roman"/>
                        </a:rPr>
                        <a:t>N</a:t>
                      </a:r>
                      <a:r>
                        <a:rPr lang="en-GB" sz="800" b="1" i="1">
                          <a:latin typeface="Times New Roman"/>
                          <a:ea typeface="Times New Roman"/>
                        </a:rPr>
                        <a:t>SD.short</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spcBef>
                          <a:spcPts val="0"/>
                        </a:spcBef>
                        <a:spcAft>
                          <a:spcPts val="0"/>
                        </a:spcAft>
                      </a:pPr>
                      <a:r>
                        <a:rPr lang="en-GB" sz="1100">
                          <a:latin typeface="Times New Roman"/>
                          <a:ea typeface="Times New Roman"/>
                        </a:rPr>
                        <a:t>26</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100" dirty="0">
                          <a:latin typeface="Times New Roman"/>
                          <a:ea typeface="Times New Roman"/>
                        </a:rPr>
                        <a:t>6</a:t>
                      </a:r>
                      <a:endParaRPr lang="en-US" sz="11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spcBef>
                          <a:spcPts val="0"/>
                        </a:spcBef>
                        <a:spcAft>
                          <a:spcPts val="0"/>
                        </a:spcAft>
                      </a:pPr>
                      <a:r>
                        <a:rPr lang="en-GB" sz="1100">
                          <a:latin typeface="Times New Roman"/>
                          <a:ea typeface="Times New Roman"/>
                        </a:rPr>
                        <a:t>52</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100">
                          <a:latin typeface="Times New Roman"/>
                          <a:ea typeface="Times New Roman"/>
                        </a:rPr>
                        <a:t>12</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spcBef>
                          <a:spcPts val="0"/>
                        </a:spcBef>
                        <a:spcAft>
                          <a:spcPts val="0"/>
                        </a:spcAft>
                      </a:pPr>
                      <a:r>
                        <a:rPr lang="en-GB" sz="1100">
                          <a:latin typeface="Times New Roman"/>
                          <a:ea typeface="Times New Roman"/>
                        </a:rPr>
                        <a:t>106</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100">
                          <a:latin typeface="Times New Roman"/>
                          <a:ea typeface="Times New Roman"/>
                        </a:rPr>
                        <a:t>24</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spcBef>
                          <a:spcPts val="0"/>
                        </a:spcBef>
                        <a:spcAft>
                          <a:spcPts val="0"/>
                        </a:spcAft>
                      </a:pPr>
                      <a:r>
                        <a:rPr lang="en-GB" sz="1100">
                          <a:latin typeface="Times New Roman"/>
                          <a:ea typeface="Times New Roman"/>
                        </a:rPr>
                        <a:t>242</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100">
                          <a:latin typeface="Times New Roman"/>
                          <a:ea typeface="Times New Roman"/>
                        </a:rPr>
                        <a:t>60</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spcBef>
                          <a:spcPts val="0"/>
                        </a:spcBef>
                        <a:spcAft>
                          <a:spcPts val="0"/>
                        </a:spcAft>
                      </a:pPr>
                      <a:r>
                        <a:rPr lang="en-GB" sz="1100">
                          <a:latin typeface="Times New Roman"/>
                          <a:ea typeface="Times New Roman"/>
                        </a:rPr>
                        <a:t>484</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100">
                          <a:latin typeface="Times New Roman"/>
                          <a:ea typeface="Times New Roman"/>
                        </a:rPr>
                        <a:t>120</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spcBef>
                          <a:spcPts val="0"/>
                        </a:spcBef>
                        <a:spcAft>
                          <a:spcPts val="0"/>
                        </a:spcAft>
                      </a:pPr>
                      <a:r>
                        <a:rPr lang="en-GB" sz="1100">
                          <a:latin typeface="Times New Roman"/>
                          <a:ea typeface="Times New Roman"/>
                        </a:rPr>
                        <a:t>996</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100">
                          <a:latin typeface="Times New Roman"/>
                          <a:ea typeface="Times New Roman"/>
                        </a:rPr>
                        <a:t>240</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spcBef>
                          <a:spcPts val="0"/>
                        </a:spcBef>
                        <a:spcAft>
                          <a:spcPts val="0"/>
                        </a:spcAft>
                      </a:pPr>
                      <a:r>
                        <a:rPr lang="en-GB" sz="1100">
                          <a:latin typeface="Times New Roman"/>
                          <a:ea typeface="Times New Roman"/>
                        </a:rPr>
                        <a:t>996x2</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100" dirty="0">
                          <a:latin typeface="Times New Roman"/>
                          <a:ea typeface="Times New Roman"/>
                        </a:rPr>
                        <a:t>492</a:t>
                      </a:r>
                      <a:endParaRPr lang="en-US" sz="11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457200" y="5334000"/>
            <a:ext cx="5867400" cy="830997"/>
          </a:xfrm>
          <a:prstGeom prst="rect">
            <a:avLst/>
          </a:prstGeom>
        </p:spPr>
        <p:txBody>
          <a:bodyPr wrap="square">
            <a:spAutoFit/>
          </a:bodyPr>
          <a:lstStyle/>
          <a:p>
            <a:pPr marL="0" indent="0">
              <a:buNone/>
            </a:pPr>
            <a:r>
              <a:rPr lang="en-US" sz="2400" dirty="0" smtClean="0">
                <a:solidFill>
                  <a:srgbClr val="00B050"/>
                </a:solidFill>
              </a:rPr>
              <a:t>Yes:  71 No: 0 Abs:15 </a:t>
            </a:r>
          </a:p>
          <a:p>
            <a:pPr marL="0" indent="0">
              <a:buNone/>
            </a:pPr>
            <a:r>
              <a:rPr lang="en-US" sz="2400" dirty="0" smtClean="0">
                <a:solidFill>
                  <a:srgbClr val="00B050"/>
                </a:solidFill>
              </a:rPr>
              <a:t>Straw Poll Passes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72400" cy="1066800"/>
          </a:xfrm>
        </p:spPr>
        <p:txBody>
          <a:bodyPr/>
          <a:lstStyle/>
          <a:p>
            <a:r>
              <a:rPr lang="en-US" dirty="0" smtClean="0"/>
              <a:t>Straw poll #30 (Doc #0810)</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47</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2954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the following text (this page and next page) into SFD: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GB" sz="1400" b="0" i="0" u="none" strike="noStrike" kern="0" cap="none" spc="0" normalizeH="0" baseline="0" noProof="0" dirty="0" smtClean="0">
                <a:ln>
                  <a:noFill/>
                </a:ln>
                <a:solidFill>
                  <a:schemeClr val="tx1"/>
                </a:solidFill>
                <a:effectLst/>
                <a:uLnTx/>
                <a:uFillTx/>
                <a:latin typeface="+mn-lt"/>
                <a:ea typeface="MS PGothic" pitchFamily="34" charset="-128"/>
              </a:rPr>
              <a:t>HE-SIG-A field contains a “</a:t>
            </a:r>
            <a:r>
              <a:rPr kumimoji="0" lang="en-GB" sz="1400" b="0" i="1" u="none" strike="noStrike" kern="0" cap="none" spc="0" normalizeH="0" baseline="0" noProof="0" dirty="0" smtClean="0">
                <a:ln>
                  <a:noFill/>
                </a:ln>
                <a:solidFill>
                  <a:schemeClr val="tx1"/>
                </a:solidFill>
                <a:effectLst/>
                <a:uLnTx/>
                <a:uFillTx/>
                <a:latin typeface="+mn-lt"/>
                <a:ea typeface="MS PGothic" pitchFamily="34" charset="-128"/>
              </a:rPr>
              <a:t>a-factor</a:t>
            </a:r>
            <a:r>
              <a:rPr kumimoji="0" lang="en-GB" sz="1400" b="0" i="0" u="none" strike="noStrike" kern="0" cap="none" spc="0" normalizeH="0" baseline="0" noProof="0" dirty="0" smtClean="0">
                <a:ln>
                  <a:noFill/>
                </a:ln>
                <a:solidFill>
                  <a:schemeClr val="tx1"/>
                </a:solidFill>
                <a:effectLst/>
                <a:uLnTx/>
                <a:uFillTx/>
                <a:latin typeface="+mn-lt"/>
                <a:ea typeface="MS PGothic" pitchFamily="34" charset="-128"/>
              </a:rPr>
              <a:t>” field of 2 bits, and a “PE-</a:t>
            </a:r>
            <a:r>
              <a:rPr kumimoji="0" lang="en-GB" sz="1400" b="0" i="0" u="none" strike="noStrike" kern="0" cap="none" spc="0" normalizeH="0" baseline="0" noProof="0" dirty="0" err="1" smtClean="0">
                <a:ln>
                  <a:noFill/>
                </a:ln>
                <a:solidFill>
                  <a:schemeClr val="tx1"/>
                </a:solidFill>
                <a:effectLst/>
                <a:uLnTx/>
                <a:uFillTx/>
                <a:latin typeface="+mn-lt"/>
                <a:ea typeface="MS PGothic" pitchFamily="34" charset="-128"/>
              </a:rPr>
              <a:t>Disambiguity</a:t>
            </a:r>
            <a:r>
              <a:rPr kumimoji="0" lang="en-GB" sz="1400" b="0" i="0" u="none" strike="noStrike" kern="0" cap="none" spc="0" normalizeH="0" baseline="0" noProof="0" dirty="0" smtClean="0">
                <a:ln>
                  <a:noFill/>
                </a:ln>
                <a:solidFill>
                  <a:schemeClr val="tx1"/>
                </a:solidFill>
                <a:effectLst/>
                <a:uLnTx/>
                <a:uFillTx/>
                <a:latin typeface="+mn-lt"/>
                <a:ea typeface="MS PGothic" pitchFamily="34" charset="-128"/>
              </a:rPr>
              <a:t>” field of 1 bit, with setting methods as blow:</a:t>
            </a:r>
            <a:endParaRPr kumimoji="0" lang="en-US" sz="14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GB" sz="1400" b="0" i="0" u="none" strike="noStrike" kern="0" cap="none" spc="0" normalizeH="0" baseline="0" noProof="0" dirty="0" smtClean="0">
                <a:ln>
                  <a:noFill/>
                </a:ln>
                <a:solidFill>
                  <a:schemeClr val="tx1"/>
                </a:solidFill>
                <a:effectLst/>
                <a:uLnTx/>
                <a:uFillTx/>
                <a:latin typeface="+mn-lt"/>
                <a:ea typeface="MS PGothic" pitchFamily="34" charset="-128"/>
              </a:rPr>
              <a:t> In L-SIG, the L-LENGTH field is set by: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GB" sz="14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GB" sz="14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GB" sz="14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GB" sz="14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GB" sz="14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GB" sz="1400" b="0" i="0" u="sng" strike="noStrike" kern="0" cap="none" spc="0" normalizeH="0" baseline="0" noProof="0" dirty="0" smtClean="0">
                <a:ln>
                  <a:noFill/>
                </a:ln>
                <a:solidFill>
                  <a:schemeClr val="tx1"/>
                </a:solidFill>
                <a:effectLst/>
                <a:uLnTx/>
                <a:uFillTx/>
                <a:latin typeface="+mn-lt"/>
                <a:ea typeface="MS PGothic" pitchFamily="34" charset="-128"/>
              </a:rPr>
              <a:t>In HE-SIG-A</a:t>
            </a:r>
            <a:r>
              <a:rPr kumimoji="0" lang="en-GB" sz="1400" b="0" i="0" u="none" strike="noStrike" kern="0" cap="none" spc="0" normalizeH="0" baseline="0" noProof="0" dirty="0" smtClean="0">
                <a:ln>
                  <a:noFill/>
                </a:ln>
                <a:solidFill>
                  <a:schemeClr val="tx1"/>
                </a:solidFill>
                <a:effectLst/>
                <a:uLnTx/>
                <a:uFillTx/>
                <a:latin typeface="+mn-lt"/>
                <a:ea typeface="MS PGothic" pitchFamily="34" charset="-128"/>
              </a:rPr>
              <a:t>: </a:t>
            </a:r>
            <a:endParaRPr kumimoji="0" lang="en-US" sz="14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GB" sz="1400" b="0" i="0" u="none" strike="noStrike" kern="0" cap="none" spc="0" normalizeH="0" baseline="0" noProof="0" dirty="0" smtClean="0">
                <a:ln>
                  <a:noFill/>
                </a:ln>
                <a:solidFill>
                  <a:schemeClr val="tx1"/>
                </a:solidFill>
                <a:effectLst/>
                <a:uLnTx/>
                <a:uFillTx/>
                <a:latin typeface="+mn-lt"/>
                <a:ea typeface="MS PGothic" pitchFamily="34" charset="-128"/>
              </a:rPr>
              <a:t>      </a:t>
            </a:r>
            <a:r>
              <a:rPr kumimoji="0" lang="en-GB" sz="1400" b="1" i="1" u="none" strike="noStrike" kern="0" cap="none" spc="0" normalizeH="0" baseline="0" noProof="0" dirty="0" smtClean="0">
                <a:ln>
                  <a:noFill/>
                </a:ln>
                <a:solidFill>
                  <a:schemeClr val="tx1"/>
                </a:solidFill>
                <a:effectLst/>
                <a:uLnTx/>
                <a:uFillTx/>
                <a:latin typeface="+mn-lt"/>
                <a:ea typeface="MS PGothic" pitchFamily="34" charset="-128"/>
              </a:rPr>
              <a:t>a-factor</a:t>
            </a:r>
            <a:r>
              <a:rPr kumimoji="0" lang="en-GB" sz="1400" b="1" i="0" u="none" strike="noStrike" kern="0" cap="none" spc="0" normalizeH="0" baseline="0" noProof="0" dirty="0" smtClean="0">
                <a:ln>
                  <a:noFill/>
                </a:ln>
                <a:solidFill>
                  <a:schemeClr val="tx1"/>
                </a:solidFill>
                <a:effectLst/>
                <a:uLnTx/>
                <a:uFillTx/>
                <a:latin typeface="+mn-lt"/>
                <a:ea typeface="MS PGothic" pitchFamily="34" charset="-128"/>
              </a:rPr>
              <a:t> field:</a:t>
            </a: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GB" sz="14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4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chemeClr val="tx1"/>
              </a:solidFill>
              <a:effectLst/>
              <a:uLnTx/>
              <a:uFillTx/>
              <a:latin typeface="+mn-lt"/>
              <a:ea typeface="MS PGothic" pitchFamily="34" charset="-128"/>
            </a:endParaRPr>
          </a:p>
        </p:txBody>
      </p:sp>
      <p:graphicFrame>
        <p:nvGraphicFramePr>
          <p:cNvPr id="7" name="Object 4"/>
          <p:cNvGraphicFramePr>
            <a:graphicFrameLocks noChangeAspect="1"/>
          </p:cNvGraphicFramePr>
          <p:nvPr/>
        </p:nvGraphicFramePr>
        <p:xfrm>
          <a:off x="2819400" y="3268663"/>
          <a:ext cx="3382963" cy="427038"/>
        </p:xfrm>
        <a:graphic>
          <a:graphicData uri="http://schemas.openxmlformats.org/presentationml/2006/ole">
            <p:oleObj spid="_x0000_s15362" name="Equation" r:id="rId3" imgW="3378200" imgH="431800" progId="">
              <p:embed/>
            </p:oleObj>
          </a:graphicData>
        </a:graphic>
      </p:graphicFrame>
      <p:graphicFrame>
        <p:nvGraphicFramePr>
          <p:cNvPr id="8" name="Object 3"/>
          <p:cNvGraphicFramePr>
            <a:graphicFrameLocks noChangeAspect="1"/>
          </p:cNvGraphicFramePr>
          <p:nvPr/>
        </p:nvGraphicFramePr>
        <p:xfrm>
          <a:off x="2819400" y="3649663"/>
          <a:ext cx="3703638" cy="236537"/>
        </p:xfrm>
        <a:graphic>
          <a:graphicData uri="http://schemas.openxmlformats.org/presentationml/2006/ole">
            <p:oleObj spid="_x0000_s15363" name="Equation" r:id="rId4" imgW="3695700" imgH="241300" progId="">
              <p:embed/>
            </p:oleObj>
          </a:graphicData>
        </a:graphic>
      </p:graphicFrame>
      <p:graphicFrame>
        <p:nvGraphicFramePr>
          <p:cNvPr id="9" name="Object 2"/>
          <p:cNvGraphicFramePr>
            <a:graphicFrameLocks noChangeAspect="1"/>
          </p:cNvGraphicFramePr>
          <p:nvPr/>
        </p:nvGraphicFramePr>
        <p:xfrm>
          <a:off x="2819400" y="3954463"/>
          <a:ext cx="2911475" cy="236538"/>
        </p:xfrm>
        <a:graphic>
          <a:graphicData uri="http://schemas.openxmlformats.org/presentationml/2006/ole">
            <p:oleObj spid="_x0000_s15364" name="Equation" r:id="rId5" imgW="2908300" imgH="241300" progId="">
              <p:embed/>
            </p:oleObj>
          </a:graphicData>
        </a:graphic>
      </p:graphicFrame>
      <p:graphicFrame>
        <p:nvGraphicFramePr>
          <p:cNvPr id="10" name="Object 1"/>
          <p:cNvGraphicFramePr>
            <a:graphicFrameLocks noChangeAspect="1"/>
          </p:cNvGraphicFramePr>
          <p:nvPr/>
        </p:nvGraphicFramePr>
        <p:xfrm>
          <a:off x="2819400" y="4259263"/>
          <a:ext cx="1387475" cy="236537"/>
        </p:xfrm>
        <a:graphic>
          <a:graphicData uri="http://schemas.openxmlformats.org/presentationml/2006/ole">
            <p:oleObj spid="_x0000_s15365" name="Equation" r:id="rId6" imgW="1384300" imgH="228600" progId="">
              <p:embed/>
            </p:oleObj>
          </a:graphicData>
        </a:graphic>
      </p:graphicFrame>
      <p:sp>
        <p:nvSpPr>
          <p:cNvPr id="11" name="Rectangle 7"/>
          <p:cNvSpPr>
            <a:spLocks noChangeArrowheads="1"/>
          </p:cNvSpPr>
          <p:nvPr/>
        </p:nvSpPr>
        <p:spPr bwMode="auto">
          <a:xfrm>
            <a:off x="457200" y="1577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2" name="Table 11"/>
          <p:cNvGraphicFramePr>
            <a:graphicFrameLocks noGrp="1"/>
          </p:cNvGraphicFramePr>
          <p:nvPr/>
        </p:nvGraphicFramePr>
        <p:xfrm>
          <a:off x="4038600" y="5029200"/>
          <a:ext cx="2895600" cy="990600"/>
        </p:xfrm>
        <a:graphic>
          <a:graphicData uri="http://schemas.openxmlformats.org/drawingml/2006/table">
            <a:tbl>
              <a:tblPr/>
              <a:tblGrid>
                <a:gridCol w="1140691"/>
                <a:gridCol w="1754909"/>
              </a:tblGrid>
              <a:tr h="198120">
                <a:tc>
                  <a:txBody>
                    <a:bodyPr/>
                    <a:lstStyle/>
                    <a:p>
                      <a:pPr marL="0" marR="0" algn="ctr">
                        <a:spcBef>
                          <a:spcPts val="0"/>
                        </a:spcBef>
                        <a:spcAft>
                          <a:spcPts val="0"/>
                        </a:spcAft>
                      </a:pPr>
                      <a:r>
                        <a:rPr lang="en-GB" sz="1100" dirty="0">
                          <a:latin typeface="Times New Roman"/>
                          <a:ea typeface="Times New Roman"/>
                        </a:rPr>
                        <a:t>a-factor value</a:t>
                      </a:r>
                      <a:endParaRPr lang="en-US" sz="11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100" dirty="0">
                          <a:latin typeface="Times New Roman"/>
                          <a:ea typeface="Times New Roman"/>
                        </a:rPr>
                        <a:t>a-factor field encoding</a:t>
                      </a:r>
                      <a:endParaRPr lang="en-US" sz="11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120">
                <a:tc>
                  <a:txBody>
                    <a:bodyPr/>
                    <a:lstStyle/>
                    <a:p>
                      <a:pPr marL="0" marR="0" algn="ctr">
                        <a:spcBef>
                          <a:spcPts val="0"/>
                        </a:spcBef>
                        <a:spcAft>
                          <a:spcPts val="0"/>
                        </a:spcAft>
                      </a:pPr>
                      <a:r>
                        <a:rPr lang="en-GB" sz="1100">
                          <a:latin typeface="Times New Roman"/>
                          <a:ea typeface="Times New Roman"/>
                        </a:rPr>
                        <a:t>1</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100">
                          <a:latin typeface="Times New Roman"/>
                          <a:ea typeface="Times New Roman"/>
                        </a:rPr>
                        <a:t>01</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120">
                <a:tc>
                  <a:txBody>
                    <a:bodyPr/>
                    <a:lstStyle/>
                    <a:p>
                      <a:pPr marL="0" marR="0" algn="ctr">
                        <a:spcBef>
                          <a:spcPts val="0"/>
                        </a:spcBef>
                        <a:spcAft>
                          <a:spcPts val="0"/>
                        </a:spcAft>
                      </a:pPr>
                      <a:r>
                        <a:rPr lang="en-GB" sz="1100">
                          <a:latin typeface="Times New Roman"/>
                          <a:ea typeface="Times New Roman"/>
                        </a:rPr>
                        <a:t>2</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100">
                          <a:latin typeface="Times New Roman"/>
                          <a:ea typeface="Times New Roman"/>
                        </a:rPr>
                        <a:t>10</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120">
                <a:tc>
                  <a:txBody>
                    <a:bodyPr/>
                    <a:lstStyle/>
                    <a:p>
                      <a:pPr marL="0" marR="0" algn="ctr">
                        <a:spcBef>
                          <a:spcPts val="0"/>
                        </a:spcBef>
                        <a:spcAft>
                          <a:spcPts val="0"/>
                        </a:spcAft>
                      </a:pPr>
                      <a:r>
                        <a:rPr lang="en-GB" sz="1100">
                          <a:latin typeface="Times New Roman"/>
                          <a:ea typeface="Times New Roman"/>
                        </a:rPr>
                        <a:t>3</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100">
                          <a:latin typeface="Times New Roman"/>
                          <a:ea typeface="Times New Roman"/>
                        </a:rPr>
                        <a:t>11</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120">
                <a:tc>
                  <a:txBody>
                    <a:bodyPr/>
                    <a:lstStyle/>
                    <a:p>
                      <a:pPr marL="0" marR="0" algn="ctr">
                        <a:spcBef>
                          <a:spcPts val="0"/>
                        </a:spcBef>
                        <a:spcAft>
                          <a:spcPts val="0"/>
                        </a:spcAft>
                      </a:pPr>
                      <a:r>
                        <a:rPr lang="en-GB" sz="1100">
                          <a:latin typeface="Times New Roman"/>
                          <a:ea typeface="Times New Roman"/>
                        </a:rPr>
                        <a:t>4</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100" dirty="0">
                          <a:latin typeface="Times New Roman"/>
                          <a:ea typeface="Times New Roman"/>
                        </a:rPr>
                        <a:t>00</a:t>
                      </a:r>
                      <a:endParaRPr lang="en-US" sz="11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 name="Rectangle 12"/>
          <p:cNvSpPr/>
          <p:nvPr/>
        </p:nvSpPr>
        <p:spPr>
          <a:xfrm>
            <a:off x="457200" y="5334000"/>
            <a:ext cx="5867400" cy="830997"/>
          </a:xfrm>
          <a:prstGeom prst="rect">
            <a:avLst/>
          </a:prstGeom>
        </p:spPr>
        <p:txBody>
          <a:bodyPr wrap="square">
            <a:spAutoFit/>
          </a:bodyPr>
          <a:lstStyle/>
          <a:p>
            <a:pPr marL="0" indent="0">
              <a:buNone/>
            </a:pPr>
            <a:r>
              <a:rPr lang="en-US" sz="2400" dirty="0" smtClean="0">
                <a:solidFill>
                  <a:srgbClr val="00B050"/>
                </a:solidFill>
              </a:rPr>
              <a:t>Yes:  71 No: 0 Abs:15 </a:t>
            </a:r>
          </a:p>
          <a:p>
            <a:pPr marL="0" indent="0">
              <a:buNone/>
            </a:pPr>
            <a:r>
              <a:rPr lang="en-US" sz="2400" dirty="0" smtClean="0">
                <a:solidFill>
                  <a:srgbClr val="00B050"/>
                </a:solidFill>
              </a:rPr>
              <a:t>Straw Poll Passes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#30 (Doc #0810) </a:t>
            </a:r>
            <a:r>
              <a:rPr lang="en-US" dirty="0" err="1" smtClean="0"/>
              <a:t>Cont’s</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48</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00200"/>
            <a:ext cx="7772400" cy="4495800"/>
          </a:xfrm>
          <a:prstGeom prst="rect">
            <a:avLst/>
          </a:prstGeom>
        </p:spPr>
        <p:txBody>
          <a:bodyPr/>
          <a:lstStyle/>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GB" sz="1400" b="1" i="0" u="none" strike="noStrike" kern="0" cap="none" spc="0" normalizeH="0" baseline="0" noProof="0" smtClean="0">
                <a:ln>
                  <a:noFill/>
                </a:ln>
                <a:solidFill>
                  <a:schemeClr val="tx1"/>
                </a:solidFill>
                <a:effectLst/>
                <a:uLnTx/>
                <a:uFillTx/>
                <a:latin typeface="+mn-lt"/>
                <a:ea typeface="MS PGothic" pitchFamily="34" charset="-128"/>
              </a:rPr>
              <a:t>PE Dis-ambiguity Field:</a:t>
            </a:r>
            <a:endParaRPr kumimoji="0" lang="en-US" sz="1400" b="0" i="0" u="none" strike="noStrike" kern="0" cap="none" spc="0" normalizeH="0" baseline="0" noProof="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GB" sz="1800" b="0" i="0" u="none" strike="noStrike" kern="0" cap="none" spc="0" normalizeH="0" baseline="0" noProof="0" smtClean="0">
                <a:ln>
                  <a:noFill/>
                </a:ln>
                <a:solidFill>
                  <a:schemeClr val="tx1"/>
                </a:solidFill>
                <a:effectLst/>
                <a:uLnTx/>
                <a:uFillTx/>
                <a:latin typeface="+mn-lt"/>
                <a:ea typeface="MS PGothic" pitchFamily="34" charset="-128"/>
              </a:rPr>
              <a:t>If                                                                     , where                       , set this field to 1; otherwise, set to 0.</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GB" sz="1800" b="0" i="0" u="none" strike="noStrike" kern="0" cap="none" spc="0" normalizeH="0" baseline="0" noProof="0" smtClean="0">
                <a:ln>
                  <a:noFill/>
                </a:ln>
                <a:solidFill>
                  <a:schemeClr val="tx1"/>
                </a:solidFill>
                <a:effectLst/>
                <a:uLnTx/>
                <a:uFillTx/>
                <a:latin typeface="+mn-lt"/>
                <a:ea typeface="MS PGothic" pitchFamily="34" charset="-128"/>
              </a:rPr>
              <a:t>At receiver side, the following equations may be run to compute </a:t>
            </a:r>
            <a:r>
              <a:rPr kumimoji="0" lang="en-GB" sz="1800" b="0" i="1" u="none" strike="noStrike" kern="0" cap="none" spc="0" normalizeH="0" baseline="0" noProof="0" smtClean="0">
                <a:ln>
                  <a:noFill/>
                </a:ln>
                <a:solidFill>
                  <a:schemeClr val="tx1"/>
                </a:solidFill>
                <a:effectLst/>
                <a:uLnTx/>
                <a:uFillTx/>
                <a:latin typeface="+mn-lt"/>
                <a:ea typeface="MS PGothic" pitchFamily="34" charset="-128"/>
              </a:rPr>
              <a:t>N</a:t>
            </a:r>
            <a:r>
              <a:rPr kumimoji="0" lang="en-GB" sz="1200" b="0" i="1" u="none" strike="noStrike" kern="0" cap="none" spc="0" normalizeH="0" baseline="0" noProof="0" smtClean="0">
                <a:ln>
                  <a:noFill/>
                </a:ln>
                <a:solidFill>
                  <a:schemeClr val="tx1"/>
                </a:solidFill>
                <a:effectLst/>
                <a:uLnTx/>
                <a:uFillTx/>
                <a:latin typeface="+mn-lt"/>
                <a:ea typeface="MS PGothic" pitchFamily="34" charset="-128"/>
              </a:rPr>
              <a:t>SYM</a:t>
            </a:r>
            <a:r>
              <a:rPr kumimoji="0" lang="en-GB" sz="1800" b="0" i="0" u="none" strike="noStrike" kern="0" cap="none" spc="0" normalizeH="0" baseline="0" noProof="0" smtClean="0">
                <a:ln>
                  <a:noFill/>
                </a:ln>
                <a:solidFill>
                  <a:schemeClr val="tx1"/>
                </a:solidFill>
                <a:effectLst/>
                <a:uLnTx/>
                <a:uFillTx/>
                <a:latin typeface="+mn-lt"/>
                <a:ea typeface="MS PGothic" pitchFamily="34" charset="-128"/>
              </a:rPr>
              <a:t> and </a:t>
            </a:r>
            <a:r>
              <a:rPr kumimoji="0" lang="en-GB" sz="1800" b="0" i="1" u="none" strike="noStrike" kern="0" cap="none" spc="0" normalizeH="0" baseline="0" noProof="0" smtClean="0">
                <a:ln>
                  <a:noFill/>
                </a:ln>
                <a:solidFill>
                  <a:schemeClr val="tx1"/>
                </a:solidFill>
                <a:effectLst/>
                <a:uLnTx/>
                <a:uFillTx/>
                <a:latin typeface="+mn-lt"/>
                <a:ea typeface="MS PGothic" pitchFamily="34" charset="-128"/>
              </a:rPr>
              <a:t>T</a:t>
            </a:r>
            <a:r>
              <a:rPr kumimoji="0" lang="en-GB" sz="1200" b="0" i="1" u="none" strike="noStrike" kern="0" cap="none" spc="0" normalizeH="0" baseline="0" noProof="0" smtClean="0">
                <a:ln>
                  <a:noFill/>
                </a:ln>
                <a:solidFill>
                  <a:schemeClr val="tx1"/>
                </a:solidFill>
                <a:effectLst/>
                <a:uLnTx/>
                <a:uFillTx/>
                <a:latin typeface="+mn-lt"/>
                <a:ea typeface="MS PGothic" pitchFamily="34" charset="-128"/>
              </a:rPr>
              <a:t>PE</a:t>
            </a:r>
            <a:r>
              <a:rPr kumimoji="0" lang="en-GB" sz="1800" b="0" i="0" u="none" strike="noStrike" kern="0" cap="none" spc="0" normalizeH="0" baseline="0" noProof="0" smtClean="0">
                <a:ln>
                  <a:noFill/>
                </a:ln>
                <a:solidFill>
                  <a:schemeClr val="tx1"/>
                </a:solidFill>
                <a:effectLst/>
                <a:uLnTx/>
                <a:uFillTx/>
                <a:latin typeface="+mn-lt"/>
                <a:ea typeface="MS PGothic" pitchFamily="34" charset="-128"/>
              </a:rPr>
              <a:t> respectively:</a:t>
            </a:r>
            <a:endParaRPr kumimoji="0" lang="en-US" sz="1800" b="0" i="0" u="none" strike="noStrike" kern="0" cap="none" spc="0" normalizeH="0" baseline="0" noProof="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chemeClr val="tx1"/>
              </a:solidFill>
              <a:effectLst/>
              <a:uLnTx/>
              <a:uFillTx/>
              <a:latin typeface="+mn-lt"/>
              <a:ea typeface="MS PGothic" pitchFamily="34" charset="-128"/>
            </a:endParaRPr>
          </a:p>
        </p:txBody>
      </p:sp>
      <p:graphicFrame>
        <p:nvGraphicFramePr>
          <p:cNvPr id="7" name="Object 10"/>
          <p:cNvGraphicFramePr>
            <a:graphicFrameLocks noChangeAspect="1"/>
          </p:cNvGraphicFramePr>
          <p:nvPr/>
        </p:nvGraphicFramePr>
        <p:xfrm>
          <a:off x="2286000" y="1828800"/>
          <a:ext cx="3208338" cy="434975"/>
        </p:xfrm>
        <a:graphic>
          <a:graphicData uri="http://schemas.openxmlformats.org/presentationml/2006/ole">
            <p:oleObj spid="_x0000_s16386" name="Equation" r:id="rId3" imgW="3352800" imgH="457200" progId="">
              <p:embed/>
            </p:oleObj>
          </a:graphicData>
        </a:graphic>
      </p:graphicFrame>
      <p:graphicFrame>
        <p:nvGraphicFramePr>
          <p:cNvPr id="8" name="Object 12"/>
          <p:cNvGraphicFramePr>
            <a:graphicFrameLocks noChangeAspect="1"/>
          </p:cNvGraphicFramePr>
          <p:nvPr/>
        </p:nvGraphicFramePr>
        <p:xfrm>
          <a:off x="6172200" y="1905000"/>
          <a:ext cx="1044575" cy="228600"/>
        </p:xfrm>
        <a:graphic>
          <a:graphicData uri="http://schemas.openxmlformats.org/presentationml/2006/ole">
            <p:oleObj spid="_x0000_s16387" name="Equation" r:id="rId4" imgW="1040948" imgH="228501" progId="">
              <p:embed/>
            </p:oleObj>
          </a:graphicData>
        </a:graphic>
      </p:graphicFrame>
      <p:graphicFrame>
        <p:nvGraphicFramePr>
          <p:cNvPr id="9" name="Object 15"/>
          <p:cNvGraphicFramePr>
            <a:graphicFrameLocks noChangeAspect="1"/>
          </p:cNvGraphicFramePr>
          <p:nvPr/>
        </p:nvGraphicFramePr>
        <p:xfrm>
          <a:off x="2590800" y="3048000"/>
          <a:ext cx="4441825" cy="457200"/>
        </p:xfrm>
        <a:graphic>
          <a:graphicData uri="http://schemas.openxmlformats.org/presentationml/2006/ole">
            <p:oleObj spid="_x0000_s16388" name="Equation" r:id="rId5" imgW="4445000" imgH="457200" progId="">
              <p:embed/>
            </p:oleObj>
          </a:graphicData>
        </a:graphic>
      </p:graphicFrame>
      <p:graphicFrame>
        <p:nvGraphicFramePr>
          <p:cNvPr id="10" name="Object 14"/>
          <p:cNvGraphicFramePr>
            <a:graphicFrameLocks noChangeAspect="1"/>
          </p:cNvGraphicFramePr>
          <p:nvPr/>
        </p:nvGraphicFramePr>
        <p:xfrm>
          <a:off x="2590800" y="3962400"/>
          <a:ext cx="4168775" cy="868363"/>
        </p:xfrm>
        <a:graphic>
          <a:graphicData uri="http://schemas.openxmlformats.org/presentationml/2006/ole">
            <p:oleObj spid="_x0000_s16389" name="Equation" r:id="rId6" imgW="4178300" imgH="863600" progId="">
              <p:embed/>
            </p:oleObj>
          </a:graphicData>
        </a:graphic>
      </p:graphicFrame>
      <p:sp>
        <p:nvSpPr>
          <p:cNvPr id="11" name="Rectangle 10"/>
          <p:cNvSpPr/>
          <p:nvPr/>
        </p:nvSpPr>
        <p:spPr>
          <a:xfrm>
            <a:off x="457200" y="5334000"/>
            <a:ext cx="5867400" cy="830997"/>
          </a:xfrm>
          <a:prstGeom prst="rect">
            <a:avLst/>
          </a:prstGeom>
        </p:spPr>
        <p:txBody>
          <a:bodyPr wrap="square">
            <a:spAutoFit/>
          </a:bodyPr>
          <a:lstStyle/>
          <a:p>
            <a:pPr marL="0" indent="0">
              <a:buNone/>
            </a:pPr>
            <a:r>
              <a:rPr lang="en-US" sz="2400" dirty="0" smtClean="0">
                <a:solidFill>
                  <a:srgbClr val="00B050"/>
                </a:solidFill>
              </a:rPr>
              <a:t>Yes:  71 No: 0 Abs:15 </a:t>
            </a:r>
          </a:p>
          <a:p>
            <a:pPr marL="0" indent="0">
              <a:buNone/>
            </a:pPr>
            <a:r>
              <a:rPr lang="en-US" sz="2400" dirty="0" smtClean="0">
                <a:solidFill>
                  <a:srgbClr val="00B050"/>
                </a:solidFill>
              </a:rPr>
              <a:t>Straw Poll Passes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#31 (Doc #0810)</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49</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5240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add the following text into SFD: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GB" sz="2000" b="0" i="0" u="none" strike="noStrike" kern="0" cap="none" spc="0" normalizeH="0" baseline="0" noProof="0" smtClean="0">
                <a:ln>
                  <a:noFill/>
                </a:ln>
                <a:solidFill>
                  <a:schemeClr val="tx1"/>
                </a:solidFill>
                <a:effectLst/>
                <a:uLnTx/>
                <a:uFillTx/>
                <a:latin typeface="+mn-lt"/>
                <a:ea typeface="MS PGothic" pitchFamily="34" charset="-128"/>
              </a:rPr>
              <a:t>When the AP transmits DL-MU packets:</a:t>
            </a:r>
            <a:endParaRPr kumimoji="0" lang="en-US" sz="2000" b="0" i="0" u="none" strike="noStrike" kern="0" cap="none" spc="0" normalizeH="0" baseline="0" noProof="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GB" sz="1800" b="0" i="0" u="none" strike="noStrike" kern="0" cap="none" spc="0" normalizeH="0" baseline="0" noProof="0" smtClean="0">
                <a:ln>
                  <a:noFill/>
                </a:ln>
                <a:solidFill>
                  <a:schemeClr val="tx1"/>
                </a:solidFill>
                <a:effectLst/>
                <a:uLnTx/>
                <a:uFillTx/>
                <a:latin typeface="+mn-lt"/>
                <a:ea typeface="MS PGothic" pitchFamily="34" charset="-128"/>
              </a:rPr>
              <a:t>All users use the same </a:t>
            </a:r>
            <a:r>
              <a:rPr kumimoji="0" lang="en-GB" sz="1800" b="0" i="1" u="none" strike="noStrike" kern="0" cap="none" spc="0" normalizeH="0" baseline="0" noProof="0" smtClean="0">
                <a:ln>
                  <a:noFill/>
                </a:ln>
                <a:solidFill>
                  <a:schemeClr val="tx1"/>
                </a:solidFill>
                <a:effectLst/>
                <a:uLnTx/>
                <a:uFillTx/>
                <a:latin typeface="+mn-lt"/>
                <a:ea typeface="MS PGothic" pitchFamily="34" charset="-128"/>
              </a:rPr>
              <a:t>N</a:t>
            </a:r>
            <a:r>
              <a:rPr kumimoji="0" lang="en-GB" sz="1000" b="0" i="1" u="none" strike="noStrike" kern="0" cap="none" spc="0" normalizeH="0" baseline="0" noProof="0" smtClean="0">
                <a:ln>
                  <a:noFill/>
                </a:ln>
                <a:solidFill>
                  <a:schemeClr val="tx1"/>
                </a:solidFill>
                <a:effectLst/>
                <a:uLnTx/>
                <a:uFillTx/>
                <a:latin typeface="+mn-lt"/>
                <a:ea typeface="MS PGothic" pitchFamily="34" charset="-128"/>
              </a:rPr>
              <a:t>SYM</a:t>
            </a:r>
            <a:r>
              <a:rPr kumimoji="0" lang="en-GB" sz="1000" b="0" i="0" u="none" strike="noStrike" kern="0" cap="none" spc="0" normalizeH="0" baseline="0" noProof="0" smtClean="0">
                <a:ln>
                  <a:noFill/>
                </a:ln>
                <a:solidFill>
                  <a:schemeClr val="tx1"/>
                </a:solidFill>
                <a:effectLst/>
                <a:uLnTx/>
                <a:uFillTx/>
                <a:latin typeface="+mn-lt"/>
                <a:ea typeface="MS PGothic" pitchFamily="34" charset="-128"/>
              </a:rPr>
              <a:t> </a:t>
            </a:r>
            <a:r>
              <a:rPr kumimoji="0" lang="en-GB" sz="1800" b="0" i="0" u="none" strike="noStrike" kern="0" cap="none" spc="0" normalizeH="0" baseline="0" noProof="0" smtClean="0">
                <a:ln>
                  <a:noFill/>
                </a:ln>
                <a:solidFill>
                  <a:schemeClr val="tx1"/>
                </a:solidFill>
                <a:effectLst/>
                <a:uLnTx/>
                <a:uFillTx/>
                <a:latin typeface="+mn-lt"/>
                <a:ea typeface="MS PGothic" pitchFamily="34" charset="-128"/>
              </a:rPr>
              <a:t>and </a:t>
            </a:r>
            <a:r>
              <a:rPr kumimoji="0" lang="en-GB" sz="1800" b="0" i="1" u="none" strike="noStrike" kern="0" cap="none" spc="0" normalizeH="0" baseline="0" noProof="0" smtClean="0">
                <a:ln>
                  <a:noFill/>
                </a:ln>
                <a:solidFill>
                  <a:schemeClr val="tx1"/>
                </a:solidFill>
                <a:effectLst/>
                <a:uLnTx/>
                <a:uFillTx/>
                <a:latin typeface="+mn-lt"/>
                <a:ea typeface="MS PGothic" pitchFamily="34" charset="-128"/>
              </a:rPr>
              <a:t>a-factor</a:t>
            </a:r>
            <a:r>
              <a:rPr kumimoji="0" lang="en-GB" sz="1800" b="0" i="0" u="none" strike="noStrike" kern="0" cap="none" spc="0" normalizeH="0" baseline="0" noProof="0" smtClean="0">
                <a:ln>
                  <a:noFill/>
                </a:ln>
                <a:solidFill>
                  <a:schemeClr val="tx1"/>
                </a:solidFill>
                <a:effectLst/>
                <a:uLnTx/>
                <a:uFillTx/>
                <a:latin typeface="+mn-lt"/>
                <a:ea typeface="MS PGothic" pitchFamily="34" charset="-128"/>
              </a:rPr>
              <a:t> values according to the user with the longest span.</a:t>
            </a:r>
            <a:endParaRPr kumimoji="0" lang="en-US" sz="1800" b="0" i="0" u="none" strike="noStrike" kern="0" cap="none" spc="0" normalizeH="0" baseline="0" noProof="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GB" sz="1800" b="0" i="0" u="none" strike="noStrike" kern="0" cap="none" spc="0" normalizeH="0" baseline="0" noProof="0" smtClean="0">
                <a:ln>
                  <a:noFill/>
                </a:ln>
                <a:solidFill>
                  <a:schemeClr val="tx1"/>
                </a:solidFill>
                <a:effectLst/>
                <a:uLnTx/>
                <a:uFillTx/>
                <a:latin typeface="+mn-lt"/>
                <a:ea typeface="MS PGothic" pitchFamily="34" charset="-128"/>
              </a:rPr>
              <a:t>Based on </a:t>
            </a:r>
            <a:r>
              <a:rPr kumimoji="0" lang="en-GB" sz="1800" b="0" i="1" u="none" strike="noStrike" kern="0" cap="none" spc="0" normalizeH="0" baseline="0" noProof="0" smtClean="0">
                <a:ln>
                  <a:noFill/>
                </a:ln>
                <a:solidFill>
                  <a:schemeClr val="tx1"/>
                </a:solidFill>
                <a:effectLst/>
                <a:uLnTx/>
                <a:uFillTx/>
                <a:latin typeface="+mn-lt"/>
                <a:ea typeface="MS PGothic" pitchFamily="34" charset="-128"/>
              </a:rPr>
              <a:t>a-factor </a:t>
            </a:r>
            <a:r>
              <a:rPr kumimoji="0" lang="en-GB" sz="1800" b="0" i="0" u="none" strike="noStrike" kern="0" cap="none" spc="0" normalizeH="0" baseline="0" noProof="0" smtClean="0">
                <a:ln>
                  <a:noFill/>
                </a:ln>
                <a:solidFill>
                  <a:schemeClr val="tx1"/>
                </a:solidFill>
                <a:effectLst/>
                <a:uLnTx/>
                <a:uFillTx/>
                <a:latin typeface="+mn-lt"/>
                <a:ea typeface="MS PGothic" pitchFamily="34" charset="-128"/>
              </a:rPr>
              <a:t>value and each user’s PE capabilities, compute the PE duration for each user </a:t>
            </a:r>
            <a:r>
              <a:rPr kumimoji="0" lang="en-GB" sz="1800" b="0" i="1" u="none" strike="noStrike" kern="0" cap="none" spc="0" normalizeH="0" baseline="0" noProof="0" smtClean="0">
                <a:ln>
                  <a:noFill/>
                </a:ln>
                <a:solidFill>
                  <a:schemeClr val="tx1"/>
                </a:solidFill>
                <a:effectLst/>
                <a:uLnTx/>
                <a:uFillTx/>
                <a:latin typeface="+mn-lt"/>
                <a:ea typeface="MS PGothic" pitchFamily="34" charset="-128"/>
              </a:rPr>
              <a:t>T</a:t>
            </a:r>
            <a:r>
              <a:rPr kumimoji="0" lang="en-GB" sz="800" b="0" i="1" u="none" strike="noStrike" kern="0" cap="none" spc="0" normalizeH="0" baseline="0" noProof="0" smtClean="0">
                <a:ln>
                  <a:noFill/>
                </a:ln>
                <a:solidFill>
                  <a:schemeClr val="tx1"/>
                </a:solidFill>
                <a:effectLst/>
                <a:uLnTx/>
                <a:uFillTx/>
                <a:latin typeface="+mn-lt"/>
                <a:ea typeface="MS PGothic" pitchFamily="34" charset="-128"/>
              </a:rPr>
              <a:t>PE,u</a:t>
            </a:r>
            <a:r>
              <a:rPr kumimoji="0" lang="en-GB" sz="1800" b="0" i="0" u="none" strike="noStrike" kern="0" cap="none" spc="0" normalizeH="0" baseline="0" noProof="0" smtClean="0">
                <a:ln>
                  <a:noFill/>
                </a:ln>
                <a:solidFill>
                  <a:schemeClr val="tx1"/>
                </a:solidFill>
                <a:effectLst/>
                <a:uLnTx/>
                <a:uFillTx/>
                <a:latin typeface="+mn-lt"/>
                <a:ea typeface="MS PGothic" pitchFamily="34" charset="-128"/>
              </a:rPr>
              <a:t>, and the PE duration of the whole DL-MU PPDU is </a:t>
            </a:r>
            <a:r>
              <a:rPr kumimoji="0" lang="en-GB" sz="1800" b="0" i="1" u="none" strike="noStrike" kern="0" cap="none" spc="0" normalizeH="0" baseline="0" noProof="0" smtClean="0">
                <a:ln>
                  <a:noFill/>
                </a:ln>
                <a:solidFill>
                  <a:schemeClr val="tx1"/>
                </a:solidFill>
                <a:effectLst/>
                <a:uLnTx/>
                <a:uFillTx/>
                <a:latin typeface="+mn-lt"/>
                <a:ea typeface="MS PGothic" pitchFamily="34" charset="-128"/>
              </a:rPr>
              <a:t>T</a:t>
            </a:r>
            <a:r>
              <a:rPr kumimoji="0" lang="en-GB" sz="1000" b="0" i="1" u="none" strike="noStrike" kern="0" cap="none" spc="0" normalizeH="0" baseline="0" noProof="0" smtClean="0">
                <a:ln>
                  <a:noFill/>
                </a:ln>
                <a:solidFill>
                  <a:schemeClr val="tx1"/>
                </a:solidFill>
                <a:effectLst/>
                <a:uLnTx/>
                <a:uFillTx/>
                <a:latin typeface="+mn-lt"/>
                <a:ea typeface="MS PGothic" pitchFamily="34" charset="-128"/>
              </a:rPr>
              <a:t>PE</a:t>
            </a:r>
            <a:r>
              <a:rPr kumimoji="0" lang="en-GB" sz="1800" b="0" i="0" u="none" strike="noStrike" kern="0" cap="none" spc="0" normalizeH="0" baseline="0" noProof="0" smtClean="0">
                <a:ln>
                  <a:noFill/>
                </a:ln>
                <a:solidFill>
                  <a:schemeClr val="tx1"/>
                </a:solidFill>
                <a:effectLst/>
                <a:uLnTx/>
                <a:uFillTx/>
                <a:latin typeface="+mn-lt"/>
                <a:ea typeface="MS PGothic" pitchFamily="34" charset="-128"/>
              </a:rPr>
              <a:t> = max</a:t>
            </a:r>
            <a:r>
              <a:rPr kumimoji="0" lang="en-GB" sz="800" b="0" i="0" u="none" strike="noStrike" kern="0" cap="none" spc="0" normalizeH="0" baseline="0" noProof="0" smtClean="0">
                <a:ln>
                  <a:noFill/>
                </a:ln>
                <a:solidFill>
                  <a:schemeClr val="tx1"/>
                </a:solidFill>
                <a:effectLst/>
                <a:uLnTx/>
                <a:uFillTx/>
                <a:latin typeface="+mn-lt"/>
                <a:ea typeface="MS PGothic" pitchFamily="34" charset="-128"/>
              </a:rPr>
              <a:t>u</a:t>
            </a:r>
            <a:r>
              <a:rPr kumimoji="0" lang="en-GB" sz="1800" b="0" i="0" u="none" strike="noStrike" kern="0" cap="none" spc="0" normalizeH="0" baseline="0" noProof="0" smtClean="0">
                <a:ln>
                  <a:noFill/>
                </a:ln>
                <a:solidFill>
                  <a:schemeClr val="tx1"/>
                </a:solidFill>
                <a:effectLst/>
                <a:uLnTx/>
                <a:uFillTx/>
                <a:latin typeface="+mn-lt"/>
                <a:ea typeface="MS PGothic" pitchFamily="34" charset="-128"/>
              </a:rPr>
              <a:t>(</a:t>
            </a:r>
            <a:r>
              <a:rPr kumimoji="0" lang="en-GB" sz="1800" b="0" i="1" u="none" strike="noStrike" kern="0" cap="none" spc="0" normalizeH="0" baseline="0" noProof="0" smtClean="0">
                <a:ln>
                  <a:noFill/>
                </a:ln>
                <a:solidFill>
                  <a:schemeClr val="tx1"/>
                </a:solidFill>
                <a:effectLst/>
                <a:uLnTx/>
                <a:uFillTx/>
                <a:latin typeface="+mn-lt"/>
                <a:ea typeface="MS PGothic" pitchFamily="34" charset="-128"/>
              </a:rPr>
              <a:t>T</a:t>
            </a:r>
            <a:r>
              <a:rPr kumimoji="0" lang="en-GB" sz="800" b="0" i="1" u="none" strike="noStrike" kern="0" cap="none" spc="0" normalizeH="0" baseline="0" noProof="0" smtClean="0">
                <a:ln>
                  <a:noFill/>
                </a:ln>
                <a:solidFill>
                  <a:schemeClr val="tx1"/>
                </a:solidFill>
                <a:effectLst/>
                <a:uLnTx/>
                <a:uFillTx/>
                <a:latin typeface="+mn-lt"/>
                <a:ea typeface="MS PGothic" pitchFamily="34" charset="-128"/>
              </a:rPr>
              <a:t>PE,u</a:t>
            </a:r>
            <a:r>
              <a:rPr kumimoji="0" lang="en-GB" sz="1800" b="0" i="0" u="none" strike="noStrike" kern="0" cap="none" spc="0" normalizeH="0" baseline="0" noProof="0" smtClean="0">
                <a:ln>
                  <a:noFill/>
                </a:ln>
                <a:solidFill>
                  <a:schemeClr val="tx1"/>
                </a:solidFill>
                <a:effectLst/>
                <a:uLnTx/>
                <a:uFillTx/>
                <a:latin typeface="+mn-lt"/>
                <a:ea typeface="MS PGothic" pitchFamily="34" charset="-128"/>
              </a:rPr>
              <a:t>). </a:t>
            </a:r>
            <a:endParaRPr kumimoji="0" lang="en-US" sz="1800" b="0" i="0" u="none" strike="noStrike" kern="0" cap="none" spc="0" normalizeH="0" baseline="0" noProof="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GB" sz="1800" b="0" i="0" u="none" strike="noStrike" kern="0" cap="none" spc="0" normalizeH="0" baseline="0" noProof="0" smtClean="0">
                <a:ln>
                  <a:noFill/>
                </a:ln>
                <a:solidFill>
                  <a:schemeClr val="tx1"/>
                </a:solidFill>
                <a:effectLst/>
                <a:uLnTx/>
                <a:uFillTx/>
                <a:latin typeface="+mn-lt"/>
                <a:ea typeface="MS PGothic" pitchFamily="34" charset="-128"/>
              </a:rPr>
              <a:t>In HE-SIG-A field, the “a-factor” field, the “PE Disambiguity” field, and the “LDPC extra symbol” field, are common for all users.</a:t>
            </a:r>
            <a:endParaRPr kumimoji="0" lang="en-US" sz="1800" b="0" i="0" u="none" strike="noStrike" kern="0" cap="none" spc="0" normalizeH="0" baseline="0" noProof="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chemeClr val="tx1"/>
              </a:solidFill>
              <a:effectLst/>
              <a:uLnTx/>
              <a:uFillTx/>
              <a:latin typeface="+mn-lt"/>
              <a:ea typeface="MS PGothic" pitchFamily="34" charset="-128"/>
            </a:endParaRPr>
          </a:p>
        </p:txBody>
      </p:sp>
      <p:sp>
        <p:nvSpPr>
          <p:cNvPr id="7" name="Rectangle 6"/>
          <p:cNvSpPr/>
          <p:nvPr/>
        </p:nvSpPr>
        <p:spPr>
          <a:xfrm>
            <a:off x="457200" y="5334000"/>
            <a:ext cx="5867400" cy="830997"/>
          </a:xfrm>
          <a:prstGeom prst="rect">
            <a:avLst/>
          </a:prstGeom>
        </p:spPr>
        <p:txBody>
          <a:bodyPr wrap="square">
            <a:spAutoFit/>
          </a:bodyPr>
          <a:lstStyle/>
          <a:p>
            <a:pPr marL="0" indent="0">
              <a:buNone/>
            </a:pPr>
            <a:r>
              <a:rPr lang="en-US" sz="2400" dirty="0" smtClean="0">
                <a:solidFill>
                  <a:srgbClr val="00B050"/>
                </a:solidFill>
              </a:rPr>
              <a:t>Yes:  72 No: 0 Abs:14 </a:t>
            </a:r>
          </a:p>
          <a:p>
            <a:pPr marL="0" indent="0">
              <a:buNone/>
            </a:pPr>
            <a:r>
              <a:rPr lang="en-US" sz="2400" dirty="0" smtClean="0">
                <a:solidFill>
                  <a:srgbClr val="00B050"/>
                </a:solidFill>
              </a:rPr>
              <a:t>Straw Poll Passes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#32 (Doc #0810)</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50</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76400"/>
            <a:ext cx="7772400" cy="38862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the following text into SFD: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GB" sz="2000" b="0" i="0" u="none" strike="noStrike" kern="0" cap="none" spc="0" normalizeH="0" baseline="0" noProof="0" dirty="0" smtClean="0">
                <a:ln>
                  <a:noFill/>
                </a:ln>
                <a:solidFill>
                  <a:schemeClr val="tx1"/>
                </a:solidFill>
                <a:effectLst/>
                <a:uLnTx/>
                <a:uFillTx/>
                <a:latin typeface="+mn-lt"/>
                <a:ea typeface="MS PGothic" pitchFamily="34" charset="-128"/>
              </a:rPr>
              <a:t>For UL-MU packet transmission:</a:t>
            </a: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GB" sz="1800" b="0" i="0" u="none" strike="noStrike" kern="0" cap="none" spc="0" normalizeH="0" baseline="0" noProof="0" dirty="0" smtClean="0">
                <a:ln>
                  <a:noFill/>
                </a:ln>
                <a:solidFill>
                  <a:schemeClr val="tx1"/>
                </a:solidFill>
                <a:effectLst/>
                <a:uLnTx/>
                <a:uFillTx/>
                <a:latin typeface="+mn-lt"/>
                <a:ea typeface="MS PGothic" pitchFamily="34" charset="-128"/>
              </a:rPr>
              <a:t>AP indicates its desired </a:t>
            </a:r>
            <a:r>
              <a:rPr kumimoji="0" lang="en-GB" sz="1800" b="0" i="1" u="none" strike="noStrike" kern="0" cap="none" spc="0" normalizeH="0" baseline="0" noProof="0" dirty="0" err="1" smtClean="0">
                <a:ln>
                  <a:noFill/>
                </a:ln>
                <a:solidFill>
                  <a:schemeClr val="tx1"/>
                </a:solidFill>
                <a:effectLst/>
                <a:uLnTx/>
                <a:uFillTx/>
                <a:latin typeface="+mn-lt"/>
                <a:ea typeface="MS PGothic" pitchFamily="34" charset="-128"/>
              </a:rPr>
              <a:t>Nsym</a:t>
            </a:r>
            <a:r>
              <a:rPr kumimoji="0" lang="en-GB" sz="1800" b="0" i="0" u="none" strike="noStrike" kern="0" cap="none" spc="0" normalizeH="0" baseline="0" noProof="0" dirty="0" smtClean="0">
                <a:ln>
                  <a:noFill/>
                </a:ln>
                <a:solidFill>
                  <a:schemeClr val="tx1"/>
                </a:solidFill>
                <a:effectLst/>
                <a:uLnTx/>
                <a:uFillTx/>
                <a:latin typeface="+mn-lt"/>
                <a:ea typeface="MS PGothic" pitchFamily="34" charset="-128"/>
              </a:rPr>
              <a:t>, </a:t>
            </a:r>
            <a:r>
              <a:rPr kumimoji="0" lang="en-GB" sz="1800" b="0" i="1" u="none" strike="noStrike" kern="0" cap="none" spc="0" normalizeH="0" baseline="0" noProof="0" dirty="0" smtClean="0">
                <a:ln>
                  <a:noFill/>
                </a:ln>
                <a:solidFill>
                  <a:schemeClr val="tx1"/>
                </a:solidFill>
                <a:effectLst/>
                <a:uLnTx/>
                <a:uFillTx/>
                <a:latin typeface="+mn-lt"/>
                <a:ea typeface="MS PGothic" pitchFamily="34" charset="-128"/>
              </a:rPr>
              <a:t>a-factor, </a:t>
            </a:r>
            <a:r>
              <a:rPr kumimoji="0" lang="en-GB" sz="1800" b="0" i="0" u="none" strike="noStrike" kern="0" cap="none" spc="0" normalizeH="0" baseline="0" noProof="0" dirty="0" smtClean="0">
                <a:ln>
                  <a:noFill/>
                </a:ln>
                <a:solidFill>
                  <a:schemeClr val="tx1"/>
                </a:solidFill>
                <a:effectLst/>
                <a:uLnTx/>
                <a:uFillTx/>
                <a:latin typeface="+mn-lt"/>
                <a:ea typeface="MS PGothic" pitchFamily="34" charset="-128"/>
              </a:rPr>
              <a:t>LDPC Extra Symbol indication</a:t>
            </a:r>
            <a:r>
              <a:rPr kumimoji="0" lang="en-GB" sz="1800" b="0" i="1" u="none" strike="noStrike" kern="0" cap="none" spc="0" normalizeH="0" baseline="0" noProof="0" dirty="0" smtClean="0">
                <a:ln>
                  <a:noFill/>
                </a:ln>
                <a:solidFill>
                  <a:schemeClr val="tx1"/>
                </a:solidFill>
                <a:effectLst/>
                <a:uLnTx/>
                <a:uFillTx/>
                <a:latin typeface="+mn-lt"/>
                <a:ea typeface="MS PGothic" pitchFamily="34" charset="-128"/>
              </a:rPr>
              <a:t> </a:t>
            </a:r>
            <a:r>
              <a:rPr kumimoji="0" lang="en-GB" sz="1800" b="0" i="0" u="none" strike="noStrike" kern="0" cap="none" spc="0" normalizeH="0" baseline="0" noProof="0" dirty="0" smtClean="0">
                <a:ln>
                  <a:noFill/>
                </a:ln>
                <a:solidFill>
                  <a:schemeClr val="tx1"/>
                </a:solidFill>
                <a:effectLst/>
                <a:uLnTx/>
                <a:uFillTx/>
                <a:latin typeface="+mn-lt"/>
                <a:ea typeface="MS PGothic" pitchFamily="34" charset="-128"/>
              </a:rPr>
              <a:t>and </a:t>
            </a:r>
            <a:r>
              <a:rPr kumimoji="0" lang="en-GB" sz="1800" b="0" i="1" u="none" strike="noStrike" kern="0" cap="none" spc="0" normalizeH="0" baseline="0" noProof="0" dirty="0" smtClean="0">
                <a:ln>
                  <a:noFill/>
                </a:ln>
                <a:solidFill>
                  <a:schemeClr val="tx1"/>
                </a:solidFill>
                <a:effectLst/>
                <a:uLnTx/>
                <a:uFillTx/>
                <a:latin typeface="+mn-lt"/>
                <a:ea typeface="MS PGothic" pitchFamily="34" charset="-128"/>
              </a:rPr>
              <a:t>PE</a:t>
            </a:r>
            <a:r>
              <a:rPr kumimoji="0" lang="en-GB" sz="1800" b="0" i="0" u="none" strike="noStrike" kern="0" cap="none" spc="0" normalizeH="0" baseline="0" noProof="0" dirty="0" smtClean="0">
                <a:ln>
                  <a:noFill/>
                </a:ln>
                <a:solidFill>
                  <a:schemeClr val="tx1"/>
                </a:solidFill>
                <a:effectLst/>
                <a:uLnTx/>
                <a:uFillTx/>
                <a:latin typeface="+mn-lt"/>
                <a:ea typeface="MS PGothic" pitchFamily="34" charset="-128"/>
              </a:rPr>
              <a:t> duration values in trigger frame.</a:t>
            </a:r>
            <a:endParaRPr kumimoji="0" lang="en-US" sz="1800" b="0" i="0" u="none" strike="noStrike" kern="0" cap="none" spc="0" normalizeH="0" baseline="0" noProof="0" dirty="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GB" sz="1800" b="0" i="0" u="none" strike="noStrike" kern="0" cap="none" spc="0" normalizeH="0" baseline="0" noProof="0" dirty="0" smtClean="0">
                <a:ln>
                  <a:noFill/>
                </a:ln>
                <a:solidFill>
                  <a:schemeClr val="tx1"/>
                </a:solidFill>
                <a:effectLst/>
                <a:uLnTx/>
                <a:uFillTx/>
                <a:latin typeface="+mn-lt"/>
                <a:ea typeface="MS PGothic" pitchFamily="34" charset="-128"/>
              </a:rPr>
              <a:t>Possible PE values for UL-MU are TBD. </a:t>
            </a:r>
            <a:endParaRPr kumimoji="0" lang="en-US" sz="1800" b="0" i="0" u="none" strike="noStrike" kern="0" cap="none" spc="0" normalizeH="0" baseline="0" noProof="0" dirty="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GB" sz="1800" b="0" i="0" u="none" strike="noStrike" kern="0" cap="none" spc="0" normalizeH="0" baseline="0" noProof="0" dirty="0" smtClean="0">
                <a:ln>
                  <a:noFill/>
                </a:ln>
                <a:solidFill>
                  <a:schemeClr val="tx1"/>
                </a:solidFill>
                <a:effectLst/>
                <a:uLnTx/>
                <a:uFillTx/>
                <a:latin typeface="+mn-lt"/>
                <a:ea typeface="MS PGothic" pitchFamily="34" charset="-128"/>
              </a:rPr>
              <a:t>Each user when transmitting the UL-MU PPDU, shall encode and conduct PHY padding using the parameters: </a:t>
            </a:r>
            <a:endParaRPr kumimoji="0" lang="en-US" sz="1800" b="0" i="0" u="none" strike="noStrike" kern="0" cap="none" spc="0" normalizeH="0" baseline="0" noProof="0" dirty="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GB" sz="1800" b="0" i="1" u="none" strike="noStrike" kern="0" cap="none" spc="0" normalizeH="0" baseline="0" noProof="0" dirty="0" smtClean="0">
                <a:ln>
                  <a:noFill/>
                </a:ln>
                <a:solidFill>
                  <a:schemeClr val="tx1"/>
                </a:solidFill>
                <a:effectLst/>
                <a:uLnTx/>
                <a:uFillTx/>
                <a:latin typeface="+mn-lt"/>
                <a:ea typeface="MS PGothic" pitchFamily="34" charset="-128"/>
              </a:rPr>
              <a:t>N</a:t>
            </a:r>
            <a:r>
              <a:rPr kumimoji="0" lang="en-GB" sz="1800" b="0" i="1" u="none" strike="noStrike" kern="0" cap="none" spc="0" normalizeH="0" baseline="-25000" noProof="0" dirty="0" smtClean="0">
                <a:ln>
                  <a:noFill/>
                </a:ln>
                <a:solidFill>
                  <a:schemeClr val="tx1"/>
                </a:solidFill>
                <a:effectLst/>
                <a:uLnTx/>
                <a:uFillTx/>
                <a:latin typeface="+mn-lt"/>
                <a:ea typeface="MS PGothic" pitchFamily="34" charset="-128"/>
              </a:rPr>
              <a:t>SYM</a:t>
            </a:r>
            <a:r>
              <a:rPr kumimoji="0" lang="en-GB" sz="1800" b="0" i="0" u="none" strike="noStrike" kern="0" cap="none" spc="0" normalizeH="0" baseline="0" noProof="0" dirty="0" smtClean="0">
                <a:ln>
                  <a:noFill/>
                </a:ln>
                <a:solidFill>
                  <a:schemeClr val="tx1"/>
                </a:solidFill>
                <a:effectLst/>
                <a:uLnTx/>
                <a:uFillTx/>
                <a:latin typeface="+mn-lt"/>
                <a:ea typeface="MS PGothic" pitchFamily="34" charset="-128"/>
              </a:rPr>
              <a:t> as indicated in the trigger frame;</a:t>
            </a:r>
            <a:endParaRPr kumimoji="0" lang="en-US" sz="1800" b="0" i="0" u="none" strike="noStrike" kern="0" cap="none" spc="0" normalizeH="0" baseline="0" noProof="0" dirty="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GB" sz="1800" b="0" i="1" u="none" strike="noStrike" kern="0" cap="none" spc="0" normalizeH="0" baseline="0" noProof="0" dirty="0" smtClean="0">
                <a:ln>
                  <a:noFill/>
                </a:ln>
                <a:solidFill>
                  <a:schemeClr val="tx1"/>
                </a:solidFill>
                <a:effectLst/>
                <a:uLnTx/>
                <a:uFillTx/>
                <a:latin typeface="+mn-lt"/>
                <a:ea typeface="MS PGothic" pitchFamily="34" charset="-128"/>
              </a:rPr>
              <a:t>a-factor </a:t>
            </a:r>
            <a:r>
              <a:rPr kumimoji="0" lang="en-GB" sz="1800" b="0" i="0" u="none" strike="noStrike" kern="0" cap="none" spc="0" normalizeH="0" baseline="0" noProof="0" dirty="0" smtClean="0">
                <a:ln>
                  <a:noFill/>
                </a:ln>
                <a:solidFill>
                  <a:schemeClr val="tx1"/>
                </a:solidFill>
                <a:effectLst/>
                <a:uLnTx/>
                <a:uFillTx/>
                <a:latin typeface="+mn-lt"/>
                <a:ea typeface="MS PGothic" pitchFamily="34" charset="-128"/>
              </a:rPr>
              <a:t>as indicated in the trigger frame; </a:t>
            </a:r>
            <a:endParaRPr kumimoji="0" lang="en-US" sz="1800" b="0" i="0" u="none" strike="noStrike" kern="0" cap="none" spc="0" normalizeH="0" baseline="0" noProof="0" dirty="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GB" sz="1800" b="0" i="0" u="none" strike="noStrike" kern="0" cap="none" spc="0" normalizeH="0" baseline="0" noProof="0" dirty="0" smtClean="0">
                <a:ln>
                  <a:noFill/>
                </a:ln>
                <a:solidFill>
                  <a:schemeClr val="tx1"/>
                </a:solidFill>
                <a:effectLst/>
                <a:uLnTx/>
                <a:uFillTx/>
                <a:latin typeface="+mn-lt"/>
                <a:ea typeface="MS PGothic" pitchFamily="34" charset="-128"/>
              </a:rPr>
              <a:t>LDPC Extra Symbol as indicated in the trigger frame; </a:t>
            </a:r>
            <a:endParaRPr kumimoji="0" lang="en-US" sz="1800" b="0" i="0" u="none" strike="noStrike" kern="0" cap="none" spc="0" normalizeH="0" baseline="0" noProof="0" dirty="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GB" sz="1800" b="0" i="0" u="none" strike="noStrike" kern="0" cap="none" spc="0" normalizeH="0" baseline="0" noProof="0" dirty="0" smtClean="0">
                <a:ln>
                  <a:noFill/>
                </a:ln>
                <a:solidFill>
                  <a:schemeClr val="tx1"/>
                </a:solidFill>
                <a:effectLst/>
                <a:uLnTx/>
                <a:uFillTx/>
                <a:latin typeface="+mn-lt"/>
                <a:ea typeface="MS PGothic" pitchFamily="34" charset="-128"/>
              </a:rPr>
              <a:t>Append PE specified in the trigger frame.</a:t>
            </a:r>
            <a:endParaRPr kumimoji="0" lang="en-US" sz="18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chemeClr val="tx1"/>
              </a:solidFill>
              <a:effectLst/>
              <a:uLnTx/>
              <a:uFillTx/>
              <a:latin typeface="+mn-lt"/>
              <a:ea typeface="MS PGothic" pitchFamily="34" charset="-128"/>
            </a:endParaRPr>
          </a:p>
        </p:txBody>
      </p:sp>
      <p:sp>
        <p:nvSpPr>
          <p:cNvPr id="7" name="Rectangle 6"/>
          <p:cNvSpPr/>
          <p:nvPr/>
        </p:nvSpPr>
        <p:spPr>
          <a:xfrm>
            <a:off x="457200" y="5486400"/>
            <a:ext cx="5867400" cy="461665"/>
          </a:xfrm>
          <a:prstGeom prst="rect">
            <a:avLst/>
          </a:prstGeom>
        </p:spPr>
        <p:txBody>
          <a:bodyPr wrap="square">
            <a:spAutoFit/>
          </a:bodyPr>
          <a:lstStyle/>
          <a:p>
            <a:pPr marL="0" indent="0">
              <a:buNone/>
            </a:pPr>
            <a:r>
              <a:rPr lang="en-US" sz="2400" dirty="0" smtClean="0">
                <a:solidFill>
                  <a:srgbClr val="00B050"/>
                </a:solidFill>
              </a:rPr>
              <a:t>Straw Poll Passes Unanimously</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#33 (Doc #1119)</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51</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981201"/>
            <a:ext cx="7770813" cy="1600200"/>
          </a:xfrm>
          <a:prstGeom prst="rect">
            <a:avLst/>
          </a:prstGeom>
        </p:spPr>
        <p:txBody>
          <a:bodyPr/>
          <a:lstStyle/>
          <a:p>
            <a:pPr marL="342900" marR="0" lvl="1" indent="-342900" algn="l" defTabSz="914400" rtl="0" eaLnBrk="0" fontAlgn="base" latinLnBrk="0" hangingPunct="0">
              <a:lnSpc>
                <a:spcPct val="100000"/>
              </a:lnSpc>
              <a:spcBef>
                <a:spcPts val="600"/>
              </a:spcBef>
              <a:spcAft>
                <a:spcPct val="0"/>
              </a:spcAft>
              <a:buClrTx/>
              <a:buSzTx/>
              <a:buFont typeface="Arial"/>
              <a:buChar char="•"/>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Do you agree the following ?</a:t>
            </a:r>
          </a:p>
          <a:p>
            <a:pPr marL="742950" marR="0" lvl="1" indent="-285750" algn="l" defTabSz="914400" rtl="0" eaLnBrk="0" fontAlgn="base" latinLnBrk="0" hangingPunct="0">
              <a:lnSpc>
                <a:spcPct val="100000"/>
              </a:lnSpc>
              <a:spcBef>
                <a:spcPct val="20000"/>
              </a:spcBef>
              <a:spcAft>
                <a:spcPct val="0"/>
              </a:spcAft>
              <a:buClrTx/>
              <a:buSzTx/>
              <a:buFont typeface="Arial"/>
              <a:buChar char="•"/>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Information bits in HE-SIG-A are jointly encoded as in VHT-SIG-A (using 52 tones) with additional pilots on subcarriers of {±27, ±28} before HE-SIG-A symbols.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
        <p:nvSpPr>
          <p:cNvPr id="7" name="Rectangle 6"/>
          <p:cNvSpPr/>
          <p:nvPr/>
        </p:nvSpPr>
        <p:spPr>
          <a:xfrm>
            <a:off x="533400" y="5257800"/>
            <a:ext cx="5867400" cy="1200329"/>
          </a:xfrm>
          <a:prstGeom prst="rect">
            <a:avLst/>
          </a:prstGeom>
        </p:spPr>
        <p:txBody>
          <a:bodyPr wrap="square">
            <a:spAutoFit/>
          </a:bodyPr>
          <a:lstStyle/>
          <a:p>
            <a:pPr marL="0" indent="0">
              <a:buNone/>
            </a:pPr>
            <a:r>
              <a:rPr lang="en-US" sz="2400" dirty="0" smtClean="0">
                <a:solidFill>
                  <a:srgbClr val="00B050"/>
                </a:solidFill>
              </a:rPr>
              <a:t>Yes:  7 No: 0 Abs: Many </a:t>
            </a:r>
          </a:p>
          <a:p>
            <a:pPr marL="0" indent="0">
              <a:buNone/>
            </a:pPr>
            <a:r>
              <a:rPr lang="en-US" sz="2400" dirty="0" smtClean="0">
                <a:solidFill>
                  <a:srgbClr val="00B050"/>
                </a:solidFill>
              </a:rPr>
              <a:t>Straw Poll Passes</a:t>
            </a:r>
          </a:p>
          <a:p>
            <a:pPr marL="0" indent="0">
              <a:buNone/>
            </a:pPr>
            <a:r>
              <a:rPr lang="en-US" sz="2400" dirty="0" smtClean="0">
                <a:solidFill>
                  <a:srgbClr val="C00000"/>
                </a:solidFill>
              </a:rPr>
              <a:t>Not for the motion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#34 (Doc #1106)</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52</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내용 개체 틀 2"/>
          <p:cNvSpPr txBox="1">
            <a:spLocks/>
          </p:cNvSpPr>
          <p:nvPr/>
        </p:nvSpPr>
        <p:spPr>
          <a:xfrm>
            <a:off x="609600" y="1676400"/>
            <a:ext cx="8305800" cy="280130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a:buChar char="•"/>
              <a:tabLst/>
              <a:defRPr/>
            </a:pPr>
            <a:r>
              <a:rPr kumimoji="0" lang="en-US" sz="1800" b="0" i="0" u="none" strike="noStrike" kern="0" cap="none" spc="0" normalizeH="0" baseline="0" noProof="0" dirty="0" smtClean="0">
                <a:ln>
                  <a:noFill/>
                </a:ln>
                <a:solidFill>
                  <a:schemeClr val="tx1"/>
                </a:solidFill>
                <a:effectLst/>
                <a:uLnTx/>
                <a:uFillTx/>
                <a:latin typeface="Calibri" panose="020F0502020204030204" pitchFamily="34" charset="0"/>
                <a:ea typeface="MS PGothic" pitchFamily="34" charset="-128"/>
                <a:cs typeface="ＭＳ Ｐゴシック" charset="0"/>
              </a:rPr>
              <a:t>Do you agree to modify the following in 11ax SFD: </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kern="0" cap="none" spc="0" normalizeH="0" baseline="0" noProof="0" dirty="0" smtClean="0">
              <a:ln>
                <a:noFill/>
              </a:ln>
              <a:solidFill>
                <a:schemeClr val="tx1"/>
              </a:solidFill>
              <a:effectLst/>
              <a:uLnTx/>
              <a:uFillTx/>
              <a:latin typeface="Calibri" panose="020F0502020204030204" pitchFamily="34" charset="0"/>
              <a:ea typeface="MS PGothic" pitchFamily="34" charset="-128"/>
              <a:cs typeface="ＭＳ Ｐゴシック"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kern="0" cap="none" spc="0" normalizeH="0" baseline="0" noProof="0" dirty="0" smtClean="0">
                <a:ln>
                  <a:noFill/>
                </a:ln>
                <a:solidFill>
                  <a:schemeClr val="tx1"/>
                </a:solidFill>
                <a:effectLst/>
                <a:uLnTx/>
                <a:uFillTx/>
                <a:latin typeface="Calibri" panose="020F0502020204030204" pitchFamily="34" charset="0"/>
                <a:ea typeface="MS PGothic" pitchFamily="34" charset="-128"/>
                <a:cs typeface="ＭＳ Ｐゴシック" charset="0"/>
              </a:rPr>
              <a:t>HE-SIG-B is encoded on a per 20 MHz </a:t>
            </a:r>
            <a:r>
              <a:rPr kumimoji="0" lang="en-US" sz="1800" b="0" i="0" u="none" strike="noStrike" kern="0" cap="none" spc="0" normalizeH="0" baseline="0" noProof="0" dirty="0" smtClean="0">
                <a:ln>
                  <a:noFill/>
                </a:ln>
                <a:solidFill>
                  <a:srgbClr val="0070C0"/>
                </a:solidFill>
                <a:effectLst/>
                <a:uLnTx/>
                <a:uFillTx/>
                <a:latin typeface="Calibri" panose="020F0502020204030204" pitchFamily="34" charset="0"/>
                <a:ea typeface="MS PGothic" pitchFamily="34" charset="-128"/>
                <a:cs typeface="ＭＳ Ｐゴシック" charset="0"/>
              </a:rPr>
              <a:t>or 40 MHz </a:t>
            </a:r>
            <a:r>
              <a:rPr kumimoji="0" lang="en-US" sz="1800" b="0" i="0" u="none" strike="noStrike" kern="0" cap="none" spc="0" normalizeH="0" baseline="0" noProof="0" dirty="0" smtClean="0">
                <a:ln>
                  <a:noFill/>
                </a:ln>
                <a:solidFill>
                  <a:schemeClr val="tx1"/>
                </a:solidFill>
                <a:effectLst/>
                <a:uLnTx/>
                <a:uFillTx/>
                <a:latin typeface="Calibri" panose="020F0502020204030204" pitchFamily="34" charset="0"/>
                <a:ea typeface="MS PGothic" pitchFamily="34" charset="-128"/>
                <a:cs typeface="ＭＳ Ｐゴシック" charset="0"/>
              </a:rPr>
              <a:t>basis using BCC with common and user blocks separated in the bit domain</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kern="0" cap="none" spc="0" normalizeH="0" baseline="0" noProof="0" dirty="0" smtClean="0">
                <a:ln>
                  <a:noFill/>
                </a:ln>
                <a:solidFill>
                  <a:schemeClr val="tx1"/>
                </a:solidFill>
                <a:effectLst/>
                <a:uLnTx/>
                <a:uFillTx/>
                <a:latin typeface="Calibri" panose="020F0502020204030204" pitchFamily="34" charset="0"/>
                <a:ea typeface="MS PGothic" pitchFamily="34" charset="-128"/>
                <a:cs typeface="ＭＳ Ｐゴシック" charset="0"/>
              </a:rPr>
              <a:t>For bandwidths ≥ 40 MHz, the number of 20 MHz </a:t>
            </a:r>
            <a:r>
              <a:rPr kumimoji="0" lang="en-US" sz="1800" b="0" i="0" u="none" strike="noStrike" kern="0" cap="none" spc="0" normalizeH="0" baseline="0" noProof="0" dirty="0" smtClean="0">
                <a:ln>
                  <a:noFill/>
                </a:ln>
                <a:solidFill>
                  <a:srgbClr val="0070C0"/>
                </a:solidFill>
                <a:effectLst/>
                <a:uLnTx/>
                <a:uFillTx/>
                <a:latin typeface="Calibri" panose="020F0502020204030204" pitchFamily="34" charset="0"/>
                <a:ea typeface="MS PGothic" pitchFamily="34" charset="-128"/>
                <a:cs typeface="ＭＳ Ｐゴシック" charset="0"/>
              </a:rPr>
              <a:t>or 40 MHz </a:t>
            </a:r>
            <a:r>
              <a:rPr kumimoji="0" lang="en-US" sz="1800" b="0" i="0" u="none" strike="noStrike" kern="0" cap="none" spc="0" normalizeH="0" baseline="0" noProof="0" dirty="0" err="1" smtClean="0">
                <a:ln>
                  <a:noFill/>
                </a:ln>
                <a:solidFill>
                  <a:schemeClr val="tx1"/>
                </a:solidFill>
                <a:effectLst/>
                <a:uLnTx/>
                <a:uFillTx/>
                <a:latin typeface="Calibri" panose="020F0502020204030204" pitchFamily="34" charset="0"/>
                <a:ea typeface="MS PGothic" pitchFamily="34" charset="-128"/>
                <a:cs typeface="ＭＳ Ｐゴシック" charset="0"/>
              </a:rPr>
              <a:t>subbands</a:t>
            </a:r>
            <a:r>
              <a:rPr kumimoji="0" lang="en-US" sz="1800" b="0" i="0" u="none" strike="noStrike" kern="0" cap="none" spc="0" normalizeH="0" baseline="0" noProof="0" dirty="0" smtClean="0">
                <a:ln>
                  <a:noFill/>
                </a:ln>
                <a:solidFill>
                  <a:schemeClr val="tx1"/>
                </a:solidFill>
                <a:effectLst/>
                <a:uLnTx/>
                <a:uFillTx/>
                <a:latin typeface="Calibri" panose="020F0502020204030204" pitchFamily="34" charset="0"/>
                <a:ea typeface="MS PGothic" pitchFamily="34" charset="-128"/>
                <a:cs typeface="ＭＳ Ｐゴシック" charset="0"/>
              </a:rPr>
              <a:t> carrying different content is two and with structure as shown below. Each square in the figure represents 20 MHz </a:t>
            </a:r>
            <a:r>
              <a:rPr kumimoji="0" lang="en-US" sz="1800" b="0" i="0" u="none" strike="noStrike" kern="0" cap="none" spc="0" normalizeH="0" baseline="0" noProof="0" dirty="0" smtClean="0">
                <a:ln>
                  <a:noFill/>
                </a:ln>
                <a:solidFill>
                  <a:srgbClr val="0070C0"/>
                </a:solidFill>
                <a:effectLst/>
                <a:uLnTx/>
                <a:uFillTx/>
                <a:latin typeface="Calibri" panose="020F0502020204030204" pitchFamily="34" charset="0"/>
                <a:ea typeface="MS PGothic" pitchFamily="34" charset="-128"/>
                <a:cs typeface="ＭＳ Ｐゴシック" charset="0"/>
              </a:rPr>
              <a:t>(left) or 40MHz (right) </a:t>
            </a:r>
            <a:r>
              <a:rPr kumimoji="0" lang="en-US" sz="1800" b="0" i="0" u="none" strike="noStrike" kern="0" cap="none" spc="0" normalizeH="0" baseline="0" noProof="0" dirty="0" err="1" smtClean="0">
                <a:ln>
                  <a:noFill/>
                </a:ln>
                <a:solidFill>
                  <a:schemeClr val="tx1"/>
                </a:solidFill>
                <a:effectLst/>
                <a:uLnTx/>
                <a:uFillTx/>
                <a:latin typeface="Calibri" panose="020F0502020204030204" pitchFamily="34" charset="0"/>
                <a:ea typeface="MS PGothic" pitchFamily="34" charset="-128"/>
                <a:cs typeface="ＭＳ Ｐゴシック" charset="0"/>
              </a:rPr>
              <a:t>subband</a:t>
            </a:r>
            <a:r>
              <a:rPr kumimoji="0" lang="en-US" sz="1800" b="0" i="0" u="none" strike="noStrike" kern="0" cap="none" spc="0" normalizeH="0" baseline="0" noProof="0" dirty="0" smtClean="0">
                <a:ln>
                  <a:noFill/>
                </a:ln>
                <a:solidFill>
                  <a:schemeClr val="tx1"/>
                </a:solidFill>
                <a:effectLst/>
                <a:uLnTx/>
                <a:uFillTx/>
                <a:latin typeface="Calibri" panose="020F0502020204030204" pitchFamily="34" charset="0"/>
                <a:ea typeface="MS PGothic" pitchFamily="34" charset="-128"/>
                <a:cs typeface="ＭＳ Ｐゴシック" charset="0"/>
              </a:rPr>
              <a:t> and 1/2 represents different signaling information. </a:t>
            </a:r>
            <a:r>
              <a:rPr kumimoji="0" lang="en-US" sz="1800" b="0" i="0" u="none" strike="noStrike" kern="0" cap="none" spc="0" normalizeH="0" baseline="0" noProof="0" dirty="0" smtClean="0">
                <a:ln>
                  <a:noFill/>
                </a:ln>
                <a:solidFill>
                  <a:srgbClr val="0070C0"/>
                </a:solidFill>
                <a:effectLst/>
                <a:uLnTx/>
                <a:uFillTx/>
                <a:latin typeface="Calibri" panose="020F0502020204030204" pitchFamily="34" charset="0"/>
                <a:ea typeface="MS PGothic" pitchFamily="34" charset="-128"/>
                <a:cs typeface="ＭＳ Ｐゴシック" charset="0"/>
              </a:rPr>
              <a:t>The method to indicate 20MHz or 40MHz basis is TBD.</a:t>
            </a:r>
          </a:p>
          <a:p>
            <a:pPr marL="342900" marR="0" lvl="0" indent="-342900" algn="l" defTabSz="914400" rtl="0" eaLnBrk="0" fontAlgn="base" latinLnBrk="0" hangingPunct="0">
              <a:lnSpc>
                <a:spcPct val="100000"/>
              </a:lnSpc>
              <a:spcBef>
                <a:spcPct val="20000"/>
              </a:spcBef>
              <a:spcAft>
                <a:spcPct val="0"/>
              </a:spcAft>
              <a:buClrTx/>
              <a:buSzTx/>
              <a:buFont typeface="Arial"/>
              <a:buChar char="•"/>
              <a:tabLst/>
              <a:defRPr/>
            </a:pPr>
            <a:endParaRPr kumimoji="0" lang="en-US" sz="1400" b="0" i="0" u="none" strike="noStrike" kern="0" cap="none" spc="0" normalizeH="0" baseline="0" noProof="0" dirty="0" smtClean="0">
              <a:ln>
                <a:noFill/>
              </a:ln>
              <a:solidFill>
                <a:schemeClr val="tx1"/>
              </a:solidFill>
              <a:effectLst/>
              <a:uLnTx/>
              <a:uFillTx/>
              <a:latin typeface="Calibri" panose="020F0502020204030204" pitchFamily="34" charset="0"/>
              <a:ea typeface="MS PGothic" pitchFamily="34" charset="-128"/>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 typeface="Arial"/>
              <a:buChar char="•"/>
              <a:tabLst/>
              <a:defRPr/>
            </a:pPr>
            <a:endParaRPr kumimoji="0" lang="en-US" sz="1800" b="0" i="0" u="none" strike="noStrike" kern="0" cap="none" spc="0" normalizeH="0" baseline="0" noProof="0" dirty="0">
              <a:ln>
                <a:noFill/>
              </a:ln>
              <a:solidFill>
                <a:schemeClr val="tx1"/>
              </a:solidFill>
              <a:effectLst/>
              <a:uLnTx/>
              <a:uFillTx/>
              <a:latin typeface="Calibri" panose="020F0502020204030204" pitchFamily="34" charset="0"/>
              <a:ea typeface="MS PGothic" pitchFamily="34" charset="-128"/>
              <a:cs typeface="ＭＳ Ｐゴシック" charset="0"/>
            </a:endParaRPr>
          </a:p>
        </p:txBody>
      </p:sp>
      <p:pic>
        <p:nvPicPr>
          <p:cNvPr id="7" name="Picture 6"/>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362200" y="4114800"/>
            <a:ext cx="1844675" cy="1636395"/>
          </a:xfrm>
          <a:prstGeom prst="rect">
            <a:avLst/>
          </a:prstGeom>
          <a:noFill/>
        </p:spPr>
      </p:pic>
      <p:grpSp>
        <p:nvGrpSpPr>
          <p:cNvPr id="8" name="Group 7"/>
          <p:cNvGrpSpPr/>
          <p:nvPr/>
        </p:nvGrpSpPr>
        <p:grpSpPr>
          <a:xfrm>
            <a:off x="5181600" y="4191000"/>
            <a:ext cx="2606040" cy="1143000"/>
            <a:chOff x="5105400" y="3352800"/>
            <a:chExt cx="2606040" cy="1143000"/>
          </a:xfrm>
        </p:grpSpPr>
        <p:sp>
          <p:nvSpPr>
            <p:cNvPr id="9" name="Rectangle 8"/>
            <p:cNvSpPr/>
            <p:nvPr/>
          </p:nvSpPr>
          <p:spPr bwMode="auto">
            <a:xfrm>
              <a:off x="5105400" y="3657600"/>
              <a:ext cx="685800" cy="2286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anose="020F0502020204030204" pitchFamily="34" charset="0"/>
                </a:rPr>
                <a:t>1</a:t>
              </a:r>
            </a:p>
          </p:txBody>
        </p:sp>
        <p:sp>
          <p:nvSpPr>
            <p:cNvPr id="10" name="Rectangle 9"/>
            <p:cNvSpPr/>
            <p:nvPr/>
          </p:nvSpPr>
          <p:spPr bwMode="auto">
            <a:xfrm>
              <a:off x="5730240" y="3657600"/>
              <a:ext cx="685800" cy="228600"/>
            </a:xfrm>
            <a:prstGeom prst="rect">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anose="020F0502020204030204" pitchFamily="34" charset="0"/>
                </a:rPr>
                <a:t>2</a:t>
              </a:r>
            </a:p>
          </p:txBody>
        </p:sp>
        <p:sp>
          <p:nvSpPr>
            <p:cNvPr id="11" name="TextBox 10"/>
            <p:cNvSpPr txBox="1"/>
            <p:nvPr/>
          </p:nvSpPr>
          <p:spPr>
            <a:xfrm>
              <a:off x="5120824" y="3352800"/>
              <a:ext cx="670376" cy="276999"/>
            </a:xfrm>
            <a:prstGeom prst="rect">
              <a:avLst/>
            </a:prstGeom>
            <a:noFill/>
          </p:spPr>
          <p:txBody>
            <a:bodyPr wrap="none" rtlCol="0">
              <a:spAutoFit/>
            </a:bodyPr>
            <a:lstStyle/>
            <a:p>
              <a:r>
                <a:rPr lang="en-US" b="1" u="sng" dirty="0" smtClean="0">
                  <a:latin typeface="Calibri" panose="020F0502020204030204" pitchFamily="34" charset="0"/>
                </a:rPr>
                <a:t>80 MHz</a:t>
              </a:r>
              <a:endParaRPr lang="en-US" b="1" u="sng" dirty="0">
                <a:latin typeface="Calibri" panose="020F0502020204030204" pitchFamily="34" charset="0"/>
              </a:endParaRPr>
            </a:p>
          </p:txBody>
        </p:sp>
        <p:sp>
          <p:nvSpPr>
            <p:cNvPr id="12" name="Rectangle 11"/>
            <p:cNvSpPr/>
            <p:nvPr/>
          </p:nvSpPr>
          <p:spPr bwMode="auto">
            <a:xfrm>
              <a:off x="5105400" y="4267200"/>
              <a:ext cx="685800" cy="2286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anose="020F0502020204030204" pitchFamily="34" charset="0"/>
                </a:rPr>
                <a:t>1</a:t>
              </a:r>
            </a:p>
          </p:txBody>
        </p:sp>
        <p:sp>
          <p:nvSpPr>
            <p:cNvPr id="13" name="Rectangle 12"/>
            <p:cNvSpPr/>
            <p:nvPr/>
          </p:nvSpPr>
          <p:spPr bwMode="auto">
            <a:xfrm>
              <a:off x="5730240" y="4267200"/>
              <a:ext cx="685800" cy="228600"/>
            </a:xfrm>
            <a:prstGeom prst="rect">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anose="020F0502020204030204" pitchFamily="34" charset="0"/>
                </a:rPr>
                <a:t>2</a:t>
              </a:r>
            </a:p>
          </p:txBody>
        </p:sp>
        <p:sp>
          <p:nvSpPr>
            <p:cNvPr id="14" name="TextBox 13"/>
            <p:cNvSpPr txBox="1"/>
            <p:nvPr/>
          </p:nvSpPr>
          <p:spPr>
            <a:xfrm>
              <a:off x="5120824" y="3962400"/>
              <a:ext cx="748923" cy="276999"/>
            </a:xfrm>
            <a:prstGeom prst="rect">
              <a:avLst/>
            </a:prstGeom>
            <a:noFill/>
          </p:spPr>
          <p:txBody>
            <a:bodyPr wrap="none" rtlCol="0">
              <a:spAutoFit/>
            </a:bodyPr>
            <a:lstStyle/>
            <a:p>
              <a:r>
                <a:rPr lang="en-US" b="1" u="sng" dirty="0" smtClean="0">
                  <a:latin typeface="Calibri" panose="020F0502020204030204" pitchFamily="34" charset="0"/>
                </a:rPr>
                <a:t>160 MHz</a:t>
              </a:r>
              <a:endParaRPr lang="en-US" b="1" u="sng" dirty="0">
                <a:latin typeface="Calibri" panose="020F0502020204030204" pitchFamily="34" charset="0"/>
              </a:endParaRPr>
            </a:p>
          </p:txBody>
        </p:sp>
        <p:sp>
          <p:nvSpPr>
            <p:cNvPr id="15" name="Rectangle 14"/>
            <p:cNvSpPr/>
            <p:nvPr/>
          </p:nvSpPr>
          <p:spPr bwMode="auto">
            <a:xfrm>
              <a:off x="6400800" y="4267200"/>
              <a:ext cx="685800" cy="2286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anose="020F0502020204030204" pitchFamily="34" charset="0"/>
                </a:rPr>
                <a:t>1</a:t>
              </a:r>
            </a:p>
          </p:txBody>
        </p:sp>
        <p:sp>
          <p:nvSpPr>
            <p:cNvPr id="16" name="Rectangle 15"/>
            <p:cNvSpPr/>
            <p:nvPr/>
          </p:nvSpPr>
          <p:spPr bwMode="auto">
            <a:xfrm>
              <a:off x="7025640" y="4267200"/>
              <a:ext cx="685800" cy="228600"/>
            </a:xfrm>
            <a:prstGeom prst="rect">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anose="020F0502020204030204" pitchFamily="34" charset="0"/>
                </a:rPr>
                <a:t>2</a:t>
              </a:r>
            </a:p>
          </p:txBody>
        </p:sp>
      </p:grpSp>
      <p:sp>
        <p:nvSpPr>
          <p:cNvPr id="17" name="Rectangle 16"/>
          <p:cNvSpPr/>
          <p:nvPr/>
        </p:nvSpPr>
        <p:spPr>
          <a:xfrm>
            <a:off x="533400" y="5715000"/>
            <a:ext cx="5867400" cy="830997"/>
          </a:xfrm>
          <a:prstGeom prst="rect">
            <a:avLst/>
          </a:prstGeom>
        </p:spPr>
        <p:txBody>
          <a:bodyPr wrap="square">
            <a:spAutoFit/>
          </a:bodyPr>
          <a:lstStyle/>
          <a:p>
            <a:pPr marL="0" indent="0">
              <a:buNone/>
            </a:pPr>
            <a:r>
              <a:rPr lang="en-US" sz="2400" dirty="0" smtClean="0">
                <a:solidFill>
                  <a:srgbClr val="C00000"/>
                </a:solidFill>
              </a:rPr>
              <a:t>Yes:  15 No: 27 Abs: 22</a:t>
            </a:r>
          </a:p>
          <a:p>
            <a:pPr marL="0" indent="0">
              <a:buNone/>
            </a:pPr>
            <a:r>
              <a:rPr lang="en-US" sz="2400" dirty="0" smtClean="0">
                <a:solidFill>
                  <a:srgbClr val="C00000"/>
                </a:solidFill>
              </a:rPr>
              <a:t>Straw Poll Fails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 Session Head Counts</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53</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Rectangle 5"/>
          <p:cNvSpPr/>
          <p:nvPr/>
        </p:nvSpPr>
        <p:spPr>
          <a:xfrm>
            <a:off x="762000" y="2057400"/>
            <a:ext cx="8182240" cy="461665"/>
          </a:xfrm>
          <a:prstGeom prst="rect">
            <a:avLst/>
          </a:prstGeom>
        </p:spPr>
        <p:txBody>
          <a:bodyPr wrap="none">
            <a:spAutoFit/>
          </a:bodyPr>
          <a:lstStyle/>
          <a:p>
            <a:r>
              <a:rPr lang="en-US" sz="2400" b="1" dirty="0" smtClean="0"/>
              <a:t>96 Attendees in Wednesday PM1 </a:t>
            </a:r>
            <a:r>
              <a:rPr lang="en-US" sz="2400" b="1" dirty="0" err="1" smtClean="0"/>
              <a:t>TGax</a:t>
            </a:r>
            <a:r>
              <a:rPr lang="en-US" sz="2400" b="1" dirty="0" smtClean="0"/>
              <a:t> PHY Ad Hoc Session </a:t>
            </a:r>
            <a:endParaRPr lang="en-US"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22017</TotalTime>
  <Words>4282</Words>
  <Application>Microsoft Office PowerPoint</Application>
  <PresentationFormat>On-screen Show (4:3)</PresentationFormat>
  <Paragraphs>783</Paragraphs>
  <Slides>53</Slides>
  <Notes>12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53</vt:i4>
      </vt:variant>
    </vt:vector>
  </HeadingPairs>
  <TitlesOfParts>
    <vt:vector size="56" baseType="lpstr">
      <vt:lpstr>802-11-Submission</vt:lpstr>
      <vt:lpstr>Document</vt:lpstr>
      <vt:lpstr>Equation</vt:lpstr>
      <vt:lpstr>TGax PHY Ad Hoc September 2015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Schedule in a Glance</vt:lpstr>
      <vt:lpstr>PHY Submissions </vt:lpstr>
      <vt:lpstr>Mid Session Head Counts</vt:lpstr>
      <vt:lpstr>Straw polls #1 (Doc# 0580)</vt:lpstr>
      <vt:lpstr>Straw polls #2 (Doc# 1031)</vt:lpstr>
      <vt:lpstr>Straw Poll #3 (Doc #1051)</vt:lpstr>
      <vt:lpstr>Straw Poll #4 (Doc #1071)</vt:lpstr>
      <vt:lpstr>Straw Poll #5 (Doc #1071)</vt:lpstr>
      <vt:lpstr>Slide 20</vt:lpstr>
      <vt:lpstr>Straw Poll #7 (Doc #1066) </vt:lpstr>
      <vt:lpstr>Straw Poll #8 (Doc #1066)</vt:lpstr>
      <vt:lpstr>Straw Poll #9 (Doc #1066)</vt:lpstr>
      <vt:lpstr>Straw Poll #9 (Doc #1066)</vt:lpstr>
      <vt:lpstr>Straw Poll #10 (Doc #1070)</vt:lpstr>
      <vt:lpstr>Straw poll #11 (Doc #1077)</vt:lpstr>
      <vt:lpstr>Straw poll #12 (Doc #1077)</vt:lpstr>
      <vt:lpstr>Straw poll #13 (Doc #1077)</vt:lpstr>
      <vt:lpstr>Straw poll #14 (Doc #1122)</vt:lpstr>
      <vt:lpstr>Straw poll #15 (Doc #1122)</vt:lpstr>
      <vt:lpstr>Straw poll #16 (Doc #1122)</vt:lpstr>
      <vt:lpstr>Straw poll #17 (Doc #1122)</vt:lpstr>
      <vt:lpstr>Mid Session Head Counts</vt:lpstr>
      <vt:lpstr>Straw poll #18 (Doc #1075)</vt:lpstr>
      <vt:lpstr>Straw poll #19 (Doc #0579)</vt:lpstr>
      <vt:lpstr>Straw poll #20 (Doc #0579)</vt:lpstr>
      <vt:lpstr>Straw poll #21 (Doc #1068)</vt:lpstr>
      <vt:lpstr>Straw poll #22 (Doc #1068)</vt:lpstr>
      <vt:lpstr>Straw poll #23 (Doc #0826)</vt:lpstr>
      <vt:lpstr>Straw poll #24 (Doc #0602)</vt:lpstr>
      <vt:lpstr>Straw poll #25 (Doc #0602)</vt:lpstr>
      <vt:lpstr>Mid Session Head Counts</vt:lpstr>
      <vt:lpstr>Straw poll #26 (Doc #1088)</vt:lpstr>
      <vt:lpstr>Straw poll #27 (Doc #0810)</vt:lpstr>
      <vt:lpstr>Straw poll #28 (Doc #0810)</vt:lpstr>
      <vt:lpstr>Straw poll #29 (Doc #0810)</vt:lpstr>
      <vt:lpstr>Straw poll #30 (Doc #0810)</vt:lpstr>
      <vt:lpstr>Straw poll #30 (Doc #0810) Cont’s</vt:lpstr>
      <vt:lpstr>Straw poll #31 (Doc #0810)</vt:lpstr>
      <vt:lpstr>Straw poll #32 (Doc #0810)</vt:lpstr>
      <vt:lpstr>Straw poll #33 (Doc #1119)</vt:lpstr>
      <vt:lpstr>Straw poll #34 (Doc #1106)</vt:lpstr>
      <vt:lpstr>Mid Session Head Counts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mtk30143</cp:lastModifiedBy>
  <cp:revision>1501</cp:revision>
  <cp:lastPrinted>1998-02-10T13:28:06Z</cp:lastPrinted>
  <dcterms:created xsi:type="dcterms:W3CDTF">2007-04-17T18:10:23Z</dcterms:created>
  <dcterms:modified xsi:type="dcterms:W3CDTF">2015-09-16T09:51:15Z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