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38" r:id="rId15"/>
    <p:sldId id="434" r:id="rId16"/>
    <p:sldId id="436" r:id="rId17"/>
    <p:sldId id="437" r:id="rId18"/>
    <p:sldId id="439" r:id="rId19"/>
    <p:sldId id="440" r:id="rId20"/>
    <p:sldId id="441" r:id="rId21"/>
    <p:sldId id="442" r:id="rId22"/>
    <p:sldId id="443" r:id="rId23"/>
    <p:sldId id="444" r:id="rId24"/>
    <p:sldId id="44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197" y="3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29200" y="304800"/>
            <a:ext cx="332796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a:t>
            </a:r>
            <a:r>
              <a:rPr lang="en-US" sz="1800" b="1" dirty="0" smtClean="0"/>
              <a:t>1125r2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2015</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September 2015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09600" y="2895600"/>
          <a:ext cx="8515350" cy="2828925"/>
        </p:xfrm>
        <a:graphic>
          <a:graphicData uri="http://schemas.openxmlformats.org/presentationml/2006/ole">
            <p:oleObj spid="_x0000_s1042" name="Document" r:id="rId4" imgW="8334130" imgH="276016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graphicFrame>
        <p:nvGraphicFramePr>
          <p:cNvPr id="7" name="Table 6"/>
          <p:cNvGraphicFramePr>
            <a:graphicFrameLocks noGrp="1"/>
          </p:cNvGraphicFramePr>
          <p:nvPr/>
        </p:nvGraphicFramePr>
        <p:xfrm>
          <a:off x="852488" y="2209800"/>
          <a:ext cx="7453312" cy="2974342"/>
        </p:xfrm>
        <a:graphic>
          <a:graphicData uri="http://schemas.openxmlformats.org/drawingml/2006/table">
            <a:tbl>
              <a:tblPr/>
              <a:tblGrid>
                <a:gridCol w="747712"/>
                <a:gridCol w="838200"/>
                <a:gridCol w="838200"/>
                <a:gridCol w="914400"/>
                <a:gridCol w="914400"/>
                <a:gridCol w="1066800"/>
                <a:gridCol w="11430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AM1</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AM2</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PM1</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dirty="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PM2</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EVE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FF0000"/>
                          </a:solidFill>
                          <a:effectLst/>
                          <a:latin typeface="Times New Roman" pitchFamily="18" charset="0"/>
                          <a:ea typeface="MS PGothic" pitchFamily="34" charset="-128"/>
                        </a:rPr>
                        <a:t>PHY</a:t>
                      </a:r>
                      <a:r>
                        <a:rPr kumimoji="0" lang="en-CA" sz="1800" b="0" i="0" u="none" strike="noStrike" cap="none" normalizeH="0" baseline="0" dirty="0" smtClean="0">
                          <a:ln>
                            <a:noFill/>
                          </a:ln>
                          <a:solidFill>
                            <a:srgbClr val="000000"/>
                          </a:solidFill>
                          <a:effectLst/>
                          <a:latin typeface="Times New Roman" pitchFamily="18" charset="0"/>
                          <a:ea typeface="MS PGothic" pitchFamily="34" charset="-128"/>
                        </a:rPr>
                        <a:t> 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p>
        </p:txBody>
      </p:sp>
      <p:sp>
        <p:nvSpPr>
          <p:cNvPr id="205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3608617" cy="769441"/>
          </a:xfrm>
          <a:prstGeom prst="rect">
            <a:avLst/>
          </a:prstGeom>
          <a:noFill/>
        </p:spPr>
        <p:txBody>
          <a:bodyPr wrap="none" rtlCol="0">
            <a:spAutoFit/>
          </a:bodyPr>
          <a:lstStyle/>
          <a:p>
            <a:r>
              <a:rPr lang="en-US" sz="1600" b="1" dirty="0" smtClean="0"/>
              <a:t>Note: </a:t>
            </a:r>
          </a:p>
          <a:p>
            <a:pPr>
              <a:buFont typeface="Arial" pitchFamily="34" charset="0"/>
              <a:buChar char="•"/>
            </a:pPr>
            <a:r>
              <a:rPr lang="en-US" sz="1400" dirty="0" smtClean="0">
                <a:solidFill>
                  <a:srgbClr val="00B050"/>
                </a:solidFill>
              </a:rPr>
              <a:t>Docs in green color have been presented; </a:t>
            </a:r>
          </a:p>
          <a:p>
            <a:pPr>
              <a:buFont typeface="Arial" pitchFamily="34" charset="0"/>
              <a:buChar char="•"/>
            </a:pPr>
            <a:r>
              <a:rPr lang="en-US" sz="1400" dirty="0" smtClean="0"/>
              <a:t>Docs in black color have NOT been presented.</a:t>
            </a:r>
            <a:endParaRPr lang="en-US" sz="1400" dirty="0"/>
          </a:p>
        </p:txBody>
      </p:sp>
      <p:graphicFrame>
        <p:nvGraphicFramePr>
          <p:cNvPr id="7" name="Table 6"/>
          <p:cNvGraphicFramePr>
            <a:graphicFrameLocks noGrp="1"/>
          </p:cNvGraphicFramePr>
          <p:nvPr/>
        </p:nvGraphicFramePr>
        <p:xfrm>
          <a:off x="1219200" y="2438400"/>
          <a:ext cx="6096000" cy="3907098"/>
        </p:xfrm>
        <a:graphic>
          <a:graphicData uri="http://schemas.openxmlformats.org/drawingml/2006/table">
            <a:tbl>
              <a:tblPr/>
              <a:tblGrid>
                <a:gridCol w="685800"/>
                <a:gridCol w="3705478"/>
                <a:gridCol w="1186832"/>
                <a:gridCol w="517890"/>
              </a:tblGrid>
              <a:tr h="161841">
                <a:tc>
                  <a:txBody>
                    <a:bodyPr/>
                    <a:lstStyle/>
                    <a:p>
                      <a:pPr algn="l" fontAlgn="b"/>
                      <a:r>
                        <a:rPr lang="en-CA" sz="900" b="0" i="0" u="none" strike="noStrike" dirty="0">
                          <a:solidFill>
                            <a:srgbClr val="000000"/>
                          </a:solidFill>
                          <a:latin typeface="Calibri"/>
                        </a:rPr>
                        <a:t>11-15/0579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preamble design and autodetection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11-15/0580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11ax Coding Discussion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11-15/810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HE PHY Padding and Packet Extension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11-15/1031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DL MU Signalling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Katsuo Yunoki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11-15/1051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HE NDP frame for sounding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Young Hoon Kwon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B050"/>
                          </a:solidFill>
                          <a:latin typeface="Calibri"/>
                        </a:rPr>
                        <a:t>11-15/1059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SIG-B Encoding Structure Part II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Ron Porat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B050"/>
                          </a:solidFill>
                          <a:latin typeface="Calibri"/>
                        </a:rPr>
                        <a:t>11-15/1066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HE-SIG-B Contents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B050"/>
                          </a:solidFill>
                          <a:latin typeface="Calibri"/>
                        </a:rPr>
                        <a:t>Kaushik Josiam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11-15/1068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Reliable Transmission Schemes for HE-SIG-B and Data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Jianhan Liu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11-15/1070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1024 QAM Proposal</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dirty="0">
                          <a:solidFill>
                            <a:srgbClr val="000000"/>
                          </a:solidFill>
                          <a:latin typeface="Calibri"/>
                        </a:rPr>
                        <a:t>11-15/1075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Number of BSS Color bits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Yasuhiko Inoue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11-15/0826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HE-SIG-A transmission for range extension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Jiayin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11-15/1077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HE-SIG-A Content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Jiayin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11-15/0853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0000"/>
                          </a:solidFill>
                          <a:latin typeface="Calibri"/>
                        </a:rPr>
                        <a:t>Extensible Preamble Format Design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Leonardo Lanante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11-15/1088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LTF Design for Uplink MU-MIMO</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Daewon Lee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11-15/1089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Considerations on  PHY Padding and Packet Extension in 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Yujin Noh</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11-15/1091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Considerations on  Range Extension with SIG-A Repetition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Yujin Noh</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11-15/1092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Support of 1x/2x/4x OFDM Symbol  in HE SU PPDU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Heejung Yu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11-15/1106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SIG-B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Reza Hedayat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11-15/1111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SIG-B Resource unit allocation coding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Amin Jafarian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11-15/1119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Discussions on HE SIG-A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John Son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11-15/1122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Identifiers in HE PPDUs for power saving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Alfred Asterjadhi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11-15/0602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HE-LTF squence for UL MU-MIMO</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Xiaogang Chen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73298">
                <a:tc>
                  <a:txBody>
                    <a:bodyPr/>
                    <a:lstStyle/>
                    <a:p>
                      <a:pPr algn="l" fontAlgn="b"/>
                      <a:r>
                        <a:rPr lang="en-CA" sz="900" b="0" i="0" u="none" strike="noStrike">
                          <a:solidFill>
                            <a:srgbClr val="000000"/>
                          </a:solidFill>
                          <a:latin typeface="Calibri"/>
                        </a:rPr>
                        <a:t>11-15/0823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Preamble Design and Auto-Detection for 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Sungho Moon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73298">
                <a:tc>
                  <a:txBody>
                    <a:bodyPr/>
                    <a:lstStyle/>
                    <a:p>
                      <a:pPr algn="l" fontAlgn="b"/>
                      <a:r>
                        <a:rPr lang="en-CA" sz="900" b="0" i="0" u="none" strike="noStrike">
                          <a:solidFill>
                            <a:srgbClr val="00B050"/>
                          </a:solidFill>
                          <a:latin typeface="Calibri"/>
                        </a:rPr>
                        <a:t>11-15/1071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B050"/>
                          </a:solidFill>
                          <a:latin typeface="Calibri"/>
                        </a:rPr>
                        <a:t>Tone Grouping Factors and NDP format for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Sameer Vermani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B05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 Session Head Counts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 #1 (Doc# 0580)</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533400" y="1751618"/>
            <a:ext cx="7772400" cy="2215991"/>
          </a:xfrm>
          <a:prstGeom prst="rect">
            <a:avLst/>
          </a:prstGeom>
        </p:spPr>
        <p:txBody>
          <a:bodyPr wrap="square">
            <a:spAutoFit/>
          </a:bodyPr>
          <a:lstStyle/>
          <a:p>
            <a:pPr marL="0" indent="0"/>
            <a:r>
              <a:rPr lang="en-US" sz="1800" dirty="0" smtClean="0"/>
              <a:t>Do you make the following text changes in 11ax SFD (</a:t>
            </a:r>
            <a:r>
              <a:rPr lang="en-US" sz="1800" b="1" dirty="0" smtClean="0"/>
              <a:t>3.3.3 Coding</a:t>
            </a:r>
            <a:r>
              <a:rPr lang="en-US" sz="1800" dirty="0" smtClean="0"/>
              <a:t>)?</a:t>
            </a:r>
          </a:p>
          <a:p>
            <a:pPr marL="400050" lvl="1" indent="0"/>
            <a:r>
              <a:rPr lang="en-US" sz="2000" dirty="0" smtClean="0"/>
              <a:t>  </a:t>
            </a:r>
            <a:r>
              <a:rPr lang="en-GB" sz="2000" i="1" dirty="0" smtClean="0"/>
              <a:t>LDPC is the only coding scheme in the HE PPDU Data field for allocation sizes of </a:t>
            </a:r>
            <a:r>
              <a:rPr lang="en-GB" sz="2000" i="1" u="sng" dirty="0" smtClean="0">
                <a:solidFill>
                  <a:srgbClr val="FF0000"/>
                </a:solidFill>
              </a:rPr>
              <a:t>484 tones,</a:t>
            </a:r>
            <a:r>
              <a:rPr lang="en-GB" sz="2000" i="1" dirty="0" smtClean="0"/>
              <a:t> 996 tones and 996*2 tones.  </a:t>
            </a:r>
          </a:p>
          <a:p>
            <a:pPr marL="400050" lvl="1" indent="0"/>
            <a:r>
              <a:rPr lang="en-GB" sz="2000" i="1" dirty="0" smtClean="0"/>
              <a:t> ….</a:t>
            </a:r>
            <a:endParaRPr lang="en-US" sz="2000" i="1" dirty="0" smtClean="0"/>
          </a:p>
          <a:p>
            <a:pPr marL="400050" lvl="1" indent="0"/>
            <a:r>
              <a:rPr lang="en-US" sz="2000" dirty="0" smtClean="0"/>
              <a:t> </a:t>
            </a:r>
            <a:r>
              <a:rPr lang="en-GB" sz="2000" i="1" dirty="0" smtClean="0"/>
              <a:t>Support of LDPC code for both TX and RX is mandatory for HE STAs declaring support for at least one of HE </a:t>
            </a:r>
            <a:r>
              <a:rPr lang="en-GB" sz="2000" i="1" u="sng" dirty="0" smtClean="0">
                <a:solidFill>
                  <a:srgbClr val="FF0000"/>
                </a:solidFill>
              </a:rPr>
              <a:t>40/</a:t>
            </a:r>
            <a:r>
              <a:rPr lang="en-GB" sz="2000" i="1" dirty="0" smtClean="0"/>
              <a:t>80/160/80+80 SU-PPDU bandwidths,</a:t>
            </a:r>
            <a:r>
              <a:rPr lang="en-GB" sz="2000" dirty="0" smtClean="0"/>
              <a:t> ……..</a:t>
            </a:r>
            <a:endParaRPr lang="en-US" sz="2000" dirty="0" smtClean="0"/>
          </a:p>
        </p:txBody>
      </p:sp>
      <p:sp>
        <p:nvSpPr>
          <p:cNvPr id="7" name="Rectangle 6"/>
          <p:cNvSpPr/>
          <p:nvPr/>
        </p:nvSpPr>
        <p:spPr>
          <a:xfrm>
            <a:off x="914400" y="4267200"/>
            <a:ext cx="4572000" cy="1938992"/>
          </a:xfrm>
          <a:prstGeom prst="rect">
            <a:avLst/>
          </a:prstGeom>
        </p:spPr>
        <p:txBody>
          <a:bodyPr>
            <a:spAutoFit/>
          </a:bodyPr>
          <a:lstStyle/>
          <a:p>
            <a:pPr marL="0" indent="0">
              <a:buNone/>
            </a:pPr>
            <a:r>
              <a:rPr lang="en-US" sz="2400" dirty="0" smtClean="0">
                <a:solidFill>
                  <a:srgbClr val="00B050"/>
                </a:solidFill>
              </a:rPr>
              <a:t>Yes:40 </a:t>
            </a:r>
          </a:p>
          <a:p>
            <a:pPr marL="0" indent="0">
              <a:buNone/>
            </a:pPr>
            <a:r>
              <a:rPr lang="en-US" sz="2400" dirty="0" smtClean="0">
                <a:solidFill>
                  <a:srgbClr val="00B050"/>
                </a:solidFill>
              </a:rPr>
              <a:t>No: 0</a:t>
            </a:r>
          </a:p>
          <a:p>
            <a:pPr marL="0" indent="0">
              <a:buNone/>
            </a:pPr>
            <a:r>
              <a:rPr lang="en-US" sz="2400" dirty="0" smtClean="0">
                <a:solidFill>
                  <a:srgbClr val="00B050"/>
                </a:solidFill>
              </a:rPr>
              <a:t>Abs:18</a:t>
            </a:r>
          </a:p>
          <a:p>
            <a:pPr marL="0" indent="0">
              <a:buNone/>
            </a:pPr>
            <a:endParaRPr lang="en-US" sz="2400" dirty="0" smtClean="0"/>
          </a:p>
          <a:p>
            <a:pPr marL="0" indent="0">
              <a:buNone/>
            </a:pPr>
            <a:r>
              <a:rPr lang="en-US" sz="2400" dirty="0" smtClean="0">
                <a:solidFill>
                  <a:srgbClr val="00B050"/>
                </a:solidFill>
              </a:rPr>
              <a:t>Straw Poll Passes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 #2 (Doc# 1031)</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762000" y="1905000"/>
            <a:ext cx="7620000" cy="1938992"/>
          </a:xfrm>
          <a:prstGeom prst="rect">
            <a:avLst/>
          </a:prstGeom>
        </p:spPr>
        <p:txBody>
          <a:bodyPr wrap="square">
            <a:spAutoFit/>
          </a:bodyPr>
          <a:lstStyle/>
          <a:p>
            <a:r>
              <a:rPr lang="en-US" sz="2400" dirty="0" smtClean="0"/>
              <a:t>Do you </a:t>
            </a:r>
            <a:r>
              <a:rPr lang="en-US" altLang="ja-JP" sz="2400" dirty="0" smtClean="0"/>
              <a:t>agree</a:t>
            </a:r>
            <a:r>
              <a:rPr lang="ja-JP" altLang="en-US" sz="2400" smtClean="0"/>
              <a:t> </a:t>
            </a:r>
            <a:r>
              <a:rPr lang="en-US" altLang="ja-JP" sz="2400" dirty="0" smtClean="0"/>
              <a:t>to</a:t>
            </a:r>
            <a:r>
              <a:rPr lang="ja-JP" altLang="en-US" sz="2400" smtClean="0"/>
              <a:t> </a:t>
            </a:r>
            <a:r>
              <a:rPr lang="en-US" altLang="ja-JP" sz="2400" dirty="0" smtClean="0"/>
              <a:t>add</a:t>
            </a:r>
            <a:r>
              <a:rPr lang="ja-JP" altLang="en-US" sz="2400" smtClean="0"/>
              <a:t> </a:t>
            </a:r>
            <a:r>
              <a:rPr lang="en-US" altLang="ja-JP" sz="2400" dirty="0" smtClean="0"/>
              <a:t>the</a:t>
            </a:r>
            <a:r>
              <a:rPr lang="ja-JP" altLang="en-US" sz="2400" smtClean="0"/>
              <a:t> </a:t>
            </a:r>
            <a:r>
              <a:rPr lang="en-US" altLang="ja-JP" sz="2400" dirty="0" smtClean="0"/>
              <a:t>following</a:t>
            </a:r>
            <a:r>
              <a:rPr lang="ja-JP" altLang="en-US" sz="2400" smtClean="0"/>
              <a:t> </a:t>
            </a:r>
            <a:r>
              <a:rPr lang="en-US" altLang="ja-JP" sz="2400" dirty="0" smtClean="0"/>
              <a:t>text</a:t>
            </a:r>
            <a:r>
              <a:rPr lang="ja-JP" altLang="en-US" sz="2400" smtClean="0"/>
              <a:t> </a:t>
            </a:r>
            <a:r>
              <a:rPr lang="en-US" altLang="ja-JP" sz="2400" dirty="0" smtClean="0"/>
              <a:t>to</a:t>
            </a:r>
            <a:r>
              <a:rPr lang="ja-JP" altLang="en-US" sz="2400" smtClean="0"/>
              <a:t> </a:t>
            </a:r>
            <a:r>
              <a:rPr lang="en-US" altLang="ja-JP" sz="2400" dirty="0" smtClean="0"/>
              <a:t>SFD?</a:t>
            </a:r>
          </a:p>
          <a:p>
            <a:endParaRPr lang="en-US" altLang="ja-JP" sz="2400" dirty="0" smtClean="0"/>
          </a:p>
          <a:p>
            <a:pPr marL="0" indent="0"/>
            <a:r>
              <a:rPr lang="en-US" altLang="ja-JP" sz="2400" dirty="0" smtClean="0"/>
              <a:t>The</a:t>
            </a:r>
            <a:r>
              <a:rPr lang="ja-JP" altLang="en-US" sz="2400" smtClean="0"/>
              <a:t> </a:t>
            </a:r>
            <a:r>
              <a:rPr lang="en-US" altLang="ja-JP" sz="2400" dirty="0" smtClean="0"/>
              <a:t>amendment</a:t>
            </a:r>
            <a:r>
              <a:rPr lang="ja-JP" altLang="en-US" sz="2400" smtClean="0"/>
              <a:t> </a:t>
            </a:r>
            <a:r>
              <a:rPr lang="en-US" altLang="ja-JP" sz="2400" dirty="0" smtClean="0"/>
              <a:t>shall</a:t>
            </a:r>
            <a:r>
              <a:rPr lang="ja-JP" altLang="en-US" sz="2400" smtClean="0"/>
              <a:t> </a:t>
            </a:r>
            <a:r>
              <a:rPr lang="en-US" altLang="ja-JP" sz="2400" dirty="0" smtClean="0"/>
              <a:t>define</a:t>
            </a:r>
            <a:r>
              <a:rPr lang="ja-JP" altLang="en-US" sz="2400" smtClean="0"/>
              <a:t> </a:t>
            </a:r>
            <a:r>
              <a:rPr lang="en-US" altLang="ja-JP" sz="2400" dirty="0" smtClean="0"/>
              <a:t>Group</a:t>
            </a:r>
            <a:r>
              <a:rPr lang="ja-JP" altLang="en-US" sz="2400" smtClean="0"/>
              <a:t> </a:t>
            </a:r>
            <a:r>
              <a:rPr lang="en-US" altLang="ja-JP" sz="2400" dirty="0" smtClean="0"/>
              <a:t>ID</a:t>
            </a:r>
            <a:r>
              <a:rPr lang="ja-JP" altLang="en-US" sz="2400" smtClean="0"/>
              <a:t> </a:t>
            </a:r>
            <a:r>
              <a:rPr lang="en-US" altLang="ja-JP" sz="2400" dirty="0" smtClean="0"/>
              <a:t>expression</a:t>
            </a:r>
            <a:r>
              <a:rPr lang="ja-JP" altLang="en-US" sz="2400" smtClean="0"/>
              <a:t> </a:t>
            </a:r>
            <a:r>
              <a:rPr lang="en-US" altLang="ja-JP" sz="2400" dirty="0" smtClean="0"/>
              <a:t>to identify stations multiplexed in DL MU PPDU with MU-MIMO, OFDMA or combined</a:t>
            </a:r>
            <a:r>
              <a:rPr lang="ja-JP" altLang="en-US" sz="2400" smtClean="0"/>
              <a:t> </a:t>
            </a:r>
            <a:r>
              <a:rPr lang="en-US" altLang="ja-JP" sz="2400" dirty="0" smtClean="0"/>
              <a:t>usage</a:t>
            </a:r>
            <a:r>
              <a:rPr lang="ja-JP" altLang="en-US" sz="2400" smtClean="0"/>
              <a:t> </a:t>
            </a:r>
            <a:r>
              <a:rPr lang="en-US" altLang="ja-JP" sz="2400" dirty="0" smtClean="0"/>
              <a:t>of</a:t>
            </a:r>
            <a:r>
              <a:rPr lang="ja-JP" altLang="en-US" sz="2400" smtClean="0"/>
              <a:t> </a:t>
            </a:r>
            <a:r>
              <a:rPr lang="en-US" altLang="ja-JP" sz="2400" dirty="0" smtClean="0"/>
              <a:t>both. </a:t>
            </a:r>
            <a:endParaRPr lang="en-US" sz="2400" dirty="0"/>
          </a:p>
        </p:txBody>
      </p:sp>
      <p:sp>
        <p:nvSpPr>
          <p:cNvPr id="7" name="Rectangle 6"/>
          <p:cNvSpPr/>
          <p:nvPr/>
        </p:nvSpPr>
        <p:spPr>
          <a:xfrm>
            <a:off x="914400" y="4267200"/>
            <a:ext cx="4572000" cy="1938992"/>
          </a:xfrm>
          <a:prstGeom prst="rect">
            <a:avLst/>
          </a:prstGeom>
        </p:spPr>
        <p:txBody>
          <a:bodyPr>
            <a:spAutoFit/>
          </a:bodyPr>
          <a:lstStyle/>
          <a:p>
            <a:pPr marL="0" indent="0">
              <a:buNone/>
            </a:pPr>
            <a:r>
              <a:rPr lang="en-US" sz="2400" dirty="0" smtClean="0">
                <a:solidFill>
                  <a:srgbClr val="C00000"/>
                </a:solidFill>
              </a:rPr>
              <a:t>Yes:1</a:t>
            </a:r>
          </a:p>
          <a:p>
            <a:pPr marL="0" indent="0">
              <a:buNone/>
            </a:pPr>
            <a:r>
              <a:rPr lang="en-US" sz="2400" dirty="0" smtClean="0">
                <a:solidFill>
                  <a:srgbClr val="C00000"/>
                </a:solidFill>
              </a:rPr>
              <a:t>No: many</a:t>
            </a:r>
          </a:p>
          <a:p>
            <a:pPr marL="0" indent="0">
              <a:buNone/>
            </a:pPr>
            <a:r>
              <a:rPr lang="en-US" sz="2400" dirty="0" smtClean="0">
                <a:solidFill>
                  <a:srgbClr val="C00000"/>
                </a:solidFill>
              </a:rPr>
              <a:t>Abs:</a:t>
            </a:r>
          </a:p>
          <a:p>
            <a:pPr marL="0" indent="0">
              <a:buNone/>
            </a:pPr>
            <a:endParaRPr lang="en-US" sz="2400" dirty="0" smtClean="0">
              <a:solidFill>
                <a:srgbClr val="C00000"/>
              </a:solidFill>
            </a:endParaRPr>
          </a:p>
          <a:p>
            <a:pPr marL="0" indent="0">
              <a:buNone/>
            </a:pPr>
            <a:r>
              <a:rPr lang="en-US" sz="2400" dirty="0" smtClean="0">
                <a:solidFill>
                  <a:srgbClr val="C00000"/>
                </a:solidFill>
              </a:rPr>
              <a:t>Straw Poll Fails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 (Doc #1051)</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8153400" cy="144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to the TG Specification Framework:</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4.y.z An HE NDP frame for DL sounding shall use SU frame format.</a:t>
            </a: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a:xfrm>
            <a:off x="990600" y="4038600"/>
            <a:ext cx="5867400" cy="830997"/>
          </a:xfrm>
          <a:prstGeom prst="rect">
            <a:avLst/>
          </a:prstGeom>
        </p:spPr>
        <p:txBody>
          <a:bodyPr wrap="square">
            <a:spAutoFit/>
          </a:bodyPr>
          <a:lstStyle/>
          <a:p>
            <a:pPr marL="0" indent="0">
              <a:buNone/>
            </a:pPr>
            <a:endParaRPr lang="en-US" sz="2400" dirty="0" smtClean="0">
              <a:solidFill>
                <a:srgbClr val="C00000"/>
              </a:solidFill>
            </a:endParaRPr>
          </a:p>
          <a:p>
            <a:pPr marL="0" indent="0">
              <a:buNone/>
            </a:pPr>
            <a:r>
              <a:rPr lang="en-US" sz="2400" dirty="0" smtClean="0">
                <a:solidFill>
                  <a:srgbClr val="C00000"/>
                </a:solidFill>
              </a:rPr>
              <a:t>Straw Poll Deferred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 (Doc #1071)</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a:t>
            </a:r>
            <a:r>
              <a:rPr kumimoji="0" lang="en-US" sz="2400" b="1" i="0" u="none" strike="noStrike" kern="0" cap="none" spc="0" normalizeH="0" baseline="0" noProof="0" dirty="0" err="1" smtClean="0">
                <a:ln>
                  <a:noFill/>
                </a:ln>
                <a:solidFill>
                  <a:schemeClr val="tx1"/>
                </a:solidFill>
                <a:effectLst/>
                <a:uLnTx/>
                <a:uFillTx/>
                <a:latin typeface="+mn-lt"/>
                <a:ea typeface="MS PGothic" pitchFamily="34" charset="-128"/>
                <a:cs typeface="ＭＳ Ｐゴシック" charset="0"/>
              </a:rPr>
              <a:t>TGax</a:t>
            </a: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spec framework document: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400050" marR="0" lvl="1" indent="0" algn="l" defTabSz="914400" rtl="0" eaLnBrk="0" fontAlgn="base" latinLnBrk="0" hangingPunct="0">
              <a:lnSpc>
                <a:spcPct val="100000"/>
              </a:lnSpc>
              <a:spcBef>
                <a:spcPct val="20000"/>
              </a:spcBef>
              <a:spcAft>
                <a:spcPct val="0"/>
              </a:spcAft>
              <a:buClrTx/>
              <a:buSzTx/>
              <a:buFontTx/>
              <a:buNone/>
              <a:tabLst/>
              <a:defRPr/>
            </a:pPr>
            <a:r>
              <a:rPr kumimoji="0" lang="en-US" sz="2000" b="1" i="1" u="none" strike="noStrike" kern="0" cap="none" spc="0" normalizeH="0" baseline="0" noProof="0" dirty="0" smtClean="0">
                <a:ln>
                  <a:noFill/>
                </a:ln>
                <a:solidFill>
                  <a:schemeClr val="tx1"/>
                </a:solidFill>
                <a:effectLst/>
                <a:uLnTx/>
                <a:uFillTx/>
                <a:latin typeface="+mn-lt"/>
                <a:ea typeface="MS PGothic" pitchFamily="34" charset="-128"/>
              </a:rPr>
              <a:t>“802.11ax spec shall not support Ng=1 for sounding feedback. Note that the tone grouping factor, Ng is defined with respect to data tones of the 11ax PPDU. ”</a:t>
            </a: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1" u="none" strike="noStrike" kern="0" cap="none" spc="0" normalizeH="0" baseline="0" noProof="0" dirty="0" smtClean="0">
              <a:ln>
                <a:noFill/>
              </a:ln>
              <a:solidFill>
                <a:schemeClr val="tx1"/>
              </a:solidFill>
              <a:effectLst/>
              <a:uLnTx/>
              <a:uFillTx/>
              <a:latin typeface="+mn-lt"/>
              <a:ea typeface="MS PGothic" pitchFamily="34" charset="-128"/>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1" u="none" strike="noStrike" kern="0" cap="none" spc="0" normalizeH="0" baseline="0" noProof="0" dirty="0" smtClean="0">
              <a:ln>
                <a:noFill/>
              </a:ln>
              <a:solidFill>
                <a:schemeClr val="tx1"/>
              </a:solidFill>
              <a:effectLst/>
              <a:uLnTx/>
              <a:uFillTx/>
              <a:latin typeface="+mn-lt"/>
              <a:ea typeface="MS PGothic" pitchFamily="34" charset="-128"/>
            </a:endParaRPr>
          </a:p>
          <a:p>
            <a:pPr marL="0" indent="0">
              <a:buNone/>
            </a:pPr>
            <a:r>
              <a:rPr lang="en-US" sz="2400" dirty="0" smtClean="0">
                <a:solidFill>
                  <a:srgbClr val="00B050"/>
                </a:solidFill>
              </a:rPr>
              <a:t>Straw Poll Passes Unanimously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1085850" marR="0" lvl="2" indent="-22860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chemeClr val="tx1"/>
              </a:solidFill>
              <a:effectLst/>
              <a:uLnTx/>
              <a:uFillTx/>
              <a:latin typeface="+mn-lt"/>
              <a:ea typeface="MS PGothic"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support to add the following text and diagram to the SFD</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5715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1"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spec shall define an HE-NDP for collecting sounding feedback, whose frame format is shown in the diagram below. The presence and duration of packet extension at the end of HE-NDP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Rectangle 6"/>
          <p:cNvSpPr/>
          <p:nvPr/>
        </p:nvSpPr>
        <p:spPr bwMode="auto">
          <a:xfrm>
            <a:off x="2170323" y="3904561"/>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smtClean="0"/>
              <a:t>L-STF</a:t>
            </a:r>
          </a:p>
        </p:txBody>
      </p:sp>
      <p:sp>
        <p:nvSpPr>
          <p:cNvPr id="8" name="Rectangle 7"/>
          <p:cNvSpPr/>
          <p:nvPr/>
        </p:nvSpPr>
        <p:spPr bwMode="auto">
          <a:xfrm>
            <a:off x="2743200" y="3904560"/>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smtClean="0"/>
              <a:t>L-LTF</a:t>
            </a:r>
          </a:p>
        </p:txBody>
      </p:sp>
      <p:sp>
        <p:nvSpPr>
          <p:cNvPr id="9" name="Rectangle 8"/>
          <p:cNvSpPr/>
          <p:nvPr/>
        </p:nvSpPr>
        <p:spPr bwMode="auto">
          <a:xfrm>
            <a:off x="3316077" y="3904559"/>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smtClean="0"/>
              <a:t>L-SIG</a:t>
            </a:r>
          </a:p>
        </p:txBody>
      </p:sp>
      <p:sp>
        <p:nvSpPr>
          <p:cNvPr id="10" name="Rectangle 9"/>
          <p:cNvSpPr/>
          <p:nvPr/>
        </p:nvSpPr>
        <p:spPr bwMode="auto">
          <a:xfrm>
            <a:off x="3888954" y="3904558"/>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900" dirty="0" smtClean="0"/>
              <a:t>RL-SIG</a:t>
            </a:r>
          </a:p>
        </p:txBody>
      </p:sp>
      <p:sp>
        <p:nvSpPr>
          <p:cNvPr id="11" name="Rectangle 10"/>
          <p:cNvSpPr/>
          <p:nvPr/>
        </p:nvSpPr>
        <p:spPr bwMode="auto">
          <a:xfrm>
            <a:off x="4461831" y="3904555"/>
            <a:ext cx="703130" cy="286441"/>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700" dirty="0" smtClean="0"/>
              <a:t>HE-SIG-A</a:t>
            </a:r>
          </a:p>
        </p:txBody>
      </p:sp>
      <p:sp>
        <p:nvSpPr>
          <p:cNvPr id="12" name="Rectangle 11"/>
          <p:cNvSpPr/>
          <p:nvPr/>
        </p:nvSpPr>
        <p:spPr bwMode="auto">
          <a:xfrm>
            <a:off x="5161516" y="3904556"/>
            <a:ext cx="572877"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900" dirty="0" smtClean="0"/>
              <a:t>HE-STF</a:t>
            </a:r>
          </a:p>
        </p:txBody>
      </p:sp>
      <p:sp>
        <p:nvSpPr>
          <p:cNvPr id="13" name="Rectangle 12"/>
          <p:cNvSpPr/>
          <p:nvPr/>
        </p:nvSpPr>
        <p:spPr bwMode="auto">
          <a:xfrm>
            <a:off x="5737838" y="3904555"/>
            <a:ext cx="1583118" cy="286439"/>
          </a:xfrm>
          <a:prstGeom prst="rect">
            <a:avLst/>
          </a:prstGeom>
          <a:solidFill>
            <a:srgbClr val="92D050"/>
          </a:solidFill>
          <a:ln>
            <a:solidFill>
              <a:schemeClr val="tx1"/>
            </a:solidFill>
          </a:ln>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900" dirty="0" smtClean="0"/>
              <a:t>HE-LTFs</a:t>
            </a:r>
          </a:p>
        </p:txBody>
      </p:sp>
      <p:sp>
        <p:nvSpPr>
          <p:cNvPr id="14" name="TextBox 13"/>
          <p:cNvSpPr txBox="1"/>
          <p:nvPr/>
        </p:nvSpPr>
        <p:spPr>
          <a:xfrm>
            <a:off x="513316" y="3932468"/>
            <a:ext cx="1523872" cy="244682"/>
          </a:xfrm>
          <a:prstGeom prst="rect">
            <a:avLst/>
          </a:prstGeom>
          <a:noFill/>
        </p:spPr>
        <p:txBody>
          <a:bodyPr wrap="square" rtlCol="0">
            <a:spAutoFit/>
          </a:bodyPr>
          <a:lstStyle/>
          <a:p>
            <a:pPr>
              <a:lnSpc>
                <a:spcPct val="90000"/>
              </a:lnSpc>
              <a:spcAft>
                <a:spcPts val="300"/>
              </a:spcAft>
            </a:pPr>
            <a:r>
              <a:rPr lang="en-US" sz="1100" i="1" dirty="0" smtClean="0">
                <a:solidFill>
                  <a:schemeClr val="tx1">
                    <a:lumMod val="75000"/>
                    <a:lumOff val="25000"/>
                  </a:schemeClr>
                </a:solidFill>
                <a:latin typeface="Calibre Semibold" pitchFamily="34" charset="0"/>
              </a:rPr>
              <a:t>Format of HE-NDP </a:t>
            </a:r>
          </a:p>
        </p:txBody>
      </p:sp>
      <p:sp>
        <p:nvSpPr>
          <p:cNvPr id="15" name="Rectangle 14"/>
          <p:cNvSpPr/>
          <p:nvPr/>
        </p:nvSpPr>
        <p:spPr bwMode="auto">
          <a:xfrm>
            <a:off x="7320956" y="3904555"/>
            <a:ext cx="757411" cy="286439"/>
          </a:xfrm>
          <a:prstGeom prst="rect">
            <a:avLst/>
          </a:prstGeom>
          <a:solidFill>
            <a:schemeClr val="accent1"/>
          </a:solid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Packet Extension</a:t>
            </a:r>
          </a:p>
        </p:txBody>
      </p:sp>
      <p:sp>
        <p:nvSpPr>
          <p:cNvPr id="17" name="Title 1"/>
          <p:cNvSpPr>
            <a:spLocks noGrp="1"/>
          </p:cNvSpPr>
          <p:nvPr>
            <p:ph type="title"/>
          </p:nvPr>
        </p:nvSpPr>
        <p:spPr>
          <a:xfrm>
            <a:off x="685800" y="685800"/>
            <a:ext cx="7772400" cy="1066800"/>
          </a:xfrm>
        </p:spPr>
        <p:txBody>
          <a:bodyPr/>
          <a:lstStyle/>
          <a:p>
            <a:r>
              <a:rPr lang="en-US" dirty="0" smtClean="0"/>
              <a:t>Straw Poll #5 (Doc #1071)</a:t>
            </a:r>
            <a:endParaRPr lang="en-US" dirty="0"/>
          </a:p>
        </p:txBody>
      </p:sp>
      <p:sp>
        <p:nvSpPr>
          <p:cNvPr id="18" name="Rectangle 17"/>
          <p:cNvSpPr/>
          <p:nvPr/>
        </p:nvSpPr>
        <p:spPr>
          <a:xfrm>
            <a:off x="609600" y="5334000"/>
            <a:ext cx="3247940" cy="523220"/>
          </a:xfrm>
          <a:prstGeom prst="rect">
            <a:avLst/>
          </a:prstGeom>
        </p:spPr>
        <p:txBody>
          <a:bodyPr wrap="none">
            <a:spAutoFit/>
          </a:bodyPr>
          <a:lstStyle/>
          <a:p>
            <a:pPr marL="0" indent="0">
              <a:buNone/>
            </a:pPr>
            <a:r>
              <a:rPr lang="en-US" sz="2800" b="1" dirty="0" smtClean="0">
                <a:solidFill>
                  <a:srgbClr val="C00000"/>
                </a:solidFill>
              </a:rPr>
              <a:t>Straw Poll Deferred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txBox="1">
            <a:spLocks/>
          </p:cNvSpPr>
          <p:nvPr/>
        </p:nvSpPr>
        <p:spPr bwMode="auto">
          <a:xfrm>
            <a:off x="685800" y="685800"/>
            <a:ext cx="77724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lgn="ctr"/>
            <a:r>
              <a:rPr lang="en-US" sz="3200" dirty="0" smtClean="0"/>
              <a:t>Straw Poll #6 (Doc #1059)</a:t>
            </a:r>
            <a:endParaRPr kumimoji="0" lang="en-US" sz="3200" b="1" i="0" u="none" strike="noStrike" kern="0" cap="none" spc="0" normalizeH="0" baseline="0" noProof="0" dirty="0">
              <a:ln>
                <a:noFill/>
              </a:ln>
              <a:solidFill>
                <a:schemeClr val="tx2"/>
              </a:solidFill>
              <a:effectLst/>
              <a:uLnTx/>
              <a:uFillTx/>
              <a:latin typeface="+mj-lt"/>
              <a:ea typeface="MS PGothic" pitchFamily="34" charset="-128"/>
              <a:cs typeface="ＭＳ Ｐゴシック" charset="0"/>
            </a:endParaRPr>
          </a:p>
        </p:txBody>
      </p:sp>
      <p:sp>
        <p:nvSpPr>
          <p:cNvPr id="7" name="Content Placeholder 2"/>
          <p:cNvSpPr txBox="1">
            <a:spLocks/>
          </p:cNvSpPr>
          <p:nvPr/>
        </p:nvSpPr>
        <p:spPr>
          <a:xfrm>
            <a:off x="685800" y="1371600"/>
            <a:ext cx="7772400" cy="4343400"/>
          </a:xfrm>
          <a:prstGeom prst="rect">
            <a:avLst/>
          </a:prstGeom>
        </p:spPr>
        <p:txBody>
          <a:bodyPr>
            <a:noAutofit/>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to the SFD: The encoding structure of each BCC in SIG-B is as shown in the figure and as described below:</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2 users are grouped together and jointly encoded in each BCC block in the user specific section of HE SIG-B</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CRC in the common block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6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The last user information is immediately followed by tail bits (regardless of whether the number of users is odd or even) and padding bits are only added after those tail bits</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endParaRPr>
          </a:p>
        </p:txBody>
      </p:sp>
      <p:grpSp>
        <p:nvGrpSpPr>
          <p:cNvPr id="8" name="Group 7"/>
          <p:cNvGrpSpPr/>
          <p:nvPr/>
        </p:nvGrpSpPr>
        <p:grpSpPr>
          <a:xfrm>
            <a:off x="898168" y="3449852"/>
            <a:ext cx="6415393" cy="1947530"/>
            <a:chOff x="2133601" y="2381969"/>
            <a:chExt cx="6415393" cy="1947530"/>
          </a:xfrm>
        </p:grpSpPr>
        <p:cxnSp>
          <p:nvCxnSpPr>
            <p:cNvPr id="9" name="Straight Arrow Connector 8"/>
            <p:cNvCxnSpPr/>
            <p:nvPr/>
          </p:nvCxnSpPr>
          <p:spPr bwMode="auto">
            <a:xfrm>
              <a:off x="3000281" y="2553977"/>
              <a:ext cx="556606" cy="1"/>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10" name="Rectangle 9"/>
            <p:cNvSpPr/>
            <p:nvPr/>
          </p:nvSpPr>
          <p:spPr>
            <a:xfrm>
              <a:off x="3000281" y="2707866"/>
              <a:ext cx="780862" cy="304800"/>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683851" y="2381969"/>
              <a:ext cx="761722" cy="307777"/>
            </a:xfrm>
            <a:prstGeom prst="rect">
              <a:avLst/>
            </a:prstGeom>
            <a:noFill/>
          </p:spPr>
          <p:txBody>
            <a:bodyPr wrap="square" rtlCol="0">
              <a:spAutoFit/>
            </a:bodyPr>
            <a:lstStyle/>
            <a:p>
              <a:pPr algn="ctr"/>
              <a:r>
                <a:rPr lang="en-US" sz="1400" dirty="0" smtClean="0">
                  <a:latin typeface="Trebuchet MS" panose="020B0603020202020204" pitchFamily="34" charset="0"/>
                </a:rPr>
                <a:t>SIG-B</a:t>
              </a:r>
              <a:endParaRPr lang="en-US" sz="1400" dirty="0">
                <a:latin typeface="Trebuchet MS" panose="020B0603020202020204" pitchFamily="34" charset="0"/>
              </a:endParaRPr>
            </a:p>
          </p:txBody>
        </p:sp>
        <p:sp>
          <p:nvSpPr>
            <p:cNvPr id="12" name="Rectangle 11"/>
            <p:cNvSpPr/>
            <p:nvPr/>
          </p:nvSpPr>
          <p:spPr>
            <a:xfrm>
              <a:off x="3790762" y="2701107"/>
              <a:ext cx="1600200" cy="311559"/>
            </a:xfrm>
            <a:prstGeom prst="rect">
              <a:avLst/>
            </a:prstGeom>
            <a:solidFill>
              <a:srgbClr val="EB89E6"/>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bwMode="auto">
            <a:xfrm flipH="1">
              <a:off x="4646262" y="2535857"/>
              <a:ext cx="744700" cy="0"/>
            </a:xfrm>
            <a:prstGeom prst="straightConnector1">
              <a:avLst/>
            </a:prstGeom>
            <a:solidFill>
              <a:schemeClr val="accent1"/>
            </a:solidFill>
            <a:ln w="12700" cap="flat" cmpd="sng" algn="ctr">
              <a:solidFill>
                <a:schemeClr val="tx1"/>
              </a:solidFill>
              <a:prstDash val="solid"/>
              <a:round/>
              <a:headEnd type="stealth" w="med" len="med"/>
              <a:tailEnd type="none"/>
            </a:ln>
            <a:effectLst/>
          </p:spPr>
        </p:cxnSp>
        <p:sp>
          <p:nvSpPr>
            <p:cNvPr id="14" name="TextBox 13"/>
            <p:cNvSpPr txBox="1"/>
            <p:nvPr/>
          </p:nvSpPr>
          <p:spPr>
            <a:xfrm>
              <a:off x="2855549" y="3012666"/>
              <a:ext cx="1209163" cy="307777"/>
            </a:xfrm>
            <a:prstGeom prst="rect">
              <a:avLst/>
            </a:prstGeom>
            <a:noFill/>
          </p:spPr>
          <p:txBody>
            <a:bodyPr wrap="square" rtlCol="0">
              <a:spAutoFit/>
            </a:bodyPr>
            <a:lstStyle/>
            <a:p>
              <a:r>
                <a:rPr lang="en-US" sz="1400" b="1" dirty="0" smtClean="0"/>
                <a:t>Common</a:t>
              </a:r>
              <a:endParaRPr lang="en-US" sz="1400" b="1" dirty="0"/>
            </a:p>
          </p:txBody>
        </p:sp>
        <p:sp>
          <p:nvSpPr>
            <p:cNvPr id="15" name="TextBox 14"/>
            <p:cNvSpPr txBox="1"/>
            <p:nvPr/>
          </p:nvSpPr>
          <p:spPr>
            <a:xfrm>
              <a:off x="3976192" y="2997842"/>
              <a:ext cx="1414770" cy="307777"/>
            </a:xfrm>
            <a:prstGeom prst="rect">
              <a:avLst/>
            </a:prstGeom>
            <a:noFill/>
          </p:spPr>
          <p:txBody>
            <a:bodyPr wrap="square" rtlCol="0">
              <a:spAutoFit/>
            </a:bodyPr>
            <a:lstStyle/>
            <a:p>
              <a:pPr algn="ctr"/>
              <a:r>
                <a:rPr lang="en-US" sz="1400" b="1" dirty="0" smtClean="0"/>
                <a:t>User-specific</a:t>
              </a:r>
              <a:endParaRPr lang="en-US" sz="1400" b="1" dirty="0"/>
            </a:p>
          </p:txBody>
        </p:sp>
        <p:sp>
          <p:nvSpPr>
            <p:cNvPr id="16" name="Rectangle 15"/>
            <p:cNvSpPr/>
            <p:nvPr/>
          </p:nvSpPr>
          <p:spPr bwMode="auto">
            <a:xfrm>
              <a:off x="4267200" y="3619288"/>
              <a:ext cx="1103375" cy="377429"/>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2</a:t>
              </a:r>
              <a:r>
                <a:rPr lang="en-US" dirty="0" smtClean="0"/>
                <a:t>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17" name="TextBox 42"/>
            <p:cNvSpPr txBox="1"/>
            <p:nvPr/>
          </p:nvSpPr>
          <p:spPr>
            <a:xfrm>
              <a:off x="6597380" y="3320443"/>
              <a:ext cx="786462" cy="28222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4000" dirty="0" smtClean="0"/>
                <a:t>…</a:t>
              </a:r>
              <a:endParaRPr lang="en-US" sz="4000" dirty="0"/>
            </a:p>
          </p:txBody>
        </p:sp>
        <p:sp>
          <p:nvSpPr>
            <p:cNvPr id="18" name="Rectangle 17"/>
            <p:cNvSpPr/>
            <p:nvPr/>
          </p:nvSpPr>
          <p:spPr bwMode="auto">
            <a:xfrm>
              <a:off x="5370575" y="3619207"/>
              <a:ext cx="1057572" cy="377510"/>
            </a:xfrm>
            <a:prstGeom prst="rect">
              <a:avLst/>
            </a:prstGeom>
            <a:solidFill>
              <a:srgbClr val="EB89E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2 users + CRC + Tail</a:t>
              </a:r>
              <a:endParaRPr kumimoji="0" lang="en-US"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488571" y="3619289"/>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1 or 2</a:t>
              </a:r>
              <a:r>
                <a:rPr kumimoji="0" lang="en-US" b="0" i="0" u="none" strike="noStrike" cap="none" normalizeH="0" baseline="0" dirty="0" smtClean="0">
                  <a:ln>
                    <a:noFill/>
                  </a:ln>
                  <a:solidFill>
                    <a:schemeClr val="tx2"/>
                  </a:solidFill>
                  <a:effectLst/>
                  <a:latin typeface="Times New Roman" pitchFamily="18" charset="0"/>
                </a:rPr>
                <a:t> users + CRC +</a:t>
              </a:r>
              <a:r>
                <a:rPr kumimoji="0" lang="en-US" b="0" i="0" u="none" strike="noStrike" cap="none" normalizeH="0" dirty="0" smtClean="0">
                  <a:ln>
                    <a:noFill/>
                  </a:ln>
                  <a:solidFill>
                    <a:schemeClr val="tx2"/>
                  </a:solidFill>
                  <a:effectLst/>
                  <a:latin typeface="Times New Roman" pitchFamily="18" charset="0"/>
                </a:rPr>
                <a:t> Tail</a:t>
              </a:r>
              <a:endParaRPr kumimoji="0" lang="en-US" b="0" i="0" u="none" strike="noStrike" cap="none" normalizeH="0" baseline="0" dirty="0" smtClean="0">
                <a:ln>
                  <a:noFill/>
                </a:ln>
                <a:solidFill>
                  <a:schemeClr val="tx2"/>
                </a:solidFill>
                <a:effectLst/>
                <a:latin typeface="Times New Roman" pitchFamily="18" charset="0"/>
              </a:endParaRPr>
            </a:p>
          </p:txBody>
        </p:sp>
        <p:cxnSp>
          <p:nvCxnSpPr>
            <p:cNvPr id="20" name="Straight Arrow Connector 19"/>
            <p:cNvCxnSpPr/>
            <p:nvPr/>
          </p:nvCxnSpPr>
          <p:spPr bwMode="auto">
            <a:xfrm flipH="1">
              <a:off x="2209800" y="3090886"/>
              <a:ext cx="732356" cy="469082"/>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21" name="Rectangle 20"/>
            <p:cNvSpPr/>
            <p:nvPr/>
          </p:nvSpPr>
          <p:spPr>
            <a:xfrm>
              <a:off x="2133601" y="3624948"/>
              <a:ext cx="2133600" cy="371769"/>
            </a:xfrm>
            <a:prstGeom prst="rect">
              <a:avLst/>
            </a:prstGeom>
            <a:solidFill>
              <a:srgbClr val="99FF99"/>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Common bits (+ CRC) +Tail</a:t>
              </a:r>
              <a:endParaRPr lang="en-US" dirty="0">
                <a:solidFill>
                  <a:schemeClr val="tx1"/>
                </a:solidFill>
              </a:endParaRPr>
            </a:p>
          </p:txBody>
        </p:sp>
        <p:cxnSp>
          <p:nvCxnSpPr>
            <p:cNvPr id="22" name="Straight Arrow Connector 21"/>
            <p:cNvCxnSpPr/>
            <p:nvPr/>
          </p:nvCxnSpPr>
          <p:spPr bwMode="auto">
            <a:xfrm>
              <a:off x="5257800" y="3080917"/>
              <a:ext cx="838200" cy="479051"/>
            </a:xfrm>
            <a:prstGeom prst="straightConnector1">
              <a:avLst/>
            </a:prstGeom>
            <a:solidFill>
              <a:schemeClr val="accent1"/>
            </a:solidFill>
            <a:ln w="19050" cap="flat" cmpd="sng" algn="ctr">
              <a:solidFill>
                <a:schemeClr val="tx1"/>
              </a:solidFill>
              <a:prstDash val="solid"/>
              <a:round/>
              <a:headEnd type="none" w="sm" len="sm"/>
              <a:tailEnd type="stealth" w="lg" len="lg"/>
            </a:ln>
            <a:effectLst/>
          </p:spPr>
        </p:cxnSp>
        <p:sp>
          <p:nvSpPr>
            <p:cNvPr id="23" name="TextBox 22"/>
            <p:cNvSpPr txBox="1"/>
            <p:nvPr/>
          </p:nvSpPr>
          <p:spPr>
            <a:xfrm>
              <a:off x="3976192" y="2381969"/>
              <a:ext cx="184731" cy="276999"/>
            </a:xfrm>
            <a:prstGeom prst="rect">
              <a:avLst/>
            </a:prstGeom>
            <a:noFill/>
          </p:spPr>
          <p:txBody>
            <a:bodyPr wrap="none" rtlCol="0">
              <a:spAutoFit/>
            </a:bodyPr>
            <a:lstStyle/>
            <a:p>
              <a:endParaRPr lang="en-US" dirty="0"/>
            </a:p>
          </p:txBody>
        </p:sp>
        <p:sp>
          <p:nvSpPr>
            <p:cNvPr id="24" name="TextBox 23"/>
            <p:cNvSpPr txBox="1"/>
            <p:nvPr/>
          </p:nvSpPr>
          <p:spPr>
            <a:xfrm>
              <a:off x="4375941" y="4038600"/>
              <a:ext cx="1039067" cy="276999"/>
            </a:xfrm>
            <a:prstGeom prst="rect">
              <a:avLst/>
            </a:prstGeom>
            <a:noFill/>
          </p:spPr>
          <p:txBody>
            <a:bodyPr wrap="none" rtlCol="0">
              <a:spAutoFit/>
            </a:bodyPr>
            <a:lstStyle/>
            <a:p>
              <a:r>
                <a:rPr lang="en-US" b="1" dirty="0" smtClean="0"/>
                <a:t>1 BCC Block</a:t>
              </a:r>
              <a:endParaRPr lang="en-US" b="1" dirty="0"/>
            </a:p>
          </p:txBody>
        </p:sp>
        <p:sp>
          <p:nvSpPr>
            <p:cNvPr id="25" name="TextBox 24"/>
            <p:cNvSpPr txBox="1"/>
            <p:nvPr/>
          </p:nvSpPr>
          <p:spPr>
            <a:xfrm>
              <a:off x="5406992" y="4052500"/>
              <a:ext cx="1039067" cy="276999"/>
            </a:xfrm>
            <a:prstGeom prst="rect">
              <a:avLst/>
            </a:prstGeom>
            <a:noFill/>
          </p:spPr>
          <p:txBody>
            <a:bodyPr wrap="none" rtlCol="0">
              <a:spAutoFit/>
            </a:bodyPr>
            <a:lstStyle/>
            <a:p>
              <a:r>
                <a:rPr lang="en-US" b="1" dirty="0" smtClean="0"/>
                <a:t>1 BCC Block</a:t>
              </a:r>
              <a:endParaRPr lang="en-US" b="1" dirty="0"/>
            </a:p>
          </p:txBody>
        </p:sp>
      </p:grpSp>
      <p:sp>
        <p:nvSpPr>
          <p:cNvPr id="26" name="TextBox 25"/>
          <p:cNvSpPr txBox="1"/>
          <p:nvPr/>
        </p:nvSpPr>
        <p:spPr>
          <a:xfrm>
            <a:off x="6282510" y="5126252"/>
            <a:ext cx="1252266" cy="276999"/>
          </a:xfrm>
          <a:prstGeom prst="rect">
            <a:avLst/>
          </a:prstGeom>
          <a:noFill/>
        </p:spPr>
        <p:txBody>
          <a:bodyPr wrap="none" rtlCol="0">
            <a:spAutoFit/>
          </a:bodyPr>
          <a:lstStyle/>
          <a:p>
            <a:r>
              <a:rPr lang="en-US" b="1" dirty="0" smtClean="0"/>
              <a:t>Last BCC Block</a:t>
            </a:r>
            <a:endParaRPr lang="en-US" b="1" dirty="0"/>
          </a:p>
        </p:txBody>
      </p:sp>
      <p:sp>
        <p:nvSpPr>
          <p:cNvPr id="27" name="TextBox 26"/>
          <p:cNvSpPr txBox="1"/>
          <p:nvPr/>
        </p:nvSpPr>
        <p:spPr>
          <a:xfrm>
            <a:off x="1635745" y="5133201"/>
            <a:ext cx="1039067" cy="276999"/>
          </a:xfrm>
          <a:prstGeom prst="rect">
            <a:avLst/>
          </a:prstGeom>
          <a:noFill/>
        </p:spPr>
        <p:txBody>
          <a:bodyPr wrap="none" rtlCol="0">
            <a:spAutoFit/>
          </a:bodyPr>
          <a:lstStyle/>
          <a:p>
            <a:r>
              <a:rPr lang="en-US" b="1" dirty="0" smtClean="0"/>
              <a:t>1 BCC Block</a:t>
            </a:r>
            <a:endParaRPr lang="en-US" b="1" dirty="0"/>
          </a:p>
        </p:txBody>
      </p:sp>
      <p:sp>
        <p:nvSpPr>
          <p:cNvPr id="28" name="Rectangle 27"/>
          <p:cNvSpPr/>
          <p:nvPr/>
        </p:nvSpPr>
        <p:spPr bwMode="auto">
          <a:xfrm>
            <a:off x="7321577" y="4687090"/>
            <a:ext cx="1060423" cy="377428"/>
          </a:xfrm>
          <a:prstGeom prst="rect">
            <a:avLst/>
          </a:prstGeom>
          <a:solidFill>
            <a:srgbClr val="EB89E6"/>
          </a:solidFill>
          <a:ln w="12700" cap="flat" cmpd="sng" algn="ctr">
            <a:solidFill>
              <a:schemeClr val="tx2"/>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2"/>
                </a:solidFill>
              </a:rPr>
              <a:t>Padding</a:t>
            </a:r>
            <a:endParaRPr kumimoji="0" lang="en-US" b="0" i="0" u="none" strike="noStrike" cap="none" normalizeH="0" baseline="0" dirty="0" smtClean="0">
              <a:ln>
                <a:noFill/>
              </a:ln>
              <a:solidFill>
                <a:schemeClr val="tx2"/>
              </a:solidFill>
              <a:effectLst/>
              <a:latin typeface="Times New Roman" pitchFamily="18" charset="0"/>
            </a:endParaRPr>
          </a:p>
        </p:txBody>
      </p:sp>
      <p:sp>
        <p:nvSpPr>
          <p:cNvPr id="29" name="Rectangle 28"/>
          <p:cNvSpPr/>
          <p:nvPr/>
        </p:nvSpPr>
        <p:spPr>
          <a:xfrm>
            <a:off x="838200" y="5562600"/>
            <a:ext cx="5867400" cy="830997"/>
          </a:xfrm>
          <a:prstGeom prst="rect">
            <a:avLst/>
          </a:prstGeom>
        </p:spPr>
        <p:txBody>
          <a:bodyPr wrap="square">
            <a:spAutoFit/>
          </a:bodyPr>
          <a:lstStyle/>
          <a:p>
            <a:pPr marL="0" indent="0">
              <a:buNone/>
            </a:pPr>
            <a:r>
              <a:rPr lang="en-US" sz="2400" dirty="0" smtClean="0">
                <a:solidFill>
                  <a:srgbClr val="00B050"/>
                </a:solidFill>
              </a:rPr>
              <a:t>Yes: 43  No: 0 Abs:21</a:t>
            </a:r>
          </a:p>
          <a:p>
            <a:pPr marL="0" indent="0">
              <a:buNone/>
            </a:pPr>
            <a:r>
              <a:rPr lang="en-US" sz="2400" dirty="0" smtClean="0">
                <a:solidFill>
                  <a:srgbClr val="00B050"/>
                </a:solidFill>
              </a:rPr>
              <a:t>Straw Poll Passes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Straw Poll #7 (Doc #1066)</a:t>
            </a:r>
            <a:br>
              <a:rPr lang="en-US" dirty="0" smtClean="0"/>
            </a:b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
            </a:r>
            <a:br>
              <a:rPr kumimoji="0" lang="en-US" sz="18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br>
            <a:r>
              <a:rPr kumimoji="0" lang="en-US" sz="1800" b="0"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The RU allocation signaling in the common field of HE-SIG-B signals an 8 bit  per 20MHz PPDU BW for signaling </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RU arrangement in frequency domain </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Number of MU-MIMO allocations: The RUs allocated for MU-MIMO and the number of users in the MU-MIMO allocations.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 The exact mapping of the 8 bit to the RU arrangement and the number of MU-MIMO allocations is TBD.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Signaling for the center 26 unit in 80MHz is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p:txBody>
          <a:bodyPr/>
          <a:lstStyle/>
          <a:p>
            <a:pPr lvl="0"/>
            <a:r>
              <a:rPr lang="en-US" dirty="0" smtClean="0"/>
              <a:t>Straw Poll #8 (Doc #1066)</a:t>
            </a:r>
            <a:endParaRPr lang="en-US" dirty="0"/>
          </a:p>
        </p:txBody>
      </p:sp>
      <p:sp>
        <p:nvSpPr>
          <p:cNvPr id="7" name="Content Placeholder 2"/>
          <p:cNvSpPr txBox="1">
            <a:spLocks/>
          </p:cNvSpPr>
          <p:nvPr/>
        </p:nvSpPr>
        <p:spPr>
          <a:xfrm>
            <a:off x="685800" y="19050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The user specific subfields of HE-SIG-B containing the per user dedicated information  include the following fields</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STA-ID</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For single-user allocations in a RU:  NSTS (Number of Spatial Streams), TxBF (transmit beamforming ), MCS (Modulation and Coding Scheme) and Coding (Use of LDPC)</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For each user in a multi-user allocation in a RU:  Spatial Configuraiton Fields, MCS and Coding.</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Other fields are TBD.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#9 (Doc #1066)</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length of the user specific subfield in HE-SIG-B for a single-user allocation is equal to the length of the user specific subfield of each user in a multi-user allocation.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#9 (Doc #1066)</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to the 11ax SFD:</a:t>
            </a:r>
          </a:p>
          <a:p>
            <a:pPr marL="742950" marR="0" lvl="1" indent="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smtClean="0">
              <a:ln>
                <a:noFill/>
              </a:ln>
              <a:solidFill>
                <a:schemeClr val="tx1"/>
              </a:solidFill>
              <a:effectLst/>
              <a:uLnTx/>
              <a:uFillTx/>
              <a:latin typeface="+mn-lt"/>
              <a:ea typeface="MS PGothic" pitchFamily="34" charset="-128"/>
            </a:endParaRPr>
          </a:p>
          <a:p>
            <a:pPr marL="742950" marR="0" lvl="1" indent="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smtClean="0">
                <a:ln>
                  <a:noFill/>
                </a:ln>
                <a:solidFill>
                  <a:schemeClr val="tx1"/>
                </a:solidFill>
                <a:effectLst/>
                <a:uLnTx/>
                <a:uFillTx/>
                <a:latin typeface="+mn-lt"/>
                <a:ea typeface="MS PGothic" pitchFamily="34" charset="-128"/>
              </a:rPr>
              <a:t>For MU-MIMO allocation of RU size &gt; 20MHz, the user-specific subfields is dynamically split between two HE-SIG-B content channels(1/2) and the split is decided by the AP (on a per case basis)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21649</TotalTime>
  <Words>1698</Words>
  <Application>Microsoft Office PowerPoint</Application>
  <PresentationFormat>On-screen Show (4:3)</PresentationFormat>
  <Paragraphs>404</Paragraphs>
  <Slides>24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Document</vt:lpstr>
      <vt:lpstr>TGax PHY Ad Hoc September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vt:lpstr>
      <vt:lpstr>Mid Session Head Counts</vt:lpstr>
      <vt:lpstr>Straw polls #1 (Doc# 0580)</vt:lpstr>
      <vt:lpstr>Straw polls #2 (Doc# 1031)</vt:lpstr>
      <vt:lpstr>Straw Poll #3 (Doc #1051)</vt:lpstr>
      <vt:lpstr>Straw Poll #4 (Doc #1071)</vt:lpstr>
      <vt:lpstr>Straw Poll #5 (Doc #1071)</vt:lpstr>
      <vt:lpstr>Slide 20</vt:lpstr>
      <vt:lpstr>Straw Poll #7 (Doc #1066) </vt:lpstr>
      <vt:lpstr>Straw Poll #8 (Doc #1066)</vt:lpstr>
      <vt:lpstr>Straw Poll #9 (Doc #1066)</vt:lpstr>
      <vt:lpstr>Straw Poll #9 (Doc #1066)</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1427</cp:revision>
  <cp:lastPrinted>1998-02-10T13:28:06Z</cp:lastPrinted>
  <dcterms:created xsi:type="dcterms:W3CDTF">2007-04-17T18:10:23Z</dcterms:created>
  <dcterms:modified xsi:type="dcterms:W3CDTF">2015-09-14T09:20:58Z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