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 autoAdjust="0"/>
    <p:restoredTop sz="94660"/>
  </p:normalViewPr>
  <p:slideViewPr>
    <p:cSldViewPr snapToGrid="0">
      <p:cViewPr varScale="1">
        <p:scale>
          <a:sx n="95" d="100"/>
          <a:sy n="95" d="100"/>
        </p:scale>
        <p:origin x="8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0DFF5-4D98-4714-B3F1-DB2F0C58CE49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A8DA-D87B-4ECA-B68A-3ACF5F19A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50DF3-DC73-4413-A0D4-E7438B8C590B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32C06-9D6F-4173-99F8-7215B62BC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485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32C06-9D6F-4173-99F8-7215B62BC3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1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4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6475414"/>
            <a:ext cx="801502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Slide </a:t>
            </a:r>
            <a:fld id="{C1789BC7-C074-42CC-ADF8-5107DF6BD1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17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409726" y="6475414"/>
            <a:ext cx="492474" cy="169277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mtClean="0">
                <a:solidFill>
                  <a:srgbClr val="000000"/>
                </a:solidFill>
              </a:rPr>
              <a:t>Slide </a:t>
            </a:r>
            <a:fld id="{7614916F-BBEF-4684-B6F5-1E636F42BA02}" type="slidenum">
              <a:rPr lang="en-US" sz="900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84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11886" y="401851"/>
            <a:ext cx="243361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>
                <a:solidFill>
                  <a:srgbClr val="000000"/>
                </a:solidFill>
                <a:cs typeface="Arial" charset="0"/>
              </a:rPr>
              <a:t>doc.: </a:t>
            </a:r>
            <a:r>
              <a:rPr lang="en-US" sz="1350" b="1">
                <a:solidFill>
                  <a:srgbClr val="000000"/>
                </a:solidFill>
                <a:cs typeface="Arial" charset="0"/>
              </a:rPr>
              <a:t>IEEE </a:t>
            </a:r>
            <a:r>
              <a:rPr lang="en-US" sz="1350" b="1" smtClean="0">
                <a:solidFill>
                  <a:srgbClr val="000000"/>
                </a:solidFill>
                <a:cs typeface="Arial" charset="0"/>
              </a:rPr>
              <a:t>802.11-15/1111r0</a:t>
            </a:r>
            <a:endParaRPr lang="en-US" sz="135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596901" y="6415617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9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Placeholder 6"/>
          <p:cNvSpPr txBox="1">
            <a:spLocks/>
          </p:cNvSpPr>
          <p:nvPr userDrawn="1"/>
        </p:nvSpPr>
        <p:spPr>
          <a:xfrm>
            <a:off x="6534482" y="6390744"/>
            <a:ext cx="2513588" cy="35507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2pPr>
            <a:lvl3pPr marL="81438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071563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tx1"/>
                </a:solidFill>
                <a:latin typeface="+mn-lt"/>
              </a:defRPr>
            </a:lvl4pPr>
            <a:lvl5pPr marL="13287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16716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0145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23574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2700338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200" kern="0" dirty="0" smtClean="0"/>
              <a:t>Amin </a:t>
            </a:r>
            <a:r>
              <a:rPr lang="en-US" sz="1200" kern="0" dirty="0" err="1" smtClean="0"/>
              <a:t>Jafarian</a:t>
            </a:r>
            <a:r>
              <a:rPr lang="en-US" sz="1200" kern="0" dirty="0" smtClean="0"/>
              <a:t>, </a:t>
            </a:r>
            <a:r>
              <a:rPr lang="en-US" sz="1300" kern="0" dirty="0" err="1" smtClean="0"/>
              <a:t>Newracom</a:t>
            </a:r>
            <a:endParaRPr lang="en-US" sz="1300" kern="0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217486" y="6415617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AA7E6B9-6F40-4A94-A0E3-EE3CF6080F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361368" y="383116"/>
            <a:ext cx="153093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342900" lvl="4"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50" b="1" dirty="0" smtClean="0">
                <a:solidFill>
                  <a:srgbClr val="000000"/>
                </a:solidFill>
                <a:cs typeface="Arial" charset="0"/>
              </a:rPr>
              <a:t>September 2015</a:t>
            </a:r>
            <a:endParaRPr lang="en-US" sz="135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0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84706"/>
            <a:ext cx="8233913" cy="1470025"/>
          </a:xfrm>
        </p:spPr>
        <p:txBody>
          <a:bodyPr/>
          <a:lstStyle/>
          <a:p>
            <a:r>
              <a:rPr lang="en-US" sz="3200"/>
              <a:t>SIG-B Resource unit allocation coding</a:t>
            </a:r>
            <a:endParaRPr lang="en-US" sz="3200" dirty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312132"/>
              </p:ext>
            </p:extLst>
          </p:nvPr>
        </p:nvGraphicFramePr>
        <p:xfrm>
          <a:off x="560718" y="2310444"/>
          <a:ext cx="8097508" cy="3353680"/>
        </p:xfrm>
        <a:graphic>
          <a:graphicData uri="http://schemas.openxmlformats.org/drawingml/2006/table">
            <a:tbl>
              <a:tblPr/>
              <a:tblGrid>
                <a:gridCol w="1427108"/>
                <a:gridCol w="1510748"/>
                <a:gridCol w="1201935"/>
                <a:gridCol w="1609919"/>
                <a:gridCol w="2347798"/>
              </a:tblGrid>
              <a:tr h="2591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Amin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Jafarian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amin.jafarian@newracom.com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Hedayat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Minho Cheong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Kwon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Lee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Arial" panose="020B0604020202020204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0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UL-MU MIMO scheduling, the bandwidth allocation should be done in SIG-B field of the triggering frame</a:t>
            </a:r>
          </a:p>
          <a:p>
            <a:endParaRPr lang="en-US" dirty="0" smtClean="0"/>
          </a:p>
          <a:p>
            <a:r>
              <a:rPr lang="en-US" dirty="0" smtClean="0"/>
              <a:t>In general, there are many sub-bandwidths to be allocated</a:t>
            </a:r>
          </a:p>
          <a:p>
            <a:endParaRPr lang="en-US" dirty="0" smtClean="0"/>
          </a:p>
          <a:p>
            <a:r>
              <a:rPr lang="en-US" dirty="0" smtClean="0"/>
              <a:t>We need to make sure this field to stays reasonably short when there are multiple STAs allocated</a:t>
            </a:r>
          </a:p>
          <a:p>
            <a:endParaRPr lang="en-US" dirty="0" smtClean="0"/>
          </a:p>
          <a:p>
            <a:r>
              <a:rPr lang="en-US" dirty="0" smtClean="0"/>
              <a:t>In this presentation </a:t>
            </a:r>
            <a:r>
              <a:rPr lang="en-US" smtClean="0"/>
              <a:t>we go over general concepts of two </a:t>
            </a:r>
            <a:r>
              <a:rPr lang="en-US" dirty="0" smtClean="0"/>
              <a:t>schemes and compare their performances. For simplicity, we call them with the following short names:</a:t>
            </a:r>
          </a:p>
          <a:p>
            <a:pPr lvl="1"/>
            <a:r>
              <a:rPr lang="en-US" dirty="0" smtClean="0"/>
              <a:t>Fixed length</a:t>
            </a:r>
          </a:p>
          <a:p>
            <a:pPr lvl="2"/>
            <a:r>
              <a:rPr lang="en-US" sz="1200" dirty="0" smtClean="0"/>
              <a:t>The length of the allocation is constant and is not a function of number of STAs or the allocated BWs </a:t>
            </a:r>
          </a:p>
          <a:p>
            <a:pPr lvl="1"/>
            <a:r>
              <a:rPr lang="en-US" smtClean="0"/>
              <a:t>Flexible length</a:t>
            </a:r>
            <a:endParaRPr lang="en-US" dirty="0" smtClean="0"/>
          </a:p>
          <a:p>
            <a:pPr lvl="2"/>
            <a:r>
              <a:rPr lang="en-US" sz="1200" dirty="0" smtClean="0"/>
              <a:t>The length of the allocation is not constant and changes based on the number of STAs and the allocated BWs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7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length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each 8MHz sub band of 20MHz, there are total of 1 (no STA) + 7 (1 STA) + </a:t>
            </a:r>
            <a:r>
              <a:rPr lang="en-US" smtClean="0"/>
              <a:t>11 </a:t>
            </a:r>
            <a:r>
              <a:rPr lang="en-US" smtClean="0"/>
              <a:t>(2 STAs) + </a:t>
            </a:r>
            <a:r>
              <a:rPr lang="en-US" smtClean="0"/>
              <a:t>6 </a:t>
            </a:r>
            <a:r>
              <a:rPr lang="en-US" smtClean="0"/>
              <a:t>(3 STAs) + 1 (4 STAs) = </a:t>
            </a:r>
            <a:r>
              <a:rPr lang="en-US" smtClean="0"/>
              <a:t>26 </a:t>
            </a:r>
            <a:r>
              <a:rPr lang="en-US" smtClean="0"/>
              <a:t>ways that can be compressed in 5 bits, this means for 20MHz BW, we need 5+1+5=11 bits and for 40MHz, we need 2*11=22 bits to convey all the possible sub-band allocations</a:t>
            </a:r>
          </a:p>
          <a:p>
            <a:endParaRPr lang="en-US"/>
          </a:p>
          <a:p>
            <a:r>
              <a:rPr lang="en-US" smtClean="0"/>
              <a:t>Pros:</a:t>
            </a:r>
          </a:p>
          <a:p>
            <a:pPr lvl="1"/>
            <a:r>
              <a:rPr lang="en-US" smtClean="0"/>
              <a:t>Length of SIG-B depends only on the BW of the allocation and not number of STAs or the locations of the allocation</a:t>
            </a:r>
          </a:p>
          <a:p>
            <a:endParaRPr lang="en-US"/>
          </a:p>
          <a:p>
            <a:r>
              <a:rPr lang="en-US" smtClean="0"/>
              <a:t>Cons:</a:t>
            </a:r>
          </a:p>
          <a:p>
            <a:pPr lvl="1"/>
            <a:r>
              <a:rPr lang="en-US" smtClean="0"/>
              <a:t>It can be very long </a:t>
            </a:r>
          </a:p>
          <a:p>
            <a:pPr lvl="2"/>
            <a:r>
              <a:rPr lang="en-US" sz="1400"/>
              <a:t>V</a:t>
            </a:r>
            <a:r>
              <a:rPr lang="en-US" sz="1400" smtClean="0"/>
              <a:t>ariable length can result in shorter SIG-B in many scenario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646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Flexible length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84" y="1954411"/>
            <a:ext cx="4685034" cy="4114800"/>
          </a:xfrm>
        </p:spPr>
        <p:txBody>
          <a:bodyPr/>
          <a:lstStyle/>
          <a:p>
            <a:r>
              <a:rPr lang="en-US" smtClean="0"/>
              <a:t>Its not as easy to put some figure in Flexible length encoding. It highly depends on the encoding scheme</a:t>
            </a:r>
          </a:p>
          <a:p>
            <a:endParaRPr lang="en-US" smtClean="0"/>
          </a:p>
          <a:p>
            <a:r>
              <a:rPr lang="en-US" smtClean="0"/>
              <a:t>We took a simple encoding algorithm to show some comparison of the schemes. We call it Tree encoding:</a:t>
            </a:r>
          </a:p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10074" y="4330745"/>
            <a:ext cx="4170625" cy="1004779"/>
            <a:chOff x="4394787" y="3175588"/>
            <a:chExt cx="5560833" cy="1339705"/>
          </a:xfrm>
        </p:grpSpPr>
        <p:sp>
          <p:nvSpPr>
            <p:cNvPr id="5" name="Rectangle 4"/>
            <p:cNvSpPr/>
            <p:nvPr/>
          </p:nvSpPr>
          <p:spPr>
            <a:xfrm>
              <a:off x="4394787" y="3175588"/>
              <a:ext cx="2466757" cy="1339703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STA2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61544" y="3175590"/>
              <a:ext cx="616689" cy="1339703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STA1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478233" y="3175590"/>
              <a:ext cx="616689" cy="1339703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STA3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8094922" y="3175589"/>
              <a:ext cx="616689" cy="133970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No STA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8722241" y="3175589"/>
              <a:ext cx="1233379" cy="1339703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STA4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39940" y="5392553"/>
            <a:ext cx="3800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4050" dirty="0"/>
              <a:t>1 1 1 00 11 10 00</a:t>
            </a:r>
          </a:p>
          <a:p>
            <a:endParaRPr lang="en-US" sz="135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024727" y="2589641"/>
            <a:ext cx="3776138" cy="3102566"/>
            <a:chOff x="8134710" y="1625691"/>
            <a:chExt cx="2104843" cy="2587925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8583284" y="1625691"/>
              <a:ext cx="491705" cy="845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9083616" y="1625691"/>
              <a:ext cx="534837" cy="8022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074989" y="1625691"/>
              <a:ext cx="0" cy="8453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8298612" y="2471080"/>
              <a:ext cx="284673" cy="862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591911" y="2471080"/>
              <a:ext cx="319176" cy="845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9342406" y="2433669"/>
              <a:ext cx="284673" cy="8626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635705" y="2433669"/>
              <a:ext cx="319176" cy="8453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8134710" y="3316468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307238" y="3316468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738559" y="3316468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911087" y="3316468"/>
              <a:ext cx="155274" cy="8597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9273394" y="3296310"/>
              <a:ext cx="60388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342406" y="3296310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9790979" y="3296310"/>
              <a:ext cx="163903" cy="89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9963507" y="3296310"/>
              <a:ext cx="276046" cy="8798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813767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85528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35774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16123" y="569220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07096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62787" y="566910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72304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09452" y="5688725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52201" y="452023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112238" y="4484039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74777" y="3509171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8MHz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002535" y="4520237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34634" y="4638019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4MHz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525147" y="3440988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8MHz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31621" y="3584012"/>
            <a:ext cx="46519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2MHz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31621" y="2399572"/>
            <a:ext cx="51809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25" b="1" dirty="0"/>
              <a:t>20MHz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52552" y="336406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08085" y="370537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900982" y="577865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04233" y="460916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STA4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31260" y="2907833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19078" y="4023785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033136" y="3995634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98477" y="3025199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078230" y="2858781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25846" y="3947417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916132" y="3932354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996050" y="5083320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397114" y="5084383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000353" y="5072759"/>
            <a:ext cx="2025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507484" y="5072759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b="1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29977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000" dirty="0"/>
              <a:t>Comparing the fixed length </a:t>
            </a:r>
            <a:r>
              <a:rPr lang="en-US" sz="3000"/>
              <a:t>and </a:t>
            </a:r>
            <a:r>
              <a:rPr lang="en-US" sz="3000" smtClean="0"/>
              <a:t>flexible</a:t>
            </a:r>
            <a:br>
              <a:rPr lang="en-US" sz="3000" smtClean="0"/>
            </a:br>
            <a:r>
              <a:rPr lang="en-US" sz="3000" smtClean="0"/>
              <a:t>min/max length</a:t>
            </a:r>
            <a:endParaRPr lang="en-US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05495"/>
              </p:ext>
            </p:extLst>
          </p:nvPr>
        </p:nvGraphicFramePr>
        <p:xfrm>
          <a:off x="1386235" y="3365054"/>
          <a:ext cx="6371530" cy="22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217"/>
                <a:gridCol w="1477217"/>
                <a:gridCol w="1536467"/>
                <a:gridCol w="1880629"/>
              </a:tblGrid>
              <a:tr h="55598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40MHZ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80MHz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 STA, 160MHz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Fixed Length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2+5*4=22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4+5*8=44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8+5*16=88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Flexible Length maximum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2+6+4*4=24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4+6+4*6=34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8+6+4*8=46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  <a:tr h="55598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Flexible Length minimum (bits)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1+4+6=11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11+2=13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13+2=15</a:t>
                      </a:r>
                      <a:endParaRPr lang="en-US" sz="10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0918" y="2864224"/>
            <a:ext cx="614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Here is the comparison, when there are 4 STAs in the allocation: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Average Flexible length Comparison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28444"/>
              </p:ext>
            </p:extLst>
          </p:nvPr>
        </p:nvGraphicFramePr>
        <p:xfrm>
          <a:off x="1874523" y="1774342"/>
          <a:ext cx="5349242" cy="4445604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008530"/>
                <a:gridCol w="1169731"/>
                <a:gridCol w="692759"/>
                <a:gridCol w="778462"/>
                <a:gridCol w="749894"/>
                <a:gridCol w="949866"/>
              </a:tblGrid>
              <a:tr h="401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Number of STAs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Compress Method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20Mhz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40Mhz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80Mhz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smtClean="0">
                          <a:effectLst/>
                        </a:rPr>
                        <a:t>160Mhz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Fixed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5.47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7.29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9.17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11.10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8.87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12.14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15.52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19.05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11.11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15.90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20.80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25.89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12.59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18.98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25.38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32.01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13.45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21.52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29.43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37.57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13.86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23.61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33.05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42.70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Flexible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14.00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25.30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36.32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47.47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10.00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Flexible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14.00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26.66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39.27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51.93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Fixed</a:t>
                      </a:r>
                      <a:endParaRPr lang="en-US" sz="1100" b="1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80.00</a:t>
                      </a:r>
                    </a:p>
                  </a:txBody>
                  <a:tcPr marL="15541" marR="15541" marT="15541" marB="15541" anchor="ctr"/>
                </a:tc>
              </a:tr>
              <a:tr h="224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Flexible</a:t>
                      </a:r>
                      <a:endParaRPr lang="en-US" sz="1100" b="1" dirty="0">
                        <a:effectLst/>
                      </a:endParaRP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effectLst/>
                        </a:rPr>
                        <a:t>0.00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27.72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>
                          <a:effectLst/>
                        </a:rPr>
                        <a:t>41.96</a:t>
                      </a:r>
                    </a:p>
                  </a:txBody>
                  <a:tcPr marL="15541" marR="15541" marT="15541" marB="15541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56.12</a:t>
                      </a:r>
                    </a:p>
                  </a:txBody>
                  <a:tcPr marL="15541" marR="15541" marT="15541" marB="15541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3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Flexible Length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Note: In the Average scenario, we consider all cases, many of those may not be out of interest. Looking into only practical cases, the average length for flexible case is even less</a:t>
            </a:r>
          </a:p>
          <a:p>
            <a:endParaRPr lang="en-US"/>
          </a:p>
          <a:p>
            <a:r>
              <a:rPr lang="en-US" smtClean="0"/>
              <a:t>Pros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It reduces the length of SIG-B in many scenarios</a:t>
            </a:r>
          </a:p>
          <a:p>
            <a:endParaRPr lang="en-US"/>
          </a:p>
          <a:p>
            <a:r>
              <a:rPr lang="en-US" smtClean="0"/>
              <a:t>Cons:</a:t>
            </a:r>
          </a:p>
          <a:p>
            <a:pPr lvl="1"/>
            <a:r>
              <a:rPr lang="en-US" smtClean="0"/>
              <a:t>Its length depens on:</a:t>
            </a:r>
          </a:p>
          <a:p>
            <a:pPr lvl="2"/>
            <a:r>
              <a:rPr lang="en-US" sz="1400" smtClean="0"/>
              <a:t>Number of STAs in the allocation</a:t>
            </a:r>
          </a:p>
          <a:p>
            <a:pPr lvl="2"/>
            <a:r>
              <a:rPr lang="en-US" sz="1400" smtClean="0"/>
              <a:t>BW and location of STAs </a:t>
            </a:r>
          </a:p>
          <a:p>
            <a:pPr lvl="1"/>
            <a:endParaRPr lang="en-US" sz="1100"/>
          </a:p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02108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</a:t>
            </a:r>
            <a:r>
              <a:rPr lang="en-US" smtClean="0"/>
              <a:t>wo ways of encoding BW allocation inside the SIG-B is presented</a:t>
            </a:r>
          </a:p>
          <a:p>
            <a:pPr lvl="1"/>
            <a:r>
              <a:rPr lang="en-US" smtClean="0"/>
              <a:t>Fixed length and flexible length</a:t>
            </a:r>
          </a:p>
          <a:p>
            <a:endParaRPr lang="en-US" smtClean="0"/>
          </a:p>
          <a:p>
            <a:r>
              <a:rPr lang="en-US" smtClean="0"/>
              <a:t>We provide one specific flexible length coding (tree encoding) and compare min/max and average performance of that with the fixed length encoding</a:t>
            </a:r>
            <a:endParaRPr lang="en-US"/>
          </a:p>
          <a:p>
            <a:endParaRPr lang="en-US" smtClean="0"/>
          </a:p>
          <a:p>
            <a:r>
              <a:rPr lang="en-US" smtClean="0"/>
              <a:t>In general, the flexible length performs much better than the fixed length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514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73942</TotalTime>
  <Words>645</Words>
  <Application>Microsoft Office PowerPoint</Application>
  <PresentationFormat>On-screen Show (4:3)</PresentationFormat>
  <Paragraphs>218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Malgun Gothic</vt:lpstr>
      <vt:lpstr>宋体</vt:lpstr>
      <vt:lpstr>Arial</vt:lpstr>
      <vt:lpstr>Calibri</vt:lpstr>
      <vt:lpstr>Times New Roman</vt:lpstr>
      <vt:lpstr>802-11-Submission</vt:lpstr>
      <vt:lpstr>SIG-B Resource unit allocation coding</vt:lpstr>
      <vt:lpstr>Motivation</vt:lpstr>
      <vt:lpstr>Fixed length allocation</vt:lpstr>
      <vt:lpstr>Flexible length</vt:lpstr>
      <vt:lpstr>Comparing the fixed length and flexible min/max length</vt:lpstr>
      <vt:lpstr>Average Flexible length Comparison</vt:lpstr>
      <vt:lpstr>Flexible Length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view to assess current CCA protocol</dc:title>
  <dc:creator>amin</dc:creator>
  <cp:lastModifiedBy>amin jafarian</cp:lastModifiedBy>
  <cp:revision>329</cp:revision>
  <dcterms:created xsi:type="dcterms:W3CDTF">2014-12-29T23:09:07Z</dcterms:created>
  <dcterms:modified xsi:type="dcterms:W3CDTF">2015-09-14T02:39:28Z</dcterms:modified>
</cp:coreProperties>
</file>