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3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4">
  <p:sldMasterIdLst>
    <p:sldMasterId id="2147483719" r:id="rId1"/>
    <p:sldMasterId id="2147483728" r:id="rId2"/>
    <p:sldMasterId id="2147483741" r:id="rId3"/>
    <p:sldMasterId id="2147483747" r:id="rId4"/>
  </p:sldMasterIdLst>
  <p:notesMasterIdLst>
    <p:notesMasterId r:id="rId18"/>
  </p:notesMasterIdLst>
  <p:handoutMasterIdLst>
    <p:handoutMasterId r:id="rId19"/>
  </p:handoutMasterIdLst>
  <p:sldIdLst>
    <p:sldId id="422" r:id="rId5"/>
    <p:sldId id="473" r:id="rId6"/>
    <p:sldId id="528" r:id="rId7"/>
    <p:sldId id="534" r:id="rId8"/>
    <p:sldId id="541" r:id="rId9"/>
    <p:sldId id="540" r:id="rId10"/>
    <p:sldId id="523" r:id="rId11"/>
    <p:sldId id="537" r:id="rId12"/>
    <p:sldId id="532" r:id="rId13"/>
    <p:sldId id="519" r:id="rId14"/>
    <p:sldId id="538" r:id="rId15"/>
    <p:sldId id="539" r:id="rId16"/>
    <p:sldId id="542" r:id="rId17"/>
  </p:sldIdLst>
  <p:sldSz cx="9144000" cy="6858000" type="screen4x3"/>
  <p:notesSz cx="6807200" cy="99393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34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34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34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34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34" charset="-127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34" charset="-127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34" charset="-127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34" charset="-127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34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168420"/>
    <a:srgbClr val="FFFFCC"/>
    <a:srgbClr val="006C31"/>
    <a:srgbClr val="00863D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41" autoAdjust="0"/>
    <p:restoredTop sz="96582" autoAdjust="0"/>
  </p:normalViewPr>
  <p:slideViewPr>
    <p:cSldViewPr>
      <p:cViewPr varScale="1">
        <p:scale>
          <a:sx n="77" d="100"/>
          <a:sy n="77" d="100"/>
        </p:scale>
        <p:origin x="116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29063" y="203200"/>
            <a:ext cx="2195512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3200"/>
            <a:ext cx="915988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551363" y="9620250"/>
            <a:ext cx="16510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8638" y="962025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 smtClean="0"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6ED5AF0C-B25C-49A0-9508-C5C45EF2485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681038" y="414338"/>
            <a:ext cx="54451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9" name="Rectangle 7"/>
          <p:cNvSpPr>
            <a:spLocks noChangeArrowheads="1"/>
          </p:cNvSpPr>
          <p:nvPr/>
        </p:nvSpPr>
        <p:spPr bwMode="auto">
          <a:xfrm>
            <a:off x="681038" y="9620250"/>
            <a:ext cx="717550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9pPr>
          </a:lstStyle>
          <a:p>
            <a:pPr>
              <a:defRPr/>
            </a:pPr>
            <a:r>
              <a:rPr kumimoji="0" lang="en-US" altLang="ko-KR" smtClean="0"/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681038" y="9607550"/>
            <a:ext cx="55959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9711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70338" y="117475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17475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7100" y="750888"/>
            <a:ext cx="4953000" cy="37163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21225"/>
            <a:ext cx="4994275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054475" y="9623425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9600" y="9623425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mtClean="0"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70F20475-2A78-44E8-B388-0071871B46A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711200" y="9623425"/>
            <a:ext cx="717550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9pPr>
          </a:lstStyle>
          <a:p>
            <a:pPr>
              <a:defRPr/>
            </a:pPr>
            <a:r>
              <a:rPr kumimoji="0" lang="en-US" altLang="ko-KR" smtClean="0"/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711200" y="9621838"/>
            <a:ext cx="538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636588" y="317500"/>
            <a:ext cx="55340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70504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0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0.png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6.png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10.png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10.png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18.png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10.png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10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April 2015</a:t>
            </a:r>
            <a:endParaRPr lang="en-US" altLang="ko-K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E9031BE-58C4-4962-A3ED-5CE26F478FB1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4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altLang="ko-KR" smtClean="0"/>
              <a:t>Intel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2164075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contentslide_graphic4_gray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93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AutoShape 5"/>
          <p:cNvSpPr>
            <a:spLocks noChangeAspect="1" noChangeArrowheads="1" noTextEdit="1"/>
          </p:cNvSpPr>
          <p:nvPr/>
        </p:nvSpPr>
        <p:spPr bwMode="auto">
          <a:xfrm>
            <a:off x="2389188" y="4197350"/>
            <a:ext cx="3735387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/>
          <a:lstStyle/>
          <a:p>
            <a:pPr defTabSz="914400">
              <a:buClrTx/>
              <a:buSzTx/>
              <a:buFontTx/>
              <a:buNone/>
              <a:defRPr/>
            </a:pPr>
            <a:endParaRPr lang="en-US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pic>
        <p:nvPicPr>
          <p:cNvPr id="5" name="Picture 14" descr="logo.jpg"/>
          <p:cNvPicPr>
            <a:picLocks noChangeAspect="1"/>
          </p:cNvPicPr>
          <p:nvPr/>
        </p:nvPicPr>
        <p:blipFill>
          <a:blip r:embed="rId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100000" contrast="10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81988" y="6659563"/>
            <a:ext cx="600075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15"/>
          <p:cNvSpPr txBox="1">
            <a:spLocks noChangeArrowheads="1"/>
          </p:cNvSpPr>
          <p:nvPr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© Copyright 2011. Aruba Networks, Inc.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All rights reserved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87313" y="6621463"/>
            <a:ext cx="3238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fld id="{D8DEC122-9140-4DDC-8779-D6C1096D1494}" type="slidenum">
              <a:rPr lang="en-US" altLang="ja-JP" sz="900">
                <a:solidFill>
                  <a:srgbClr val="FFFFFF"/>
                </a:solidFill>
                <a:latin typeface="Arial" charset="0"/>
                <a:ea typeface="ＭＳ Ｐゴシック" charset="-128"/>
                <a:cs typeface="Arial" charset="0"/>
              </a:rPr>
              <a:pPr defTabSz="914400">
                <a:buClrTx/>
                <a:buSzTx/>
                <a:buFontTx/>
                <a:buNone/>
                <a:defRPr/>
              </a:pPr>
              <a:t>‹#›</a:t>
            </a:fld>
            <a:endParaRPr lang="en-US" altLang="ja-JP" sz="900">
              <a:solidFill>
                <a:srgbClr val="FFFFFF"/>
              </a:solidFill>
              <a:latin typeface="Arial" charset="0"/>
              <a:ea typeface="ＭＳ Ｐゴシック" charset="-128"/>
              <a:cs typeface="Arial" charset="0"/>
            </a:endParaRPr>
          </a:p>
        </p:txBody>
      </p:sp>
      <p:cxnSp>
        <p:nvCxnSpPr>
          <p:cNvPr id="8" name="Straight Connector 24"/>
          <p:cNvCxnSpPr>
            <a:cxnSpLocks noChangeShapeType="1"/>
          </p:cNvCxnSpPr>
          <p:nvPr userDrawn="1"/>
        </p:nvCxnSpPr>
        <p:spPr bwMode="auto">
          <a:xfrm>
            <a:off x="808038" y="6356350"/>
            <a:ext cx="7543800" cy="1588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</p:spPr>
      </p:cxnSp>
      <p:pic>
        <p:nvPicPr>
          <p:cNvPr id="9" name="Picture 53" descr="Aruba_colorlogo.png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48550" y="6521450"/>
            <a:ext cx="898525" cy="249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723900" y="0"/>
            <a:ext cx="8420100" cy="876300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lang="en-US" altLang="ja-JP" sz="3200" b="1" i="0" dirty="0">
                <a:solidFill>
                  <a:schemeClr val="bg1"/>
                </a:solidFill>
                <a:latin typeface="Arial"/>
                <a:ea typeface="ＭＳ Ｐゴシック" pitchFamily="34" charset="-128"/>
                <a:cs typeface="Arial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8349033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 bwMode="auto">
          <a:xfrm>
            <a:off x="0" y="0"/>
            <a:ext cx="9163050" cy="686752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>
              <a:buClrTx/>
              <a:buSzTx/>
              <a:buFontTx/>
              <a:buNone/>
              <a:defRPr/>
            </a:pPr>
            <a:endParaRPr lang="en-US">
              <a:solidFill>
                <a:srgbClr val="000000"/>
              </a:solidFill>
              <a:latin typeface="Arial" charset="0"/>
              <a:ea typeface="ＭＳ Ｐゴシック" pitchFamily="34" charset="-128"/>
              <a:cs typeface="ＭＳ Ｐゴシック" charset="-128"/>
            </a:endParaRPr>
          </a:p>
        </p:txBody>
      </p:sp>
      <p:pic>
        <p:nvPicPr>
          <p:cNvPr id="4" name="Picture 3" descr="segueslide_b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2679700"/>
            <a:ext cx="9144000" cy="417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segueslide_R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17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Aruba_colorlogo_white.png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43788" y="6521450"/>
            <a:ext cx="912812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038" y="3192462"/>
            <a:ext cx="7366000" cy="473075"/>
          </a:xfrm>
        </p:spPr>
        <p:txBody>
          <a:bodyPr anchor="ctr"/>
          <a:lstStyle>
            <a:lvl1pPr algn="ctr">
              <a:defRPr sz="24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Box 15"/>
          <p:cNvSpPr txBox="1">
            <a:spLocks noChangeArrowheads="1"/>
          </p:cNvSpPr>
          <p:nvPr userDrawn="1"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© Copyright 2011. Aruba Networks, Inc.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2456809593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 bwMode="auto">
          <a:xfrm>
            <a:off x="0" y="0"/>
            <a:ext cx="9163050" cy="686752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>
              <a:buClrTx/>
              <a:buSzTx/>
              <a:buFontTx/>
              <a:buNone/>
              <a:defRPr/>
            </a:pPr>
            <a:endParaRPr lang="en-US">
              <a:solidFill>
                <a:srgbClr val="000000"/>
              </a:solidFill>
              <a:latin typeface="Arial" charset="0"/>
              <a:ea typeface="ＭＳ Ｐゴシック" pitchFamily="34" charset="-128"/>
              <a:cs typeface="ＭＳ Ｐゴシック" charset="-128"/>
            </a:endParaRPr>
          </a:p>
        </p:txBody>
      </p:sp>
      <p:pic>
        <p:nvPicPr>
          <p:cNvPr id="4" name="Picture 3" descr="segueslide_L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742363" y="0"/>
            <a:ext cx="31369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segueslide_R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836863" y="0"/>
            <a:ext cx="313690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Aruba_colorlogo_white.png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43788" y="6521450"/>
            <a:ext cx="912812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038" y="3192462"/>
            <a:ext cx="7366000" cy="473075"/>
          </a:xfrm>
        </p:spPr>
        <p:txBody>
          <a:bodyPr anchor="ctr"/>
          <a:lstStyle>
            <a:lvl1pPr algn="ctr">
              <a:defRPr sz="24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Box 15"/>
          <p:cNvSpPr txBox="1">
            <a:spLocks noChangeArrowheads="1"/>
          </p:cNvSpPr>
          <p:nvPr userDrawn="1"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© Copyright 2011. Aruba Networks, Inc.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2191099726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 bwMode="auto">
          <a:xfrm>
            <a:off x="0" y="0"/>
            <a:ext cx="9153525" cy="686752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>
              <a:buClrTx/>
              <a:buSzTx/>
              <a:buFontTx/>
              <a:buNone/>
              <a:defRPr/>
            </a:pPr>
            <a:endParaRPr lang="en-US">
              <a:solidFill>
                <a:srgbClr val="000000"/>
              </a:solidFill>
              <a:latin typeface="Arial" charset="0"/>
              <a:ea typeface="ＭＳ Ｐゴシック" pitchFamily="34" charset="-128"/>
              <a:cs typeface="ＭＳ Ｐゴシック" charset="-128"/>
            </a:endParaRPr>
          </a:p>
        </p:txBody>
      </p:sp>
      <p:pic>
        <p:nvPicPr>
          <p:cNvPr id="4" name="Picture 7" descr="Aruba_colorlogo_white_lg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24275" y="3208338"/>
            <a:ext cx="171608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1815681" y="4282382"/>
            <a:ext cx="5531005" cy="850900"/>
          </a:xfrm>
        </p:spPr>
        <p:txBody>
          <a:bodyPr/>
          <a:lstStyle>
            <a:lvl1pPr marL="0" indent="0" algn="ctr">
              <a:spcBef>
                <a:spcPts val="0"/>
              </a:spcBef>
              <a:defRPr b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ext Box 15"/>
          <p:cNvSpPr txBox="1">
            <a:spLocks noChangeArrowheads="1"/>
          </p:cNvSpPr>
          <p:nvPr userDrawn="1"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© Copyright 2011. Aruba Networks, Inc.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826814056"/>
      </p:ext>
    </p:extLst>
  </p:cSld>
  <p:clrMapOvr>
    <a:masterClrMapping/>
  </p:clrMapOvr>
  <p:transition spd="med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914400" eaLnBrk="1" hangingPunct="1">
              <a:buClrTx/>
              <a:buSzTx/>
              <a:buFontTx/>
              <a:buNone/>
            </a:pPr>
            <a:fld id="{D8BAAA59-19F1-1440-B974-E0DC7495DCEB}" type="datetimeFigureOut">
              <a:rPr lang="en-US">
                <a:solidFill>
                  <a:prstClr val="black">
                    <a:tint val="75000"/>
                  </a:prstClr>
                </a:solidFill>
                <a:latin typeface="Arial" charset="0"/>
                <a:ea typeface="ＭＳ Ｐゴシック" charset="-128"/>
              </a:rPr>
              <a:pPr defTabSz="914400" eaLnBrk="1" hangingPunct="1">
                <a:buClrTx/>
                <a:buSzTx/>
                <a:buFontTx/>
                <a:buNone/>
              </a:pPr>
              <a:t>9/13/2015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defTabSz="914400" eaLnBrk="1" hangingPunct="1">
              <a:buClrTx/>
              <a:buSzTx/>
              <a:buFontTx/>
              <a:buNone/>
            </a:pPr>
            <a:endParaRPr lang="en-US" dirty="0">
              <a:solidFill>
                <a:prstClr val="black">
                  <a:tint val="75000"/>
                </a:prstClr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914400" eaLnBrk="1" hangingPunct="1">
              <a:buClrTx/>
              <a:buSzTx/>
              <a:buFontTx/>
              <a:buNone/>
            </a:pPr>
            <a:fld id="{10C91197-2CED-814E-A0F5-84C3B4C884E4}" type="slidenum">
              <a:rPr lang="en-US">
                <a:solidFill>
                  <a:prstClr val="black">
                    <a:tint val="75000"/>
                  </a:prstClr>
                </a:solidFill>
                <a:latin typeface="Arial" charset="0"/>
                <a:ea typeface="ＭＳ Ｐゴシック" charset="-128"/>
              </a:rPr>
              <a:pPr defTabSz="914400" eaLnBrk="1" hangingPunct="1">
                <a:buClrTx/>
                <a:buSzTx/>
                <a:buFontTx/>
                <a:buNone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196718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980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0494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eadlin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 bwMode="auto">
          <a:xfrm>
            <a:off x="0" y="-1"/>
            <a:ext cx="9144000" cy="1155333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</a:pPr>
            <a:endParaRPr lang="en-US">
              <a:solidFill>
                <a:srgbClr val="000000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4" name="AutoShape 5"/>
          <p:cNvSpPr>
            <a:spLocks noChangeAspect="1" noChangeArrowheads="1" noTextEdit="1"/>
          </p:cNvSpPr>
          <p:nvPr/>
        </p:nvSpPr>
        <p:spPr bwMode="auto">
          <a:xfrm>
            <a:off x="2389188" y="4197350"/>
            <a:ext cx="3735387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/>
          <a:lstStyle/>
          <a:p>
            <a:pPr defTabSz="914400">
              <a:buClrTx/>
              <a:buSzTx/>
              <a:buFontTx/>
              <a:buNone/>
              <a:defRPr/>
            </a:pPr>
            <a:endParaRPr lang="en-US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87313" y="6621463"/>
            <a:ext cx="3238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fld id="{D8DEC122-9140-4DDC-8779-D6C1096D1494}" type="slidenum">
              <a:rPr lang="en-US" altLang="ja-JP" sz="900">
                <a:solidFill>
                  <a:srgbClr val="FFFFFF"/>
                </a:solidFill>
                <a:latin typeface="Arial" charset="0"/>
                <a:ea typeface="ＭＳ Ｐゴシック" charset="-128"/>
                <a:cs typeface="Arial" charset="0"/>
              </a:rPr>
              <a:pPr defTabSz="914400">
                <a:buClrTx/>
                <a:buSzTx/>
                <a:buFontTx/>
                <a:buNone/>
                <a:defRPr/>
              </a:pPr>
              <a:t>‹#›</a:t>
            </a:fld>
            <a:endParaRPr lang="en-US" altLang="ja-JP" sz="900">
              <a:solidFill>
                <a:srgbClr val="FFFFFF"/>
              </a:solidFill>
              <a:latin typeface="Arial" charset="0"/>
              <a:ea typeface="ＭＳ Ｐゴシック" charset="-128"/>
              <a:cs typeface="Arial" charset="0"/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4360422" y="6554530"/>
            <a:ext cx="4358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eaLnBrk="1" hangingPunct="1">
              <a:buClrTx/>
              <a:buSzTx/>
              <a:buFontTx/>
              <a:buNone/>
            </a:pPr>
            <a:fld id="{23012D06-F38B-4356-A24A-00D85CA6255C}" type="slidenum">
              <a:rPr lang="en-US" sz="100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pPr algn="ctr" defTabSz="914400" eaLnBrk="1" hangingPunct="1">
                <a:buClrTx/>
                <a:buSzTx/>
                <a:buFontTx/>
                <a:buNone/>
              </a:pPr>
              <a:t>‹#›</a:t>
            </a:fld>
            <a:endParaRPr lang="en-US" sz="1000" dirty="0">
              <a:solidFill>
                <a:srgbClr val="808080"/>
              </a:solidFill>
              <a:latin typeface="Arial" charset="0"/>
              <a:ea typeface="ＭＳ Ｐゴシック" charset="-128"/>
              <a:cs typeface="Arial" charset="0"/>
            </a:endParaRPr>
          </a:p>
        </p:txBody>
      </p:sp>
      <p:sp>
        <p:nvSpPr>
          <p:cNvPr id="11" name="Text Box 15"/>
          <p:cNvSpPr txBox="1">
            <a:spLocks noChangeArrowheads="1"/>
          </p:cNvSpPr>
          <p:nvPr userDrawn="1"/>
        </p:nvSpPr>
        <p:spPr bwMode="auto">
          <a:xfrm>
            <a:off x="167941" y="6462713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© Copyright 2012. Aruba Networks, Inc.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All rights reserved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166" y="0"/>
            <a:ext cx="9140834" cy="203376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52772"/>
            <a:ext cx="9144000" cy="1031206"/>
          </a:xfrm>
          <a:prstGeom prst="rect">
            <a:avLst/>
          </a:prstGeom>
        </p:spPr>
      </p:pic>
      <p:pic>
        <p:nvPicPr>
          <p:cNvPr id="12" name="Picture 11" descr="Aruba¨_Networks_newLogo-[Co.png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48601" y="6423166"/>
            <a:ext cx="1094872" cy="303744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 bwMode="auto">
          <a:xfrm>
            <a:off x="0" y="143223"/>
            <a:ext cx="9144000" cy="1040755"/>
          </a:xfrm>
          <a:prstGeom prst="rect">
            <a:avLst/>
          </a:prstGeom>
          <a:gradFill flip="none" rotWithShape="1">
            <a:gsLst>
              <a:gs pos="48000">
                <a:schemeClr val="tx1">
                  <a:alpha val="0"/>
                </a:schemeClr>
              </a:gs>
              <a:gs pos="100000">
                <a:schemeClr val="tx1">
                  <a:alpha val="57000"/>
                </a:schemeClr>
              </a:gs>
            </a:gsLst>
            <a:lin ang="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</a:pPr>
            <a:endParaRPr lang="en-US">
              <a:solidFill>
                <a:srgbClr val="000000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43692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Headlin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 userDrawn="1"/>
        </p:nvSpPr>
        <p:spPr bwMode="ltGray">
          <a:xfrm>
            <a:off x="0" y="-1"/>
            <a:ext cx="9144000" cy="1155333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</a:pPr>
            <a:endParaRPr lang="en-US">
              <a:solidFill>
                <a:srgbClr val="000000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16" name="TextBox 15"/>
          <p:cNvSpPr txBox="1"/>
          <p:nvPr userDrawn="1"/>
        </p:nvSpPr>
        <p:spPr>
          <a:xfrm>
            <a:off x="4360422" y="6554530"/>
            <a:ext cx="4358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eaLnBrk="1" hangingPunct="1">
              <a:buClrTx/>
              <a:buSzTx/>
              <a:buFontTx/>
              <a:buNone/>
            </a:pPr>
            <a:fld id="{23012D06-F38B-4356-A24A-00D85CA6255C}" type="slidenum">
              <a:rPr lang="en-US" sz="100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pPr algn="ctr" defTabSz="914400" eaLnBrk="1" hangingPunct="1">
                <a:buClrTx/>
                <a:buSzTx/>
                <a:buFontTx/>
                <a:buNone/>
              </a:pPr>
              <a:t>‹#›</a:t>
            </a:fld>
            <a:endParaRPr lang="en-US" sz="1000" dirty="0">
              <a:solidFill>
                <a:srgbClr val="808080"/>
              </a:solidFill>
              <a:latin typeface="Arial" charset="0"/>
              <a:ea typeface="ＭＳ Ｐゴシック" charset="-128"/>
              <a:cs typeface="Arial" charset="0"/>
            </a:endParaRPr>
          </a:p>
        </p:txBody>
      </p:sp>
      <p:sp>
        <p:nvSpPr>
          <p:cNvPr id="17" name="Text Box 15"/>
          <p:cNvSpPr txBox="1">
            <a:spLocks noChangeArrowheads="1"/>
          </p:cNvSpPr>
          <p:nvPr userDrawn="1"/>
        </p:nvSpPr>
        <p:spPr bwMode="auto">
          <a:xfrm>
            <a:off x="167941" y="6462713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© Copyright 2012. Aruba Networks, Inc.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All rights reserved</a:t>
            </a:r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ltGray">
          <a:xfrm>
            <a:off x="0" y="152772"/>
            <a:ext cx="9144000" cy="1031206"/>
          </a:xfrm>
          <a:prstGeom prst="rect">
            <a:avLst/>
          </a:prstGeom>
        </p:spPr>
      </p:pic>
      <p:pic>
        <p:nvPicPr>
          <p:cNvPr id="19" name="Picture 18" descr="Aruba¨_Networks_newLogo-[Co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48601" y="6423166"/>
            <a:ext cx="1094872" cy="303744"/>
          </a:xfrm>
          <a:prstGeom prst="rect">
            <a:avLst/>
          </a:prstGeom>
        </p:spPr>
      </p:pic>
      <p:sp>
        <p:nvSpPr>
          <p:cNvPr id="20" name="Rectangle 19"/>
          <p:cNvSpPr/>
          <p:nvPr userDrawn="1"/>
        </p:nvSpPr>
        <p:spPr bwMode="ltGray">
          <a:xfrm>
            <a:off x="0" y="143223"/>
            <a:ext cx="9144000" cy="1040755"/>
          </a:xfrm>
          <a:prstGeom prst="rect">
            <a:avLst/>
          </a:prstGeom>
          <a:gradFill flip="none" rotWithShape="1">
            <a:gsLst>
              <a:gs pos="48000">
                <a:schemeClr val="tx1">
                  <a:alpha val="0"/>
                </a:schemeClr>
              </a:gs>
              <a:gs pos="100000">
                <a:schemeClr val="tx1">
                  <a:alpha val="57000"/>
                </a:schemeClr>
              </a:gs>
            </a:gsLst>
            <a:lin ang="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</a:pPr>
            <a:endParaRPr lang="en-US">
              <a:solidFill>
                <a:srgbClr val="000000"/>
              </a:solidFill>
              <a:latin typeface="Arial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6175309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ransition Slide - New Swoosh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05"/>
          <a:stretch/>
        </p:blipFill>
        <p:spPr>
          <a:xfrm>
            <a:off x="-3581" y="0"/>
            <a:ext cx="9147581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038" y="3192462"/>
            <a:ext cx="7366000" cy="473075"/>
          </a:xfrm>
          <a:prstGeom prst="rect">
            <a:avLst/>
          </a:prstGeom>
        </p:spPr>
        <p:txBody>
          <a:bodyPr anchor="ctr"/>
          <a:lstStyle>
            <a:lvl1pPr algn="ctr">
              <a:defRPr sz="24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4360422" y="6554530"/>
            <a:ext cx="4358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eaLnBrk="1" hangingPunct="1">
              <a:buClrTx/>
              <a:buSzTx/>
              <a:buFontTx/>
              <a:buNone/>
            </a:pPr>
            <a:fld id="{23012D06-F38B-4356-A24A-00D85CA6255C}" type="slidenum">
              <a:rPr lang="en-US" sz="100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pPr algn="ctr" defTabSz="914400" eaLnBrk="1" hangingPunct="1">
                <a:buClrTx/>
                <a:buSzTx/>
                <a:buFontTx/>
                <a:buNone/>
              </a:pPr>
              <a:t>‹#›</a:t>
            </a:fld>
            <a:endParaRPr lang="en-US" sz="1000" dirty="0">
              <a:solidFill>
                <a:srgbClr val="808080"/>
              </a:solidFill>
              <a:latin typeface="Arial" charset="0"/>
              <a:ea typeface="ＭＳ Ｐゴシック" charset="-128"/>
              <a:cs typeface="Arial" charset="0"/>
            </a:endParaRPr>
          </a:p>
        </p:txBody>
      </p:sp>
      <p:sp>
        <p:nvSpPr>
          <p:cNvPr id="10" name="Text Box 15"/>
          <p:cNvSpPr txBox="1">
            <a:spLocks noChangeArrowheads="1"/>
          </p:cNvSpPr>
          <p:nvPr userDrawn="1"/>
        </p:nvSpPr>
        <p:spPr bwMode="auto">
          <a:xfrm>
            <a:off x="167941" y="6462713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© Copyright 2012. Aruba Networks, Inc.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111475851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615950" y="1600200"/>
            <a:ext cx="7604125" cy="42624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766974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April 2015</a:t>
            </a:r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3C0248BF-EC8E-4A89-81A9-2135F9CB7BFA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981923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615950" y="1600200"/>
            <a:ext cx="7604125" cy="42624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033165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4" descr="title-background.jpg                                           0145C963Hi-Ho-Silver                   C2BB242B: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70000"/>
            <a:ext cx="9144000" cy="558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 descr="Aruba_whitelogo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75563" y="6400800"/>
            <a:ext cx="10985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636466" y="2787650"/>
            <a:ext cx="7871068" cy="1282700"/>
          </a:xfrm>
          <a:prstGeom prst="rect">
            <a:avLst/>
          </a:prstGeom>
        </p:spPr>
        <p:txBody>
          <a:bodyPr anchor="ctr"/>
          <a:lstStyle>
            <a:lvl1pPr algn="ctr">
              <a:defRPr sz="3600" b="1" i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7536484" y="339698"/>
            <a:ext cx="1381125" cy="1657350"/>
          </a:xfrm>
        </p:spPr>
        <p:txBody>
          <a:bodyPr/>
          <a:lstStyle>
            <a:lvl1pPr marL="0">
              <a:spcBef>
                <a:spcPts val="300"/>
              </a:spcBef>
              <a:defRPr sz="1000" b="1">
                <a:solidFill>
                  <a:srgbClr val="FFFFFF"/>
                </a:solidFill>
              </a:defRPr>
            </a:lvl1pPr>
            <a:lvl2pPr marL="0">
              <a:spcBef>
                <a:spcPts val="300"/>
              </a:spcBef>
              <a:defRPr sz="1000" b="0">
                <a:solidFill>
                  <a:srgbClr val="FFFFFF"/>
                </a:solidFill>
              </a:defRPr>
            </a:lvl2pPr>
            <a:lvl3pPr marL="0">
              <a:spcBef>
                <a:spcPts val="300"/>
              </a:spcBef>
              <a:defRPr sz="1000" b="0">
                <a:solidFill>
                  <a:srgbClr val="FFFFFF"/>
                </a:solidFill>
              </a:defRPr>
            </a:lvl3pPr>
            <a:lvl4pPr marL="0">
              <a:spcBef>
                <a:spcPts val="300"/>
              </a:spcBef>
              <a:defRPr sz="1000" b="0">
                <a:solidFill>
                  <a:srgbClr val="FFFFFF"/>
                </a:solidFill>
              </a:defRPr>
            </a:lvl4pPr>
            <a:lvl5pPr marL="0">
              <a:spcBef>
                <a:spcPts val="300"/>
              </a:spcBef>
              <a:defRPr sz="1000" b="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 Box 15"/>
          <p:cNvSpPr txBox="1">
            <a:spLocks noChangeArrowheads="1"/>
          </p:cNvSpPr>
          <p:nvPr userDrawn="1"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© Copyright </a:t>
            </a:r>
            <a:r>
              <a:rPr lang="en-US" sz="600" dirty="0" smtClean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2011. </a:t>
            </a: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Aruba Networks, Inc.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All rights reserved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4360422" y="6554530"/>
            <a:ext cx="4358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eaLnBrk="1" hangingPunct="1">
              <a:buClrTx/>
              <a:buSzTx/>
              <a:buFontTx/>
              <a:buNone/>
            </a:pPr>
            <a:fld id="{23012D06-F38B-4356-A24A-00D85CA6255C}" type="slidenum">
              <a:rPr lang="en-US" sz="1000" smtClean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pPr algn="ctr" defTabSz="914400" eaLnBrk="1" hangingPunct="1">
                <a:buClrTx/>
                <a:buSzTx/>
                <a:buFontTx/>
                <a:buNone/>
              </a:pPr>
              <a:t>‹#›</a:t>
            </a:fld>
            <a:endParaRPr lang="en-US" sz="1000" dirty="0">
              <a:solidFill>
                <a:srgbClr val="808080"/>
              </a:solidFill>
              <a:latin typeface="Arial" charset="0"/>
              <a:ea typeface="ＭＳ Ｐゴシック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0369035"/>
      </p:ext>
    </p:extLst>
  </p:cSld>
  <p:clrMapOvr>
    <a:masterClrMapping/>
  </p:clrMapOvr>
  <p:transition spd="med"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contentslide_graphic4_gray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93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AutoShape 5"/>
          <p:cNvSpPr>
            <a:spLocks noChangeAspect="1" noChangeArrowheads="1" noTextEdit="1"/>
          </p:cNvSpPr>
          <p:nvPr/>
        </p:nvSpPr>
        <p:spPr bwMode="auto">
          <a:xfrm>
            <a:off x="2389188" y="4197350"/>
            <a:ext cx="3735387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/>
          <a:lstStyle/>
          <a:p>
            <a:pPr defTabSz="914400">
              <a:buClrTx/>
              <a:buSzTx/>
              <a:buFontTx/>
              <a:buNone/>
              <a:defRPr/>
            </a:pPr>
            <a:endParaRPr lang="en-US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6" name="Text Box 15"/>
          <p:cNvSpPr txBox="1">
            <a:spLocks noChangeArrowheads="1"/>
          </p:cNvSpPr>
          <p:nvPr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© Copyright </a:t>
            </a:r>
            <a:r>
              <a:rPr lang="en-US" sz="600" dirty="0" smtClean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2011. </a:t>
            </a: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Aruba Networks, Inc.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All rights reserved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87313" y="6621463"/>
            <a:ext cx="3238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fld id="{D8DEC122-9140-4DDC-8779-D6C1096D1494}" type="slidenum">
              <a:rPr lang="en-US" altLang="ja-JP" sz="900">
                <a:solidFill>
                  <a:srgbClr val="FFFFFF"/>
                </a:solidFill>
                <a:latin typeface="Arial" charset="0"/>
                <a:ea typeface="ＭＳ Ｐゴシック" charset="-128"/>
                <a:cs typeface="Arial" charset="0"/>
              </a:rPr>
              <a:pPr defTabSz="914400">
                <a:buClrTx/>
                <a:buSzTx/>
                <a:buFontTx/>
                <a:buNone/>
                <a:defRPr/>
              </a:pPr>
              <a:t>‹#›</a:t>
            </a:fld>
            <a:endParaRPr lang="en-US" altLang="ja-JP" sz="900">
              <a:solidFill>
                <a:srgbClr val="FFFFFF"/>
              </a:solidFill>
              <a:latin typeface="Arial" charset="0"/>
              <a:ea typeface="ＭＳ Ｐゴシック" charset="-128"/>
              <a:cs typeface="Arial" charset="0"/>
            </a:endParaRPr>
          </a:p>
        </p:txBody>
      </p:sp>
      <p:cxnSp>
        <p:nvCxnSpPr>
          <p:cNvPr id="8" name="Straight Connector 24"/>
          <p:cNvCxnSpPr>
            <a:cxnSpLocks noChangeShapeType="1"/>
          </p:cNvCxnSpPr>
          <p:nvPr userDrawn="1"/>
        </p:nvCxnSpPr>
        <p:spPr bwMode="auto">
          <a:xfrm>
            <a:off x="808038" y="6356350"/>
            <a:ext cx="7543800" cy="1588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</p:spPr>
      </p:cxnSp>
      <p:pic>
        <p:nvPicPr>
          <p:cNvPr id="9" name="Picture 53" descr="Aruba_colorlogo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48550" y="6521450"/>
            <a:ext cx="898525" cy="249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723900" y="0"/>
            <a:ext cx="8420100" cy="876300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lang="en-US" altLang="ja-JP" sz="3200" b="1" i="0" dirty="0">
                <a:solidFill>
                  <a:schemeClr val="bg1"/>
                </a:solidFill>
                <a:latin typeface="Arial"/>
                <a:ea typeface="ＭＳ Ｐゴシック" pitchFamily="34" charset="-128"/>
                <a:cs typeface="Arial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4360422" y="6554530"/>
            <a:ext cx="4358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eaLnBrk="1" hangingPunct="1">
              <a:buClrTx/>
              <a:buSzTx/>
              <a:buFontTx/>
              <a:buNone/>
            </a:pPr>
            <a:fld id="{23012D06-F38B-4356-A24A-00D85CA6255C}" type="slidenum">
              <a:rPr lang="en-US" sz="1000" smtClean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pPr algn="ctr" defTabSz="914400" eaLnBrk="1" hangingPunct="1">
                <a:buClrTx/>
                <a:buSzTx/>
                <a:buFontTx/>
                <a:buNone/>
              </a:pPr>
              <a:t>‹#›</a:t>
            </a:fld>
            <a:endParaRPr lang="en-US" sz="1000" dirty="0">
              <a:solidFill>
                <a:srgbClr val="808080"/>
              </a:solidFill>
              <a:latin typeface="Arial" charset="0"/>
              <a:ea typeface="ＭＳ Ｐゴシック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4598807"/>
      </p:ext>
    </p:extLst>
  </p:cSld>
  <p:clrMapOvr>
    <a:masterClrMapping/>
  </p:clrMapOvr>
  <p:transition spd="med"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 bwMode="auto">
          <a:xfrm>
            <a:off x="0" y="0"/>
            <a:ext cx="9163050" cy="686752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>
              <a:buClrTx/>
              <a:buSzTx/>
              <a:buFontTx/>
              <a:buNone/>
              <a:defRPr/>
            </a:pPr>
            <a:endParaRPr lang="en-US">
              <a:solidFill>
                <a:srgbClr val="000000"/>
              </a:solidFill>
              <a:latin typeface="Arial" charset="0"/>
              <a:ea typeface="ＭＳ Ｐゴシック" pitchFamily="34" charset="-128"/>
              <a:cs typeface="ＭＳ Ｐゴシック" charset="-128"/>
            </a:endParaRPr>
          </a:p>
        </p:txBody>
      </p:sp>
      <p:pic>
        <p:nvPicPr>
          <p:cNvPr id="4" name="Picture 3" descr="segueslide_b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2679700"/>
            <a:ext cx="9144000" cy="417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segueslide_R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17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Aruba_colorlogo_white.png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43788" y="6521450"/>
            <a:ext cx="912812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038" y="3192462"/>
            <a:ext cx="7366000" cy="473075"/>
          </a:xfrm>
        </p:spPr>
        <p:txBody>
          <a:bodyPr anchor="ctr"/>
          <a:lstStyle>
            <a:lvl1pPr algn="ctr">
              <a:defRPr sz="24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Box 15"/>
          <p:cNvSpPr txBox="1">
            <a:spLocks noChangeArrowheads="1"/>
          </p:cNvSpPr>
          <p:nvPr userDrawn="1"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© Copyright </a:t>
            </a:r>
            <a:r>
              <a:rPr lang="en-US" sz="600" dirty="0" smtClean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2011. </a:t>
            </a: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Aruba Networks, Inc.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All rights reserved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4360422" y="6554530"/>
            <a:ext cx="4358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eaLnBrk="1" hangingPunct="1">
              <a:buClrTx/>
              <a:buSzTx/>
              <a:buFontTx/>
              <a:buNone/>
            </a:pPr>
            <a:fld id="{23012D06-F38B-4356-A24A-00D85CA6255C}" type="slidenum">
              <a:rPr lang="en-US" sz="1000" smtClean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pPr algn="ctr" defTabSz="914400" eaLnBrk="1" hangingPunct="1">
                <a:buClrTx/>
                <a:buSzTx/>
                <a:buFontTx/>
                <a:buNone/>
              </a:pPr>
              <a:t>‹#›</a:t>
            </a:fld>
            <a:endParaRPr lang="en-US" sz="1000" dirty="0">
              <a:solidFill>
                <a:srgbClr val="808080"/>
              </a:solidFill>
              <a:latin typeface="Arial" charset="0"/>
              <a:ea typeface="ＭＳ Ｐゴシック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1947030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 bwMode="auto">
          <a:xfrm>
            <a:off x="0" y="0"/>
            <a:ext cx="9163050" cy="686752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>
              <a:buClrTx/>
              <a:buSzTx/>
              <a:buFontTx/>
              <a:buNone/>
              <a:defRPr/>
            </a:pPr>
            <a:endParaRPr lang="en-US">
              <a:solidFill>
                <a:srgbClr val="000000"/>
              </a:solidFill>
              <a:latin typeface="Arial" charset="0"/>
              <a:ea typeface="ＭＳ Ｐゴシック" pitchFamily="34" charset="-128"/>
              <a:cs typeface="ＭＳ Ｐゴシック" charset="-128"/>
            </a:endParaRPr>
          </a:p>
        </p:txBody>
      </p:sp>
      <p:pic>
        <p:nvPicPr>
          <p:cNvPr id="4" name="Picture 3" descr="segueslide_L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742363" y="0"/>
            <a:ext cx="31369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segueslide_R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836863" y="0"/>
            <a:ext cx="313690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Aruba_colorlogo_white.png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43788" y="6521450"/>
            <a:ext cx="912812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038" y="3192462"/>
            <a:ext cx="7366000" cy="473075"/>
          </a:xfrm>
        </p:spPr>
        <p:txBody>
          <a:bodyPr anchor="ctr"/>
          <a:lstStyle>
            <a:lvl1pPr algn="ctr">
              <a:defRPr sz="24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Box 15"/>
          <p:cNvSpPr txBox="1">
            <a:spLocks noChangeArrowheads="1"/>
          </p:cNvSpPr>
          <p:nvPr userDrawn="1"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© Copyright </a:t>
            </a:r>
            <a:r>
              <a:rPr lang="en-US" sz="600" dirty="0" smtClean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2011. </a:t>
            </a: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Aruba Networks, Inc.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All rights reserved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4360422" y="6554530"/>
            <a:ext cx="4358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eaLnBrk="1" hangingPunct="1">
              <a:buClrTx/>
              <a:buSzTx/>
              <a:buFontTx/>
              <a:buNone/>
            </a:pPr>
            <a:fld id="{23012D06-F38B-4356-A24A-00D85CA6255C}" type="slidenum">
              <a:rPr lang="en-US" sz="1000" smtClean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pPr algn="ctr" defTabSz="914400" eaLnBrk="1" hangingPunct="1">
                <a:buClrTx/>
                <a:buSzTx/>
                <a:buFontTx/>
                <a:buNone/>
              </a:pPr>
              <a:t>‹#›</a:t>
            </a:fld>
            <a:endParaRPr lang="en-US" sz="1000" dirty="0">
              <a:solidFill>
                <a:srgbClr val="808080"/>
              </a:solidFill>
              <a:latin typeface="Arial" charset="0"/>
              <a:ea typeface="ＭＳ Ｐゴシック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6313199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 bwMode="auto">
          <a:xfrm>
            <a:off x="0" y="0"/>
            <a:ext cx="9153525" cy="686752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>
              <a:buClrTx/>
              <a:buSzTx/>
              <a:buFontTx/>
              <a:buNone/>
              <a:defRPr/>
            </a:pPr>
            <a:endParaRPr lang="en-US">
              <a:solidFill>
                <a:srgbClr val="000000"/>
              </a:solidFill>
              <a:latin typeface="Arial" charset="0"/>
              <a:ea typeface="ＭＳ Ｐゴシック" pitchFamily="34" charset="-128"/>
              <a:cs typeface="ＭＳ Ｐゴシック" charset="-128"/>
            </a:endParaRPr>
          </a:p>
        </p:txBody>
      </p:sp>
      <p:pic>
        <p:nvPicPr>
          <p:cNvPr id="4" name="Picture 7" descr="Aruba_colorlogo_white_lg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24275" y="3208338"/>
            <a:ext cx="171608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1815681" y="4282382"/>
            <a:ext cx="5531005" cy="850900"/>
          </a:xfrm>
        </p:spPr>
        <p:txBody>
          <a:bodyPr/>
          <a:lstStyle>
            <a:lvl1pPr marL="0" indent="0" algn="ctr">
              <a:spcBef>
                <a:spcPts val="0"/>
              </a:spcBef>
              <a:defRPr b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ext Box 15"/>
          <p:cNvSpPr txBox="1">
            <a:spLocks noChangeArrowheads="1"/>
          </p:cNvSpPr>
          <p:nvPr userDrawn="1"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© Copyright </a:t>
            </a:r>
            <a:r>
              <a:rPr lang="en-US" sz="600" dirty="0" smtClean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2011. </a:t>
            </a: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Aruba Networks, Inc.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All rights reserved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4360422" y="6554530"/>
            <a:ext cx="4358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eaLnBrk="1" hangingPunct="1">
              <a:buClrTx/>
              <a:buSzTx/>
              <a:buFontTx/>
              <a:buNone/>
            </a:pPr>
            <a:fld id="{23012D06-F38B-4356-A24A-00D85CA6255C}" type="slidenum">
              <a:rPr lang="en-US" sz="1000" smtClean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pPr algn="ctr" defTabSz="914400" eaLnBrk="1" hangingPunct="1">
                <a:buClrTx/>
                <a:buSzTx/>
                <a:buFontTx/>
                <a:buNone/>
              </a:pPr>
              <a:t>‹#›</a:t>
            </a:fld>
            <a:endParaRPr lang="en-US" sz="1000" dirty="0">
              <a:solidFill>
                <a:srgbClr val="808080"/>
              </a:solidFill>
              <a:latin typeface="Arial" charset="0"/>
              <a:ea typeface="ＭＳ Ｐゴシック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777023"/>
      </p:ext>
    </p:extLst>
  </p:cSld>
  <p:clrMapOvr>
    <a:masterClrMapping/>
  </p:clrMapOvr>
  <p:transition spd="med"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4" descr="title-background.jpg                                           0145C963Hi-Ho-Silver                   C2BB242B: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70000"/>
            <a:ext cx="9144000" cy="558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636466" y="2787650"/>
            <a:ext cx="7871068" cy="1282700"/>
          </a:xfrm>
          <a:prstGeom prst="rect">
            <a:avLst/>
          </a:prstGeom>
        </p:spPr>
        <p:txBody>
          <a:bodyPr anchor="ctr"/>
          <a:lstStyle>
            <a:lvl1pPr algn="ctr">
              <a:defRPr sz="3600" b="1" i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7536484" y="339698"/>
            <a:ext cx="1381125" cy="1657350"/>
          </a:xfrm>
        </p:spPr>
        <p:txBody>
          <a:bodyPr/>
          <a:lstStyle>
            <a:lvl1pPr marL="0">
              <a:spcBef>
                <a:spcPts val="300"/>
              </a:spcBef>
              <a:defRPr sz="1000" b="1">
                <a:solidFill>
                  <a:srgbClr val="FFFFFF"/>
                </a:solidFill>
              </a:defRPr>
            </a:lvl1pPr>
            <a:lvl2pPr marL="0">
              <a:spcBef>
                <a:spcPts val="300"/>
              </a:spcBef>
              <a:defRPr sz="1000" b="0">
                <a:solidFill>
                  <a:srgbClr val="FFFFFF"/>
                </a:solidFill>
              </a:defRPr>
            </a:lvl2pPr>
            <a:lvl3pPr marL="0">
              <a:spcBef>
                <a:spcPts val="300"/>
              </a:spcBef>
              <a:defRPr sz="1000" b="0">
                <a:solidFill>
                  <a:srgbClr val="FFFFFF"/>
                </a:solidFill>
              </a:defRPr>
            </a:lvl3pPr>
            <a:lvl4pPr marL="0">
              <a:spcBef>
                <a:spcPts val="300"/>
              </a:spcBef>
              <a:defRPr sz="1000" b="0">
                <a:solidFill>
                  <a:srgbClr val="FFFFFF"/>
                </a:solidFill>
              </a:defRPr>
            </a:lvl4pPr>
            <a:lvl5pPr marL="0">
              <a:spcBef>
                <a:spcPts val="300"/>
              </a:spcBef>
              <a:defRPr sz="1000" b="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 Box 15"/>
          <p:cNvSpPr txBox="1">
            <a:spLocks noChangeArrowheads="1"/>
          </p:cNvSpPr>
          <p:nvPr userDrawn="1"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© Copyright </a:t>
            </a:r>
            <a:r>
              <a:rPr lang="en-US" sz="600" dirty="0" smtClean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2011. </a:t>
            </a: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Aruba Networks, Inc. </a:t>
            </a:r>
            <a:b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91964627"/>
      </p:ext>
    </p:extLst>
  </p:cSld>
  <p:clrMapOvr>
    <a:masterClrMapping/>
  </p:clrMapOvr>
  <p:transition spd="med"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contentslide_graphic4_gray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93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AutoShape 5"/>
          <p:cNvSpPr>
            <a:spLocks noChangeAspect="1" noChangeArrowheads="1" noTextEdit="1"/>
          </p:cNvSpPr>
          <p:nvPr userDrawn="1"/>
        </p:nvSpPr>
        <p:spPr bwMode="auto">
          <a:xfrm>
            <a:off x="2389188" y="4197350"/>
            <a:ext cx="3735387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/>
          <a:lstStyle/>
          <a:p>
            <a:pPr defTabSz="914400">
              <a:buClrTx/>
              <a:buSzTx/>
              <a:buFontTx/>
              <a:buNone/>
              <a:defRPr/>
            </a:pPr>
            <a:endParaRPr lang="en-US">
              <a:solidFill>
                <a:srgbClr val="000000"/>
              </a:solidFill>
              <a:latin typeface="Arial"/>
              <a:ea typeface="ＭＳ Ｐゴシック" charset="-128"/>
            </a:endParaRPr>
          </a:p>
        </p:txBody>
      </p:sp>
      <p:sp>
        <p:nvSpPr>
          <p:cNvPr id="6" name="Text Box 15"/>
          <p:cNvSpPr txBox="1">
            <a:spLocks noChangeArrowheads="1"/>
          </p:cNvSpPr>
          <p:nvPr userDrawn="1"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© Copyright </a:t>
            </a:r>
            <a:r>
              <a:rPr lang="en-US" sz="600" dirty="0" smtClean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2011. </a:t>
            </a: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Aruba Networks, Inc. </a:t>
            </a:r>
            <a:b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All rights reserved</a:t>
            </a:r>
          </a:p>
        </p:txBody>
      </p:sp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87313" y="6621463"/>
            <a:ext cx="3238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fld id="{D8DEC122-9140-4DDC-8779-D6C1096D1494}" type="slidenum">
              <a:rPr lang="en-US" altLang="ja-JP" sz="900">
                <a:solidFill>
                  <a:srgbClr val="FFFFFF"/>
                </a:solidFill>
                <a:latin typeface="Arial"/>
                <a:ea typeface="ＭＳ Ｐゴシック"/>
                <a:cs typeface="Arial" charset="0"/>
              </a:rPr>
              <a:pPr defTabSz="914400">
                <a:buClrTx/>
                <a:buSzTx/>
                <a:buFontTx/>
                <a:buNone/>
                <a:defRPr/>
              </a:pPr>
              <a:t>‹#›</a:t>
            </a:fld>
            <a:endParaRPr lang="en-US" altLang="ja-JP" sz="900">
              <a:solidFill>
                <a:srgbClr val="FFFFFF"/>
              </a:solidFill>
              <a:latin typeface="Arial"/>
              <a:ea typeface="ＭＳ Ｐゴシック"/>
              <a:cs typeface="Arial" charset="0"/>
            </a:endParaRPr>
          </a:p>
        </p:txBody>
      </p:sp>
      <p:cxnSp>
        <p:nvCxnSpPr>
          <p:cNvPr id="8" name="Straight Connector 24"/>
          <p:cNvCxnSpPr>
            <a:cxnSpLocks noChangeShapeType="1"/>
          </p:cNvCxnSpPr>
          <p:nvPr userDrawn="1"/>
        </p:nvCxnSpPr>
        <p:spPr bwMode="auto">
          <a:xfrm>
            <a:off x="808038" y="6356350"/>
            <a:ext cx="7543800" cy="1588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</p:spPr>
      </p:cxnSp>
      <p:pic>
        <p:nvPicPr>
          <p:cNvPr id="9" name="Picture 53" descr="Aruba_colorlogo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48550" y="6521450"/>
            <a:ext cx="898525" cy="249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723900" y="0"/>
            <a:ext cx="8420100" cy="876300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lang="en-US" altLang="ja-JP" sz="3200" b="1" i="0" dirty="0">
                <a:solidFill>
                  <a:schemeClr val="bg1"/>
                </a:solidFill>
                <a:latin typeface="Arial"/>
                <a:ea typeface="ＭＳ Ｐゴシック" pitchFamily="34" charset="-128"/>
                <a:cs typeface="Arial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2939" y="5958648"/>
            <a:ext cx="621846" cy="654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1488647"/>
      </p:ext>
    </p:extLst>
  </p:cSld>
  <p:clrMapOvr>
    <a:masterClrMapping/>
  </p:clrMapOvr>
  <p:transition spd="med"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 bwMode="auto">
          <a:xfrm>
            <a:off x="0" y="0"/>
            <a:ext cx="9163050" cy="686752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>
              <a:buClrTx/>
              <a:buSzTx/>
              <a:buFontTx/>
              <a:buNone/>
              <a:defRPr/>
            </a:pPr>
            <a:endParaRPr lang="en-US">
              <a:solidFill>
                <a:srgbClr val="000000"/>
              </a:solidFill>
              <a:latin typeface="Arial"/>
              <a:ea typeface="ＭＳ Ｐゴシック" pitchFamily="34" charset="-128"/>
              <a:cs typeface="ＭＳ Ｐゴシック" charset="-128"/>
            </a:endParaRPr>
          </a:p>
        </p:txBody>
      </p:sp>
      <p:pic>
        <p:nvPicPr>
          <p:cNvPr id="4" name="Picture 3" descr="segueslide_b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2679700"/>
            <a:ext cx="9144000" cy="417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segueslide_R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17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Aruba_colorlogo_white.png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43788" y="6521450"/>
            <a:ext cx="912812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038" y="3192462"/>
            <a:ext cx="7366000" cy="473075"/>
          </a:xfrm>
        </p:spPr>
        <p:txBody>
          <a:bodyPr anchor="ctr"/>
          <a:lstStyle>
            <a:lvl1pPr algn="ctr">
              <a:defRPr sz="24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Box 15"/>
          <p:cNvSpPr txBox="1">
            <a:spLocks noChangeArrowheads="1"/>
          </p:cNvSpPr>
          <p:nvPr userDrawn="1"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© Copyright </a:t>
            </a:r>
            <a:r>
              <a:rPr lang="en-US" sz="600" dirty="0" smtClean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2011. </a:t>
            </a: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Aruba Networks, Inc. </a:t>
            </a:r>
            <a:b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1838131620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 bwMode="auto">
          <a:xfrm>
            <a:off x="0" y="0"/>
            <a:ext cx="9163050" cy="686752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>
              <a:buClrTx/>
              <a:buSzTx/>
              <a:buFontTx/>
              <a:buNone/>
              <a:defRPr/>
            </a:pPr>
            <a:endParaRPr lang="en-US">
              <a:solidFill>
                <a:srgbClr val="000000"/>
              </a:solidFill>
              <a:latin typeface="Arial"/>
              <a:ea typeface="ＭＳ Ｐゴシック" pitchFamily="34" charset="-128"/>
              <a:cs typeface="ＭＳ Ｐゴシック" charset="-128"/>
            </a:endParaRPr>
          </a:p>
        </p:txBody>
      </p:sp>
      <p:pic>
        <p:nvPicPr>
          <p:cNvPr id="4" name="Picture 3" descr="segueslide_L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742363" y="0"/>
            <a:ext cx="31369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segueslide_R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836863" y="0"/>
            <a:ext cx="313690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Aruba_colorlogo_white.png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43788" y="6521450"/>
            <a:ext cx="912812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038" y="3192462"/>
            <a:ext cx="7366000" cy="473075"/>
          </a:xfrm>
        </p:spPr>
        <p:txBody>
          <a:bodyPr anchor="ctr"/>
          <a:lstStyle>
            <a:lvl1pPr algn="ctr">
              <a:defRPr sz="24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Box 15"/>
          <p:cNvSpPr txBox="1">
            <a:spLocks noChangeArrowheads="1"/>
          </p:cNvSpPr>
          <p:nvPr userDrawn="1"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© Copyright </a:t>
            </a:r>
            <a:r>
              <a:rPr lang="en-US" sz="600" dirty="0" smtClean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2011. </a:t>
            </a: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Aruba Networks, Inc. </a:t>
            </a:r>
            <a:b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1656617689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2015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CDCFB927-8A51-4B00-AD4B-0C9A4AE04A70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827988663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 bwMode="auto">
          <a:xfrm>
            <a:off x="0" y="0"/>
            <a:ext cx="9153525" cy="686752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>
              <a:buClrTx/>
              <a:buSzTx/>
              <a:buFontTx/>
              <a:buNone/>
              <a:defRPr/>
            </a:pPr>
            <a:endParaRPr lang="en-US">
              <a:solidFill>
                <a:srgbClr val="000000"/>
              </a:solidFill>
              <a:latin typeface="Arial"/>
              <a:ea typeface="ＭＳ Ｐゴシック" pitchFamily="34" charset="-128"/>
              <a:cs typeface="ＭＳ Ｐゴシック" charset="-128"/>
            </a:endParaRPr>
          </a:p>
        </p:txBody>
      </p:sp>
      <p:pic>
        <p:nvPicPr>
          <p:cNvPr id="4" name="Picture 7" descr="Aruba_colorlogo_white_lg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24275" y="3208338"/>
            <a:ext cx="171608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1815681" y="4282382"/>
            <a:ext cx="5531005" cy="850900"/>
          </a:xfrm>
        </p:spPr>
        <p:txBody>
          <a:bodyPr/>
          <a:lstStyle>
            <a:lvl1pPr marL="0" indent="0" algn="ctr">
              <a:spcBef>
                <a:spcPts val="0"/>
              </a:spcBef>
              <a:defRPr b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ext Box 15"/>
          <p:cNvSpPr txBox="1">
            <a:spLocks noChangeArrowheads="1"/>
          </p:cNvSpPr>
          <p:nvPr userDrawn="1"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© Copyright </a:t>
            </a:r>
            <a:r>
              <a:rPr lang="en-US" sz="600" dirty="0" smtClean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2011. </a:t>
            </a: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Aruba Networks, Inc. </a:t>
            </a:r>
            <a:b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633715625"/>
      </p:ext>
    </p:extLst>
  </p:cSld>
  <p:clrMapOvr>
    <a:masterClrMapping/>
  </p:clrMapOvr>
  <p:transition spd="med"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contentslide_graphic4_gray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93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AutoShape 5"/>
          <p:cNvSpPr>
            <a:spLocks noChangeAspect="1" noChangeArrowheads="1" noTextEdit="1"/>
          </p:cNvSpPr>
          <p:nvPr/>
        </p:nvSpPr>
        <p:spPr bwMode="auto">
          <a:xfrm>
            <a:off x="2389188" y="4197350"/>
            <a:ext cx="3735387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/>
          <a:lstStyle/>
          <a:p>
            <a:pPr defTabSz="914400">
              <a:buClrTx/>
              <a:buSzTx/>
              <a:buFontTx/>
              <a:buNone/>
              <a:defRPr/>
            </a:pPr>
            <a:endParaRPr lang="en-US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7" name="Text Box 15"/>
          <p:cNvSpPr txBox="1">
            <a:spLocks noChangeArrowheads="1"/>
          </p:cNvSpPr>
          <p:nvPr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© Copyright </a:t>
            </a:r>
            <a:r>
              <a:rPr lang="en-US" sz="600" dirty="0" smtClean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2011. </a:t>
            </a: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Aruba Networks, Inc.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All rights reserved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87313" y="6621463"/>
            <a:ext cx="3238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fld id="{55C7198D-B6EA-41F7-9757-00711726115F}" type="slidenum">
              <a:rPr lang="en-US" altLang="ja-JP" sz="900">
                <a:solidFill>
                  <a:srgbClr val="FFFFFF"/>
                </a:solidFill>
                <a:latin typeface="Arial" charset="0"/>
                <a:ea typeface="ＭＳ Ｐゴシック" charset="-128"/>
                <a:cs typeface="Arial" charset="0"/>
              </a:rPr>
              <a:pPr defTabSz="914400">
                <a:buClrTx/>
                <a:buSzTx/>
                <a:buFontTx/>
                <a:buNone/>
                <a:defRPr/>
              </a:pPr>
              <a:t>‹#›</a:t>
            </a:fld>
            <a:endParaRPr lang="en-US" altLang="ja-JP" sz="900">
              <a:solidFill>
                <a:srgbClr val="FFFFFF"/>
              </a:solidFill>
              <a:latin typeface="Arial" charset="0"/>
              <a:ea typeface="ＭＳ Ｐゴシック" charset="-128"/>
              <a:cs typeface="Arial" charset="0"/>
            </a:endParaRPr>
          </a:p>
        </p:txBody>
      </p:sp>
      <p:cxnSp>
        <p:nvCxnSpPr>
          <p:cNvPr id="9" name="Straight Connector 24"/>
          <p:cNvCxnSpPr>
            <a:cxnSpLocks noChangeShapeType="1"/>
          </p:cNvCxnSpPr>
          <p:nvPr/>
        </p:nvCxnSpPr>
        <p:spPr bwMode="auto">
          <a:xfrm>
            <a:off x="808038" y="6356350"/>
            <a:ext cx="7543800" cy="1588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</p:spPr>
      </p:cxnSp>
      <p:pic>
        <p:nvPicPr>
          <p:cNvPr id="11" name="Picture 6" descr="contentslide_graphic4_gray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93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2" name="Straight Connector 24"/>
          <p:cNvCxnSpPr>
            <a:cxnSpLocks noChangeShapeType="1"/>
          </p:cNvCxnSpPr>
          <p:nvPr userDrawn="1"/>
        </p:nvCxnSpPr>
        <p:spPr bwMode="auto">
          <a:xfrm>
            <a:off x="808038" y="6356350"/>
            <a:ext cx="7543800" cy="1588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</p:spPr>
      </p:cxn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723900" y="0"/>
            <a:ext cx="8420100" cy="876300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lang="en-US" altLang="ja-JP" sz="3200" b="1" i="0" dirty="0">
                <a:solidFill>
                  <a:schemeClr val="bg1"/>
                </a:solidFill>
                <a:latin typeface="Arial"/>
                <a:ea typeface="ＭＳ Ｐゴシック" pitchFamily="34" charset="-128"/>
                <a:cs typeface="Arial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808038" y="1181712"/>
            <a:ext cx="7543800" cy="4867396"/>
          </a:xfrm>
        </p:spPr>
        <p:txBody>
          <a:bodyPr/>
          <a:lstStyle>
            <a:lvl1pPr marL="233363" marR="0" indent="-233363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9933"/>
              </a:buClr>
              <a:buSzTx/>
              <a:buFontTx/>
              <a:buChar char="•"/>
              <a:tabLst/>
              <a:defRPr sz="2400" baseline="0">
                <a:solidFill>
                  <a:schemeClr val="tx1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>
                <a:solidFill>
                  <a:schemeClr val="bg2">
                    <a:lumMod val="75000"/>
                  </a:schemeClr>
                </a:solidFill>
              </a:defRPr>
            </a:lvl2pPr>
            <a:lvl3pPr indent="-2460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>
                <a:solidFill>
                  <a:schemeClr val="bg2">
                    <a:lumMod val="75000"/>
                  </a:schemeClr>
                </a:solidFill>
              </a:defRPr>
            </a:lvl3pPr>
          </a:lstStyle>
          <a:p>
            <a:pPr marL="233363" indent="-2333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First-level bullet is 24 pt Arial bold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Second-level bullet is 20 pt Arial, Text 1 lighter 35%</a:t>
            </a:r>
          </a:p>
          <a:p>
            <a:pPr lvl="2" indent="-2460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Third-level bullet is 18 pt Arial, Text 1 lighter 35%</a:t>
            </a:r>
          </a:p>
          <a:p>
            <a:pPr marL="233363" indent="-2333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dirty="0" smtClean="0">
                <a:latin typeface="Arial" charset="0"/>
                <a:cs typeface="Arial" charset="0"/>
              </a:rPr>
              <a:t>First-level bullet is 24 pt Arial bold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Second-level bullet is 20 pt Arial, Text 1 lighter 35%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Second-level bullet is 20 pt Arial, Text 1 lighter 35%</a:t>
            </a:r>
          </a:p>
          <a:p>
            <a:pPr lvl="2" indent="-2460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Third-level bullet is 18 pt Arial, Text 1 lighter 35%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Third-level bullet is 18 pt Arial, Text 1 lighter 35%</a:t>
            </a:r>
          </a:p>
          <a:p>
            <a:pPr lvl="2"/>
            <a:endParaRPr lang="en-US" dirty="0" smtClean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4360422" y="6554530"/>
            <a:ext cx="4358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eaLnBrk="1" hangingPunct="1">
              <a:buClrTx/>
              <a:buSzTx/>
              <a:buFontTx/>
              <a:buNone/>
            </a:pPr>
            <a:fld id="{23012D06-F38B-4356-A24A-00D85CA6255C}" type="slidenum">
              <a:rPr lang="en-US" sz="1000" smtClean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pPr algn="ctr" defTabSz="914400" eaLnBrk="1" hangingPunct="1">
                <a:buClrTx/>
                <a:buSzTx/>
                <a:buFontTx/>
                <a:buNone/>
              </a:pPr>
              <a:t>‹#›</a:t>
            </a:fld>
            <a:endParaRPr lang="en-US" sz="1000" dirty="0">
              <a:solidFill>
                <a:srgbClr val="808080"/>
              </a:solidFill>
              <a:latin typeface="Arial" charset="0"/>
              <a:ea typeface="ＭＳ Ｐゴシック" charset="-128"/>
              <a:cs typeface="Arial" charset="0"/>
            </a:endParaRPr>
          </a:p>
        </p:txBody>
      </p:sp>
      <p:pic>
        <p:nvPicPr>
          <p:cNvPr id="17" name="Picture 16" descr="ACE_30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56081" y="6504378"/>
            <a:ext cx="1195757" cy="234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2528988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8" name="Date Placeholder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2015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CDCFB927-8A51-4B00-AD4B-0C9A4AE04A70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171531972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10" name="Date Placeholder 9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2015</a:t>
            </a:r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CDCFB927-8A51-4B00-AD4B-0C9A4AE04A70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032386485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2015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CDCFB927-8A51-4B00-AD4B-0C9A4AE04A70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97411779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CDCFB927-8A51-4B00-AD4B-0C9A4AE04A70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791740001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contentslide_graphic4_gray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93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AutoShape 5"/>
          <p:cNvSpPr>
            <a:spLocks noChangeAspect="1" noChangeArrowheads="1" noTextEdit="1"/>
          </p:cNvSpPr>
          <p:nvPr/>
        </p:nvSpPr>
        <p:spPr bwMode="auto">
          <a:xfrm>
            <a:off x="2389188" y="4197350"/>
            <a:ext cx="3735387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/>
          <a:lstStyle/>
          <a:p>
            <a:pPr eaLnBrk="0" hangingPunct="0">
              <a:defRPr/>
            </a:pPr>
            <a:endParaRPr lang="en-US">
              <a:solidFill>
                <a:srgbClr val="000000"/>
              </a:solidFill>
              <a:ea typeface="ＭＳ Ｐゴシック" charset="-128"/>
              <a:cs typeface="+mn-cs"/>
            </a:endParaRPr>
          </a:p>
        </p:txBody>
      </p:sp>
      <p:sp>
        <p:nvSpPr>
          <p:cNvPr id="7" name="Text Box 15"/>
          <p:cNvSpPr txBox="1">
            <a:spLocks noChangeArrowheads="1"/>
          </p:cNvSpPr>
          <p:nvPr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eaLnBrk="0" hangingPunct="0">
              <a:defRPr/>
            </a:pPr>
            <a:r>
              <a:rPr lang="en-US" sz="600" dirty="0">
                <a:solidFill>
                  <a:srgbClr val="808080"/>
                </a:solidFill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ea typeface="ＭＳ Ｐゴシック" charset="-128"/>
                <a:cs typeface="Arial" charset="0"/>
              </a:rPr>
              <a:t>© Copyright </a:t>
            </a:r>
            <a:r>
              <a:rPr lang="en-US" sz="600" dirty="0" smtClean="0">
                <a:solidFill>
                  <a:srgbClr val="808080"/>
                </a:solidFill>
                <a:ea typeface="ＭＳ Ｐゴシック" charset="-128"/>
                <a:cs typeface="Arial" charset="0"/>
              </a:rPr>
              <a:t>2011. </a:t>
            </a:r>
            <a:r>
              <a:rPr lang="en-US" sz="600" dirty="0">
                <a:solidFill>
                  <a:srgbClr val="808080"/>
                </a:solidFill>
                <a:ea typeface="ＭＳ Ｐゴシック" charset="-128"/>
                <a:cs typeface="Arial" charset="0"/>
              </a:rPr>
              <a:t>Aruba Networks, Inc. </a:t>
            </a:r>
            <a:br>
              <a:rPr lang="en-US" sz="600" dirty="0">
                <a:solidFill>
                  <a:srgbClr val="808080"/>
                </a:solidFill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ea typeface="ＭＳ Ｐゴシック" charset="-128"/>
                <a:cs typeface="Arial" charset="0"/>
              </a:rPr>
              <a:t>All rights reserved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87313" y="6621463"/>
            <a:ext cx="3238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388" tIns="45694" rIns="91388" bIns="45694">
            <a:spAutoFit/>
          </a:bodyPr>
          <a:lstStyle/>
          <a:p>
            <a:pPr eaLnBrk="0" hangingPunct="0">
              <a:defRPr/>
            </a:pPr>
            <a:fld id="{55C7198D-B6EA-41F7-9757-00711726115F}" type="slidenum">
              <a:rPr lang="en-US" altLang="ja-JP" sz="900">
                <a:solidFill>
                  <a:srgbClr val="FFFFFF"/>
                </a:solidFill>
                <a:ea typeface="ＭＳ Ｐゴシック" charset="-128"/>
                <a:cs typeface="Arial" charset="0"/>
              </a:rPr>
              <a:pPr eaLnBrk="0" hangingPunct="0">
                <a:defRPr/>
              </a:pPr>
              <a:t>‹#›</a:t>
            </a:fld>
            <a:endParaRPr lang="en-US" altLang="ja-JP" sz="900">
              <a:solidFill>
                <a:srgbClr val="FFFFFF"/>
              </a:solidFill>
              <a:ea typeface="ＭＳ Ｐゴシック" charset="-128"/>
              <a:cs typeface="Arial" charset="0"/>
            </a:endParaRPr>
          </a:p>
        </p:txBody>
      </p:sp>
      <p:cxnSp>
        <p:nvCxnSpPr>
          <p:cNvPr id="9" name="Straight Connector 24"/>
          <p:cNvCxnSpPr>
            <a:cxnSpLocks noChangeShapeType="1"/>
          </p:cNvCxnSpPr>
          <p:nvPr/>
        </p:nvCxnSpPr>
        <p:spPr bwMode="auto">
          <a:xfrm>
            <a:off x="808038" y="6356350"/>
            <a:ext cx="7543800" cy="1588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</p:spPr>
      </p:cxnSp>
      <p:pic>
        <p:nvPicPr>
          <p:cNvPr id="11" name="Picture 6" descr="contentslide_graphic4_gray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93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2" name="Straight Connector 24"/>
          <p:cNvCxnSpPr>
            <a:cxnSpLocks noChangeShapeType="1"/>
          </p:cNvCxnSpPr>
          <p:nvPr/>
        </p:nvCxnSpPr>
        <p:spPr bwMode="auto">
          <a:xfrm>
            <a:off x="808038" y="6356350"/>
            <a:ext cx="7543800" cy="1588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</p:spPr>
      </p:cxn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723900" y="0"/>
            <a:ext cx="8420100" cy="876300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lang="en-US" altLang="ja-JP" sz="3200" b="1" i="0" dirty="0">
                <a:solidFill>
                  <a:schemeClr val="bg1"/>
                </a:solidFill>
                <a:latin typeface="Arial"/>
                <a:ea typeface="ＭＳ Ｐゴシック" pitchFamily="34" charset="-128"/>
                <a:cs typeface="Arial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808038" y="1181712"/>
            <a:ext cx="7543800" cy="4867396"/>
          </a:xfrm>
        </p:spPr>
        <p:txBody>
          <a:bodyPr/>
          <a:lstStyle>
            <a:lvl1pPr marL="233363" marR="0" indent="-233363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9933"/>
              </a:buClr>
              <a:buSzTx/>
              <a:buFontTx/>
              <a:buChar char="•"/>
              <a:tabLst/>
              <a:defRPr sz="2400" baseline="0">
                <a:solidFill>
                  <a:schemeClr val="tx1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>
                <a:solidFill>
                  <a:schemeClr val="bg2">
                    <a:lumMod val="75000"/>
                  </a:schemeClr>
                </a:solidFill>
              </a:defRPr>
            </a:lvl2pPr>
            <a:lvl3pPr indent="-2460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>
                <a:solidFill>
                  <a:schemeClr val="bg2">
                    <a:lumMod val="75000"/>
                  </a:schemeClr>
                </a:solidFill>
              </a:defRPr>
            </a:lvl3pPr>
          </a:lstStyle>
          <a:p>
            <a:pPr marL="233363" indent="-2333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First-level bullet is 24 pt Arial bold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Second-level bullet is 20 pt Arial, Text 1 lighter 35%</a:t>
            </a:r>
          </a:p>
          <a:p>
            <a:pPr lvl="2" indent="-2460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Third-level bullet is 18 pt Arial, Text 1 lighter 35%</a:t>
            </a:r>
          </a:p>
          <a:p>
            <a:pPr marL="233363" indent="-2333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dirty="0" smtClean="0">
                <a:latin typeface="Arial" charset="0"/>
                <a:cs typeface="Arial" charset="0"/>
              </a:rPr>
              <a:t>First-level bullet is 24 pt Arial bold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Second-level bullet is 20 pt Arial, Text 1 lighter 35%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Second-level bullet is 20 pt Arial, Text 1 lighter 35%</a:t>
            </a:r>
          </a:p>
          <a:p>
            <a:pPr lvl="2" indent="-2460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Third-level bullet is 18 pt Arial, Text 1 lighter 35%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Third-level bullet is 18 pt Arial, Text 1 lighter 35%</a:t>
            </a:r>
          </a:p>
          <a:p>
            <a:pPr lvl="2"/>
            <a:endParaRPr lang="en-US" dirty="0" smtClean="0"/>
          </a:p>
        </p:txBody>
      </p:sp>
      <p:sp>
        <p:nvSpPr>
          <p:cNvPr id="15" name="TextBox 14"/>
          <p:cNvSpPr txBox="1"/>
          <p:nvPr/>
        </p:nvSpPr>
        <p:spPr>
          <a:xfrm>
            <a:off x="4360422" y="6554530"/>
            <a:ext cx="4358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23012D06-F38B-4356-A24A-00D85CA6255C}" type="slidenum">
              <a:rPr lang="en-US" sz="1000" smtClean="0">
                <a:solidFill>
                  <a:srgbClr val="808080"/>
                </a:solidFill>
                <a:ea typeface="ＭＳ Ｐゴシック" charset="-128"/>
                <a:cs typeface="Arial" charset="0"/>
              </a:rPr>
              <a:pPr algn="ctr"/>
              <a:t>‹#›</a:t>
            </a:fld>
            <a:endParaRPr lang="en-US" sz="1000" dirty="0">
              <a:solidFill>
                <a:srgbClr val="808080"/>
              </a:solidFill>
              <a:ea typeface="ＭＳ Ｐゴシック" charset="-128"/>
              <a:cs typeface="Arial" charset="0"/>
            </a:endParaRPr>
          </a:p>
        </p:txBody>
      </p:sp>
      <p:pic>
        <p:nvPicPr>
          <p:cNvPr id="17" name="Picture 16" descr="ACE_30.pn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56081" y="6504378"/>
            <a:ext cx="1195757" cy="234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4102184"/>
      </p:ext>
    </p:extLst>
  </p:cSld>
  <p:clrMapOvr>
    <a:masterClrMapping/>
  </p:clrMapOvr>
  <p:transition spd="med">
    <p:fade/>
  </p:transition>
  <p:hf hd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4" descr="title-background.jpg                                           0145C963Hi-Ho-Silver                   C2BB242B: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70000"/>
            <a:ext cx="9144000" cy="558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 descr="Aruba_whitelogo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75563" y="6400800"/>
            <a:ext cx="10985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636466" y="2787650"/>
            <a:ext cx="7871068" cy="1282700"/>
          </a:xfrm>
          <a:prstGeom prst="rect">
            <a:avLst/>
          </a:prstGeom>
        </p:spPr>
        <p:txBody>
          <a:bodyPr anchor="ctr"/>
          <a:lstStyle>
            <a:lvl1pPr algn="ctr">
              <a:defRPr sz="3600" b="1" i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7536484" y="339698"/>
            <a:ext cx="1381125" cy="1657350"/>
          </a:xfrm>
        </p:spPr>
        <p:txBody>
          <a:bodyPr/>
          <a:lstStyle>
            <a:lvl1pPr marL="0">
              <a:spcBef>
                <a:spcPts val="300"/>
              </a:spcBef>
              <a:defRPr sz="1000" b="1">
                <a:solidFill>
                  <a:srgbClr val="FFFFFF"/>
                </a:solidFill>
              </a:defRPr>
            </a:lvl1pPr>
            <a:lvl2pPr marL="0">
              <a:spcBef>
                <a:spcPts val="300"/>
              </a:spcBef>
              <a:defRPr sz="1000" b="0">
                <a:solidFill>
                  <a:srgbClr val="FFFFFF"/>
                </a:solidFill>
              </a:defRPr>
            </a:lvl2pPr>
            <a:lvl3pPr marL="0">
              <a:spcBef>
                <a:spcPts val="300"/>
              </a:spcBef>
              <a:defRPr sz="1000" b="0">
                <a:solidFill>
                  <a:srgbClr val="FFFFFF"/>
                </a:solidFill>
              </a:defRPr>
            </a:lvl3pPr>
            <a:lvl4pPr marL="0">
              <a:spcBef>
                <a:spcPts val="300"/>
              </a:spcBef>
              <a:defRPr sz="1000" b="0">
                <a:solidFill>
                  <a:srgbClr val="FFFFFF"/>
                </a:solidFill>
              </a:defRPr>
            </a:lvl4pPr>
            <a:lvl5pPr marL="0">
              <a:spcBef>
                <a:spcPts val="300"/>
              </a:spcBef>
              <a:defRPr sz="1000" b="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 Box 15"/>
          <p:cNvSpPr txBox="1">
            <a:spLocks noChangeArrowheads="1"/>
          </p:cNvSpPr>
          <p:nvPr userDrawn="1"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© Copyright 2011. Aruba Networks, Inc.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3327670345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slideLayout" Target="../slideLayouts/slideLayout20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Relationship Id="rId14" Type="http://schemas.openxmlformats.org/officeDocument/2006/relationships/image" Target="../media/image3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2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4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28.xml"/><Relationship Id="rId7" Type="http://schemas.openxmlformats.org/officeDocument/2006/relationships/theme" Target="../theme/theme4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5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1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1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4" y="333375"/>
            <a:ext cx="1874823" cy="2730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smtClean="0"/>
              <a:t>April 2015</a:t>
            </a:r>
            <a:endParaRPr 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4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90" y="6475414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altLang="ko-KR" smtClean="0"/>
              <a:t>Slide </a:t>
            </a:r>
            <a:fld id="{CDCFB927-8A51-4B00-AD4B-0C9A4AE04A70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1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5" y="6475414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1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5"/>
            <a:ext cx="3500462" cy="2730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802.11-15/1100r0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7296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84300" y="1924050"/>
            <a:ext cx="7442200" cy="412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88" tIns="45694" rIns="91388" bIns="45694" numCol="1" anchor="t" anchorCtr="0" compatLnSpc="1">
            <a:prstTxWarp prst="textNoShape">
              <a:avLst/>
            </a:prstTxWarp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FontTx/>
              <a:buNone/>
              <a:defRPr/>
            </a:pPr>
            <a:r>
              <a:rPr lang="en-US" dirty="0" smtClean="0">
                <a:latin typeface="Arial" charset="0"/>
                <a:cs typeface="Arial" charset="0"/>
              </a:rPr>
              <a:t>Sub headline is 24 pt Arial bold, Text 1</a:t>
            </a:r>
          </a:p>
          <a:p>
            <a:pPr marL="233363" indent="-2333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First-level bullet is 24 pt Arial bold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Second-level bullet is 20 pt Arial, Text 1 lighter 35%</a:t>
            </a:r>
          </a:p>
          <a:p>
            <a:pPr lvl="2" indent="-2460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Third-level bullet is 18 pt Arial, Text 1 lighter 35%</a:t>
            </a:r>
          </a:p>
          <a:p>
            <a:pPr marL="233363" indent="-2333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dirty="0" smtClean="0">
                <a:latin typeface="Arial" charset="0"/>
                <a:cs typeface="Arial" charset="0"/>
              </a:rPr>
              <a:t>First-level bullet is 24 pt Arial bold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Second-level bullet is 20 pt Arial, Text 1 lighter 35%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Second-level bullet is 20 pt Arial, Text 1 lighter 35%</a:t>
            </a:r>
          </a:p>
          <a:p>
            <a:pPr lvl="2" indent="-2460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Third-level bullet is 18 pt Arial, Text 1 lighter 35%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Third-level bullet is 18 pt Arial, Text 1 lighter 35%</a:t>
            </a:r>
          </a:p>
        </p:txBody>
      </p:sp>
      <p:sp>
        <p:nvSpPr>
          <p:cNvPr id="4099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1397000" y="1317625"/>
            <a:ext cx="73660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88" tIns="45694" rIns="91388" bIns="45694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title style</a:t>
            </a:r>
          </a:p>
        </p:txBody>
      </p:sp>
      <p:sp>
        <p:nvSpPr>
          <p:cNvPr id="2" name="AutoShape 5"/>
          <p:cNvSpPr>
            <a:spLocks noChangeAspect="1" noChangeArrowheads="1" noTextEdit="1"/>
          </p:cNvSpPr>
          <p:nvPr/>
        </p:nvSpPr>
        <p:spPr bwMode="auto">
          <a:xfrm>
            <a:off x="2389188" y="4197350"/>
            <a:ext cx="3735387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/>
          <a:lstStyle/>
          <a:p>
            <a:pPr defTabSz="914400">
              <a:buClrTx/>
              <a:buSzTx/>
              <a:buFontTx/>
              <a:buNone/>
              <a:defRPr/>
            </a:pPr>
            <a:endParaRPr lang="en-US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pic>
        <p:nvPicPr>
          <p:cNvPr id="4101" name="Picture 5" descr="Aruba_colorlogo.png"/>
          <p:cNvPicPr>
            <a:picLocks noChangeAspect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029575" y="6503988"/>
            <a:ext cx="1030288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6" descr="titleslide_graphic2.png"/>
          <p:cNvPicPr>
            <a:picLocks noChangeAspect="1"/>
          </p:cNvPicPr>
          <p:nvPr/>
        </p:nvPicPr>
        <p:blipFill>
          <a:blip r:embed="rId1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6700" cy="128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Box 15"/>
          <p:cNvSpPr txBox="1">
            <a:spLocks noChangeArrowheads="1"/>
          </p:cNvSpPr>
          <p:nvPr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© Copyright 2011. Aruba Networks, Inc.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2953025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740" r:id="rId12"/>
  </p:sldLayoutIdLst>
  <p:transition spd="med"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ts val="300"/>
        </a:spcAft>
        <a:defRPr sz="3200" b="1">
          <a:solidFill>
            <a:schemeClr val="tx1"/>
          </a:solidFill>
          <a:latin typeface="Arial"/>
          <a:ea typeface="ＭＳ Ｐゴシック" pitchFamily="34" charset="-128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ts val="300"/>
        </a:spcAft>
        <a:defRPr sz="3200" b="1">
          <a:solidFill>
            <a:schemeClr val="tx1"/>
          </a:solidFill>
          <a:latin typeface="Arial" charset="0"/>
          <a:ea typeface="ＭＳ Ｐゴシック" pitchFamily="34" charset="-128"/>
          <a:cs typeface="Arial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ts val="300"/>
        </a:spcAft>
        <a:defRPr sz="3200" b="1">
          <a:solidFill>
            <a:schemeClr val="tx1"/>
          </a:solidFill>
          <a:latin typeface="Arial" charset="0"/>
          <a:ea typeface="ＭＳ Ｐゴシック" pitchFamily="34" charset="-128"/>
          <a:cs typeface="Arial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ts val="300"/>
        </a:spcAft>
        <a:defRPr sz="3200" b="1">
          <a:solidFill>
            <a:schemeClr val="tx1"/>
          </a:solidFill>
          <a:latin typeface="Arial" charset="0"/>
          <a:ea typeface="ＭＳ Ｐゴシック" pitchFamily="34" charset="-128"/>
          <a:cs typeface="Arial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ts val="300"/>
        </a:spcAft>
        <a:defRPr sz="3200" b="1">
          <a:solidFill>
            <a:schemeClr val="tx1"/>
          </a:solidFill>
          <a:latin typeface="Arial" charset="0"/>
          <a:ea typeface="ＭＳ Ｐゴシック" pitchFamily="34" charset="-128"/>
          <a:cs typeface="Arial" charset="0"/>
        </a:defRPr>
      </a:lvl5pPr>
      <a:lvl6pPr marL="456940"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F58719"/>
          </a:solidFill>
          <a:latin typeface="Verdana" pitchFamily="34" charset="0"/>
          <a:ea typeface="ＭＳ Ｐゴシック" pitchFamily="34" charset="-128"/>
        </a:defRPr>
      </a:lvl6pPr>
      <a:lvl7pPr marL="913883"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F58719"/>
          </a:solidFill>
          <a:latin typeface="Verdana" pitchFamily="34" charset="0"/>
          <a:ea typeface="ＭＳ Ｐゴシック" pitchFamily="34" charset="-128"/>
        </a:defRPr>
      </a:lvl7pPr>
      <a:lvl8pPr marL="1370830"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F58719"/>
          </a:solidFill>
          <a:latin typeface="Verdana" pitchFamily="34" charset="0"/>
          <a:ea typeface="ＭＳ Ｐゴシック" pitchFamily="34" charset="-128"/>
        </a:defRPr>
      </a:lvl8pPr>
      <a:lvl9pPr marL="1827772"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F58719"/>
          </a:solidFill>
          <a:latin typeface="Verdana" pitchFamily="34" charset="0"/>
          <a:ea typeface="ＭＳ Ｐゴシック" pitchFamily="34" charset="-128"/>
        </a:defRPr>
      </a:lvl9pPr>
    </p:titleStyle>
    <p:bodyStyle>
      <a:lvl1pPr marL="342900" indent="-342900" algn="l" rtl="0" eaLnBrk="1" fontAlgn="base" hangingPunct="1">
        <a:lnSpc>
          <a:spcPct val="95000"/>
        </a:lnSpc>
        <a:spcBef>
          <a:spcPts val="1000"/>
        </a:spcBef>
        <a:spcAft>
          <a:spcPct val="0"/>
        </a:spcAft>
        <a:buClr>
          <a:srgbClr val="FF9933"/>
        </a:buClr>
        <a:defRPr sz="2400" b="1">
          <a:solidFill>
            <a:srgbClr val="1C1C1C"/>
          </a:solidFill>
          <a:latin typeface="Arial" pitchFamily="34" charset="0"/>
          <a:ea typeface="Arial"/>
          <a:cs typeface="Arial" pitchFamily="34" charset="0"/>
        </a:defRPr>
      </a:lvl1pPr>
      <a:lvl2pPr marL="473075" indent="-227013" algn="l" rtl="0" eaLnBrk="1" fontAlgn="base" hangingPunct="1">
        <a:lnSpc>
          <a:spcPct val="95000"/>
        </a:lnSpc>
        <a:spcBef>
          <a:spcPts val="300"/>
        </a:spcBef>
        <a:spcAft>
          <a:spcPct val="0"/>
        </a:spcAft>
        <a:buClr>
          <a:srgbClr val="FF9933"/>
        </a:buClr>
        <a:buFont typeface="Lucida Grande" charset="0"/>
        <a:buChar char="–"/>
        <a:defRPr sz="2000">
          <a:solidFill>
            <a:srgbClr val="595959"/>
          </a:solidFill>
          <a:latin typeface="Arial" pitchFamily="34" charset="0"/>
          <a:ea typeface="Arial"/>
          <a:cs typeface="Arial" pitchFamily="34" charset="0"/>
        </a:defRPr>
      </a:lvl2pPr>
      <a:lvl3pPr marL="703263" indent="-227013" algn="l" rtl="0" eaLnBrk="1" fontAlgn="base" hangingPunct="1">
        <a:lnSpc>
          <a:spcPct val="95000"/>
        </a:lnSpc>
        <a:spcBef>
          <a:spcPts val="300"/>
        </a:spcBef>
        <a:spcAft>
          <a:spcPct val="0"/>
        </a:spcAft>
        <a:buClr>
          <a:srgbClr val="FF9933"/>
        </a:buClr>
        <a:buFont typeface="Times" charset="0"/>
        <a:buChar char="•"/>
        <a:defRPr>
          <a:solidFill>
            <a:srgbClr val="595959"/>
          </a:solidFill>
          <a:latin typeface="Arial" pitchFamily="34" charset="0"/>
          <a:ea typeface="Arial"/>
          <a:cs typeface="Arial" pitchFamily="34" charset="0"/>
        </a:defRPr>
      </a:lvl3pPr>
      <a:lvl4pPr marL="1144588" indent="-169863" algn="l" rtl="0" eaLnBrk="1" fontAlgn="base" hangingPunct="1">
        <a:lnSpc>
          <a:spcPct val="95000"/>
        </a:lnSpc>
        <a:spcBef>
          <a:spcPts val="300"/>
        </a:spcBef>
        <a:spcAft>
          <a:spcPct val="0"/>
        </a:spcAft>
        <a:buClr>
          <a:srgbClr val="FF9933"/>
        </a:buClr>
        <a:buFont typeface="Times" charset="0"/>
        <a:buChar char="•"/>
        <a:defRPr sz="1600">
          <a:solidFill>
            <a:srgbClr val="595959"/>
          </a:solidFill>
          <a:latin typeface="Arial" pitchFamily="34" charset="0"/>
          <a:ea typeface="Arial"/>
          <a:cs typeface="Arial" pitchFamily="34" charset="0"/>
        </a:defRPr>
      </a:lvl4pPr>
      <a:lvl5pPr marL="1370013" indent="-111125" algn="l" rtl="0" eaLnBrk="1" fontAlgn="base" hangingPunct="1">
        <a:lnSpc>
          <a:spcPct val="95000"/>
        </a:lnSpc>
        <a:spcBef>
          <a:spcPts val="300"/>
        </a:spcBef>
        <a:spcAft>
          <a:spcPct val="0"/>
        </a:spcAft>
        <a:buClr>
          <a:srgbClr val="FF9933"/>
        </a:buClr>
        <a:buFont typeface="Times" charset="0"/>
        <a:buChar char="•"/>
        <a:defRPr sz="1600">
          <a:solidFill>
            <a:srgbClr val="595959"/>
          </a:solidFill>
          <a:latin typeface="Arial" pitchFamily="34" charset="0"/>
          <a:ea typeface="Arial"/>
          <a:cs typeface="Arial" pitchFamily="34" charset="0"/>
        </a:defRPr>
      </a:lvl5pPr>
      <a:lvl6pPr marL="2513187" indent="-228470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ea typeface="+mn-ea"/>
        </a:defRPr>
      </a:lvl6pPr>
      <a:lvl7pPr marL="2970128" indent="-228470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ea typeface="+mn-ea"/>
        </a:defRPr>
      </a:lvl7pPr>
      <a:lvl8pPr marL="3427073" indent="-228470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ea typeface="+mn-ea"/>
        </a:defRPr>
      </a:lvl8pPr>
      <a:lvl9pPr marL="3884012" indent="-228470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940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883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830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772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713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659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596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5543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84300" y="1924050"/>
            <a:ext cx="7442200" cy="412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88" tIns="45694" rIns="91388" bIns="45694" numCol="1" anchor="t" anchorCtr="0" compatLnSpc="1">
            <a:prstTxWarp prst="textNoShape">
              <a:avLst/>
            </a:prstTxWarp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FontTx/>
              <a:buNone/>
              <a:defRPr/>
            </a:pPr>
            <a:r>
              <a:rPr lang="en-US" dirty="0" smtClean="0">
                <a:latin typeface="Arial" charset="0"/>
                <a:cs typeface="Arial" charset="0"/>
              </a:rPr>
              <a:t>Sub headline is 24 pt Arial bold, Text 1</a:t>
            </a:r>
          </a:p>
          <a:p>
            <a:pPr marL="233363" indent="-2333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First-level bullet is 24 pt Arial bold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Second-level bullet is 20 pt Arial, Text 1 lighter 35%</a:t>
            </a:r>
          </a:p>
          <a:p>
            <a:pPr lvl="2" indent="-2460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Third-level bullet is 18 pt Arial, Text 1 lighter 35%</a:t>
            </a:r>
          </a:p>
          <a:p>
            <a:pPr marL="233363" indent="-2333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dirty="0" smtClean="0">
                <a:latin typeface="Arial" charset="0"/>
                <a:cs typeface="Arial" charset="0"/>
              </a:rPr>
              <a:t>First-level bullet is 24 pt Arial bold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Second-level bullet is 20 pt Arial, Text 1 lighter 35%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Second-level bullet is 20 pt Arial, Text 1 lighter 35%</a:t>
            </a:r>
          </a:p>
          <a:p>
            <a:pPr lvl="2" indent="-2460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Third-level bullet is 18 pt Arial, Text 1 lighter 35%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Third-level bullet is 18 pt Arial, Text 1 lighter 35%</a:t>
            </a:r>
          </a:p>
        </p:txBody>
      </p:sp>
      <p:sp>
        <p:nvSpPr>
          <p:cNvPr id="4099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1397000" y="1317625"/>
            <a:ext cx="73660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88" tIns="45694" rIns="91388" bIns="45694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title style</a:t>
            </a:r>
          </a:p>
        </p:txBody>
      </p:sp>
      <p:sp>
        <p:nvSpPr>
          <p:cNvPr id="2" name="AutoShape 5"/>
          <p:cNvSpPr>
            <a:spLocks noChangeAspect="1" noChangeArrowheads="1" noTextEdit="1"/>
          </p:cNvSpPr>
          <p:nvPr/>
        </p:nvSpPr>
        <p:spPr bwMode="auto">
          <a:xfrm>
            <a:off x="2389188" y="4197350"/>
            <a:ext cx="3735387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/>
          <a:lstStyle/>
          <a:p>
            <a:pPr defTabSz="914400">
              <a:buClrTx/>
              <a:buSzTx/>
              <a:buFontTx/>
              <a:buNone/>
              <a:defRPr/>
            </a:pPr>
            <a:endParaRPr lang="en-US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pic>
        <p:nvPicPr>
          <p:cNvPr id="4101" name="Picture 5" descr="Aruba_colorlogo.png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029575" y="6503988"/>
            <a:ext cx="1030288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6" descr="titleslide_graphic2.png"/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6700" cy="128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Box 15"/>
          <p:cNvSpPr txBox="1">
            <a:spLocks noChangeArrowheads="1"/>
          </p:cNvSpPr>
          <p:nvPr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© Copyright </a:t>
            </a:r>
            <a:r>
              <a:rPr lang="en-US" sz="600" dirty="0" smtClean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2011. </a:t>
            </a: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Aruba Networks, Inc.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All rights reserved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360422" y="6554530"/>
            <a:ext cx="4358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eaLnBrk="1" hangingPunct="1">
              <a:buClrTx/>
              <a:buSzTx/>
              <a:buFontTx/>
              <a:buNone/>
            </a:pPr>
            <a:fld id="{23012D06-F38B-4356-A24A-00D85CA6255C}" type="slidenum">
              <a:rPr lang="en-US" sz="1000" smtClean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pPr algn="ctr" defTabSz="914400" eaLnBrk="1" hangingPunct="1">
                <a:buClrTx/>
                <a:buSzTx/>
                <a:buFontTx/>
                <a:buNone/>
              </a:pPr>
              <a:t>‹#›</a:t>
            </a:fld>
            <a:endParaRPr lang="en-US" sz="1000" dirty="0">
              <a:solidFill>
                <a:srgbClr val="808080"/>
              </a:solidFill>
              <a:latin typeface="Arial" charset="0"/>
              <a:ea typeface="ＭＳ Ｐゴシック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4588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</p:sldLayoutIdLst>
  <p:transition spd="med"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ts val="300"/>
        </a:spcAft>
        <a:defRPr sz="3200" b="1">
          <a:solidFill>
            <a:schemeClr val="tx1"/>
          </a:solidFill>
          <a:latin typeface="Arial"/>
          <a:ea typeface="ＭＳ Ｐゴシック" pitchFamily="34" charset="-128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ts val="300"/>
        </a:spcAft>
        <a:defRPr sz="3200" b="1">
          <a:solidFill>
            <a:schemeClr val="tx1"/>
          </a:solidFill>
          <a:latin typeface="Arial" charset="0"/>
          <a:ea typeface="ＭＳ Ｐゴシック" pitchFamily="34" charset="-128"/>
          <a:cs typeface="Arial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ts val="300"/>
        </a:spcAft>
        <a:defRPr sz="3200" b="1">
          <a:solidFill>
            <a:schemeClr val="tx1"/>
          </a:solidFill>
          <a:latin typeface="Arial" charset="0"/>
          <a:ea typeface="ＭＳ Ｐゴシック" pitchFamily="34" charset="-128"/>
          <a:cs typeface="Arial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ts val="300"/>
        </a:spcAft>
        <a:defRPr sz="3200" b="1">
          <a:solidFill>
            <a:schemeClr val="tx1"/>
          </a:solidFill>
          <a:latin typeface="Arial" charset="0"/>
          <a:ea typeface="ＭＳ Ｐゴシック" pitchFamily="34" charset="-128"/>
          <a:cs typeface="Arial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ts val="300"/>
        </a:spcAft>
        <a:defRPr sz="3200" b="1">
          <a:solidFill>
            <a:schemeClr val="tx1"/>
          </a:solidFill>
          <a:latin typeface="Arial" charset="0"/>
          <a:ea typeface="ＭＳ Ｐゴシック" pitchFamily="34" charset="-128"/>
          <a:cs typeface="Arial" charset="0"/>
        </a:defRPr>
      </a:lvl5pPr>
      <a:lvl6pPr marL="456940"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F58719"/>
          </a:solidFill>
          <a:latin typeface="Verdana" pitchFamily="34" charset="0"/>
          <a:ea typeface="ＭＳ Ｐゴシック" pitchFamily="34" charset="-128"/>
        </a:defRPr>
      </a:lvl6pPr>
      <a:lvl7pPr marL="913883"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F58719"/>
          </a:solidFill>
          <a:latin typeface="Verdana" pitchFamily="34" charset="0"/>
          <a:ea typeface="ＭＳ Ｐゴシック" pitchFamily="34" charset="-128"/>
        </a:defRPr>
      </a:lvl7pPr>
      <a:lvl8pPr marL="1370830"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F58719"/>
          </a:solidFill>
          <a:latin typeface="Verdana" pitchFamily="34" charset="0"/>
          <a:ea typeface="ＭＳ Ｐゴシック" pitchFamily="34" charset="-128"/>
        </a:defRPr>
      </a:lvl8pPr>
      <a:lvl9pPr marL="1827772"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F58719"/>
          </a:solidFill>
          <a:latin typeface="Verdana" pitchFamily="34" charset="0"/>
          <a:ea typeface="ＭＳ Ｐゴシック" pitchFamily="34" charset="-128"/>
        </a:defRPr>
      </a:lvl9pPr>
    </p:titleStyle>
    <p:bodyStyle>
      <a:lvl1pPr marL="342900" indent="-342900" algn="l" rtl="0" eaLnBrk="1" fontAlgn="base" hangingPunct="1">
        <a:lnSpc>
          <a:spcPct val="95000"/>
        </a:lnSpc>
        <a:spcBef>
          <a:spcPts val="1000"/>
        </a:spcBef>
        <a:spcAft>
          <a:spcPct val="0"/>
        </a:spcAft>
        <a:buClr>
          <a:srgbClr val="FF9933"/>
        </a:buClr>
        <a:defRPr sz="2400" b="1">
          <a:solidFill>
            <a:srgbClr val="1C1C1C"/>
          </a:solidFill>
          <a:latin typeface="Arial" pitchFamily="34" charset="0"/>
          <a:ea typeface="Arial"/>
          <a:cs typeface="Arial" pitchFamily="34" charset="0"/>
        </a:defRPr>
      </a:lvl1pPr>
      <a:lvl2pPr marL="473075" indent="-227013" algn="l" rtl="0" eaLnBrk="1" fontAlgn="base" hangingPunct="1">
        <a:lnSpc>
          <a:spcPct val="95000"/>
        </a:lnSpc>
        <a:spcBef>
          <a:spcPts val="300"/>
        </a:spcBef>
        <a:spcAft>
          <a:spcPct val="0"/>
        </a:spcAft>
        <a:buClr>
          <a:srgbClr val="FF9933"/>
        </a:buClr>
        <a:buFont typeface="Lucida Grande" charset="0"/>
        <a:buChar char="–"/>
        <a:defRPr sz="2000">
          <a:solidFill>
            <a:srgbClr val="595959"/>
          </a:solidFill>
          <a:latin typeface="Arial" pitchFamily="34" charset="0"/>
          <a:ea typeface="Arial"/>
          <a:cs typeface="Arial" pitchFamily="34" charset="0"/>
        </a:defRPr>
      </a:lvl2pPr>
      <a:lvl3pPr marL="703263" indent="-227013" algn="l" rtl="0" eaLnBrk="1" fontAlgn="base" hangingPunct="1">
        <a:lnSpc>
          <a:spcPct val="95000"/>
        </a:lnSpc>
        <a:spcBef>
          <a:spcPts val="300"/>
        </a:spcBef>
        <a:spcAft>
          <a:spcPct val="0"/>
        </a:spcAft>
        <a:buClr>
          <a:srgbClr val="FF9933"/>
        </a:buClr>
        <a:buFont typeface="Times" charset="0"/>
        <a:buChar char="•"/>
        <a:defRPr>
          <a:solidFill>
            <a:srgbClr val="595959"/>
          </a:solidFill>
          <a:latin typeface="Arial" pitchFamily="34" charset="0"/>
          <a:ea typeface="Arial"/>
          <a:cs typeface="Arial" pitchFamily="34" charset="0"/>
        </a:defRPr>
      </a:lvl3pPr>
      <a:lvl4pPr marL="1144588" indent="-169863" algn="l" rtl="0" eaLnBrk="1" fontAlgn="base" hangingPunct="1">
        <a:lnSpc>
          <a:spcPct val="95000"/>
        </a:lnSpc>
        <a:spcBef>
          <a:spcPts val="300"/>
        </a:spcBef>
        <a:spcAft>
          <a:spcPct val="0"/>
        </a:spcAft>
        <a:buClr>
          <a:srgbClr val="FF9933"/>
        </a:buClr>
        <a:buFont typeface="Times" charset="0"/>
        <a:buChar char="•"/>
        <a:defRPr sz="1600">
          <a:solidFill>
            <a:srgbClr val="595959"/>
          </a:solidFill>
          <a:latin typeface="Arial" pitchFamily="34" charset="0"/>
          <a:ea typeface="Arial"/>
          <a:cs typeface="Arial" pitchFamily="34" charset="0"/>
        </a:defRPr>
      </a:lvl4pPr>
      <a:lvl5pPr marL="1370013" indent="-111125" algn="l" rtl="0" eaLnBrk="1" fontAlgn="base" hangingPunct="1">
        <a:lnSpc>
          <a:spcPct val="95000"/>
        </a:lnSpc>
        <a:spcBef>
          <a:spcPts val="300"/>
        </a:spcBef>
        <a:spcAft>
          <a:spcPct val="0"/>
        </a:spcAft>
        <a:buClr>
          <a:srgbClr val="FF9933"/>
        </a:buClr>
        <a:buFont typeface="Times" charset="0"/>
        <a:buChar char="•"/>
        <a:defRPr sz="1600">
          <a:solidFill>
            <a:srgbClr val="595959"/>
          </a:solidFill>
          <a:latin typeface="Arial" pitchFamily="34" charset="0"/>
          <a:ea typeface="Arial"/>
          <a:cs typeface="Arial" pitchFamily="34" charset="0"/>
        </a:defRPr>
      </a:lvl5pPr>
      <a:lvl6pPr marL="2513187" indent="-228470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ea typeface="+mn-ea"/>
        </a:defRPr>
      </a:lvl6pPr>
      <a:lvl7pPr marL="2970128" indent="-228470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ea typeface="+mn-ea"/>
        </a:defRPr>
      </a:lvl7pPr>
      <a:lvl8pPr marL="3427073" indent="-228470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ea typeface="+mn-ea"/>
        </a:defRPr>
      </a:lvl8pPr>
      <a:lvl9pPr marL="3884012" indent="-228470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940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883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830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772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713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659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596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5543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84300" y="1924050"/>
            <a:ext cx="7442200" cy="412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88" tIns="45694" rIns="91388" bIns="45694" numCol="1" anchor="t" anchorCtr="0" compatLnSpc="1">
            <a:prstTxWarp prst="textNoShape">
              <a:avLst/>
            </a:prstTxWarp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FontTx/>
              <a:buNone/>
              <a:defRPr/>
            </a:pPr>
            <a:r>
              <a:rPr lang="en-US" dirty="0" smtClean="0">
                <a:latin typeface="Arial" charset="0"/>
                <a:cs typeface="Arial" charset="0"/>
              </a:rPr>
              <a:t>Sub headline is 24 pt Arial bold, Text 1</a:t>
            </a:r>
          </a:p>
          <a:p>
            <a:pPr marL="233363" indent="-2333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First-level bullet is 24 pt Arial bold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Second-level bullet is 20 pt Arial, Text 1 lighter 35%</a:t>
            </a:r>
          </a:p>
          <a:p>
            <a:pPr lvl="2" indent="-2460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Third-level bullet is 18 pt Arial, Text 1 lighter 35%</a:t>
            </a:r>
          </a:p>
          <a:p>
            <a:pPr marL="233363" indent="-2333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dirty="0" smtClean="0">
                <a:latin typeface="Arial" charset="0"/>
                <a:cs typeface="Arial" charset="0"/>
              </a:rPr>
              <a:t>First-level bullet is 24 pt Arial bold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Second-level bullet is 20 pt Arial, Text 1 lighter 35%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Second-level bullet is 20 pt Arial, Text 1 lighter 35%</a:t>
            </a:r>
          </a:p>
          <a:p>
            <a:pPr lvl="2" indent="-2460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Third-level bullet is 18 pt Arial, Text 1 lighter 35%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Third-level bullet is 18 pt Arial, Text 1 lighter 35%</a:t>
            </a:r>
          </a:p>
        </p:txBody>
      </p:sp>
      <p:sp>
        <p:nvSpPr>
          <p:cNvPr id="4099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1397000" y="1317625"/>
            <a:ext cx="73660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88" tIns="45694" rIns="91388" bIns="45694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title style</a:t>
            </a:r>
          </a:p>
        </p:txBody>
      </p:sp>
      <p:sp>
        <p:nvSpPr>
          <p:cNvPr id="2" name="AutoShape 5"/>
          <p:cNvSpPr>
            <a:spLocks noChangeAspect="1" noChangeArrowheads="1" noTextEdit="1"/>
          </p:cNvSpPr>
          <p:nvPr/>
        </p:nvSpPr>
        <p:spPr bwMode="auto">
          <a:xfrm>
            <a:off x="2389188" y="4197350"/>
            <a:ext cx="3735387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/>
          <a:lstStyle/>
          <a:p>
            <a:pPr defTabSz="914400">
              <a:buClrTx/>
              <a:buSzTx/>
              <a:buFontTx/>
              <a:buNone/>
              <a:defRPr/>
            </a:pPr>
            <a:endParaRPr lang="en-US">
              <a:solidFill>
                <a:srgbClr val="000000"/>
              </a:solidFill>
              <a:latin typeface="Arial"/>
              <a:ea typeface="ＭＳ Ｐゴシック" charset="-128"/>
            </a:endParaRPr>
          </a:p>
        </p:txBody>
      </p:sp>
      <p:pic>
        <p:nvPicPr>
          <p:cNvPr id="4102" name="Picture 6" descr="titleslide_graphic2.png"/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6700" cy="128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Box 15"/>
          <p:cNvSpPr txBox="1">
            <a:spLocks noChangeArrowheads="1"/>
          </p:cNvSpPr>
          <p:nvPr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© Copyright </a:t>
            </a:r>
            <a:r>
              <a:rPr lang="en-US" sz="600" dirty="0" smtClean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2011. </a:t>
            </a: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Aruba Networks, Inc. </a:t>
            </a:r>
            <a:b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3496529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</p:sldLayoutIdLst>
  <p:transition spd="med"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ts val="300"/>
        </a:spcAft>
        <a:defRPr sz="3200" b="1">
          <a:solidFill>
            <a:schemeClr val="tx1"/>
          </a:solidFill>
          <a:latin typeface="Arial"/>
          <a:ea typeface="ＭＳ Ｐゴシック" pitchFamily="34" charset="-128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ts val="300"/>
        </a:spcAft>
        <a:defRPr sz="3200" b="1">
          <a:solidFill>
            <a:schemeClr val="tx1"/>
          </a:solidFill>
          <a:latin typeface="Arial" charset="0"/>
          <a:ea typeface="ＭＳ Ｐゴシック" pitchFamily="34" charset="-128"/>
          <a:cs typeface="Arial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ts val="300"/>
        </a:spcAft>
        <a:defRPr sz="3200" b="1">
          <a:solidFill>
            <a:schemeClr val="tx1"/>
          </a:solidFill>
          <a:latin typeface="Arial" charset="0"/>
          <a:ea typeface="ＭＳ Ｐゴシック" pitchFamily="34" charset="-128"/>
          <a:cs typeface="Arial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ts val="300"/>
        </a:spcAft>
        <a:defRPr sz="3200" b="1">
          <a:solidFill>
            <a:schemeClr val="tx1"/>
          </a:solidFill>
          <a:latin typeface="Arial" charset="0"/>
          <a:ea typeface="ＭＳ Ｐゴシック" pitchFamily="34" charset="-128"/>
          <a:cs typeface="Arial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ts val="300"/>
        </a:spcAft>
        <a:defRPr sz="3200" b="1">
          <a:solidFill>
            <a:schemeClr val="tx1"/>
          </a:solidFill>
          <a:latin typeface="Arial" charset="0"/>
          <a:ea typeface="ＭＳ Ｐゴシック" pitchFamily="34" charset="-128"/>
          <a:cs typeface="Arial" charset="0"/>
        </a:defRPr>
      </a:lvl5pPr>
      <a:lvl6pPr marL="456940"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F58719"/>
          </a:solidFill>
          <a:latin typeface="Verdana" pitchFamily="34" charset="0"/>
          <a:ea typeface="ＭＳ Ｐゴシック" pitchFamily="34" charset="-128"/>
        </a:defRPr>
      </a:lvl6pPr>
      <a:lvl7pPr marL="913883"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F58719"/>
          </a:solidFill>
          <a:latin typeface="Verdana" pitchFamily="34" charset="0"/>
          <a:ea typeface="ＭＳ Ｐゴシック" pitchFamily="34" charset="-128"/>
        </a:defRPr>
      </a:lvl7pPr>
      <a:lvl8pPr marL="1370830"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F58719"/>
          </a:solidFill>
          <a:latin typeface="Verdana" pitchFamily="34" charset="0"/>
          <a:ea typeface="ＭＳ Ｐゴシック" pitchFamily="34" charset="-128"/>
        </a:defRPr>
      </a:lvl8pPr>
      <a:lvl9pPr marL="1827772"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F58719"/>
          </a:solidFill>
          <a:latin typeface="Verdana" pitchFamily="34" charset="0"/>
          <a:ea typeface="ＭＳ Ｐゴシック" pitchFamily="34" charset="-128"/>
        </a:defRPr>
      </a:lvl9pPr>
    </p:titleStyle>
    <p:bodyStyle>
      <a:lvl1pPr marL="342900" indent="-342900" algn="l" rtl="0" eaLnBrk="1" fontAlgn="base" hangingPunct="1">
        <a:lnSpc>
          <a:spcPct val="95000"/>
        </a:lnSpc>
        <a:spcBef>
          <a:spcPts val="1000"/>
        </a:spcBef>
        <a:spcAft>
          <a:spcPct val="0"/>
        </a:spcAft>
        <a:buClr>
          <a:srgbClr val="FF9933"/>
        </a:buClr>
        <a:defRPr sz="2400" b="1">
          <a:solidFill>
            <a:srgbClr val="1C1C1C"/>
          </a:solidFill>
          <a:latin typeface="Arial" pitchFamily="34" charset="0"/>
          <a:ea typeface="Arial"/>
          <a:cs typeface="Arial" pitchFamily="34" charset="0"/>
        </a:defRPr>
      </a:lvl1pPr>
      <a:lvl2pPr marL="473075" indent="-227013" algn="l" rtl="0" eaLnBrk="1" fontAlgn="base" hangingPunct="1">
        <a:lnSpc>
          <a:spcPct val="95000"/>
        </a:lnSpc>
        <a:spcBef>
          <a:spcPts val="300"/>
        </a:spcBef>
        <a:spcAft>
          <a:spcPct val="0"/>
        </a:spcAft>
        <a:buClr>
          <a:srgbClr val="FF9933"/>
        </a:buClr>
        <a:buFont typeface="Lucida Grande" charset="0"/>
        <a:buChar char="–"/>
        <a:defRPr sz="2000">
          <a:solidFill>
            <a:srgbClr val="595959"/>
          </a:solidFill>
          <a:latin typeface="Arial" pitchFamily="34" charset="0"/>
          <a:ea typeface="Arial"/>
          <a:cs typeface="Arial" pitchFamily="34" charset="0"/>
        </a:defRPr>
      </a:lvl2pPr>
      <a:lvl3pPr marL="703263" indent="-227013" algn="l" rtl="0" eaLnBrk="1" fontAlgn="base" hangingPunct="1">
        <a:lnSpc>
          <a:spcPct val="95000"/>
        </a:lnSpc>
        <a:spcBef>
          <a:spcPts val="300"/>
        </a:spcBef>
        <a:spcAft>
          <a:spcPct val="0"/>
        </a:spcAft>
        <a:buClr>
          <a:srgbClr val="FF9933"/>
        </a:buClr>
        <a:buFont typeface="Times" charset="0"/>
        <a:buChar char="•"/>
        <a:defRPr>
          <a:solidFill>
            <a:srgbClr val="595959"/>
          </a:solidFill>
          <a:latin typeface="Arial" pitchFamily="34" charset="0"/>
          <a:ea typeface="Arial"/>
          <a:cs typeface="Arial" pitchFamily="34" charset="0"/>
        </a:defRPr>
      </a:lvl3pPr>
      <a:lvl4pPr marL="1144588" indent="-169863" algn="l" rtl="0" eaLnBrk="1" fontAlgn="base" hangingPunct="1">
        <a:lnSpc>
          <a:spcPct val="95000"/>
        </a:lnSpc>
        <a:spcBef>
          <a:spcPts val="300"/>
        </a:spcBef>
        <a:spcAft>
          <a:spcPct val="0"/>
        </a:spcAft>
        <a:buClr>
          <a:srgbClr val="FF9933"/>
        </a:buClr>
        <a:buFont typeface="Times" charset="0"/>
        <a:buChar char="•"/>
        <a:defRPr sz="1600">
          <a:solidFill>
            <a:srgbClr val="595959"/>
          </a:solidFill>
          <a:latin typeface="Arial" pitchFamily="34" charset="0"/>
          <a:ea typeface="Arial"/>
          <a:cs typeface="Arial" pitchFamily="34" charset="0"/>
        </a:defRPr>
      </a:lvl4pPr>
      <a:lvl5pPr marL="1370013" indent="-111125" algn="l" rtl="0" eaLnBrk="1" fontAlgn="base" hangingPunct="1">
        <a:lnSpc>
          <a:spcPct val="95000"/>
        </a:lnSpc>
        <a:spcBef>
          <a:spcPts val="300"/>
        </a:spcBef>
        <a:spcAft>
          <a:spcPct val="0"/>
        </a:spcAft>
        <a:buClr>
          <a:srgbClr val="FF9933"/>
        </a:buClr>
        <a:buFont typeface="Times" charset="0"/>
        <a:buChar char="•"/>
        <a:defRPr sz="1600">
          <a:solidFill>
            <a:srgbClr val="595959"/>
          </a:solidFill>
          <a:latin typeface="Arial" pitchFamily="34" charset="0"/>
          <a:ea typeface="Arial"/>
          <a:cs typeface="Arial" pitchFamily="34" charset="0"/>
        </a:defRPr>
      </a:lvl5pPr>
      <a:lvl6pPr marL="2513187" indent="-228470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ea typeface="+mn-ea"/>
        </a:defRPr>
      </a:lvl6pPr>
      <a:lvl7pPr marL="2970128" indent="-228470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ea typeface="+mn-ea"/>
        </a:defRPr>
      </a:lvl7pPr>
      <a:lvl8pPr marL="3427073" indent="-228470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ea typeface="+mn-ea"/>
        </a:defRPr>
      </a:lvl8pPr>
      <a:lvl9pPr marL="3884012" indent="-228470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940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883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830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772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713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659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596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5543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September 2015</a:t>
            </a:r>
            <a:endParaRPr lang="en-US" altLang="ko-KR" dirty="0"/>
          </a:p>
        </p:txBody>
      </p:sp>
      <p:sp>
        <p:nvSpPr>
          <p:cNvPr id="6147" name="슬라이드 번호 개체 틀 4"/>
          <p:cNvSpPr>
            <a:spLocks noGrp="1"/>
          </p:cNvSpPr>
          <p:nvPr>
            <p:ph type="sldNum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/>
              <a:t>Slide </a:t>
            </a:r>
            <a:fld id="{B46B9E1D-1901-45A2-B69D-CDDF1331601F}" type="slidenum">
              <a:rPr lang="en-US" altLang="ko-KR" sz="1200" b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/>
          </a:p>
        </p:txBody>
      </p:sp>
      <p:sp>
        <p:nvSpPr>
          <p:cNvPr id="4" name="바닥글 개체 틀 3"/>
          <p:cNvSpPr>
            <a:spLocks noGrp="1"/>
          </p:cNvSpPr>
          <p:nvPr>
            <p:ph type="ftr" idx="13"/>
          </p:nvPr>
        </p:nvSpPr>
        <p:spPr>
          <a:xfrm>
            <a:off x="5357818" y="6477000"/>
            <a:ext cx="3184520" cy="180975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Chittabrata Ghosh, Intel</a:t>
            </a:r>
            <a:endParaRPr lang="en-US" altLang="ko-KR" dirty="0"/>
          </a:p>
        </p:txBody>
      </p:sp>
      <p:sp>
        <p:nvSpPr>
          <p:cNvPr id="6148" name="Rectangle 2"/>
          <p:cNvSpPr txBox="1">
            <a:spLocks noChangeArrowheads="1"/>
          </p:cNvSpPr>
          <p:nvPr/>
        </p:nvSpPr>
        <p:spPr bwMode="auto">
          <a:xfrm>
            <a:off x="381000" y="685800"/>
            <a:ext cx="83058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000000"/>
              </a:buClr>
              <a:buFont typeface="Times New Roman" panose="02020603050405020304" pitchFamily="18" charset="0"/>
              <a:buNone/>
            </a:pPr>
            <a:r>
              <a:rPr lang="en-GB" altLang="ko-KR" sz="3200" dirty="0" smtClean="0">
                <a:solidFill>
                  <a:srgbClr val="000000"/>
                </a:solidFill>
                <a:cs typeface="Arial" panose="020B0604020202020204" pitchFamily="34" charset="0"/>
              </a:rPr>
              <a:t>Discussion on Deep and Shallow Sleep States      </a:t>
            </a:r>
            <a:endParaRPr lang="en-US" altLang="ko-KR" sz="3200" dirty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10" name="Rectangle 6"/>
          <p:cNvSpPr txBox="1">
            <a:spLocks noChangeArrowheads="1"/>
          </p:cNvSpPr>
          <p:nvPr/>
        </p:nvSpPr>
        <p:spPr bwMode="auto">
          <a:xfrm>
            <a:off x="685800" y="2713038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ctr">
              <a:spcBef>
                <a:spcPct val="20000"/>
              </a:spcBef>
              <a:defRPr/>
            </a:pPr>
            <a:r>
              <a:rPr kumimoji="0" lang="en-US" altLang="ko-KR" sz="2000" b="1" kern="0" dirty="0">
                <a:latin typeface="+mn-lt"/>
                <a:ea typeface="굴림" pitchFamily="50" charset="-127"/>
              </a:rPr>
              <a:t>Date:</a:t>
            </a:r>
            <a:r>
              <a:rPr kumimoji="0" lang="en-US" altLang="ko-KR" sz="2000" kern="0" dirty="0">
                <a:latin typeface="+mn-lt"/>
                <a:ea typeface="굴림" pitchFamily="50" charset="-127"/>
              </a:rPr>
              <a:t> </a:t>
            </a:r>
            <a:r>
              <a:rPr kumimoji="0" lang="en-US" altLang="ko-KR" sz="2000" kern="0" dirty="0" smtClean="0">
                <a:latin typeface="+mn-lt"/>
                <a:ea typeface="굴림" pitchFamily="50" charset="-127"/>
              </a:rPr>
              <a:t>2015-09-14</a:t>
            </a:r>
            <a:endParaRPr kumimoji="0" lang="en-US" altLang="ko-KR" sz="2000" kern="0" dirty="0">
              <a:latin typeface="+mn-lt"/>
              <a:ea typeface="굴림" pitchFamily="50" charset="-127"/>
            </a:endParaRPr>
          </a:p>
        </p:txBody>
      </p:sp>
      <p:sp>
        <p:nvSpPr>
          <p:cNvPr id="6150" name="Rectangle 12"/>
          <p:cNvSpPr>
            <a:spLocks noChangeArrowheads="1"/>
          </p:cNvSpPr>
          <p:nvPr/>
        </p:nvSpPr>
        <p:spPr bwMode="auto">
          <a:xfrm>
            <a:off x="533400" y="2900363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12" name="Table 5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657019"/>
              </p:ext>
            </p:extLst>
          </p:nvPr>
        </p:nvGraphicFramePr>
        <p:xfrm>
          <a:off x="681038" y="3475038"/>
          <a:ext cx="7777161" cy="914400"/>
        </p:xfrm>
        <a:graphic>
          <a:graphicData uri="http://schemas.openxmlformats.org/drawingml/2006/table">
            <a:tbl>
              <a:tblPr/>
              <a:tblGrid>
                <a:gridCol w="1306537"/>
                <a:gridCol w="1638070"/>
                <a:gridCol w="1528648"/>
                <a:gridCol w="1401261"/>
                <a:gridCol w="1902645"/>
              </a:tblGrid>
              <a:tr h="18282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바탕" panose="02030600000101010101" pitchFamily="18" charset="-127"/>
                        </a:rPr>
                        <a:t>Name</a:t>
                      </a: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Affiliations</a:t>
                      </a:r>
                      <a:endParaRPr kumimoji="0" lang="en-US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34" charset="-127"/>
                      </a:endParaRP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Address</a:t>
                      </a:r>
                      <a:endParaRPr kumimoji="0" lang="en-US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34" charset="-127"/>
                      </a:endParaRP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Phone</a:t>
                      </a:r>
                      <a:endParaRPr kumimoji="0" lang="en-US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34" charset="-127"/>
                      </a:endParaRP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Email</a:t>
                      </a:r>
                      <a:endParaRPr kumimoji="0" lang="en-US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34" charset="-127"/>
                      </a:endParaRP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82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Ghosh Chittabrata</a:t>
                      </a: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Intel</a:t>
                      </a: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2200 Mission College Blvd., Santa Clara, CA, 95054</a:t>
                      </a: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+1-415-244-8904</a:t>
                      </a: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chittabrata.ghosh@intel.com</a:t>
                      </a: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82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34" charset="-127"/>
                      </a:endParaRP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34" charset="-127"/>
                      </a:endParaRP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34" charset="-127"/>
                      </a:endParaRP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34" charset="-127"/>
                      </a:endParaRP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82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34" charset="-127"/>
                      </a:endParaRP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34" charset="-127"/>
                      </a:endParaRP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34" charset="-127"/>
                      </a:endParaRP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34" charset="-127"/>
                      </a:endParaRP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82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34" charset="-127"/>
                      </a:endParaRP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34" charset="-127"/>
                      </a:endParaRP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34" charset="-127"/>
                      </a:endParaRP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34" charset="-127"/>
                      </a:endParaRP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153400" cy="4724400"/>
          </a:xfrm>
        </p:spPr>
        <p:txBody>
          <a:bodyPr/>
          <a:lstStyle/>
          <a:p>
            <a:r>
              <a:rPr lang="en-US" altLang="ko-KR" sz="1800" dirty="0">
                <a:ea typeface="굴림" panose="020B0600000101010101" pitchFamily="34" charset="-127"/>
              </a:rPr>
              <a:t>[1]</a:t>
            </a:r>
            <a:r>
              <a:rPr lang="en-US" altLang="zh-CN" sz="1800" dirty="0">
                <a:ea typeface="SimSun" panose="02010600030101010101" pitchFamily="2" charset="-122"/>
              </a:rPr>
              <a:t> </a:t>
            </a:r>
            <a:r>
              <a:rPr lang="en-US" sz="1800" dirty="0"/>
              <a:t>S. Merlin </a:t>
            </a:r>
            <a:r>
              <a:rPr lang="en-US" sz="1800" dirty="0" smtClean="0"/>
              <a:t>et. </a:t>
            </a:r>
            <a:r>
              <a:rPr lang="en-US" sz="1800" dirty="0"/>
              <a:t>a</a:t>
            </a:r>
            <a:r>
              <a:rPr lang="en-US" sz="1800" dirty="0" smtClean="0"/>
              <a:t>l., </a:t>
            </a:r>
            <a:r>
              <a:rPr lang="en-US" sz="1800" dirty="0"/>
              <a:t>“</a:t>
            </a:r>
            <a:r>
              <a:rPr lang="en-US" sz="1800" dirty="0" err="1"/>
              <a:t>TGax</a:t>
            </a:r>
            <a:r>
              <a:rPr lang="en-US" sz="1800" dirty="0"/>
              <a:t> Simulation Scenarios,” IEEE </a:t>
            </a:r>
            <a:r>
              <a:rPr lang="en-US" sz="1800" dirty="0" smtClean="0"/>
              <a:t>11-14-980r14, July </a:t>
            </a:r>
            <a:r>
              <a:rPr lang="en-US" sz="1800" dirty="0"/>
              <a:t>2015</a:t>
            </a:r>
          </a:p>
          <a:p>
            <a:r>
              <a:rPr lang="en-US" altLang="ko-KR" sz="1800" dirty="0" smtClean="0">
                <a:ea typeface="SimSun" panose="02010600030101010101" pitchFamily="2" charset="-122"/>
              </a:rPr>
              <a:t>[2] C. Ghosh et. </a:t>
            </a:r>
            <a:r>
              <a:rPr lang="en-US" altLang="ko-KR" sz="1800" dirty="0">
                <a:ea typeface="SimSun" panose="02010600030101010101" pitchFamily="2" charset="-122"/>
              </a:rPr>
              <a:t>a</a:t>
            </a:r>
            <a:r>
              <a:rPr lang="en-US" altLang="ko-KR" sz="1800" dirty="0" smtClean="0">
                <a:ea typeface="SimSun" panose="02010600030101010101" pitchFamily="2" charset="-122"/>
              </a:rPr>
              <a:t>l., “</a:t>
            </a:r>
            <a:r>
              <a:rPr lang="en-US" altLang="ko-KR" sz="1800" dirty="0" smtClean="0">
                <a:ea typeface="MS Gothic" panose="020B0609070205080204" pitchFamily="49" charset="-128"/>
                <a:cs typeface="Arial Unicode MS" panose="020B0604020202020204" pitchFamily="34" charset="-128"/>
              </a:rPr>
              <a:t>Sleep states in-IEEE 802.11ax Simulation Scenarios,” IEEE 11-15-314r2, March 2015</a:t>
            </a:r>
            <a:endParaRPr lang="en-US" altLang="ko-KR" sz="1800" dirty="0" smtClean="0">
              <a:ea typeface="SimSun" panose="02010600030101010101" pitchFamily="2" charset="-122"/>
            </a:endParaRPr>
          </a:p>
          <a:p>
            <a:r>
              <a:rPr lang="en-US" altLang="ko-KR" sz="1800" dirty="0" smtClean="0">
                <a:ea typeface="SimSun" panose="02010600030101010101" pitchFamily="2" charset="-122"/>
              </a:rPr>
              <a:t>[3] C. Ghosh et. </a:t>
            </a:r>
            <a:r>
              <a:rPr lang="en-US" altLang="ko-KR" sz="1800" dirty="0">
                <a:ea typeface="SimSun" panose="02010600030101010101" pitchFamily="2" charset="-122"/>
              </a:rPr>
              <a:t>a</a:t>
            </a:r>
            <a:r>
              <a:rPr lang="en-US" altLang="ko-KR" sz="1800" dirty="0" smtClean="0">
                <a:ea typeface="SimSun" panose="02010600030101010101" pitchFamily="2" charset="-122"/>
              </a:rPr>
              <a:t>l., “Power Consumption and Latency Values in State Transitions for IEEE 802.11ax Simulation Scenarios,” IEEE 11-15-0576r0, May 2015</a:t>
            </a:r>
            <a:endParaRPr lang="en-US" sz="1800" dirty="0" smtClean="0"/>
          </a:p>
          <a:p>
            <a:endParaRPr lang="en-US" sz="1800" dirty="0" smtClean="0"/>
          </a:p>
          <a:p>
            <a:endParaRPr lang="en-US" sz="1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3C0248BF-EC8E-4A89-81A9-2135F9CB7BFA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sp>
        <p:nvSpPr>
          <p:cNvPr id="7" name="바닥글 개체 틀 3"/>
          <p:cNvSpPr>
            <a:spLocks noGrp="1"/>
          </p:cNvSpPr>
          <p:nvPr>
            <p:ph type="ftr" idx="4294967295"/>
          </p:nvPr>
        </p:nvSpPr>
        <p:spPr>
          <a:xfrm>
            <a:off x="6500818" y="6479589"/>
            <a:ext cx="2109782" cy="2286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Chittabrata Ghosh, Intel</a:t>
            </a:r>
            <a:endParaRPr lang="en-US" altLang="ko-KR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idx="10"/>
          </p:nvPr>
        </p:nvSpPr>
        <p:spPr>
          <a:xfrm>
            <a:off x="696914" y="333375"/>
            <a:ext cx="1874823" cy="2730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September 2015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974372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</a:t>
            </a:r>
            <a:r>
              <a:rPr lang="en-US" dirty="0" smtClean="0"/>
              <a:t>poll </a:t>
            </a:r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   Do </a:t>
            </a:r>
            <a:r>
              <a:rPr lang="en-US" dirty="0"/>
              <a:t>you agree to define the </a:t>
            </a:r>
            <a:r>
              <a:rPr lang="en-US" dirty="0" smtClean="0"/>
              <a:t>current consumption value in Deep Sleep state </a:t>
            </a:r>
            <a:r>
              <a:rPr lang="en-US" dirty="0"/>
              <a:t>in the Simulation Scenarios document as </a:t>
            </a:r>
            <a:r>
              <a:rPr lang="en-US" dirty="0" smtClean="0"/>
              <a:t>proposed in </a:t>
            </a:r>
            <a:r>
              <a:rPr lang="en-US" dirty="0"/>
              <a:t>Slide </a:t>
            </a:r>
            <a:r>
              <a:rPr lang="en-US" dirty="0" smtClean="0"/>
              <a:t>5? </a:t>
            </a:r>
            <a:endParaRPr lang="en-US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3C0248BF-EC8E-4A89-81A9-2135F9CB7BFA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idx="10"/>
          </p:nvPr>
        </p:nvSpPr>
        <p:spPr>
          <a:xfrm>
            <a:off x="696914" y="333375"/>
            <a:ext cx="1874823" cy="2730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September 2015</a:t>
            </a:r>
            <a:endParaRPr lang="en-US" altLang="ko-KR" dirty="0"/>
          </a:p>
        </p:txBody>
      </p:sp>
      <p:sp>
        <p:nvSpPr>
          <p:cNvPr id="8" name="바닥글 개체 틀 3"/>
          <p:cNvSpPr>
            <a:spLocks noGrp="1"/>
          </p:cNvSpPr>
          <p:nvPr>
            <p:ph type="ftr" idx="4294967295"/>
          </p:nvPr>
        </p:nvSpPr>
        <p:spPr>
          <a:xfrm>
            <a:off x="6477000" y="6479589"/>
            <a:ext cx="2109782" cy="2286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Chittabrata Ghosh, Intel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063616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</a:t>
            </a:r>
            <a:r>
              <a:rPr lang="en-US" dirty="0" smtClean="0"/>
              <a:t>poll 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   Do </a:t>
            </a:r>
            <a:r>
              <a:rPr lang="en-US" dirty="0"/>
              <a:t>you agree to include the modified definition for Shallow and Deep Sleep </a:t>
            </a:r>
            <a:r>
              <a:rPr lang="en-US" dirty="0" smtClean="0"/>
              <a:t>state in </a:t>
            </a:r>
            <a:r>
              <a:rPr lang="en-US" dirty="0"/>
              <a:t>the Simulation Scenarios document </a:t>
            </a:r>
            <a:r>
              <a:rPr lang="en-US" dirty="0" smtClean="0"/>
              <a:t>as discussed in Slide 6?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3C0248BF-EC8E-4A89-81A9-2135F9CB7BFA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idx="10"/>
          </p:nvPr>
        </p:nvSpPr>
        <p:spPr>
          <a:xfrm>
            <a:off x="696914" y="333375"/>
            <a:ext cx="1874823" cy="2730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September 2015</a:t>
            </a:r>
            <a:endParaRPr lang="en-US" altLang="ko-KR" dirty="0"/>
          </a:p>
        </p:txBody>
      </p:sp>
      <p:sp>
        <p:nvSpPr>
          <p:cNvPr id="8" name="바닥글 개체 틀 3"/>
          <p:cNvSpPr>
            <a:spLocks noGrp="1"/>
          </p:cNvSpPr>
          <p:nvPr>
            <p:ph type="ftr" idx="4294967295"/>
          </p:nvPr>
        </p:nvSpPr>
        <p:spPr>
          <a:xfrm>
            <a:off x="6477000" y="6479589"/>
            <a:ext cx="2109782" cy="2286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Chittabrata Ghosh, Intel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939536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</a:t>
            </a:r>
            <a:r>
              <a:rPr lang="en-US" dirty="0" smtClean="0"/>
              <a:t>poll </a:t>
            </a:r>
            <a:r>
              <a:rPr lang="en-US" dirty="0"/>
              <a:t>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   Do </a:t>
            </a:r>
            <a:r>
              <a:rPr lang="en-US" dirty="0"/>
              <a:t>you agree to </a:t>
            </a:r>
            <a:r>
              <a:rPr lang="en-US" dirty="0" smtClean="0"/>
              <a:t>modify </a:t>
            </a:r>
            <a:r>
              <a:rPr lang="en-US" dirty="0"/>
              <a:t>the transition</a:t>
            </a:r>
            <a:r>
              <a:rPr lang="en-US" dirty="0" smtClean="0"/>
              <a:t> time from Deep Sleep to Listen </a:t>
            </a:r>
            <a:r>
              <a:rPr lang="en-US" dirty="0"/>
              <a:t>state in the Simulation Scenarios document as </a:t>
            </a:r>
            <a:r>
              <a:rPr lang="en-US" dirty="0" smtClean="0"/>
              <a:t>proposed in </a:t>
            </a:r>
            <a:r>
              <a:rPr lang="en-US" dirty="0"/>
              <a:t>Slide </a:t>
            </a:r>
            <a:r>
              <a:rPr lang="en-US" dirty="0" smtClean="0"/>
              <a:t>8?   </a:t>
            </a:r>
            <a:endParaRPr lang="en-US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3C0248BF-EC8E-4A89-81A9-2135F9CB7BFA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idx="10"/>
          </p:nvPr>
        </p:nvSpPr>
        <p:spPr>
          <a:xfrm>
            <a:off x="696914" y="333375"/>
            <a:ext cx="1874823" cy="2730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September 2015</a:t>
            </a:r>
            <a:endParaRPr lang="en-US" altLang="ko-KR" dirty="0"/>
          </a:p>
        </p:txBody>
      </p:sp>
      <p:sp>
        <p:nvSpPr>
          <p:cNvPr id="8" name="바닥글 개체 틀 3"/>
          <p:cNvSpPr>
            <a:spLocks noGrp="1"/>
          </p:cNvSpPr>
          <p:nvPr>
            <p:ph type="ftr" idx="4294967295"/>
          </p:nvPr>
        </p:nvSpPr>
        <p:spPr>
          <a:xfrm>
            <a:off x="6477000" y="6479589"/>
            <a:ext cx="2109782" cy="2286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Chittabrata Ghosh, Intel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207408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Abstract</a:t>
            </a:r>
            <a:endParaRPr lang="ko-KR" altLang="en-US" dirty="0" smtClean="0">
              <a:ea typeface="굴림" panose="020B0600000101010101" pitchFamily="34" charset="-127"/>
            </a:endParaRPr>
          </a:p>
        </p:txBody>
      </p:sp>
      <p:sp>
        <p:nvSpPr>
          <p:cNvPr id="7171" name="내용 개체 틀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724400"/>
          </a:xfrm>
        </p:spPr>
        <p:txBody>
          <a:bodyPr/>
          <a:lstStyle/>
          <a:p>
            <a:pPr marL="285750" indent="-285750">
              <a:buFont typeface="Arial"/>
              <a:buChar char="•"/>
            </a:pPr>
            <a:r>
              <a:rPr lang="en-US" sz="2000" dirty="0"/>
              <a:t>The </a:t>
            </a:r>
            <a:r>
              <a:rPr lang="en-US" sz="2000" dirty="0" smtClean="0"/>
              <a:t>Simulations Scenario document [1] described the common power model parameters in Deep Sleep, Shallow Sleep, Listen, Receive, and Transmit states</a:t>
            </a:r>
          </a:p>
          <a:p>
            <a:pPr marL="285750" indent="-285750">
              <a:buFont typeface="Arial"/>
              <a:buChar char="•"/>
            </a:pPr>
            <a:r>
              <a:rPr lang="en-US" altLang="ko-KR" sz="2000" dirty="0" smtClean="0">
                <a:ea typeface="굴림" panose="020B0600000101010101" pitchFamily="34" charset="-127"/>
              </a:rPr>
              <a:t>Current consumption in all the states, except the Deep Sleep state, are well defined for 20MHz, 40MHz, and 80MHz channel bandwidths</a:t>
            </a:r>
          </a:p>
          <a:p>
            <a:pPr marL="285750" indent="-285750">
              <a:buFont typeface="Arial"/>
              <a:buChar char="•"/>
            </a:pPr>
            <a:r>
              <a:rPr lang="en-US" altLang="ko-KR" sz="2000" dirty="0" smtClean="0">
                <a:ea typeface="굴림" panose="020B0600000101010101" pitchFamily="34" charset="-127"/>
              </a:rPr>
              <a:t>However, current consumption in Deep Sleep state in either of the channel bandwidths is not defined in [1]</a:t>
            </a:r>
          </a:p>
          <a:p>
            <a:pPr marL="285750" indent="-285750">
              <a:buFont typeface="Arial"/>
              <a:buChar char="•"/>
            </a:pPr>
            <a:r>
              <a:rPr lang="en-US" altLang="ko-KR" sz="2000" dirty="0" smtClean="0">
                <a:ea typeface="굴림" panose="020B0600000101010101" pitchFamily="34" charset="-127"/>
              </a:rPr>
              <a:t>In this contribution, we propose specific values for current consumption in Deep Sleep state</a:t>
            </a:r>
          </a:p>
          <a:p>
            <a:pPr marL="285750" indent="-285750">
              <a:buFont typeface="Arial"/>
              <a:buChar char="•"/>
            </a:pPr>
            <a:r>
              <a:rPr lang="en-US" altLang="ko-KR" sz="2000" dirty="0" smtClean="0">
                <a:ea typeface="굴림" panose="020B0600000101010101" pitchFamily="34" charset="-127"/>
              </a:rPr>
              <a:t>We also propose to modify the current definition of Deep Sleep and Shallow Sleep states   </a:t>
            </a:r>
            <a:endParaRPr lang="en-GB" altLang="ko-KR" sz="2000" dirty="0" smtClean="0">
              <a:ea typeface="굴림" panose="020B0600000101010101" pitchFamily="34" charset="-127"/>
            </a:endParaRPr>
          </a:p>
        </p:txBody>
      </p:sp>
      <p:sp>
        <p:nvSpPr>
          <p:cNvPr id="7173" name="슬라이드 번호 개체 틀 4"/>
          <p:cNvSpPr>
            <a:spLocks noGrp="1"/>
          </p:cNvSpPr>
          <p:nvPr>
            <p:ph type="sldNum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/>
              <a:t>Slide </a:t>
            </a:r>
            <a:fld id="{2D957C4F-E101-469A-9C60-50009B4375D1}" type="slidenum">
              <a:rPr lang="en-US" altLang="ko-KR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ko-KR" sz="1200" b="0"/>
          </a:p>
        </p:txBody>
      </p:sp>
      <p:sp>
        <p:nvSpPr>
          <p:cNvPr id="9" name="바닥글 개체 틀 3"/>
          <p:cNvSpPr>
            <a:spLocks noGrp="1"/>
          </p:cNvSpPr>
          <p:nvPr>
            <p:ph type="ftr" idx="4294967295"/>
          </p:nvPr>
        </p:nvSpPr>
        <p:spPr>
          <a:xfrm>
            <a:off x="5334000" y="6477000"/>
            <a:ext cx="3184520" cy="18097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                                      Chittabrata Ghosh, Intel</a:t>
            </a:r>
            <a:endParaRPr lang="en-US" altLang="ko-KR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idx="10"/>
          </p:nvPr>
        </p:nvSpPr>
        <p:spPr>
          <a:xfrm>
            <a:off x="696914" y="333375"/>
            <a:ext cx="1874823" cy="2730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September 2015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 State Transitions in 802.11ax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3</a:t>
            </a:fld>
            <a:endParaRPr lang="en-GB"/>
          </a:p>
        </p:txBody>
      </p:sp>
      <p:pic>
        <p:nvPicPr>
          <p:cNvPr id="7" name="Picture 6" descr="Macintosh HD:Users:joonsuk:Documents:IEEE WLAN:2015_03:PS-state-transition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6490" y="2209800"/>
            <a:ext cx="6894510" cy="3121027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바닥글 개체 틀 3"/>
          <p:cNvSpPr>
            <a:spLocks noGrp="1"/>
          </p:cNvSpPr>
          <p:nvPr>
            <p:ph type="ftr" idx="4294967295"/>
          </p:nvPr>
        </p:nvSpPr>
        <p:spPr>
          <a:xfrm>
            <a:off x="6477000" y="6467063"/>
            <a:ext cx="2109782" cy="2286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Chittabrata Ghosh, Intel</a:t>
            </a:r>
            <a:endParaRPr lang="en-US" altLang="ko-KR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idx="10"/>
          </p:nvPr>
        </p:nvSpPr>
        <p:spPr>
          <a:xfrm>
            <a:off x="696914" y="333375"/>
            <a:ext cx="1874823" cy="2730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September 2015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025029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85801"/>
            <a:ext cx="7770813" cy="762000"/>
          </a:xfrm>
        </p:spPr>
        <p:txBody>
          <a:bodyPr/>
          <a:lstStyle/>
          <a:p>
            <a:r>
              <a:rPr lang="en-US" dirty="0" smtClean="0"/>
              <a:t>Various Power States Definition in [1]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696914" y="1676400"/>
            <a:ext cx="78454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800" b="1" dirty="0" smtClean="0"/>
              <a:t>Based on contribution [2], the Simulation Scenarios document [1] of IEEE 802.11ax specifies the following common power model parameters for all simulation scenarios </a:t>
            </a:r>
          </a:p>
        </p:txBody>
      </p:sp>
      <p:sp>
        <p:nvSpPr>
          <p:cNvPr id="13" name="바닥글 개체 틀 3"/>
          <p:cNvSpPr>
            <a:spLocks noGrp="1"/>
          </p:cNvSpPr>
          <p:nvPr>
            <p:ph type="ftr" idx="4294967295"/>
          </p:nvPr>
        </p:nvSpPr>
        <p:spPr>
          <a:xfrm>
            <a:off x="6500818" y="6477000"/>
            <a:ext cx="2109782" cy="2286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Chittabrata Ghosh, Intel</a:t>
            </a:r>
            <a:endParaRPr lang="en-US" altLang="ko-KR" dirty="0"/>
          </a:p>
        </p:txBody>
      </p:sp>
      <p:sp>
        <p:nvSpPr>
          <p:cNvPr id="14" name="Rectangle 4"/>
          <p:cNvSpPr>
            <a:spLocks noGrp="1" noChangeArrowheads="1"/>
          </p:cNvSpPr>
          <p:nvPr>
            <p:ph type="dt" idx="10"/>
          </p:nvPr>
        </p:nvSpPr>
        <p:spPr>
          <a:xfrm>
            <a:off x="696914" y="333375"/>
            <a:ext cx="1874823" cy="2730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September 2015</a:t>
            </a:r>
            <a:endParaRPr lang="en-US" altLang="ko-KR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1277036"/>
              </p:ext>
            </p:extLst>
          </p:nvPr>
        </p:nvGraphicFramePr>
        <p:xfrm>
          <a:off x="990600" y="2743200"/>
          <a:ext cx="7770813" cy="34645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14558"/>
                <a:gridCol w="2414098"/>
                <a:gridCol w="2059677"/>
                <a:gridCol w="2182480"/>
              </a:tblGrid>
              <a:tr h="312420">
                <a:tc grid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Power State parameters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53160">
                <a:tc grid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Average Current Consumption [mA]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Voltage = </a:t>
                      </a:r>
                      <a:r>
                        <a:rPr lang="en-GB" sz="1200" dirty="0" smtClean="0">
                          <a:effectLst/>
                        </a:rPr>
                        <a:t>1.1V</a:t>
                      </a:r>
                      <a:r>
                        <a:rPr lang="en-GB" sz="1200" dirty="0">
                          <a:effectLst/>
                        </a:rPr>
                        <a:t>,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Band = </a:t>
                      </a:r>
                      <a:r>
                        <a:rPr lang="en-GB" sz="1200" dirty="0" smtClean="0">
                          <a:effectLst/>
                        </a:rPr>
                        <a:t>{ 2.4 </a:t>
                      </a:r>
                      <a:r>
                        <a:rPr lang="en-GB" sz="1200" dirty="0">
                          <a:effectLst/>
                        </a:rPr>
                        <a:t>GHz, 5 GHz }, NSS = { 1 },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Number of TX/RX antennas = { 1 }, TX power per antenna = { 15 </a:t>
                      </a:r>
                      <a:r>
                        <a:rPr lang="en-GB" sz="1200" dirty="0" err="1">
                          <a:effectLst/>
                        </a:rPr>
                        <a:t>dBm</a:t>
                      </a:r>
                      <a:r>
                        <a:rPr lang="en-GB" sz="1200" dirty="0">
                          <a:effectLst/>
                        </a:rPr>
                        <a:t> }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24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Power State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Bandwidth = { 20 MHz }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Bandwidth = { 40 MHz }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Bandwidth = { 80 MHz }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3124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Transmit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280 mA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280 mA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280 mA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3124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Receive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100 mA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140 mA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200 mA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3124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Listen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50 mA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60 mA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75 mA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3124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Shallow Sleep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0.9 mA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0.9 mA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0.9 mA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3124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</a:rPr>
                        <a:t>Deep Sleep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</a:rPr>
                        <a:t>TBD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</a:rPr>
                        <a:t>TBD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</a:rPr>
                        <a:t>TBD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9620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1"/>
            <a:ext cx="8305799" cy="762000"/>
          </a:xfrm>
        </p:spPr>
        <p:txBody>
          <a:bodyPr/>
          <a:lstStyle/>
          <a:p>
            <a:r>
              <a:rPr lang="en-US" dirty="0" smtClean="0"/>
              <a:t>Proposed Current Consumption in Deep Sleep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696914" y="1676400"/>
            <a:ext cx="78454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800" b="1" dirty="0" smtClean="0"/>
              <a:t>We propose to replace the TBD values for Deep Sleep state in the Simulation Scenarios document [1] of IEEE 802.11ax</a:t>
            </a:r>
          </a:p>
        </p:txBody>
      </p:sp>
      <p:sp>
        <p:nvSpPr>
          <p:cNvPr id="13" name="바닥글 개체 틀 3"/>
          <p:cNvSpPr>
            <a:spLocks noGrp="1"/>
          </p:cNvSpPr>
          <p:nvPr>
            <p:ph type="ftr" idx="4294967295"/>
          </p:nvPr>
        </p:nvSpPr>
        <p:spPr>
          <a:xfrm>
            <a:off x="6500818" y="6477000"/>
            <a:ext cx="2109782" cy="2286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Chittabrata Ghosh, Intel</a:t>
            </a:r>
            <a:endParaRPr lang="en-US" altLang="ko-KR" dirty="0"/>
          </a:p>
        </p:txBody>
      </p:sp>
      <p:sp>
        <p:nvSpPr>
          <p:cNvPr id="14" name="Rectangle 4"/>
          <p:cNvSpPr>
            <a:spLocks noGrp="1" noChangeArrowheads="1"/>
          </p:cNvSpPr>
          <p:nvPr>
            <p:ph type="dt" idx="10"/>
          </p:nvPr>
        </p:nvSpPr>
        <p:spPr>
          <a:xfrm>
            <a:off x="696914" y="333375"/>
            <a:ext cx="1874823" cy="2730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September 2015</a:t>
            </a:r>
            <a:endParaRPr lang="en-US" altLang="ko-KR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6395747"/>
              </p:ext>
            </p:extLst>
          </p:nvPr>
        </p:nvGraphicFramePr>
        <p:xfrm>
          <a:off x="990600" y="2524760"/>
          <a:ext cx="7770813" cy="34645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14558"/>
                <a:gridCol w="2414098"/>
                <a:gridCol w="2059677"/>
                <a:gridCol w="2182480"/>
              </a:tblGrid>
              <a:tr h="312420">
                <a:tc grid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Power State parameters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53160">
                <a:tc grid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Average Current Consumption [mA]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Voltage = </a:t>
                      </a:r>
                      <a:r>
                        <a:rPr lang="en-GB" sz="1200" dirty="0" smtClean="0">
                          <a:effectLst/>
                        </a:rPr>
                        <a:t>1.1V</a:t>
                      </a:r>
                      <a:r>
                        <a:rPr lang="en-GB" sz="1200" dirty="0">
                          <a:effectLst/>
                        </a:rPr>
                        <a:t>,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Band = </a:t>
                      </a:r>
                      <a:r>
                        <a:rPr lang="en-GB" sz="1200" dirty="0" smtClean="0">
                          <a:effectLst/>
                        </a:rPr>
                        <a:t>{ 2.4 </a:t>
                      </a:r>
                      <a:r>
                        <a:rPr lang="en-GB" sz="1200" dirty="0">
                          <a:effectLst/>
                        </a:rPr>
                        <a:t>GHz, 5 GHz }, NSS = { 1 },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Number of TX/RX antennas = { 1 }, TX power per antenna = { 15 </a:t>
                      </a:r>
                      <a:r>
                        <a:rPr lang="en-GB" sz="1200" dirty="0" err="1">
                          <a:effectLst/>
                        </a:rPr>
                        <a:t>dBm</a:t>
                      </a:r>
                      <a:r>
                        <a:rPr lang="en-GB" sz="1200" dirty="0">
                          <a:effectLst/>
                        </a:rPr>
                        <a:t> }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24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Power State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Bandwidth = { 20 MHz }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Bandwidth = { 40 MHz }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Bandwidth = { 80 MHz }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3124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Transmit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280 mA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280 mA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280 mA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3124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Receive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100 mA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140 mA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200 mA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3124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Listen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50 mA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60 mA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75 mA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3124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Shallow Sleep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0.9 mA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0.9 mA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0.9 mA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3124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</a:rPr>
                        <a:t>Deep Sleep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 smtClean="0">
                          <a:effectLst/>
                          <a:latin typeface="+mn-lt"/>
                          <a:ea typeface="+mn-ea"/>
                        </a:rPr>
                        <a:t>0.09mA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 smtClean="0">
                          <a:effectLst/>
                          <a:latin typeface="+mn-lt"/>
                          <a:ea typeface="+mn-ea"/>
                        </a:rPr>
                        <a:t>0.09mA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 smtClean="0">
                          <a:effectLst/>
                          <a:latin typeface="+mn-lt"/>
                          <a:ea typeface="+mn-ea"/>
                        </a:rPr>
                        <a:t>0.09mA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6281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Deep and Shallow Sleep State Definition [1]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Chittabrata Ghosh, Intel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3C0248BF-EC8E-4A89-81A9-2135F9CB7BFA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7" name="TextBox 6"/>
          <p:cNvSpPr txBox="1"/>
          <p:nvPr/>
        </p:nvSpPr>
        <p:spPr>
          <a:xfrm>
            <a:off x="648495" y="1939405"/>
            <a:ext cx="784542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1" dirty="0">
                <a:solidFill>
                  <a:schemeClr val="tx1"/>
                </a:solidFill>
              </a:rPr>
              <a:t>Deep Sleep </a:t>
            </a:r>
            <a:r>
              <a:rPr lang="en-GB" sz="1800" b="1" dirty="0" smtClean="0">
                <a:solidFill>
                  <a:schemeClr val="tx1"/>
                </a:solidFill>
              </a:rPr>
              <a:t>[2] </a:t>
            </a:r>
            <a:r>
              <a:rPr lang="en-GB" sz="1800" dirty="0" smtClean="0">
                <a:solidFill>
                  <a:schemeClr val="tx1"/>
                </a:solidFill>
              </a:rPr>
              <a:t>power </a:t>
            </a:r>
            <a:r>
              <a:rPr lang="en-GB" sz="1800" dirty="0">
                <a:solidFill>
                  <a:schemeClr val="tx1"/>
                </a:solidFill>
              </a:rPr>
              <a:t>state </a:t>
            </a:r>
            <a:r>
              <a:rPr lang="en-GB" sz="1800" dirty="0" smtClean="0">
                <a:solidFill>
                  <a:schemeClr val="tx1"/>
                </a:solidFill>
              </a:rPr>
              <a:t>is </a:t>
            </a:r>
            <a:r>
              <a:rPr lang="en-GB" sz="1800" dirty="0">
                <a:solidFill>
                  <a:schemeClr val="tx1"/>
                </a:solidFill>
              </a:rPr>
              <a:t>defined as a sleep state with the least (non-zero) power consumed and the longest transition time to Listen state. </a:t>
            </a:r>
            <a:endParaRPr lang="en-US" sz="1800" dirty="0">
              <a:solidFill>
                <a:schemeClr val="tx1"/>
              </a:solidFill>
            </a:endParaRPr>
          </a:p>
          <a:p>
            <a:r>
              <a:rPr lang="en-GB" sz="1800" dirty="0">
                <a:solidFill>
                  <a:schemeClr val="tx1"/>
                </a:solidFill>
              </a:rPr>
              <a:t> </a:t>
            </a:r>
            <a:endParaRPr lang="en-US" sz="1800" dirty="0">
              <a:solidFill>
                <a:schemeClr val="tx1"/>
              </a:solidFill>
            </a:endParaRPr>
          </a:p>
          <a:p>
            <a:r>
              <a:rPr lang="en-GB" sz="1800" b="1" dirty="0">
                <a:solidFill>
                  <a:schemeClr val="tx1"/>
                </a:solidFill>
              </a:rPr>
              <a:t>Shallow Sleep </a:t>
            </a:r>
            <a:r>
              <a:rPr lang="en-GB" sz="1800" b="1" dirty="0" smtClean="0">
                <a:solidFill>
                  <a:schemeClr val="tx1"/>
                </a:solidFill>
              </a:rPr>
              <a:t>[2] </a:t>
            </a:r>
            <a:r>
              <a:rPr lang="en-GB" sz="1800" dirty="0" smtClean="0">
                <a:solidFill>
                  <a:schemeClr val="tx1"/>
                </a:solidFill>
              </a:rPr>
              <a:t>power </a:t>
            </a:r>
            <a:r>
              <a:rPr lang="en-GB" sz="1800" dirty="0">
                <a:solidFill>
                  <a:schemeClr val="tx1"/>
                </a:solidFill>
              </a:rPr>
              <a:t>state is defined as a sleep state when the STA consumes more power but transitions faster to Listen state when compared to the Deep Sleep power </a:t>
            </a:r>
            <a:r>
              <a:rPr lang="en-GB" sz="1800" dirty="0" smtClean="0">
                <a:solidFill>
                  <a:schemeClr val="tx1"/>
                </a:solidFill>
              </a:rPr>
              <a:t>state</a:t>
            </a:r>
          </a:p>
          <a:p>
            <a:endParaRPr lang="en-GB" sz="1800" dirty="0"/>
          </a:p>
          <a:p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idx="10"/>
          </p:nvPr>
        </p:nvSpPr>
        <p:spPr>
          <a:xfrm>
            <a:off x="696914" y="333375"/>
            <a:ext cx="1874823" cy="2730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September 2015</a:t>
            </a:r>
            <a:endParaRPr lang="en-US" altLang="ko-KR" dirty="0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188121" y="3800832"/>
            <a:ext cx="8313738" cy="25237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Proposed modifications</a:t>
            </a:r>
            <a:r>
              <a:rPr kumimoji="0" lang="en-US" altLang="en-US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to Deep and Shallow Sleep state definition: 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Deep sleep 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power state of a wireless module is defined as a sleep state with the wireless radio turned off,  </a:t>
            </a:r>
            <a:r>
              <a:rPr kumimoji="0" lang="en-US" altLang="en-US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i.e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., RF, baseband and MAC processors are all switched off. The only power consumed by the wireless module is leakage power. 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altLang="en-US" sz="1800" dirty="0">
              <a:cs typeface="Times New Roman" panose="02020603050405020304" pitchFamily="18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188120" y="5369004"/>
            <a:ext cx="8354217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Shallow sleep 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power state of a wireless module is defined as a sleep state with baseband and MAC processors turned on, but RF is switched off.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8017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14" y="773982"/>
            <a:ext cx="7772400" cy="914400"/>
          </a:xfrm>
        </p:spPr>
        <p:txBody>
          <a:bodyPr/>
          <a:lstStyle/>
          <a:p>
            <a:r>
              <a:rPr lang="en-US" dirty="0" smtClean="0"/>
              <a:t>Power and Latency Transitions Among States in IEEE 802.11ax [1, 3]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1695450" y="228441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바닥글 개체 틀 3"/>
          <p:cNvSpPr>
            <a:spLocks noGrp="1"/>
          </p:cNvSpPr>
          <p:nvPr>
            <p:ph type="ftr" idx="4294967295"/>
          </p:nvPr>
        </p:nvSpPr>
        <p:spPr>
          <a:xfrm>
            <a:off x="6477000" y="6515103"/>
            <a:ext cx="2109782" cy="2286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Chittabrata Ghosh, Intel</a:t>
            </a:r>
            <a:endParaRPr lang="en-US" altLang="ko-KR" dirty="0"/>
          </a:p>
        </p:txBody>
      </p:sp>
      <p:sp>
        <p:nvSpPr>
          <p:cNvPr id="13" name="Rectangle 4"/>
          <p:cNvSpPr>
            <a:spLocks noGrp="1" noChangeArrowheads="1"/>
          </p:cNvSpPr>
          <p:nvPr>
            <p:ph type="dt" idx="10"/>
          </p:nvPr>
        </p:nvSpPr>
        <p:spPr>
          <a:xfrm>
            <a:off x="696914" y="333375"/>
            <a:ext cx="1874823" cy="2730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September 2015</a:t>
            </a:r>
            <a:endParaRPr lang="en-US" altLang="ko-KR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7986593"/>
              </p:ext>
            </p:extLst>
          </p:nvPr>
        </p:nvGraphicFramePr>
        <p:xfrm>
          <a:off x="1543526" y="2133600"/>
          <a:ext cx="6762274" cy="378079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2125158"/>
                <a:gridCol w="2016137"/>
                <a:gridCol w="2620979"/>
              </a:tblGrid>
              <a:tr h="357505"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Power Transition parameters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750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State Transitions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Transition Time (ms)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Average Power Consumption (mW)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</a:tr>
              <a:tr h="35750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Transmit </a:t>
                      </a:r>
                      <a:r>
                        <a:rPr lang="en-GB" sz="1400" dirty="0" smtClean="0">
                          <a:effectLst/>
                        </a:rPr>
                        <a:t>       Listen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T</a:t>
                      </a:r>
                      <a:r>
                        <a:rPr lang="en-GB" sz="1400" baseline="-25000">
                          <a:effectLst/>
                        </a:rPr>
                        <a:t>TL</a:t>
                      </a:r>
                      <a:r>
                        <a:rPr lang="en-GB" sz="1400">
                          <a:effectLst/>
                        </a:rPr>
                        <a:t>=0.01ms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75mW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</a:tr>
              <a:tr h="35750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Receive ⬄ Listen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0.001ms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55mW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</a:tr>
              <a:tr h="35750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Listen </a:t>
                      </a:r>
                      <a:r>
                        <a:rPr lang="en-GB" sz="1400" dirty="0" smtClean="0">
                          <a:effectLst/>
                        </a:rPr>
                        <a:t>       Transmit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T</a:t>
                      </a:r>
                      <a:r>
                        <a:rPr lang="en-GB" sz="1400" baseline="-25000">
                          <a:effectLst/>
                        </a:rPr>
                        <a:t>LT</a:t>
                      </a:r>
                      <a:r>
                        <a:rPr lang="en-GB" sz="1400">
                          <a:effectLst/>
                        </a:rPr>
                        <a:t> = 0.01ms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P</a:t>
                      </a:r>
                      <a:r>
                        <a:rPr lang="en-GB" sz="1400" baseline="-25000">
                          <a:effectLst/>
                        </a:rPr>
                        <a:t>LT</a:t>
                      </a:r>
                      <a:r>
                        <a:rPr lang="en-GB" sz="1400">
                          <a:effectLst/>
                        </a:rPr>
                        <a:t> = 100mW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</a:tr>
              <a:tr h="35750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Transmit </a:t>
                      </a:r>
                      <a:r>
                        <a:rPr lang="en-GB" sz="1400" dirty="0" smtClean="0">
                          <a:effectLst/>
                        </a:rPr>
                        <a:t>       Shallow </a:t>
                      </a:r>
                      <a:r>
                        <a:rPr lang="en-GB" sz="1400" dirty="0">
                          <a:effectLst/>
                        </a:rPr>
                        <a:t>Sleep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T</a:t>
                      </a:r>
                      <a:r>
                        <a:rPr lang="en-GB" sz="1400" baseline="-25000">
                          <a:effectLst/>
                        </a:rPr>
                        <a:t>TS</a:t>
                      </a:r>
                      <a:r>
                        <a:rPr lang="en-GB" sz="1400">
                          <a:effectLst/>
                        </a:rPr>
                        <a:t>=0.01ms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P</a:t>
                      </a:r>
                      <a:r>
                        <a:rPr lang="en-GB" sz="1400" baseline="-25000">
                          <a:effectLst/>
                        </a:rPr>
                        <a:t>TS</a:t>
                      </a:r>
                      <a:r>
                        <a:rPr lang="en-GB" sz="1400">
                          <a:effectLst/>
                        </a:rPr>
                        <a:t> = 15mW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</a:tr>
              <a:tr h="35750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Receive</a:t>
                      </a:r>
                      <a:r>
                        <a:rPr lang="en-GB" sz="1400" baseline="0" dirty="0" smtClean="0">
                          <a:effectLst/>
                        </a:rPr>
                        <a:t> </a:t>
                      </a:r>
                      <a:r>
                        <a:rPr lang="en-GB" sz="1400" dirty="0" smtClean="0">
                          <a:effectLst/>
                        </a:rPr>
                        <a:t>      Shallow </a:t>
                      </a:r>
                      <a:r>
                        <a:rPr lang="en-GB" sz="1400" dirty="0">
                          <a:effectLst/>
                        </a:rPr>
                        <a:t>Sleep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T</a:t>
                      </a:r>
                      <a:r>
                        <a:rPr lang="en-GB" sz="1400" baseline="-25000">
                          <a:effectLst/>
                        </a:rPr>
                        <a:t>RS</a:t>
                      </a:r>
                      <a:r>
                        <a:rPr lang="en-GB" sz="1400">
                          <a:effectLst/>
                        </a:rPr>
                        <a:t>=0.2ms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PRS = 15mW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</a:tr>
              <a:tr h="1809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Listen </a:t>
                      </a:r>
                      <a:r>
                        <a:rPr lang="en-GB" sz="1400" dirty="0" smtClean="0">
                          <a:effectLst/>
                        </a:rPr>
                        <a:t>      Shallow </a:t>
                      </a:r>
                      <a:r>
                        <a:rPr lang="en-GB" sz="1400" dirty="0">
                          <a:effectLst/>
                        </a:rPr>
                        <a:t>Sleep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T</a:t>
                      </a:r>
                      <a:r>
                        <a:rPr lang="en-GB" sz="1400" baseline="-25000">
                          <a:effectLst/>
                        </a:rPr>
                        <a:t>LS</a:t>
                      </a:r>
                      <a:r>
                        <a:rPr lang="en-GB" sz="1400">
                          <a:effectLst/>
                        </a:rPr>
                        <a:t>=0.2ms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PLS = 5mW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</a:tr>
              <a:tr h="1809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Shallow </a:t>
                      </a:r>
                      <a:r>
                        <a:rPr lang="en-GB" sz="1400" dirty="0" smtClean="0">
                          <a:effectLst/>
                        </a:rPr>
                        <a:t>Sleep</a:t>
                      </a:r>
                      <a:r>
                        <a:rPr lang="en-GB" sz="1400" baseline="0" dirty="0" smtClean="0">
                          <a:effectLst/>
                        </a:rPr>
                        <a:t> </a:t>
                      </a:r>
                      <a:r>
                        <a:rPr lang="en-GB" sz="1400" dirty="0" smtClean="0">
                          <a:effectLst/>
                        </a:rPr>
                        <a:t>       Listen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0.5 ms (T</a:t>
                      </a:r>
                      <a:r>
                        <a:rPr lang="en-GB" sz="1400" baseline="-25000">
                          <a:effectLst/>
                        </a:rPr>
                        <a:t>SL</a:t>
                      </a:r>
                      <a:r>
                        <a:rPr lang="en-GB" sz="1400">
                          <a:effectLst/>
                        </a:rPr>
                        <a:t>)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09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Listen</a:t>
                      </a:r>
                      <a:r>
                        <a:rPr lang="en-GB" sz="1400" baseline="0" dirty="0" smtClean="0">
                          <a:effectLst/>
                        </a:rPr>
                        <a:t> </a:t>
                      </a:r>
                      <a:r>
                        <a:rPr lang="en-GB" sz="1400" dirty="0" smtClean="0">
                          <a:effectLst/>
                        </a:rPr>
                        <a:t>      Deep </a:t>
                      </a:r>
                      <a:r>
                        <a:rPr lang="en-GB" sz="1400" dirty="0">
                          <a:effectLst/>
                        </a:rPr>
                        <a:t>Sleep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T</a:t>
                      </a:r>
                      <a:r>
                        <a:rPr lang="en-GB" sz="1400" baseline="-25000">
                          <a:effectLst/>
                        </a:rPr>
                        <a:t>LD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P</a:t>
                      </a:r>
                      <a:r>
                        <a:rPr lang="en-GB" sz="1400" baseline="-25000">
                          <a:effectLst/>
                        </a:rPr>
                        <a:t>DS</a:t>
                      </a:r>
                      <a:r>
                        <a:rPr lang="en-GB" sz="1400">
                          <a:effectLst/>
                        </a:rPr>
                        <a:t> = 5mW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</a:tr>
              <a:tr h="1809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Deep </a:t>
                      </a:r>
                      <a:r>
                        <a:rPr lang="en-GB" sz="1400" b="1" dirty="0" smtClean="0">
                          <a:effectLst/>
                        </a:rPr>
                        <a:t>Sleep   </a:t>
                      </a:r>
                      <a:r>
                        <a:rPr lang="en-GB" sz="1400" b="1" baseline="0" dirty="0" smtClean="0">
                          <a:effectLst/>
                        </a:rPr>
                        <a:t> </a:t>
                      </a:r>
                      <a:r>
                        <a:rPr lang="en-GB" sz="1400" b="1" dirty="0" smtClean="0">
                          <a:effectLst/>
                        </a:rPr>
                        <a:t>    Listen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T</a:t>
                      </a:r>
                      <a:r>
                        <a:rPr lang="en-GB" sz="1400" b="1" baseline="-25000" dirty="0">
                          <a:effectLst/>
                        </a:rPr>
                        <a:t>SDL</a:t>
                      </a:r>
                      <a:r>
                        <a:rPr lang="en-GB" sz="1400" b="1" dirty="0">
                          <a:effectLst/>
                        </a:rPr>
                        <a:t> = 3ms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695450" y="230981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ight Arrow 4"/>
          <p:cNvSpPr/>
          <p:nvPr/>
        </p:nvSpPr>
        <p:spPr bwMode="auto">
          <a:xfrm>
            <a:off x="2274518" y="3099147"/>
            <a:ext cx="209536" cy="163340"/>
          </a:xfrm>
          <a:prstGeom prst="rightArrow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" name="Right Arrow 13"/>
          <p:cNvSpPr/>
          <p:nvPr/>
        </p:nvSpPr>
        <p:spPr bwMode="auto">
          <a:xfrm>
            <a:off x="2075146" y="3799060"/>
            <a:ext cx="185802" cy="163340"/>
          </a:xfrm>
          <a:prstGeom prst="rightArrow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6" name="Right Arrow 15"/>
          <p:cNvSpPr/>
          <p:nvPr/>
        </p:nvSpPr>
        <p:spPr bwMode="auto">
          <a:xfrm>
            <a:off x="2315228" y="4153964"/>
            <a:ext cx="185802" cy="163340"/>
          </a:xfrm>
          <a:prstGeom prst="rightArrow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7" name="Right Arrow 16"/>
          <p:cNvSpPr/>
          <p:nvPr/>
        </p:nvSpPr>
        <p:spPr bwMode="auto">
          <a:xfrm>
            <a:off x="2202494" y="4522438"/>
            <a:ext cx="185802" cy="163340"/>
          </a:xfrm>
          <a:prstGeom prst="rightArrow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8" name="Right Arrow 17"/>
          <p:cNvSpPr/>
          <p:nvPr/>
        </p:nvSpPr>
        <p:spPr bwMode="auto">
          <a:xfrm>
            <a:off x="2077234" y="4853334"/>
            <a:ext cx="185802" cy="163340"/>
          </a:xfrm>
          <a:prstGeom prst="rightArrow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9" name="Right Arrow 18"/>
          <p:cNvSpPr/>
          <p:nvPr/>
        </p:nvSpPr>
        <p:spPr bwMode="auto">
          <a:xfrm>
            <a:off x="2678482" y="5133082"/>
            <a:ext cx="185802" cy="163340"/>
          </a:xfrm>
          <a:prstGeom prst="rightArrow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" name="Right Arrow 19"/>
          <p:cNvSpPr/>
          <p:nvPr/>
        </p:nvSpPr>
        <p:spPr bwMode="auto">
          <a:xfrm>
            <a:off x="2064708" y="5424312"/>
            <a:ext cx="185802" cy="163340"/>
          </a:xfrm>
          <a:prstGeom prst="rightArrow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1" name="Right Arrow 20"/>
          <p:cNvSpPr/>
          <p:nvPr/>
        </p:nvSpPr>
        <p:spPr bwMode="auto">
          <a:xfrm>
            <a:off x="2481198" y="5704060"/>
            <a:ext cx="185802" cy="163340"/>
          </a:xfrm>
          <a:prstGeom prst="rightArrow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27668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108" y="763532"/>
            <a:ext cx="7772400" cy="914400"/>
          </a:xfrm>
        </p:spPr>
        <p:txBody>
          <a:bodyPr/>
          <a:lstStyle/>
          <a:p>
            <a:r>
              <a:rPr lang="en-US" dirty="0" smtClean="0"/>
              <a:t>Proposed Latency in Transition from Deep Sleep to Listen State in [1]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12" name="바닥글 개체 틀 3"/>
          <p:cNvSpPr>
            <a:spLocks noGrp="1"/>
          </p:cNvSpPr>
          <p:nvPr>
            <p:ph type="ftr" idx="4294967295"/>
          </p:nvPr>
        </p:nvSpPr>
        <p:spPr>
          <a:xfrm>
            <a:off x="6477000" y="6515103"/>
            <a:ext cx="2109782" cy="2286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Chittabrata Ghosh, Intel</a:t>
            </a:r>
            <a:endParaRPr lang="en-US" altLang="ko-KR" dirty="0"/>
          </a:p>
        </p:txBody>
      </p:sp>
      <p:sp>
        <p:nvSpPr>
          <p:cNvPr id="13" name="Rectangle 4"/>
          <p:cNvSpPr>
            <a:spLocks noGrp="1" noChangeArrowheads="1"/>
          </p:cNvSpPr>
          <p:nvPr>
            <p:ph type="dt" idx="10"/>
          </p:nvPr>
        </p:nvSpPr>
        <p:spPr>
          <a:xfrm>
            <a:off x="696914" y="333375"/>
            <a:ext cx="1874823" cy="2730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September 2015</a:t>
            </a:r>
            <a:endParaRPr lang="en-US" altLang="ko-KR" dirty="0"/>
          </a:p>
        </p:txBody>
      </p:sp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1077382"/>
              </p:ext>
            </p:extLst>
          </p:nvPr>
        </p:nvGraphicFramePr>
        <p:xfrm>
          <a:off x="1543526" y="2133600"/>
          <a:ext cx="6762274" cy="378079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2125158"/>
                <a:gridCol w="2016137"/>
                <a:gridCol w="2620979"/>
              </a:tblGrid>
              <a:tr h="357505"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Power Transition parameters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750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State Transitions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Transition Time (ms)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Average Power Consumption (mW)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</a:tr>
              <a:tr h="35750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Transmit </a:t>
                      </a:r>
                      <a:r>
                        <a:rPr lang="en-GB" sz="1400" dirty="0" smtClean="0">
                          <a:effectLst/>
                        </a:rPr>
                        <a:t>       Listen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T</a:t>
                      </a:r>
                      <a:r>
                        <a:rPr lang="en-GB" sz="1400" baseline="-25000">
                          <a:effectLst/>
                        </a:rPr>
                        <a:t>TL</a:t>
                      </a:r>
                      <a:r>
                        <a:rPr lang="en-GB" sz="1400">
                          <a:effectLst/>
                        </a:rPr>
                        <a:t>=0.01ms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75mW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</a:tr>
              <a:tr h="35750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Receive ⬄ Listen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0.001ms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55mW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</a:tr>
              <a:tr h="35750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Listen </a:t>
                      </a:r>
                      <a:r>
                        <a:rPr lang="en-GB" sz="1400" dirty="0" smtClean="0">
                          <a:effectLst/>
                        </a:rPr>
                        <a:t>       Transmit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T</a:t>
                      </a:r>
                      <a:r>
                        <a:rPr lang="en-GB" sz="1400" baseline="-25000">
                          <a:effectLst/>
                        </a:rPr>
                        <a:t>LT</a:t>
                      </a:r>
                      <a:r>
                        <a:rPr lang="en-GB" sz="1400">
                          <a:effectLst/>
                        </a:rPr>
                        <a:t> = 0.01ms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P</a:t>
                      </a:r>
                      <a:r>
                        <a:rPr lang="en-GB" sz="1400" baseline="-25000">
                          <a:effectLst/>
                        </a:rPr>
                        <a:t>LT</a:t>
                      </a:r>
                      <a:r>
                        <a:rPr lang="en-GB" sz="1400">
                          <a:effectLst/>
                        </a:rPr>
                        <a:t> = 100mW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</a:tr>
              <a:tr h="35750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Transmit </a:t>
                      </a:r>
                      <a:r>
                        <a:rPr lang="en-GB" sz="1400" dirty="0" smtClean="0">
                          <a:effectLst/>
                        </a:rPr>
                        <a:t>       Shallow </a:t>
                      </a:r>
                      <a:r>
                        <a:rPr lang="en-GB" sz="1400" dirty="0">
                          <a:effectLst/>
                        </a:rPr>
                        <a:t>Sleep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T</a:t>
                      </a:r>
                      <a:r>
                        <a:rPr lang="en-GB" sz="1400" baseline="-25000">
                          <a:effectLst/>
                        </a:rPr>
                        <a:t>TS</a:t>
                      </a:r>
                      <a:r>
                        <a:rPr lang="en-GB" sz="1400">
                          <a:effectLst/>
                        </a:rPr>
                        <a:t>=0.01ms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P</a:t>
                      </a:r>
                      <a:r>
                        <a:rPr lang="en-GB" sz="1400" baseline="-25000">
                          <a:effectLst/>
                        </a:rPr>
                        <a:t>TS</a:t>
                      </a:r>
                      <a:r>
                        <a:rPr lang="en-GB" sz="1400">
                          <a:effectLst/>
                        </a:rPr>
                        <a:t> = 15mW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</a:tr>
              <a:tr h="35750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Receive</a:t>
                      </a:r>
                      <a:r>
                        <a:rPr lang="en-GB" sz="1400" baseline="0" dirty="0" smtClean="0">
                          <a:effectLst/>
                        </a:rPr>
                        <a:t> </a:t>
                      </a:r>
                      <a:r>
                        <a:rPr lang="en-GB" sz="1400" dirty="0" smtClean="0">
                          <a:effectLst/>
                        </a:rPr>
                        <a:t>      Shallow </a:t>
                      </a:r>
                      <a:r>
                        <a:rPr lang="en-GB" sz="1400" dirty="0">
                          <a:effectLst/>
                        </a:rPr>
                        <a:t>Sleep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T</a:t>
                      </a:r>
                      <a:r>
                        <a:rPr lang="en-GB" sz="1400" baseline="-25000">
                          <a:effectLst/>
                        </a:rPr>
                        <a:t>RS</a:t>
                      </a:r>
                      <a:r>
                        <a:rPr lang="en-GB" sz="1400">
                          <a:effectLst/>
                        </a:rPr>
                        <a:t>=0.2ms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PRS = 15mW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</a:tr>
              <a:tr h="1809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Listen </a:t>
                      </a:r>
                      <a:r>
                        <a:rPr lang="en-GB" sz="1400" dirty="0" smtClean="0">
                          <a:effectLst/>
                        </a:rPr>
                        <a:t>      Shallow </a:t>
                      </a:r>
                      <a:r>
                        <a:rPr lang="en-GB" sz="1400" dirty="0">
                          <a:effectLst/>
                        </a:rPr>
                        <a:t>Sleep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T</a:t>
                      </a:r>
                      <a:r>
                        <a:rPr lang="en-GB" sz="1400" baseline="-25000">
                          <a:effectLst/>
                        </a:rPr>
                        <a:t>LS</a:t>
                      </a:r>
                      <a:r>
                        <a:rPr lang="en-GB" sz="1400">
                          <a:effectLst/>
                        </a:rPr>
                        <a:t>=0.2ms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PLS = 5mW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</a:tr>
              <a:tr h="1809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Shallow </a:t>
                      </a:r>
                      <a:r>
                        <a:rPr lang="en-GB" sz="1400" dirty="0" smtClean="0">
                          <a:effectLst/>
                        </a:rPr>
                        <a:t>Sleep</a:t>
                      </a:r>
                      <a:r>
                        <a:rPr lang="en-GB" sz="1400" baseline="0" dirty="0" smtClean="0">
                          <a:effectLst/>
                        </a:rPr>
                        <a:t> </a:t>
                      </a:r>
                      <a:r>
                        <a:rPr lang="en-GB" sz="1400" dirty="0" smtClean="0">
                          <a:effectLst/>
                        </a:rPr>
                        <a:t>      Listen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0.5 ms (T</a:t>
                      </a:r>
                      <a:r>
                        <a:rPr lang="en-GB" sz="1400" baseline="-25000">
                          <a:effectLst/>
                        </a:rPr>
                        <a:t>SL</a:t>
                      </a:r>
                      <a:r>
                        <a:rPr lang="en-GB" sz="1400">
                          <a:effectLst/>
                        </a:rPr>
                        <a:t>)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09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Listen</a:t>
                      </a:r>
                      <a:r>
                        <a:rPr lang="en-GB" sz="1400" baseline="0" dirty="0" smtClean="0">
                          <a:effectLst/>
                        </a:rPr>
                        <a:t> </a:t>
                      </a:r>
                      <a:r>
                        <a:rPr lang="en-GB" sz="1400" dirty="0" smtClean="0">
                          <a:effectLst/>
                        </a:rPr>
                        <a:t>      Deep </a:t>
                      </a:r>
                      <a:r>
                        <a:rPr lang="en-GB" sz="1400" dirty="0">
                          <a:effectLst/>
                        </a:rPr>
                        <a:t>Sleep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T</a:t>
                      </a:r>
                      <a:r>
                        <a:rPr lang="en-GB" sz="1400" baseline="-25000">
                          <a:effectLst/>
                        </a:rPr>
                        <a:t>LD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P</a:t>
                      </a:r>
                      <a:r>
                        <a:rPr lang="en-GB" sz="1400" baseline="-25000">
                          <a:effectLst/>
                        </a:rPr>
                        <a:t>DS</a:t>
                      </a:r>
                      <a:r>
                        <a:rPr lang="en-GB" sz="1400">
                          <a:effectLst/>
                        </a:rPr>
                        <a:t> = 5mW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</a:tr>
              <a:tr h="1809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Deep </a:t>
                      </a:r>
                      <a:r>
                        <a:rPr lang="en-GB" sz="1400" b="1" dirty="0" smtClean="0">
                          <a:effectLst/>
                        </a:rPr>
                        <a:t>Sleep</a:t>
                      </a:r>
                      <a:r>
                        <a:rPr lang="en-GB" sz="1400" b="1" baseline="0" dirty="0" smtClean="0">
                          <a:effectLst/>
                        </a:rPr>
                        <a:t> </a:t>
                      </a:r>
                      <a:r>
                        <a:rPr lang="en-GB" sz="1400" b="1" dirty="0" smtClean="0">
                          <a:effectLst/>
                        </a:rPr>
                        <a:t>        Listen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T</a:t>
                      </a:r>
                      <a:r>
                        <a:rPr lang="en-GB" sz="1400" b="1" baseline="-25000" dirty="0">
                          <a:effectLst/>
                        </a:rPr>
                        <a:t>SDL</a:t>
                      </a:r>
                      <a:r>
                        <a:rPr lang="en-GB" sz="1400" b="1" dirty="0">
                          <a:effectLst/>
                        </a:rPr>
                        <a:t> = </a:t>
                      </a:r>
                      <a:r>
                        <a:rPr lang="en-GB" sz="1400" b="1" dirty="0" smtClean="0">
                          <a:effectLst/>
                        </a:rPr>
                        <a:t>10ms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6" name="Right Arrow 25"/>
          <p:cNvSpPr/>
          <p:nvPr/>
        </p:nvSpPr>
        <p:spPr bwMode="auto">
          <a:xfrm>
            <a:off x="2274518" y="3099147"/>
            <a:ext cx="209536" cy="163340"/>
          </a:xfrm>
          <a:prstGeom prst="rightArrow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7" name="Right Arrow 26"/>
          <p:cNvSpPr/>
          <p:nvPr/>
        </p:nvSpPr>
        <p:spPr bwMode="auto">
          <a:xfrm>
            <a:off x="2075146" y="3799060"/>
            <a:ext cx="185802" cy="163340"/>
          </a:xfrm>
          <a:prstGeom prst="rightArrow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8" name="Right Arrow 27"/>
          <p:cNvSpPr/>
          <p:nvPr/>
        </p:nvSpPr>
        <p:spPr bwMode="auto">
          <a:xfrm>
            <a:off x="2315228" y="4153964"/>
            <a:ext cx="185802" cy="163340"/>
          </a:xfrm>
          <a:prstGeom prst="rightArrow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9" name="Right Arrow 28"/>
          <p:cNvSpPr/>
          <p:nvPr/>
        </p:nvSpPr>
        <p:spPr bwMode="auto">
          <a:xfrm>
            <a:off x="2202494" y="4522438"/>
            <a:ext cx="185802" cy="163340"/>
          </a:xfrm>
          <a:prstGeom prst="rightArrow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0" name="Right Arrow 29"/>
          <p:cNvSpPr/>
          <p:nvPr/>
        </p:nvSpPr>
        <p:spPr bwMode="auto">
          <a:xfrm>
            <a:off x="2077234" y="4853334"/>
            <a:ext cx="185802" cy="163340"/>
          </a:xfrm>
          <a:prstGeom prst="rightArrow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1" name="Right Arrow 30"/>
          <p:cNvSpPr/>
          <p:nvPr/>
        </p:nvSpPr>
        <p:spPr bwMode="auto">
          <a:xfrm>
            <a:off x="2665956" y="5133082"/>
            <a:ext cx="185802" cy="163340"/>
          </a:xfrm>
          <a:prstGeom prst="rightArrow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2" name="Right Arrow 31"/>
          <p:cNvSpPr/>
          <p:nvPr/>
        </p:nvSpPr>
        <p:spPr bwMode="auto">
          <a:xfrm>
            <a:off x="2064708" y="5424312"/>
            <a:ext cx="185802" cy="163340"/>
          </a:xfrm>
          <a:prstGeom prst="rightArrow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3" name="Right Arrow 32"/>
          <p:cNvSpPr/>
          <p:nvPr/>
        </p:nvSpPr>
        <p:spPr bwMode="auto">
          <a:xfrm>
            <a:off x="2493724" y="5704060"/>
            <a:ext cx="185802" cy="163340"/>
          </a:xfrm>
          <a:prstGeom prst="rightArrow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40244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dirty="0">
                <a:ea typeface="굴림" panose="020B0600000101010101" pitchFamily="34" charset="-127"/>
              </a:rPr>
              <a:t>In this </a:t>
            </a:r>
            <a:r>
              <a:rPr lang="en-US" altLang="ko-KR" dirty="0" smtClean="0">
                <a:ea typeface="굴림" panose="020B0600000101010101" pitchFamily="34" charset="-127"/>
              </a:rPr>
              <a:t>submission, we have proposed current consumption values in Deep Sleep state for 20MHz, 40MHz, and 80MHz channel bandwidths</a:t>
            </a:r>
            <a:endParaRPr lang="en-US" altLang="ko-KR" dirty="0">
              <a:ea typeface="굴림" panose="020B0600000101010101" pitchFamily="34" charset="-127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dirty="0" smtClean="0">
                <a:ea typeface="굴림" panose="020B0600000101010101" pitchFamily="34" charset="-127"/>
              </a:rPr>
              <a:t>We have also proposed </a:t>
            </a:r>
            <a:r>
              <a:rPr lang="en-US" altLang="ko-KR" dirty="0">
                <a:ea typeface="굴림" panose="020B0600000101010101" pitchFamily="34" charset="-127"/>
              </a:rPr>
              <a:t>to modify definition of Shallow and Deep Sleep </a:t>
            </a:r>
            <a:r>
              <a:rPr lang="en-US" altLang="ko-KR" dirty="0" smtClean="0">
                <a:ea typeface="굴림" panose="020B0600000101010101" pitchFamily="34" charset="-127"/>
              </a:rPr>
              <a:t>states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dirty="0" smtClean="0">
                <a:ea typeface="굴림" panose="020B0600000101010101" pitchFamily="34" charset="-127"/>
              </a:rPr>
              <a:t>Finally, we have proposed to modify the latency in transition from Deep Sleep to Listen state </a:t>
            </a:r>
          </a:p>
          <a:p>
            <a:pPr marL="457200" lvl="1" indent="0"/>
            <a:endParaRPr lang="en-GB" sz="2400" dirty="0" smtClean="0">
              <a:ea typeface="굴림" panose="020B0600000101010101" pitchFamily="34" charset="-127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3C0248BF-EC8E-4A89-81A9-2135F9CB7BFA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7" name="바닥글 개체 틀 3"/>
          <p:cNvSpPr>
            <a:spLocks noGrp="1"/>
          </p:cNvSpPr>
          <p:nvPr>
            <p:ph type="ftr" idx="4294967295"/>
          </p:nvPr>
        </p:nvSpPr>
        <p:spPr>
          <a:xfrm>
            <a:off x="6500818" y="6475414"/>
            <a:ext cx="2109782" cy="2286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Chittabrata Ghosh, Intel</a:t>
            </a:r>
            <a:endParaRPr lang="en-US" altLang="ko-KR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idx="10"/>
          </p:nvPr>
        </p:nvSpPr>
        <p:spPr>
          <a:xfrm>
            <a:off x="696914" y="333375"/>
            <a:ext cx="1874823" cy="2730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September 2015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803331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11-15-xxxx-00-00ax-sate_power_latency_transitions.pptx" id="{22E83ED4-89C7-4B86-B126-5A310852A68E}" vid="{D705468C-DD27-45D5-A727-3F97DD04E552}"/>
    </a:ext>
  </a:extLst>
</a:theme>
</file>

<file path=ppt/theme/theme2.xml><?xml version="1.0" encoding="utf-8"?>
<a:theme xmlns:a="http://schemas.openxmlformats.org/drawingml/2006/main" name="2011_Aruba_template">
  <a:themeElements>
    <a:clrScheme name="Aruba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79823"/>
      </a:accent1>
      <a:accent2>
        <a:srgbClr val="8E988D"/>
      </a:accent2>
      <a:accent3>
        <a:srgbClr val="B9971A"/>
      </a:accent3>
      <a:accent4>
        <a:srgbClr val="6A82AA"/>
      </a:accent4>
      <a:accent5>
        <a:srgbClr val="807C63"/>
      </a:accent5>
      <a:accent6>
        <a:srgbClr val="B6AF12"/>
      </a:accent6>
      <a:hlink>
        <a:srgbClr val="404040"/>
      </a:hlink>
      <a:folHlink>
        <a:srgbClr val="BFBFBF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11-15-xxxx-00-00ax-sate_power_latency_transitions.pptx" id="{22E83ED4-89C7-4B86-B126-5A310852A68E}" vid="{2005E289-81C6-46C5-98CC-76D0EE6F9824}"/>
    </a:ext>
  </a:extLst>
</a:theme>
</file>

<file path=ppt/theme/theme3.xml><?xml version="1.0" encoding="utf-8"?>
<a:theme xmlns:a="http://schemas.openxmlformats.org/drawingml/2006/main" name="1_Aruba-2011-Template-Mktg">
  <a:themeElements>
    <a:clrScheme name="Aruba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8981E"/>
      </a:accent1>
      <a:accent2>
        <a:srgbClr val="8E988D"/>
      </a:accent2>
      <a:accent3>
        <a:srgbClr val="B9971A"/>
      </a:accent3>
      <a:accent4>
        <a:srgbClr val="6A82AA"/>
      </a:accent4>
      <a:accent5>
        <a:srgbClr val="807C63"/>
      </a:accent5>
      <a:accent6>
        <a:srgbClr val="B6AF12"/>
      </a:accent6>
      <a:hlink>
        <a:srgbClr val="404040"/>
      </a:hlink>
      <a:folHlink>
        <a:srgbClr val="BFBFBF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11-15-xxxx-00-00ax-sate_power_latency_transitions.pptx" id="{22E83ED4-89C7-4B86-B126-5A310852A68E}" vid="{E123CD0C-B32E-4EB8-817B-DB58C81F39C3}"/>
    </a:ext>
  </a:extLst>
</a:theme>
</file>

<file path=ppt/theme/theme4.xml><?xml version="1.0" encoding="utf-8"?>
<a:theme xmlns:a="http://schemas.openxmlformats.org/drawingml/2006/main" name="Aruba-2011-Template-Mktg">
  <a:themeElements>
    <a:clrScheme name="Aruba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8981E"/>
      </a:accent1>
      <a:accent2>
        <a:srgbClr val="8E988D"/>
      </a:accent2>
      <a:accent3>
        <a:srgbClr val="B9971A"/>
      </a:accent3>
      <a:accent4>
        <a:srgbClr val="6A82AA"/>
      </a:accent4>
      <a:accent5>
        <a:srgbClr val="807C63"/>
      </a:accent5>
      <a:accent6>
        <a:srgbClr val="B6AF12"/>
      </a:accent6>
      <a:hlink>
        <a:srgbClr val="404040"/>
      </a:hlink>
      <a:folHlink>
        <a:srgbClr val="BFBFBF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11-15-xxxx-00-00ax-sate_power_latency_transitions.pptx" id="{22E83ED4-89C7-4B86-B126-5A310852A68E}" vid="{1A13EB08-2E10-4EE3-AC9C-0AB551503D85}"/>
    </a:ext>
  </a:ext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plate</Template>
  <TotalTime>64551</TotalTime>
  <Words>953</Words>
  <Application>Microsoft Office PowerPoint</Application>
  <PresentationFormat>On-screen Show (4:3)</PresentationFormat>
  <Paragraphs>210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13</vt:i4>
      </vt:variant>
    </vt:vector>
  </HeadingPairs>
  <TitlesOfParts>
    <vt:vector size="29" baseType="lpstr">
      <vt:lpstr>Arial Unicode MS</vt:lpstr>
      <vt:lpstr>바탕</vt:lpstr>
      <vt:lpstr>굴림</vt:lpstr>
      <vt:lpstr>맑은 고딕</vt:lpstr>
      <vt:lpstr>MS Gothic</vt:lpstr>
      <vt:lpstr>ＭＳ Ｐゴシック</vt:lpstr>
      <vt:lpstr>SimSun</vt:lpstr>
      <vt:lpstr>Arial</vt:lpstr>
      <vt:lpstr>Lucida Grande</vt:lpstr>
      <vt:lpstr>Times</vt:lpstr>
      <vt:lpstr>Times New Roman</vt:lpstr>
      <vt:lpstr>Verdana</vt:lpstr>
      <vt:lpstr>802-11-Submission</vt:lpstr>
      <vt:lpstr>2011_Aruba_template</vt:lpstr>
      <vt:lpstr>1_Aruba-2011-Template-Mktg</vt:lpstr>
      <vt:lpstr>Aruba-2011-Template-Mktg</vt:lpstr>
      <vt:lpstr>PowerPoint Presentation</vt:lpstr>
      <vt:lpstr>Abstract</vt:lpstr>
      <vt:lpstr>Different State Transitions in 802.11ax</vt:lpstr>
      <vt:lpstr>Various Power States Definition in [1]</vt:lpstr>
      <vt:lpstr>Proposed Current Consumption in Deep Sleep</vt:lpstr>
      <vt:lpstr>Deep and Shallow Sleep State Definition [1]</vt:lpstr>
      <vt:lpstr>Power and Latency Transitions Among States in IEEE 802.11ax [1, 3]</vt:lpstr>
      <vt:lpstr>Proposed Latency in Transition from Deep Sleep to Listen State in [1]</vt:lpstr>
      <vt:lpstr>Conclusion</vt:lpstr>
      <vt:lpstr>References</vt:lpstr>
      <vt:lpstr>Straw poll 1</vt:lpstr>
      <vt:lpstr>Straw poll 2</vt:lpstr>
      <vt:lpstr>Straw poll 3</vt:lpstr>
    </vt:vector>
  </TitlesOfParts>
  <Company>Intel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Dmitry.Akhmetov@intel.com</dc:creator>
  <cp:lastModifiedBy>Ghosh, Chittabrata</cp:lastModifiedBy>
  <cp:revision>2178</cp:revision>
  <cp:lastPrinted>2015-03-07T03:09:48Z</cp:lastPrinted>
  <dcterms:created xsi:type="dcterms:W3CDTF">2007-05-21T21:00:37Z</dcterms:created>
  <dcterms:modified xsi:type="dcterms:W3CDTF">2015-09-13T15:40:20Z</dcterms:modified>
</cp:coreProperties>
</file>