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69" r:id="rId2"/>
    <p:sldId id="336" r:id="rId3"/>
    <p:sldId id="395" r:id="rId4"/>
    <p:sldId id="394" r:id="rId5"/>
    <p:sldId id="391" r:id="rId6"/>
    <p:sldId id="401" r:id="rId7"/>
    <p:sldId id="402" r:id="rId8"/>
    <p:sldId id="376" r:id="rId9"/>
    <p:sldId id="388" r:id="rId10"/>
    <p:sldId id="397" r:id="rId11"/>
    <p:sldId id="396" r:id="rId12"/>
    <p:sldId id="399" r:id="rId13"/>
    <p:sldId id="398" r:id="rId14"/>
    <p:sldId id="390" r:id="rId15"/>
    <p:sldId id="377" r:id="rId16"/>
    <p:sldId id="405" r:id="rId17"/>
    <p:sldId id="403" r:id="rId18"/>
    <p:sldId id="404" r:id="rId1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보통 스타일 4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2105" autoAdjust="0"/>
  </p:normalViewPr>
  <p:slideViewPr>
    <p:cSldViewPr>
      <p:cViewPr varScale="1">
        <p:scale>
          <a:sx n="90" d="100"/>
          <a:sy n="90" d="100"/>
        </p:scale>
        <p:origin x="124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76" y="-96"/>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smtClean="0"/>
              <a:t>doc.: IEEE 802.11-yy/xxxxr0</a:t>
            </a:r>
          </a:p>
        </p:txBody>
      </p:sp>
      <p:sp>
        <p:nvSpPr>
          <p:cNvPr id="11267" name="Rectangle 3"/>
          <p:cNvSpPr>
            <a:spLocks noGrp="1" noChangeArrowheads="1"/>
          </p:cNvSpPr>
          <p:nvPr>
            <p:ph type="dt" sz="quarter" idx="1"/>
          </p:nvPr>
        </p:nvSpPr>
        <p:spPr/>
        <p:txBody>
          <a:bodyPr/>
          <a:lstStyle/>
          <a:p>
            <a:pPr>
              <a:defRPr/>
            </a:pPr>
            <a:r>
              <a:rPr lang="en-US" smtClean="0"/>
              <a:t>Month Year</a:t>
            </a:r>
          </a:p>
        </p:txBody>
      </p:sp>
      <p:sp>
        <p:nvSpPr>
          <p:cNvPr id="11268" name="Rectangle 6"/>
          <p:cNvSpPr>
            <a:spLocks noGrp="1" noChangeArrowheads="1"/>
          </p:cNvSpPr>
          <p:nvPr>
            <p:ph type="ftr" sz="quarter" idx="4"/>
          </p:nvPr>
        </p:nvSpPr>
        <p:spPr/>
        <p:txBody>
          <a:bodyPr/>
          <a:lstStyle/>
          <a:p>
            <a:pPr lvl="4">
              <a:defRPr/>
            </a:pPr>
            <a:r>
              <a:rPr lang="en-US" smtClean="0"/>
              <a:t>John Doe, Some Company</a:t>
            </a:r>
          </a:p>
        </p:txBody>
      </p:sp>
      <p:sp>
        <p:nvSpPr>
          <p:cNvPr id="13317" name="Rectangle 7"/>
          <p:cNvSpPr>
            <a:spLocks noGrp="1" noChangeArrowheads="1"/>
          </p:cNvSpPr>
          <p:nvPr>
            <p:ph type="sldNum" sz="quarter" idx="5"/>
          </p:nvPr>
        </p:nvSpPr>
        <p:spPr>
          <a:noFill/>
        </p:spPr>
        <p:txBody>
          <a:bodyPr/>
          <a:lstStyle/>
          <a:p>
            <a:r>
              <a:rPr lang="en-US" smtClean="0">
                <a:cs typeface="Arial" charset="0"/>
              </a:rPr>
              <a:t>Page </a:t>
            </a:r>
            <a:fld id="{B376B859-F927-4FFC-938A-1E85F81B0C78}" type="slidenum">
              <a:rPr lang="en-US" smtClean="0">
                <a:cs typeface="Arial" charset="0"/>
              </a:rPr>
              <a:pPr/>
              <a:t>1</a:t>
            </a:fld>
            <a:endParaRPr lang="en-US" smtClean="0">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0894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802.11-yy/xxxxr0</a:t>
            </a:r>
            <a:endParaRPr lang="en-US"/>
          </a:p>
        </p:txBody>
      </p:sp>
      <p:sp>
        <p:nvSpPr>
          <p:cNvPr id="5" name="Date Placeholder 4"/>
          <p:cNvSpPr>
            <a:spLocks noGrp="1"/>
          </p:cNvSpPr>
          <p:nvPr>
            <p:ph type="dt" idx="11"/>
          </p:nvPr>
        </p:nvSpPr>
        <p:spPr/>
        <p:txBody>
          <a:bodyPr/>
          <a:lstStyle/>
          <a:p>
            <a:pPr>
              <a:defRPr/>
            </a:pPr>
            <a:r>
              <a:rPr lang="en-US" smtClean="0"/>
              <a:t>Month Year</a:t>
            </a:r>
            <a:endParaRPr lang="en-US"/>
          </a:p>
        </p:txBody>
      </p:sp>
      <p:sp>
        <p:nvSpPr>
          <p:cNvPr id="6" name="Footer Placeholder 5"/>
          <p:cNvSpPr>
            <a:spLocks noGrp="1"/>
          </p:cNvSpPr>
          <p:nvPr>
            <p:ph type="ftr" sz="quarter" idx="12"/>
          </p:nvPr>
        </p:nvSpPr>
        <p:spPr/>
        <p:txBody>
          <a:bodyPr/>
          <a:lstStyle/>
          <a:p>
            <a:pPr lvl="4">
              <a:defRPr/>
            </a:pPr>
            <a:r>
              <a:rPr lang="en-US" smtClean="0"/>
              <a:t>John Doe, Some Company</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409236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
        <p:nvSpPr>
          <p:cNvPr id="7" name="Rectangle 4"/>
          <p:cNvSpPr>
            <a:spLocks noGrp="1" noChangeArrowheads="1"/>
          </p:cNvSpPr>
          <p:nvPr>
            <p:ph type="dt" sz="half" idx="2"/>
          </p:nvPr>
        </p:nvSpPr>
        <p:spPr bwMode="auto">
          <a:xfrm>
            <a:off x="696913" y="332601"/>
            <a:ext cx="101309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altLang="ko-KR" smtClean="0"/>
              <a:t>September 2015</a:t>
            </a:r>
            <a:endParaRPr lang="en-US" altLang="ko-K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5"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5"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2601"/>
            <a:ext cx="1013098" cy="276999"/>
          </a:xfrm>
          <a:ln/>
        </p:spPr>
        <p:txBody>
          <a:bodyPr/>
          <a:lstStyle>
            <a:lvl1pPr>
              <a:defRPr/>
            </a:lvl1pPr>
          </a:lstStyle>
          <a:p>
            <a:pPr>
              <a:defRPr/>
            </a:pPr>
            <a:r>
              <a:rPr lang="en-US" altLang="ko-KR" smtClean="0"/>
              <a:t>September 2015</a:t>
            </a:r>
            <a:endParaRPr lang="en-US" altLang="ko-KR" dirty="0"/>
          </a:p>
        </p:txBody>
      </p:sp>
      <p:sp>
        <p:nvSpPr>
          <p:cNvPr id="5"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
        <p:nvSpPr>
          <p:cNvPr id="7"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9B3AFDE4-E638-42C0-A68B-50C601C7C88B}" type="slidenum">
              <a:rPr lang="en-US"/>
              <a:pPr>
                <a:defRPr/>
              </a:pPr>
              <a:t>‹#›</a:t>
            </a:fld>
            <a:endParaRPr lang="en-US" dirty="0"/>
          </a:p>
        </p:txBody>
      </p:sp>
      <p:sp>
        <p:nvSpPr>
          <p:cNvPr id="8"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8"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4"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3"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6"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September 2015</a:t>
            </a:r>
            <a:endParaRPr lang="en-US" altLang="ko-KR" dirty="0"/>
          </a:p>
        </p:txBody>
      </p:sp>
      <p:sp>
        <p:nvSpPr>
          <p:cNvPr id="6" name="Rectangle 5"/>
          <p:cNvSpPr>
            <a:spLocks noGrp="1" noChangeArrowheads="1"/>
          </p:cNvSpPr>
          <p:nvPr>
            <p:ph type="ftr" sz="quarter" idx="11"/>
          </p:nvPr>
        </p:nvSpPr>
        <p:spPr>
          <a:xfrm>
            <a:off x="5754059" y="6475413"/>
            <a:ext cx="2789866" cy="184666"/>
          </a:xfrm>
          <a:ln/>
        </p:spPr>
        <p:txBody>
          <a:bodyPr/>
          <a:lstStyle>
            <a:lvl1pPr>
              <a:defRPr/>
            </a:lvl1pPr>
          </a:lstStyle>
          <a:p>
            <a:pPr>
              <a:defRPr/>
            </a:pPr>
            <a:r>
              <a:rPr lang="en-US" altLang="ko-KR" smtClean="0"/>
              <a:t>Heejung Yu, Yeungnam Univ./Newracom</a:t>
            </a:r>
            <a:endParaRPr lang="en-US" altLang="ko-KR"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2601"/>
            <a:ext cx="101309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smtClean="0"/>
              <a:t>September 2015</a:t>
            </a:r>
            <a:endParaRPr lang="en-US" dirty="0"/>
          </a:p>
        </p:txBody>
      </p:sp>
      <p:sp>
        <p:nvSpPr>
          <p:cNvPr id="1029" name="Rectangle 5"/>
          <p:cNvSpPr>
            <a:spLocks noGrp="1" noChangeArrowheads="1"/>
          </p:cNvSpPr>
          <p:nvPr>
            <p:ph type="ftr" sz="quarter" idx="3"/>
          </p:nvPr>
        </p:nvSpPr>
        <p:spPr bwMode="auto">
          <a:xfrm>
            <a:off x="5754059" y="6475413"/>
            <a:ext cx="27898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smtClean="0"/>
              <a:t>Heejung Yu, Yeungnam Univ./Newracom</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a:t>
            </a:r>
            <a:r>
              <a:rPr lang="en-US" sz="1800" b="1" dirty="0" smtClean="0">
                <a:cs typeface="+mn-cs"/>
              </a:rPr>
              <a:t>802.11-15/1092r0</a:t>
            </a:r>
            <a:endParaRPr lang="en-US" sz="1800" b="1" dirty="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12.bin"/><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1013098" cy="276999"/>
          </a:xfrm>
        </p:spPr>
        <p:txBody>
          <a:bodyPr/>
          <a:lstStyle/>
          <a:p>
            <a:pPr>
              <a:defRPr/>
            </a:pPr>
            <a:r>
              <a:rPr lang="en-US" smtClean="0"/>
              <a:t>September 2015</a:t>
            </a:r>
            <a:endParaRPr lang="en-US" dirty="0" smtClean="0"/>
          </a:p>
        </p:txBody>
      </p:sp>
      <p:sp>
        <p:nvSpPr>
          <p:cNvPr id="1028" name="Footer Placeholder 4"/>
          <p:cNvSpPr>
            <a:spLocks noGrp="1"/>
          </p:cNvSpPr>
          <p:nvPr>
            <p:ph type="ftr" sz="quarter" idx="11"/>
          </p:nvPr>
        </p:nvSpPr>
        <p:spPr>
          <a:xfrm>
            <a:off x="5715587" y="6475413"/>
            <a:ext cx="2828338" cy="184666"/>
          </a:xfrm>
        </p:spPr>
        <p:txBody>
          <a:bodyPr/>
          <a:lstStyle/>
          <a:p>
            <a:pPr>
              <a:defRPr/>
            </a:pPr>
            <a:r>
              <a:rPr lang="en-US" dirty="0" err="1" smtClean="0"/>
              <a:t>Heejung</a:t>
            </a:r>
            <a:r>
              <a:rPr lang="en-US" dirty="0" smtClean="0"/>
              <a:t> Yu, </a:t>
            </a:r>
            <a:r>
              <a:rPr lang="en-US" dirty="0" err="1" smtClean="0"/>
              <a:t>Yeungnam</a:t>
            </a:r>
            <a:r>
              <a:rPr lang="en-US" dirty="0" smtClean="0"/>
              <a:t> Univ./</a:t>
            </a:r>
            <a:r>
              <a:rPr lang="en-US" dirty="0" err="1" smtClean="0"/>
              <a:t>Newracom</a:t>
            </a:r>
            <a:endParaRPr lang="en-US" dirty="0"/>
          </a:p>
        </p:txBody>
      </p:sp>
      <p:sp>
        <p:nvSpPr>
          <p:cNvPr id="1029" name="Rectangle 2"/>
          <p:cNvSpPr>
            <a:spLocks noGrp="1" noChangeArrowheads="1"/>
          </p:cNvSpPr>
          <p:nvPr>
            <p:ph type="title"/>
          </p:nvPr>
        </p:nvSpPr>
        <p:spPr>
          <a:xfrm>
            <a:off x="381000" y="685800"/>
            <a:ext cx="8305800" cy="1066800"/>
          </a:xfrm>
        </p:spPr>
        <p:txBody>
          <a:bodyPr/>
          <a:lstStyle/>
          <a:p>
            <a:r>
              <a:rPr lang="en-US" dirty="0" smtClean="0">
                <a:solidFill>
                  <a:schemeClr val="tx1"/>
                </a:solidFill>
              </a:rPr>
              <a:t>Support of 1x/2x/4x OFDM Symbol</a:t>
            </a:r>
            <a:br>
              <a:rPr lang="en-US" dirty="0" smtClean="0">
                <a:solidFill>
                  <a:schemeClr val="tx1"/>
                </a:solidFill>
              </a:rPr>
            </a:br>
            <a:r>
              <a:rPr lang="en-US" dirty="0" smtClean="0">
                <a:solidFill>
                  <a:schemeClr val="tx1"/>
                </a:solidFill>
              </a:rPr>
              <a:t>in HE SU PPDU</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smtClean="0"/>
              <a:t>Date:</a:t>
            </a:r>
            <a:r>
              <a:rPr lang="en-US" sz="2000" b="0" dirty="0" smtClean="0"/>
              <a:t> 2015-09-14</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dirty="0" smtClean="0"/>
              <a:t>Slide </a:t>
            </a:r>
            <a:fld id="{C1789BC7-C074-42CC-ADF8-5107DF6BD1C1}" type="slidenum">
              <a:rPr lang="en-US" smtClean="0"/>
              <a:pPr>
                <a:defRPr/>
              </a:pPr>
              <a:t>1</a:t>
            </a:fld>
            <a:endParaRPr lang="en-US" dirty="0"/>
          </a:p>
        </p:txBody>
      </p:sp>
      <p:graphicFrame>
        <p:nvGraphicFramePr>
          <p:cNvPr id="4" name="개체 3"/>
          <p:cNvGraphicFramePr>
            <a:graphicFrameLocks noChangeAspect="1"/>
          </p:cNvGraphicFramePr>
          <p:nvPr>
            <p:extLst>
              <p:ext uri="{D42A27DB-BD31-4B8C-83A1-F6EECF244321}">
                <p14:modId xmlns:p14="http://schemas.microsoft.com/office/powerpoint/2010/main" val="214305183"/>
              </p:ext>
            </p:extLst>
          </p:nvPr>
        </p:nvGraphicFramePr>
        <p:xfrm>
          <a:off x="525463" y="2663825"/>
          <a:ext cx="8093075" cy="3759200"/>
        </p:xfrm>
        <a:graphic>
          <a:graphicData uri="http://schemas.openxmlformats.org/presentationml/2006/ole">
            <mc:AlternateContent xmlns:mc="http://schemas.openxmlformats.org/markup-compatibility/2006">
              <mc:Choice xmlns:v="urn:schemas-microsoft-com:vml" Requires="v">
                <p:oleObj spid="_x0000_s1827" name="Document" r:id="rId4" imgW="8983248" imgH="4193058" progId="Word.Document.8">
                  <p:embed/>
                </p:oleObj>
              </mc:Choice>
              <mc:Fallback>
                <p:oleObj name="Document" r:id="rId4" imgW="8983248" imgH="4193058" progId="Word.Document.8">
                  <p:embed/>
                  <p:pic>
                    <p:nvPicPr>
                      <p:cNvPr id="0" name="Object 1"/>
                      <p:cNvPicPr>
                        <a:picLocks noChangeAspect="1" noChangeArrowheads="1"/>
                      </p:cNvPicPr>
                      <p:nvPr/>
                    </p:nvPicPr>
                    <p:blipFill>
                      <a:blip r:embed="rId5"/>
                      <a:srcRect/>
                      <a:stretch>
                        <a:fillRect/>
                      </a:stretch>
                    </p:blipFill>
                    <p:spPr bwMode="auto">
                      <a:xfrm>
                        <a:off x="525463" y="2663825"/>
                        <a:ext cx="8093075" cy="375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PSDU_LENGTH Calculation </a:t>
            </a:r>
            <a:r>
              <a:rPr lang="en-US" altLang="ko-KR" sz="2800" dirty="0" smtClean="0"/>
              <a:t>Process</a:t>
            </a:r>
            <a:endParaRPr lang="ko-KR" altLang="en-US" sz="2800" dirty="0"/>
          </a:p>
        </p:txBody>
      </p:sp>
      <p:sp>
        <p:nvSpPr>
          <p:cNvPr id="3" name="내용 개체 틀 2"/>
          <p:cNvSpPr>
            <a:spLocks noGrp="1"/>
          </p:cNvSpPr>
          <p:nvPr>
            <p:ph idx="1"/>
          </p:nvPr>
        </p:nvSpPr>
        <p:spPr/>
        <p:txBody>
          <a:bodyPr/>
          <a:lstStyle/>
          <a:p>
            <a:r>
              <a:rPr lang="en-US" altLang="ko-KR" dirty="0" smtClean="0"/>
              <a:t>Definition of variables</a:t>
            </a:r>
          </a:p>
          <a:p>
            <a:endParaRPr lang="en-US" altLang="ko-KR" dirty="0"/>
          </a:p>
          <a:p>
            <a:endParaRPr lang="en-US" altLang="ko-KR" dirty="0" smtClean="0"/>
          </a:p>
          <a:p>
            <a:endParaRPr lang="en-US" altLang="ko-KR" dirty="0"/>
          </a:p>
          <a:p>
            <a:endParaRPr lang="en-US" altLang="ko-KR" dirty="0" smtClean="0"/>
          </a:p>
          <a:p>
            <a:r>
              <a:rPr lang="en-US" altLang="ko-KR" dirty="0" smtClean="0"/>
              <a:t>Calculate </a:t>
            </a:r>
            <a:r>
              <a:rPr lang="en-US" altLang="ko-KR" dirty="0" err="1" smtClean="0"/>
              <a:t>N</a:t>
            </a:r>
            <a:r>
              <a:rPr lang="en-US" altLang="ko-KR" baseline="-25000" dirty="0" err="1" smtClean="0"/>
              <a:t>SYM,init</a:t>
            </a:r>
            <a:r>
              <a:rPr lang="en-US" altLang="ko-KR" dirty="0" smtClean="0"/>
              <a:t>.</a:t>
            </a:r>
          </a:p>
          <a:p>
            <a:pPr lvl="1"/>
            <a:endParaRPr lang="en-US" altLang="ko-KR" sz="1400" dirty="0" smtClean="0"/>
          </a:p>
          <a:p>
            <a:pPr marL="457200" lvl="1" indent="0">
              <a:buNone/>
            </a:pPr>
            <a:endParaRPr lang="ko-KR" altLang="en-US" dirty="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244546033"/>
              </p:ext>
            </p:extLst>
          </p:nvPr>
        </p:nvGraphicFramePr>
        <p:xfrm>
          <a:off x="1301750" y="2486025"/>
          <a:ext cx="6743700" cy="1295400"/>
        </p:xfrm>
        <a:graphic>
          <a:graphicData uri="http://schemas.openxmlformats.org/presentationml/2006/ole">
            <mc:AlternateContent xmlns:mc="http://schemas.openxmlformats.org/markup-compatibility/2006">
              <mc:Choice xmlns:v="urn:schemas-microsoft-com:vml" Requires="v">
                <p:oleObj spid="_x0000_s10475" name="Equation" r:id="rId3" imgW="4495800" imgH="863600" progId="Equation.3">
                  <p:embed/>
                </p:oleObj>
              </mc:Choice>
              <mc:Fallback>
                <p:oleObj name="Equation" r:id="rId3" imgW="4495800" imgH="863600" progId="Equation.3">
                  <p:embed/>
                  <p:pic>
                    <p:nvPicPr>
                      <p:cNvPr id="0" name=""/>
                      <p:cNvPicPr/>
                      <p:nvPr/>
                    </p:nvPicPr>
                    <p:blipFill>
                      <a:blip r:embed="rId4"/>
                      <a:stretch>
                        <a:fillRect/>
                      </a:stretch>
                    </p:blipFill>
                    <p:spPr>
                      <a:xfrm>
                        <a:off x="1301750" y="2486025"/>
                        <a:ext cx="6743700" cy="1295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36362774"/>
              </p:ext>
            </p:extLst>
          </p:nvPr>
        </p:nvGraphicFramePr>
        <p:xfrm>
          <a:off x="1183969" y="4802981"/>
          <a:ext cx="6477000" cy="1482725"/>
        </p:xfrm>
        <a:graphic>
          <a:graphicData uri="http://schemas.openxmlformats.org/presentationml/2006/ole">
            <mc:AlternateContent xmlns:mc="http://schemas.openxmlformats.org/markup-compatibility/2006">
              <mc:Choice xmlns:v="urn:schemas-microsoft-com:vml" Requires="v">
                <p:oleObj spid="_x0000_s10476" name="Equation" r:id="rId5" imgW="4317840" imgH="990360" progId="Equation.3">
                  <p:embed/>
                </p:oleObj>
              </mc:Choice>
              <mc:Fallback>
                <p:oleObj name="Equation" r:id="rId5" imgW="4317840" imgH="990360" progId="Equation.3">
                  <p:embed/>
                  <p:pic>
                    <p:nvPicPr>
                      <p:cNvPr id="0" name=""/>
                      <p:cNvPicPr/>
                      <p:nvPr/>
                    </p:nvPicPr>
                    <p:blipFill>
                      <a:blip r:embed="rId6"/>
                      <a:stretch>
                        <a:fillRect/>
                      </a:stretch>
                    </p:blipFill>
                    <p:spPr>
                      <a:xfrm>
                        <a:off x="1183969" y="4802981"/>
                        <a:ext cx="6477000" cy="1482725"/>
                      </a:xfrm>
                      <a:prstGeom prst="rect">
                        <a:avLst/>
                      </a:prstGeom>
                    </p:spPr>
                  </p:pic>
                </p:oleObj>
              </mc:Fallback>
            </mc:AlternateContent>
          </a:graphicData>
        </a:graphic>
      </p:graphicFrame>
    </p:spTree>
    <p:extLst>
      <p:ext uri="{BB962C8B-B14F-4D97-AF65-F5344CB8AC3E}">
        <p14:creationId xmlns:p14="http://schemas.microsoft.com/office/powerpoint/2010/main" val="332476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PSDU_LENGTH Calculation </a:t>
            </a:r>
            <a:r>
              <a:rPr lang="en-US" altLang="ko-KR" sz="2800" dirty="0" smtClean="0"/>
              <a:t>Process (cont.)</a:t>
            </a:r>
            <a:endParaRPr lang="ko-KR" altLang="en-US" sz="2800" dirty="0"/>
          </a:p>
        </p:txBody>
      </p:sp>
      <p:sp>
        <p:nvSpPr>
          <p:cNvPr id="3" name="내용 개체 틀 2"/>
          <p:cNvSpPr>
            <a:spLocks noGrp="1"/>
          </p:cNvSpPr>
          <p:nvPr>
            <p:ph idx="1"/>
          </p:nvPr>
        </p:nvSpPr>
        <p:spPr/>
        <p:txBody>
          <a:bodyPr/>
          <a:lstStyle/>
          <a:p>
            <a:r>
              <a:rPr lang="en-US" altLang="ko-KR" dirty="0" smtClean="0"/>
              <a:t>Calculate the number of data bits in the last OFDM symbol.</a:t>
            </a:r>
          </a:p>
          <a:p>
            <a:endParaRPr lang="en-US" altLang="ko-KR" dirty="0" smtClean="0"/>
          </a:p>
          <a:p>
            <a:endParaRPr lang="en-US" altLang="ko-KR" dirty="0" smtClean="0"/>
          </a:p>
          <a:p>
            <a:r>
              <a:rPr lang="en-US" altLang="ko-KR" dirty="0" smtClean="0"/>
              <a:t>Define N</a:t>
            </a:r>
            <a:r>
              <a:rPr lang="en-US" altLang="ko-KR" baseline="-25000" dirty="0" smtClean="0"/>
              <a:t>SD,1x</a:t>
            </a:r>
            <a:r>
              <a:rPr lang="en-US" altLang="ko-KR" dirty="0"/>
              <a:t> </a:t>
            </a:r>
            <a:r>
              <a:rPr lang="en-US" altLang="ko-KR" dirty="0" smtClean="0"/>
              <a:t>, N</a:t>
            </a:r>
            <a:r>
              <a:rPr lang="en-US" altLang="ko-KR" baseline="-25000" dirty="0" smtClean="0"/>
              <a:t>SD,2x </a:t>
            </a:r>
            <a:r>
              <a:rPr lang="en-US" altLang="ko-KR" dirty="0" smtClean="0"/>
              <a:t>, and N</a:t>
            </a:r>
            <a:r>
              <a:rPr lang="en-US" altLang="ko-KR" baseline="-25000" dirty="0" smtClean="0"/>
              <a:t>SD,4x </a:t>
            </a:r>
            <a:r>
              <a:rPr lang="en-US" altLang="ko-KR" dirty="0"/>
              <a:t> </a:t>
            </a:r>
            <a:r>
              <a:rPr lang="en-US" altLang="ko-KR" dirty="0" smtClean="0"/>
              <a:t>(=N</a:t>
            </a:r>
            <a:r>
              <a:rPr lang="en-US" altLang="ko-KR" baseline="-25000" dirty="0" smtClean="0"/>
              <a:t>SD</a:t>
            </a:r>
            <a:r>
              <a:rPr lang="en-US" altLang="ko-KR" dirty="0" smtClean="0"/>
              <a:t>) depending on channel BW</a:t>
            </a:r>
          </a:p>
          <a:p>
            <a:pPr lvl="1"/>
            <a:endParaRPr lang="en-US" altLang="ko-KR" dirty="0" smtClean="0"/>
          </a:p>
          <a:p>
            <a:pPr lvl="1"/>
            <a:endParaRPr lang="en-US" altLang="ko-KR" dirty="0"/>
          </a:p>
          <a:p>
            <a:pPr lvl="1"/>
            <a:endParaRPr lang="en-US" altLang="ko-KR" dirty="0" smtClean="0"/>
          </a:p>
          <a:p>
            <a:pPr lvl="1"/>
            <a:endParaRPr lang="en-US" altLang="ko-KR" dirty="0"/>
          </a:p>
          <a:p>
            <a:pPr lvl="1"/>
            <a:r>
              <a:rPr lang="en-US" altLang="ko-KR" sz="1600" dirty="0" smtClean="0"/>
              <a:t>N</a:t>
            </a:r>
            <a:r>
              <a:rPr lang="en-US" altLang="ko-KR" sz="1600" baseline="-25000" dirty="0" smtClean="0"/>
              <a:t>SD</a:t>
            </a:r>
            <a:r>
              <a:rPr lang="en-US" altLang="ko-KR" sz="1600" dirty="0" smtClean="0"/>
              <a:t> is defined in 11ax . Use of above parameters result in re-use of agreed BCC </a:t>
            </a:r>
            <a:r>
              <a:rPr lang="en-US" altLang="ko-KR" sz="1600" dirty="0" err="1" smtClean="0"/>
              <a:t>interleaver</a:t>
            </a:r>
            <a:r>
              <a:rPr lang="en-US" altLang="ko-KR" sz="1600" dirty="0" smtClean="0"/>
              <a:t> parameters.</a:t>
            </a:r>
          </a:p>
          <a:p>
            <a:pPr marL="457200" lvl="1" indent="0">
              <a:buNone/>
            </a:pPr>
            <a:r>
              <a:rPr lang="en-US" altLang="ko-KR" dirty="0" smtClean="0"/>
              <a:t> </a:t>
            </a:r>
          </a:p>
          <a:p>
            <a:pPr marL="457200" lvl="1" indent="0">
              <a:buNone/>
            </a:pPr>
            <a:endParaRPr lang="en-US" altLang="ko-KR" dirty="0" smtClean="0"/>
          </a:p>
          <a:p>
            <a:pPr marL="457200" lvl="1" indent="0">
              <a:buNone/>
            </a:pPr>
            <a:endParaRPr lang="en-US" altLang="ko-KR" dirty="0" smtClean="0"/>
          </a:p>
          <a:p>
            <a:endParaRPr lang="en-US" altLang="ko-KR" dirty="0"/>
          </a:p>
          <a:p>
            <a:endParaRPr lang="en-US" altLang="ko-KR" dirty="0" smtClean="0"/>
          </a:p>
          <a:p>
            <a:pPr marL="457200" lvl="1" indent="0">
              <a:buNone/>
            </a:pPr>
            <a:endParaRPr lang="ko-KR" altLang="en-US" dirty="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11</a:t>
            </a:fld>
            <a:endParaRPr lang="en-US"/>
          </a:p>
        </p:txBody>
      </p:sp>
      <p:graphicFrame>
        <p:nvGraphicFramePr>
          <p:cNvPr id="8" name="표 7"/>
          <p:cNvGraphicFramePr>
            <a:graphicFrameLocks noGrp="1"/>
          </p:cNvGraphicFramePr>
          <p:nvPr>
            <p:extLst/>
          </p:nvPr>
        </p:nvGraphicFramePr>
        <p:xfrm>
          <a:off x="2476500" y="4572000"/>
          <a:ext cx="4267200" cy="1371600"/>
        </p:xfrm>
        <a:graphic>
          <a:graphicData uri="http://schemas.openxmlformats.org/drawingml/2006/table">
            <a:tbl>
              <a:tblPr firstRow="1" bandRow="1">
                <a:tableStyleId>{D7AC3CCA-C797-4891-BE02-D94E43425B78}</a:tableStyleId>
              </a:tblPr>
              <a:tblGrid>
                <a:gridCol w="1066800"/>
                <a:gridCol w="1066800"/>
                <a:gridCol w="1066800"/>
                <a:gridCol w="1066800"/>
              </a:tblGrid>
              <a:tr h="201168">
                <a:tc>
                  <a:txBody>
                    <a:bodyPr/>
                    <a:lstStyle/>
                    <a:p>
                      <a:pPr latinLnBrk="1"/>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N</a:t>
                      </a:r>
                      <a:r>
                        <a:rPr lang="en-US" altLang="ko-KR" sz="1200" baseline="-25000" dirty="0" smtClean="0">
                          <a:latin typeface="+mn-ea"/>
                          <a:ea typeface="+mn-ea"/>
                        </a:rPr>
                        <a:t>SD,1x</a:t>
                      </a:r>
                      <a:endParaRPr lang="ko-KR" altLang="en-US" sz="1200" baseline="-250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N</a:t>
                      </a:r>
                      <a:r>
                        <a:rPr lang="en-US" altLang="ko-KR" sz="1200" baseline="-25000" dirty="0" smtClean="0">
                          <a:latin typeface="+mn-ea"/>
                          <a:ea typeface="+mn-ea"/>
                        </a:rPr>
                        <a:t>SD,2x</a:t>
                      </a:r>
                      <a:endParaRPr lang="ko-KR" altLang="en-US" sz="1200" baseline="-250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N</a:t>
                      </a:r>
                      <a:r>
                        <a:rPr lang="en-US" altLang="ko-KR" sz="1200" baseline="-25000" dirty="0" smtClean="0">
                          <a:latin typeface="+mn-ea"/>
                          <a:ea typeface="+mn-ea"/>
                        </a:rPr>
                        <a:t>SD,4x</a:t>
                      </a:r>
                      <a:endParaRPr lang="ko-KR" altLang="en-US" sz="1200" baseline="-25000" dirty="0">
                        <a:solidFill>
                          <a:sysClr val="windowText" lastClr="000000"/>
                        </a:solidFill>
                        <a:latin typeface="+mn-ea"/>
                        <a:ea typeface="+mn-ea"/>
                      </a:endParaRPr>
                    </a:p>
                  </a:txBody>
                  <a:tcPr/>
                </a:tc>
              </a:tr>
              <a:tr h="201168">
                <a:tc>
                  <a:txBody>
                    <a:bodyPr/>
                    <a:lstStyle/>
                    <a:p>
                      <a:pPr latinLnBrk="1"/>
                      <a:r>
                        <a:rPr lang="en-US" altLang="ko-KR" sz="1200" dirty="0" smtClean="0">
                          <a:latin typeface="+mn-ea"/>
                          <a:ea typeface="+mn-ea"/>
                        </a:rPr>
                        <a:t>20MHz</a:t>
                      </a:r>
                      <a:r>
                        <a:rPr lang="en-US" altLang="ko-KR" sz="1200" baseline="0" dirty="0" smtClean="0">
                          <a:latin typeface="+mn-ea"/>
                          <a:ea typeface="+mn-ea"/>
                        </a:rPr>
                        <a:t> </a:t>
                      </a:r>
                      <a:endParaRPr lang="en-US" altLang="ko-KR" sz="1200" baseline="0" dirty="0" smtClean="0">
                        <a:solidFill>
                          <a:sysClr val="windowText" lastClr="000000"/>
                        </a:solidFill>
                        <a:latin typeface="+mn-ea"/>
                        <a:ea typeface="+mn-ea"/>
                      </a:endParaRPr>
                    </a:p>
                  </a:txBody>
                  <a:tcPr/>
                </a:tc>
                <a:tc>
                  <a:txBody>
                    <a:bodyPr/>
                    <a:lstStyle/>
                    <a:p>
                      <a:pPr latinLnBrk="1"/>
                      <a:r>
                        <a:rPr lang="en-US" altLang="ko-KR" sz="1200" dirty="0" smtClean="0">
                          <a:latin typeface="+mn-ea"/>
                          <a:ea typeface="+mn-ea"/>
                        </a:rPr>
                        <a:t>48</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102</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234</a:t>
                      </a:r>
                      <a:endParaRPr lang="ko-KR" altLang="en-US" sz="1200" dirty="0">
                        <a:solidFill>
                          <a:sysClr val="windowText" lastClr="000000"/>
                        </a:solidFill>
                        <a:latin typeface="+mn-ea"/>
                        <a:ea typeface="+mn-ea"/>
                      </a:endParaRPr>
                    </a:p>
                  </a:txBody>
                  <a:tcPr/>
                </a:tc>
              </a:tr>
              <a:tr h="201168">
                <a:tc>
                  <a:txBody>
                    <a:bodyPr/>
                    <a:lstStyle/>
                    <a:p>
                      <a:pPr latinLnBrk="1"/>
                      <a:r>
                        <a:rPr lang="en-US" altLang="ko-KR" sz="1200" dirty="0" smtClean="0">
                          <a:latin typeface="+mn-ea"/>
                          <a:ea typeface="+mn-ea"/>
                        </a:rPr>
                        <a:t>40MHz</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102</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234</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458</a:t>
                      </a:r>
                      <a:endParaRPr lang="ko-KR" altLang="en-US" sz="1200" dirty="0">
                        <a:solidFill>
                          <a:sysClr val="windowText" lastClr="000000"/>
                        </a:solidFill>
                        <a:latin typeface="+mn-ea"/>
                        <a:ea typeface="+mn-ea"/>
                      </a:endParaRPr>
                    </a:p>
                  </a:txBody>
                  <a:tcPr/>
                </a:tc>
              </a:tr>
              <a:tr h="201168">
                <a:tc>
                  <a:txBody>
                    <a:bodyPr/>
                    <a:lstStyle/>
                    <a:p>
                      <a:pPr latinLnBrk="1"/>
                      <a:r>
                        <a:rPr lang="en-US" altLang="ko-KR" sz="1200" dirty="0" smtClean="0">
                          <a:latin typeface="+mn-ea"/>
                          <a:ea typeface="+mn-ea"/>
                        </a:rPr>
                        <a:t>80MHz</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240</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solidFill>
                            <a:schemeClr val="dk1"/>
                          </a:solidFill>
                          <a:latin typeface="+mn-ea"/>
                          <a:ea typeface="+mn-ea"/>
                        </a:rPr>
                        <a:t>480</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latin typeface="+mn-ea"/>
                          <a:ea typeface="+mn-ea"/>
                        </a:rPr>
                        <a:t>980</a:t>
                      </a:r>
                      <a:endParaRPr lang="ko-KR" altLang="en-US" sz="1200" dirty="0">
                        <a:solidFill>
                          <a:sysClr val="windowText" lastClr="000000"/>
                        </a:solidFill>
                        <a:latin typeface="+mn-ea"/>
                        <a:ea typeface="+mn-ea"/>
                      </a:endParaRPr>
                    </a:p>
                  </a:txBody>
                  <a:tcPr/>
                </a:tc>
              </a:tr>
              <a:tr h="201168">
                <a:tc>
                  <a:txBody>
                    <a:bodyPr/>
                    <a:lstStyle/>
                    <a:p>
                      <a:pPr latinLnBrk="1"/>
                      <a:r>
                        <a:rPr lang="en-US" altLang="ko-KR" sz="1200" dirty="0" smtClean="0">
                          <a:latin typeface="+mn-ea"/>
                          <a:ea typeface="+mn-ea"/>
                        </a:rPr>
                        <a:t>160MHz</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solidFill>
                            <a:schemeClr val="dk1"/>
                          </a:solidFill>
                          <a:latin typeface="+mn-ea"/>
                          <a:ea typeface="+mn-ea"/>
                        </a:rPr>
                        <a:t>480</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solidFill>
                            <a:schemeClr val="dk1"/>
                          </a:solidFill>
                          <a:latin typeface="+mn-ea"/>
                          <a:ea typeface="+mn-ea"/>
                        </a:rPr>
                        <a:t>980</a:t>
                      </a:r>
                      <a:endParaRPr lang="ko-KR" altLang="en-US" sz="1200" dirty="0">
                        <a:solidFill>
                          <a:sysClr val="windowText" lastClr="000000"/>
                        </a:solidFill>
                        <a:latin typeface="+mn-ea"/>
                        <a:ea typeface="+mn-ea"/>
                      </a:endParaRPr>
                    </a:p>
                  </a:txBody>
                  <a:tcPr/>
                </a:tc>
                <a:tc>
                  <a:txBody>
                    <a:bodyPr/>
                    <a:lstStyle/>
                    <a:p>
                      <a:pPr latinLnBrk="1"/>
                      <a:r>
                        <a:rPr lang="en-US" altLang="ko-KR" sz="1200" dirty="0" smtClean="0">
                          <a:solidFill>
                            <a:schemeClr val="dk1"/>
                          </a:solidFill>
                          <a:latin typeface="+mn-ea"/>
                          <a:ea typeface="+mn-ea"/>
                        </a:rPr>
                        <a:t>980*2</a:t>
                      </a:r>
                      <a:endParaRPr lang="ko-KR" altLang="en-US" sz="1200" dirty="0">
                        <a:solidFill>
                          <a:sysClr val="windowText" lastClr="000000"/>
                        </a:solidFill>
                        <a:latin typeface="+mn-ea"/>
                        <a:ea typeface="+mn-ea"/>
                      </a:endParaRPr>
                    </a:p>
                  </a:txBody>
                  <a:tcPr/>
                </a:tc>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10596540"/>
              </p:ext>
            </p:extLst>
          </p:nvPr>
        </p:nvGraphicFramePr>
        <p:xfrm>
          <a:off x="880144" y="2882902"/>
          <a:ext cx="7581600" cy="723600"/>
        </p:xfrm>
        <a:graphic>
          <a:graphicData uri="http://schemas.openxmlformats.org/presentationml/2006/ole">
            <mc:AlternateContent xmlns:mc="http://schemas.openxmlformats.org/markup-compatibility/2006">
              <mc:Choice xmlns:v="urn:schemas-microsoft-com:vml" Requires="v">
                <p:oleObj spid="_x0000_s9408" name="Equation" r:id="rId3" imgW="5054400" imgH="482400" progId="Equation.3">
                  <p:embed/>
                </p:oleObj>
              </mc:Choice>
              <mc:Fallback>
                <p:oleObj name="Equation" r:id="rId3" imgW="5054400" imgH="482400" progId="Equation.3">
                  <p:embed/>
                  <p:pic>
                    <p:nvPicPr>
                      <p:cNvPr id="0" name=""/>
                      <p:cNvPicPr/>
                      <p:nvPr/>
                    </p:nvPicPr>
                    <p:blipFill>
                      <a:blip r:embed="rId4"/>
                      <a:stretch>
                        <a:fillRect/>
                      </a:stretch>
                    </p:blipFill>
                    <p:spPr>
                      <a:xfrm>
                        <a:off x="880144" y="2882902"/>
                        <a:ext cx="7581600" cy="723600"/>
                      </a:xfrm>
                      <a:prstGeom prst="rect">
                        <a:avLst/>
                      </a:prstGeom>
                    </p:spPr>
                  </p:pic>
                </p:oleObj>
              </mc:Fallback>
            </mc:AlternateContent>
          </a:graphicData>
        </a:graphic>
      </p:graphicFrame>
    </p:spTree>
    <p:extLst>
      <p:ext uri="{BB962C8B-B14F-4D97-AF65-F5344CB8AC3E}">
        <p14:creationId xmlns:p14="http://schemas.microsoft.com/office/powerpoint/2010/main" val="308896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PSDU_LENGTH Calculation Process (cont.)</a:t>
            </a:r>
            <a:endParaRPr lang="ko-KR" altLang="en-US" sz="2800" dirty="0"/>
          </a:p>
        </p:txBody>
      </p:sp>
      <p:sp>
        <p:nvSpPr>
          <p:cNvPr id="3" name="내용 개체 틀 2"/>
          <p:cNvSpPr>
            <a:spLocks noGrp="1"/>
          </p:cNvSpPr>
          <p:nvPr>
            <p:ph idx="1"/>
          </p:nvPr>
        </p:nvSpPr>
        <p:spPr/>
        <p:txBody>
          <a:bodyPr/>
          <a:lstStyle/>
          <a:p>
            <a:r>
              <a:rPr lang="en-US" altLang="ko-KR" sz="1600" dirty="0" smtClean="0"/>
              <a:t>If </a:t>
            </a:r>
            <a:r>
              <a:rPr lang="en-US" altLang="ko-KR" sz="1600" dirty="0" smtClean="0">
                <a:sym typeface="Symbol" panose="05050102010706020507" pitchFamily="18" charset="2"/>
              </a:rPr>
              <a:t>0 </a:t>
            </a:r>
            <a:r>
              <a:rPr lang="en-US" altLang="ko-KR" sz="1600" dirty="0" smtClean="0"/>
              <a:t>&lt;</a:t>
            </a:r>
            <a:r>
              <a:rPr lang="en-US" altLang="ko-KR" sz="1600" dirty="0" err="1" smtClean="0"/>
              <a:t>N</a:t>
            </a:r>
            <a:r>
              <a:rPr lang="en-US" altLang="ko-KR" sz="1600" baseline="-25000" dirty="0" err="1" smtClean="0"/>
              <a:t>Dbit,last</a:t>
            </a:r>
            <a:r>
              <a:rPr lang="en-US" altLang="ko-KR" sz="1600" dirty="0" smtClean="0">
                <a:sym typeface="Symbol" panose="05050102010706020507" pitchFamily="18" charset="2"/>
              </a:rPr>
              <a:t></a:t>
            </a:r>
            <a:r>
              <a:rPr lang="en-US" altLang="ko-KR" sz="1600" dirty="0">
                <a:sym typeface="Symbol" panose="05050102010706020507" pitchFamily="18" charset="2"/>
              </a:rPr>
              <a:t> </a:t>
            </a:r>
            <a:r>
              <a:rPr lang="en-US" altLang="ko-KR" sz="1600" dirty="0" err="1">
                <a:sym typeface="Symbol" panose="05050102010706020507" pitchFamily="18" charset="2"/>
              </a:rPr>
              <a:t>m</a:t>
            </a:r>
            <a:r>
              <a:rPr lang="en-US" altLang="ko-KR" sz="1600" baseline="-25000" dirty="0" err="1">
                <a:sym typeface="Symbol" panose="05050102010706020507" pitchFamily="18" charset="2"/>
              </a:rPr>
              <a:t>STBC</a:t>
            </a:r>
            <a:r>
              <a:rPr lang="en-US" altLang="ko-KR" sz="1600" baseline="-25000" dirty="0">
                <a:sym typeface="Symbol" panose="05050102010706020507" pitchFamily="18" charset="2"/>
              </a:rPr>
              <a:t> </a:t>
            </a:r>
            <a:r>
              <a:rPr lang="en-US" altLang="ko-KR" sz="1600" dirty="0">
                <a:sym typeface="Symbol" panose="05050102010706020507" pitchFamily="18" charset="2"/>
              </a:rPr>
              <a:t> </a:t>
            </a:r>
            <a:r>
              <a:rPr lang="en-US" altLang="ko-KR" sz="1600" dirty="0" smtClean="0">
                <a:sym typeface="Symbol" panose="05050102010706020507" pitchFamily="18" charset="2"/>
              </a:rPr>
              <a:t>N</a:t>
            </a:r>
            <a:r>
              <a:rPr lang="en-US" altLang="ko-KR" sz="1600" baseline="-25000" dirty="0" smtClean="0">
                <a:sym typeface="Symbol" panose="05050102010706020507" pitchFamily="18" charset="2"/>
              </a:rPr>
              <a:t>DBPS,1x</a:t>
            </a:r>
            <a:r>
              <a:rPr lang="en-US" altLang="ko-KR" sz="1600" dirty="0" smtClean="0">
                <a:sym typeface="Symbol" panose="05050102010706020507" pitchFamily="18" charset="2"/>
              </a:rPr>
              <a:t>,    (1x OFDM symbol duration)</a:t>
            </a:r>
            <a:endParaRPr lang="en-US" altLang="ko-KR" sz="1600" dirty="0">
              <a:sym typeface="Symbol" panose="05050102010706020507" pitchFamily="18" charset="2"/>
            </a:endParaRPr>
          </a:p>
          <a:p>
            <a:pPr lvl="1"/>
            <a:r>
              <a:rPr lang="en-US" altLang="ko-KR" sz="1600" dirty="0" err="1" smtClean="0"/>
              <a:t>N</a:t>
            </a:r>
            <a:r>
              <a:rPr lang="en-US" altLang="ko-KR" sz="1600" baseline="-25000" dirty="0" err="1" smtClean="0"/>
              <a:t>DBPS,last,init</a:t>
            </a:r>
            <a:r>
              <a:rPr lang="en-US" altLang="ko-KR" sz="1600" dirty="0" smtClean="0"/>
              <a:t> </a:t>
            </a:r>
            <a:r>
              <a:rPr lang="en-US" altLang="ko-KR" sz="1600" dirty="0"/>
              <a:t>= </a:t>
            </a:r>
            <a:r>
              <a:rPr lang="en-US" altLang="ko-KR" sz="1600" dirty="0" smtClean="0"/>
              <a:t>N</a:t>
            </a:r>
            <a:r>
              <a:rPr lang="en-US" altLang="ko-KR" sz="1600" baseline="-25000" dirty="0" smtClean="0"/>
              <a:t>DBPS,1x                </a:t>
            </a:r>
            <a:r>
              <a:rPr lang="en-US" altLang="ko-KR" sz="1600" dirty="0" smtClean="0"/>
              <a:t>(</a:t>
            </a:r>
            <a:r>
              <a:rPr lang="en-US" altLang="ko-KR" sz="1600" dirty="0" err="1" smtClean="0"/>
              <a:t>N</a:t>
            </a:r>
            <a:r>
              <a:rPr lang="en-US" altLang="ko-KR" sz="1600" baseline="-25000" dirty="0" err="1" smtClean="0"/>
              <a:t>CBPS,last,init</a:t>
            </a:r>
            <a:r>
              <a:rPr lang="en-US" altLang="ko-KR" sz="1600" dirty="0" smtClean="0"/>
              <a:t> </a:t>
            </a:r>
            <a:r>
              <a:rPr lang="en-US" altLang="ko-KR" sz="1600" dirty="0"/>
              <a:t>= </a:t>
            </a:r>
            <a:r>
              <a:rPr lang="en-US" altLang="ko-KR" sz="1600" dirty="0" smtClean="0"/>
              <a:t>N</a:t>
            </a:r>
            <a:r>
              <a:rPr lang="en-US" altLang="ko-KR" sz="1600" baseline="-25000" dirty="0" smtClean="0"/>
              <a:t>CBPS,1x</a:t>
            </a:r>
            <a:r>
              <a:rPr lang="en-US" altLang="ko-KR" sz="1600" dirty="0" smtClean="0"/>
              <a:t>)</a:t>
            </a:r>
            <a:endParaRPr lang="en-US" altLang="ko-KR" sz="1600" baseline="-25000" dirty="0" smtClean="0"/>
          </a:p>
          <a:p>
            <a:pPr lvl="1"/>
            <a:r>
              <a:rPr lang="en-US" altLang="ko-KR" sz="1600" dirty="0"/>
              <a:t>BCC case:</a:t>
            </a:r>
            <a:r>
              <a:rPr lang="en-US" altLang="ko-KR" sz="1600" dirty="0" smtClean="0"/>
              <a:t> </a:t>
            </a:r>
            <a:r>
              <a:rPr lang="en-US" altLang="ko-KR" sz="1600" dirty="0" err="1"/>
              <a:t>interleaver</a:t>
            </a:r>
            <a:r>
              <a:rPr lang="en-US" altLang="ko-KR" sz="1600" dirty="0"/>
              <a:t> size = </a:t>
            </a:r>
            <a:r>
              <a:rPr lang="en-US" altLang="ko-KR" sz="1600" dirty="0" smtClean="0"/>
              <a:t>N</a:t>
            </a:r>
            <a:r>
              <a:rPr lang="en-US" altLang="ko-KR" sz="1600" baseline="-25000" dirty="0" smtClean="0"/>
              <a:t>SD,1x</a:t>
            </a:r>
          </a:p>
          <a:p>
            <a:pPr lvl="1"/>
            <a:r>
              <a:rPr lang="en-US" altLang="ko-KR" sz="1600" dirty="0"/>
              <a:t>Data subcarrier with </a:t>
            </a:r>
            <a:r>
              <a:rPr lang="en-US" altLang="ko-KR" sz="1600" dirty="0" smtClean="0"/>
              <a:t>4k </a:t>
            </a:r>
            <a:r>
              <a:rPr lang="en-US" altLang="ko-KR" sz="1600" dirty="0"/>
              <a:t>(k=1,2…) indices excluding DC and pilot tones </a:t>
            </a:r>
            <a:r>
              <a:rPr lang="en-US" altLang="ko-KR" sz="1600" dirty="0" smtClean="0"/>
              <a:t>are </a:t>
            </a:r>
            <a:r>
              <a:rPr lang="en-US" altLang="ko-KR" sz="1600" dirty="0"/>
              <a:t>used.</a:t>
            </a:r>
            <a:endParaRPr lang="en-US" altLang="ko-KR" sz="1600" baseline="-25000" dirty="0"/>
          </a:p>
          <a:p>
            <a:endParaRPr lang="en-US" altLang="ko-KR" sz="1600" dirty="0" smtClean="0"/>
          </a:p>
          <a:p>
            <a:r>
              <a:rPr lang="en-US" altLang="ko-KR" sz="1600" dirty="0" smtClean="0"/>
              <a:t>If </a:t>
            </a:r>
            <a:r>
              <a:rPr lang="en-US" altLang="ko-KR" sz="1600" dirty="0" err="1">
                <a:sym typeface="Symbol" panose="05050102010706020507" pitchFamily="18" charset="2"/>
              </a:rPr>
              <a:t>m</a:t>
            </a:r>
            <a:r>
              <a:rPr lang="en-US" altLang="ko-KR" sz="1600" baseline="-25000" dirty="0" err="1">
                <a:sym typeface="Symbol" panose="05050102010706020507" pitchFamily="18" charset="2"/>
              </a:rPr>
              <a:t>STBC</a:t>
            </a:r>
            <a:r>
              <a:rPr lang="en-US" altLang="ko-KR" sz="1600" baseline="-25000" dirty="0">
                <a:sym typeface="Symbol" panose="05050102010706020507" pitchFamily="18" charset="2"/>
              </a:rPr>
              <a:t> </a:t>
            </a:r>
            <a:r>
              <a:rPr lang="en-US" altLang="ko-KR" sz="1600" dirty="0">
                <a:sym typeface="Symbol" panose="05050102010706020507" pitchFamily="18" charset="2"/>
              </a:rPr>
              <a:t> </a:t>
            </a:r>
            <a:r>
              <a:rPr lang="en-US" altLang="ko-KR" sz="1600" dirty="0" smtClean="0">
                <a:sym typeface="Symbol" panose="05050102010706020507" pitchFamily="18" charset="2"/>
              </a:rPr>
              <a:t>N</a:t>
            </a:r>
            <a:r>
              <a:rPr lang="en-US" altLang="ko-KR" sz="1600" baseline="-25000" dirty="0" smtClean="0">
                <a:sym typeface="Symbol" panose="05050102010706020507" pitchFamily="18" charset="2"/>
              </a:rPr>
              <a:t>DBPS,1x </a:t>
            </a:r>
            <a:r>
              <a:rPr lang="en-US" altLang="ko-KR" sz="1600" dirty="0" smtClean="0"/>
              <a:t>&lt;</a:t>
            </a:r>
            <a:r>
              <a:rPr lang="en-US" altLang="ko-KR" sz="1600" dirty="0" err="1"/>
              <a:t>N</a:t>
            </a:r>
            <a:r>
              <a:rPr lang="en-US" altLang="ko-KR" sz="1600" baseline="-25000" dirty="0" err="1"/>
              <a:t>Dbit,last</a:t>
            </a:r>
            <a:r>
              <a:rPr lang="en-US" altLang="ko-KR" sz="1600" dirty="0" smtClean="0">
                <a:sym typeface="Symbol" panose="05050102010706020507" pitchFamily="18" charset="2"/>
              </a:rPr>
              <a:t></a:t>
            </a:r>
            <a:r>
              <a:rPr lang="en-US" altLang="ko-KR" sz="1600" dirty="0">
                <a:sym typeface="Symbol" panose="05050102010706020507" pitchFamily="18" charset="2"/>
              </a:rPr>
              <a:t> </a:t>
            </a:r>
            <a:r>
              <a:rPr lang="en-US" altLang="ko-KR" sz="1600" dirty="0" err="1">
                <a:sym typeface="Symbol" panose="05050102010706020507" pitchFamily="18" charset="2"/>
              </a:rPr>
              <a:t>m</a:t>
            </a:r>
            <a:r>
              <a:rPr lang="en-US" altLang="ko-KR" sz="1600" baseline="-25000" dirty="0" err="1">
                <a:sym typeface="Symbol" panose="05050102010706020507" pitchFamily="18" charset="2"/>
              </a:rPr>
              <a:t>STBC</a:t>
            </a:r>
            <a:r>
              <a:rPr lang="en-US" altLang="ko-KR" sz="1600" baseline="-25000" dirty="0">
                <a:sym typeface="Symbol" panose="05050102010706020507" pitchFamily="18" charset="2"/>
              </a:rPr>
              <a:t> </a:t>
            </a:r>
            <a:r>
              <a:rPr lang="en-US" altLang="ko-KR" sz="1600" dirty="0">
                <a:sym typeface="Symbol" panose="05050102010706020507" pitchFamily="18" charset="2"/>
              </a:rPr>
              <a:t> </a:t>
            </a:r>
            <a:r>
              <a:rPr lang="en-US" altLang="ko-KR" sz="1600" dirty="0" smtClean="0">
                <a:sym typeface="Symbol" panose="05050102010706020507" pitchFamily="18" charset="2"/>
              </a:rPr>
              <a:t>N</a:t>
            </a:r>
            <a:r>
              <a:rPr lang="en-US" altLang="ko-KR" sz="1600" baseline="-25000" dirty="0" smtClean="0">
                <a:sym typeface="Symbol" panose="05050102010706020507" pitchFamily="18" charset="2"/>
              </a:rPr>
              <a:t>DBPS,2x</a:t>
            </a:r>
            <a:r>
              <a:rPr lang="en-US" altLang="ko-KR" sz="1600" dirty="0" smtClean="0">
                <a:sym typeface="Symbol" panose="05050102010706020507" pitchFamily="18" charset="2"/>
              </a:rPr>
              <a:t>,      (2x OFDM symbol duration)</a:t>
            </a:r>
            <a:endParaRPr lang="en-US" altLang="ko-KR" sz="1600" dirty="0">
              <a:sym typeface="Symbol" panose="05050102010706020507" pitchFamily="18" charset="2"/>
            </a:endParaRPr>
          </a:p>
          <a:p>
            <a:pPr lvl="1"/>
            <a:r>
              <a:rPr lang="en-US" altLang="ko-KR" sz="1600" dirty="0" err="1" smtClean="0"/>
              <a:t>N</a:t>
            </a:r>
            <a:r>
              <a:rPr lang="en-US" altLang="ko-KR" sz="1600" baseline="-25000" dirty="0" err="1" smtClean="0"/>
              <a:t>DBPS,last,init</a:t>
            </a:r>
            <a:r>
              <a:rPr lang="en-US" altLang="ko-KR" sz="1600" dirty="0" smtClean="0"/>
              <a:t> </a:t>
            </a:r>
            <a:r>
              <a:rPr lang="en-US" altLang="ko-KR" sz="1600" dirty="0"/>
              <a:t>= </a:t>
            </a:r>
            <a:r>
              <a:rPr lang="en-US" altLang="ko-KR" sz="1600" dirty="0" smtClean="0"/>
              <a:t>N</a:t>
            </a:r>
            <a:r>
              <a:rPr lang="en-US" altLang="ko-KR" sz="1600" baseline="-25000" dirty="0" smtClean="0"/>
              <a:t>DBPS,2x              </a:t>
            </a:r>
            <a:r>
              <a:rPr lang="en-US" altLang="ko-KR" sz="1600" dirty="0"/>
              <a:t>(</a:t>
            </a:r>
            <a:r>
              <a:rPr lang="en-US" altLang="ko-KR" sz="1600" dirty="0" err="1" smtClean="0"/>
              <a:t>N</a:t>
            </a:r>
            <a:r>
              <a:rPr lang="en-US" altLang="ko-KR" sz="1600" baseline="-25000" dirty="0" err="1" smtClean="0"/>
              <a:t>CBPS,last,init</a:t>
            </a:r>
            <a:r>
              <a:rPr lang="en-US" altLang="ko-KR" sz="1600" dirty="0" smtClean="0"/>
              <a:t> </a:t>
            </a:r>
            <a:r>
              <a:rPr lang="en-US" altLang="ko-KR" sz="1600" dirty="0"/>
              <a:t>= </a:t>
            </a:r>
            <a:r>
              <a:rPr lang="en-US" altLang="ko-KR" sz="1600" dirty="0" smtClean="0"/>
              <a:t>N</a:t>
            </a:r>
            <a:r>
              <a:rPr lang="en-US" altLang="ko-KR" sz="1600" baseline="-25000" dirty="0" smtClean="0"/>
              <a:t>CBPS,2x</a:t>
            </a:r>
            <a:r>
              <a:rPr lang="en-US" altLang="ko-KR" sz="1600" dirty="0" smtClean="0"/>
              <a:t>)</a:t>
            </a:r>
            <a:endParaRPr lang="en-US" altLang="ko-KR" sz="1600" baseline="-25000" dirty="0" smtClean="0"/>
          </a:p>
          <a:p>
            <a:pPr lvl="1"/>
            <a:r>
              <a:rPr lang="en-US" altLang="ko-KR" sz="1600" dirty="0"/>
              <a:t>BCC </a:t>
            </a:r>
            <a:r>
              <a:rPr lang="en-US" altLang="ko-KR" sz="1600" dirty="0" smtClean="0"/>
              <a:t>case: </a:t>
            </a:r>
            <a:r>
              <a:rPr lang="en-US" altLang="ko-KR" sz="1600" dirty="0" err="1" smtClean="0"/>
              <a:t>interleaver</a:t>
            </a:r>
            <a:r>
              <a:rPr lang="en-US" altLang="ko-KR" sz="1600" dirty="0" smtClean="0"/>
              <a:t> </a:t>
            </a:r>
            <a:r>
              <a:rPr lang="en-US" altLang="ko-KR" sz="1600" dirty="0"/>
              <a:t>size = </a:t>
            </a:r>
            <a:r>
              <a:rPr lang="en-US" altLang="ko-KR" sz="1600" dirty="0" smtClean="0"/>
              <a:t>N</a:t>
            </a:r>
            <a:r>
              <a:rPr lang="en-US" altLang="ko-KR" sz="1600" baseline="-25000" dirty="0" smtClean="0"/>
              <a:t>SD,2x</a:t>
            </a:r>
          </a:p>
          <a:p>
            <a:pPr lvl="1"/>
            <a:r>
              <a:rPr lang="en-US" altLang="ko-KR" sz="1600" dirty="0"/>
              <a:t>Data subcarrier with </a:t>
            </a:r>
            <a:r>
              <a:rPr lang="en-US" altLang="ko-KR" sz="1600" dirty="0" smtClean="0"/>
              <a:t>2k </a:t>
            </a:r>
            <a:r>
              <a:rPr lang="en-US" altLang="ko-KR" sz="1600" dirty="0"/>
              <a:t>(k=1,2…) indices excluding DC and pilot tones </a:t>
            </a:r>
            <a:r>
              <a:rPr lang="en-US" altLang="ko-KR" sz="1600" dirty="0" smtClean="0"/>
              <a:t>are </a:t>
            </a:r>
            <a:r>
              <a:rPr lang="en-US" altLang="ko-KR" sz="1600" dirty="0"/>
              <a:t>used</a:t>
            </a:r>
            <a:r>
              <a:rPr lang="en-US" altLang="ko-KR" sz="1600" dirty="0" smtClean="0"/>
              <a:t>. </a:t>
            </a:r>
            <a:endParaRPr lang="en-US" altLang="ko-KR" sz="1600" baseline="-25000" dirty="0"/>
          </a:p>
          <a:p>
            <a:endParaRPr lang="en-US" altLang="ko-KR" sz="1600" dirty="0" smtClean="0"/>
          </a:p>
          <a:p>
            <a:r>
              <a:rPr lang="en-US" altLang="ko-KR" sz="1600" dirty="0" smtClean="0"/>
              <a:t>If </a:t>
            </a:r>
            <a:r>
              <a:rPr lang="en-US" altLang="ko-KR" sz="1600" dirty="0" err="1">
                <a:sym typeface="Symbol" panose="05050102010706020507" pitchFamily="18" charset="2"/>
              </a:rPr>
              <a:t>m</a:t>
            </a:r>
            <a:r>
              <a:rPr lang="en-US" altLang="ko-KR" sz="1600" baseline="-25000" dirty="0" err="1">
                <a:sym typeface="Symbol" panose="05050102010706020507" pitchFamily="18" charset="2"/>
              </a:rPr>
              <a:t>STBC</a:t>
            </a:r>
            <a:r>
              <a:rPr lang="en-US" altLang="ko-KR" sz="1600" baseline="-25000" dirty="0">
                <a:sym typeface="Symbol" panose="05050102010706020507" pitchFamily="18" charset="2"/>
              </a:rPr>
              <a:t> </a:t>
            </a:r>
            <a:r>
              <a:rPr lang="en-US" altLang="ko-KR" sz="1600" dirty="0">
                <a:sym typeface="Symbol" panose="05050102010706020507" pitchFamily="18" charset="2"/>
              </a:rPr>
              <a:t> </a:t>
            </a:r>
            <a:r>
              <a:rPr lang="en-US" altLang="ko-KR" sz="1600" dirty="0" smtClean="0">
                <a:sym typeface="Symbol" panose="05050102010706020507" pitchFamily="18" charset="2"/>
              </a:rPr>
              <a:t>N</a:t>
            </a:r>
            <a:r>
              <a:rPr lang="en-US" altLang="ko-KR" sz="1600" baseline="-25000" dirty="0" smtClean="0">
                <a:sym typeface="Symbol" panose="05050102010706020507" pitchFamily="18" charset="2"/>
              </a:rPr>
              <a:t>DBPS,2x </a:t>
            </a:r>
            <a:r>
              <a:rPr lang="en-US" altLang="ko-KR" sz="1600" dirty="0" smtClean="0"/>
              <a:t>&lt;</a:t>
            </a:r>
            <a:r>
              <a:rPr lang="en-US" altLang="ko-KR" sz="1600" dirty="0" err="1"/>
              <a:t>N</a:t>
            </a:r>
            <a:r>
              <a:rPr lang="en-US" altLang="ko-KR" sz="1600" baseline="-25000" dirty="0" err="1"/>
              <a:t>Dbit,last</a:t>
            </a:r>
            <a:r>
              <a:rPr lang="en-US" altLang="ko-KR" sz="1600" dirty="0" smtClean="0">
                <a:sym typeface="Symbol" panose="05050102010706020507" pitchFamily="18" charset="2"/>
              </a:rPr>
              <a:t></a:t>
            </a:r>
            <a:r>
              <a:rPr lang="en-US" altLang="ko-KR" sz="1600" dirty="0">
                <a:sym typeface="Symbol" panose="05050102010706020507" pitchFamily="18" charset="2"/>
              </a:rPr>
              <a:t> </a:t>
            </a:r>
            <a:r>
              <a:rPr lang="en-US" altLang="ko-KR" sz="1600" dirty="0" err="1">
                <a:sym typeface="Symbol" panose="05050102010706020507" pitchFamily="18" charset="2"/>
              </a:rPr>
              <a:t>m</a:t>
            </a:r>
            <a:r>
              <a:rPr lang="en-US" altLang="ko-KR" sz="1600" baseline="-25000" dirty="0" err="1">
                <a:sym typeface="Symbol" panose="05050102010706020507" pitchFamily="18" charset="2"/>
              </a:rPr>
              <a:t>STBC</a:t>
            </a:r>
            <a:r>
              <a:rPr lang="en-US" altLang="ko-KR" sz="1600" baseline="-25000" dirty="0">
                <a:sym typeface="Symbol" panose="05050102010706020507" pitchFamily="18" charset="2"/>
              </a:rPr>
              <a:t> </a:t>
            </a:r>
            <a:r>
              <a:rPr lang="en-US" altLang="ko-KR" sz="1600" dirty="0">
                <a:sym typeface="Symbol" panose="05050102010706020507" pitchFamily="18" charset="2"/>
              </a:rPr>
              <a:t> </a:t>
            </a:r>
            <a:r>
              <a:rPr lang="en-US" altLang="ko-KR" sz="1600" dirty="0" smtClean="0">
                <a:sym typeface="Symbol" panose="05050102010706020507" pitchFamily="18" charset="2"/>
              </a:rPr>
              <a:t>N</a:t>
            </a:r>
            <a:r>
              <a:rPr lang="en-US" altLang="ko-KR" sz="1600" baseline="-25000" dirty="0" smtClean="0">
                <a:sym typeface="Symbol" panose="05050102010706020507" pitchFamily="18" charset="2"/>
              </a:rPr>
              <a:t>DBPS,4x </a:t>
            </a:r>
            <a:r>
              <a:rPr lang="en-US" altLang="ko-KR" sz="1600" dirty="0" smtClean="0">
                <a:sym typeface="Symbol" panose="05050102010706020507" pitchFamily="18" charset="2"/>
              </a:rPr>
              <a:t>,    (4x OFDM symbol duration)</a:t>
            </a:r>
            <a:endParaRPr lang="en-US" altLang="ko-KR" sz="1600" dirty="0">
              <a:sym typeface="Symbol" panose="05050102010706020507" pitchFamily="18" charset="2"/>
            </a:endParaRPr>
          </a:p>
          <a:p>
            <a:pPr lvl="1"/>
            <a:r>
              <a:rPr lang="en-US" altLang="ko-KR" sz="1600" dirty="0" err="1" smtClean="0"/>
              <a:t>N</a:t>
            </a:r>
            <a:r>
              <a:rPr lang="en-US" altLang="ko-KR" sz="1600" baseline="-25000" dirty="0" err="1" smtClean="0"/>
              <a:t>DBPS,last,init</a:t>
            </a:r>
            <a:r>
              <a:rPr lang="en-US" altLang="ko-KR" sz="1600" dirty="0" smtClean="0"/>
              <a:t> </a:t>
            </a:r>
            <a:r>
              <a:rPr lang="en-US" altLang="ko-KR" sz="1600" dirty="0"/>
              <a:t>= </a:t>
            </a:r>
            <a:r>
              <a:rPr lang="en-US" altLang="ko-KR" sz="1600" dirty="0" smtClean="0"/>
              <a:t>N</a:t>
            </a:r>
            <a:r>
              <a:rPr lang="en-US" altLang="ko-KR" sz="1600" baseline="-25000" dirty="0" smtClean="0"/>
              <a:t>DBPS,4x</a:t>
            </a:r>
            <a:r>
              <a:rPr lang="en-US" altLang="ko-KR" sz="1600" dirty="0" smtClean="0"/>
              <a:t>(=N</a:t>
            </a:r>
            <a:r>
              <a:rPr lang="en-US" altLang="ko-KR" sz="1600" baseline="-25000" dirty="0" smtClean="0"/>
              <a:t>DBPS</a:t>
            </a:r>
            <a:r>
              <a:rPr lang="en-US" altLang="ko-KR" sz="1600" dirty="0" smtClean="0"/>
              <a:t>)</a:t>
            </a:r>
            <a:r>
              <a:rPr lang="en-US" altLang="ko-KR" sz="1600" baseline="-25000" dirty="0" smtClean="0"/>
              <a:t>                   </a:t>
            </a:r>
            <a:r>
              <a:rPr lang="en-US" altLang="ko-KR" sz="1600" dirty="0"/>
              <a:t>(</a:t>
            </a:r>
            <a:r>
              <a:rPr lang="en-US" altLang="ko-KR" sz="1600" dirty="0" err="1" smtClean="0"/>
              <a:t>N</a:t>
            </a:r>
            <a:r>
              <a:rPr lang="en-US" altLang="ko-KR" sz="1600" baseline="-25000" dirty="0" err="1" smtClean="0"/>
              <a:t>CBPS,last,init</a:t>
            </a:r>
            <a:r>
              <a:rPr lang="en-US" altLang="ko-KR" sz="1600" dirty="0" smtClean="0"/>
              <a:t> </a:t>
            </a:r>
            <a:r>
              <a:rPr lang="en-US" altLang="ko-KR" sz="1600" dirty="0"/>
              <a:t>= </a:t>
            </a:r>
            <a:r>
              <a:rPr lang="en-US" altLang="ko-KR" sz="1600" dirty="0" smtClean="0"/>
              <a:t>N</a:t>
            </a:r>
            <a:r>
              <a:rPr lang="en-US" altLang="ko-KR" sz="1600" baseline="-25000" dirty="0" smtClean="0"/>
              <a:t>CBPS,4x</a:t>
            </a:r>
            <a:r>
              <a:rPr lang="en-US" altLang="ko-KR" sz="1600" dirty="0" smtClean="0"/>
              <a:t>(=</a:t>
            </a:r>
            <a:r>
              <a:rPr lang="en-US" altLang="ko-KR" sz="1600" dirty="0"/>
              <a:t>N</a:t>
            </a:r>
            <a:r>
              <a:rPr lang="en-US" altLang="ko-KR" sz="1600" baseline="-25000" dirty="0"/>
              <a:t>CBPS</a:t>
            </a:r>
            <a:r>
              <a:rPr lang="en-US" altLang="ko-KR" sz="1600" dirty="0" smtClean="0"/>
              <a:t>))</a:t>
            </a:r>
            <a:endParaRPr lang="en-US" altLang="ko-KR" sz="1600" baseline="-25000" dirty="0" smtClean="0"/>
          </a:p>
          <a:p>
            <a:pPr lvl="1"/>
            <a:r>
              <a:rPr lang="en-US" altLang="ko-KR" sz="1600" dirty="0"/>
              <a:t>BCC </a:t>
            </a:r>
            <a:r>
              <a:rPr lang="en-US" altLang="ko-KR" sz="1600" dirty="0" smtClean="0"/>
              <a:t>case: </a:t>
            </a:r>
            <a:r>
              <a:rPr lang="en-US" altLang="ko-KR" sz="1600" dirty="0" err="1" smtClean="0"/>
              <a:t>interleaver</a:t>
            </a:r>
            <a:r>
              <a:rPr lang="en-US" altLang="ko-KR" sz="1600" dirty="0" smtClean="0"/>
              <a:t> </a:t>
            </a:r>
            <a:r>
              <a:rPr lang="en-US" altLang="ko-KR" sz="1600" dirty="0"/>
              <a:t>size = </a:t>
            </a:r>
            <a:r>
              <a:rPr lang="en-US" altLang="ko-KR" sz="1600" dirty="0" smtClean="0"/>
              <a:t>N</a:t>
            </a:r>
            <a:r>
              <a:rPr lang="en-US" altLang="ko-KR" sz="1600" baseline="-25000" dirty="0" smtClean="0"/>
              <a:t>SD,4x</a:t>
            </a:r>
            <a:r>
              <a:rPr lang="en-US" altLang="ko-KR" sz="1600" dirty="0" smtClean="0"/>
              <a:t>(=N</a:t>
            </a:r>
            <a:r>
              <a:rPr lang="en-US" altLang="ko-KR" sz="1600" baseline="-25000" dirty="0" smtClean="0"/>
              <a:t>SD</a:t>
            </a:r>
            <a:r>
              <a:rPr lang="en-US" altLang="ko-KR" sz="1600" dirty="0" smtClean="0"/>
              <a:t>)</a:t>
            </a:r>
            <a:endParaRPr lang="en-US" altLang="ko-KR" sz="1600" dirty="0"/>
          </a:p>
          <a:p>
            <a:pPr lvl="1"/>
            <a:r>
              <a:rPr lang="en-US" altLang="ko-KR" sz="1600" dirty="0"/>
              <a:t>Data subcarrier with </a:t>
            </a:r>
            <a:r>
              <a:rPr lang="en-US" altLang="ko-KR" sz="1600" dirty="0" smtClean="0"/>
              <a:t>k </a:t>
            </a:r>
            <a:r>
              <a:rPr lang="en-US" altLang="ko-KR" sz="1600" dirty="0"/>
              <a:t>(k=1,2…) indices excluding DC and pilot tones </a:t>
            </a:r>
            <a:r>
              <a:rPr lang="en-US" altLang="ko-KR" sz="1600" dirty="0" smtClean="0"/>
              <a:t>are </a:t>
            </a:r>
            <a:r>
              <a:rPr lang="en-US" altLang="ko-KR" sz="1600" dirty="0"/>
              <a:t>used.</a:t>
            </a:r>
          </a:p>
          <a:p>
            <a:pPr lvl="1"/>
            <a:endParaRPr lang="ko-KR" altLang="en-US" dirty="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168521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PSDU_LENGTH Calculation Process (cont.)</a:t>
            </a:r>
            <a:endParaRPr lang="ko-KR" altLang="en-US" sz="2800" dirty="0"/>
          </a:p>
        </p:txBody>
      </p:sp>
      <p:sp>
        <p:nvSpPr>
          <p:cNvPr id="3" name="내용 개체 틀 2"/>
          <p:cNvSpPr>
            <a:spLocks noGrp="1"/>
          </p:cNvSpPr>
          <p:nvPr>
            <p:ph idx="1"/>
          </p:nvPr>
        </p:nvSpPr>
        <p:spPr/>
        <p:txBody>
          <a:bodyPr/>
          <a:lstStyle/>
          <a:p>
            <a:r>
              <a:rPr lang="en-US" altLang="ko-KR" dirty="0" smtClean="0"/>
              <a:t>PSDU_LENGTH </a:t>
            </a:r>
          </a:p>
          <a:p>
            <a:pPr lvl="1"/>
            <a:r>
              <a:rPr lang="en-US" altLang="ko-KR" dirty="0" smtClean="0"/>
              <a:t>BCC </a:t>
            </a:r>
          </a:p>
          <a:p>
            <a:pPr lvl="1"/>
            <a:endParaRPr lang="en-US" altLang="ko-KR" dirty="0" smtClean="0"/>
          </a:p>
          <a:p>
            <a:pPr lvl="1"/>
            <a:endParaRPr lang="en-US" altLang="ko-KR" dirty="0"/>
          </a:p>
          <a:p>
            <a:pPr lvl="1"/>
            <a:endParaRPr lang="en-US" altLang="ko-KR" dirty="0" smtClean="0"/>
          </a:p>
          <a:p>
            <a:pPr lvl="1"/>
            <a:r>
              <a:rPr lang="en-US" altLang="ko-KR" dirty="0" smtClean="0"/>
              <a:t>LDPC</a:t>
            </a:r>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53181558"/>
              </p:ext>
            </p:extLst>
          </p:nvPr>
        </p:nvGraphicFramePr>
        <p:xfrm>
          <a:off x="1373188" y="2968625"/>
          <a:ext cx="6596062" cy="571500"/>
        </p:xfrm>
        <a:graphic>
          <a:graphicData uri="http://schemas.openxmlformats.org/presentationml/2006/ole">
            <mc:AlternateContent xmlns:mc="http://schemas.openxmlformats.org/markup-compatibility/2006">
              <mc:Choice xmlns:v="urn:schemas-microsoft-com:vml" Requires="v">
                <p:oleObj spid="_x0000_s11650" name="Equation" r:id="rId3" imgW="4495800" imgH="381000" progId="Equation.3">
                  <p:embed/>
                </p:oleObj>
              </mc:Choice>
              <mc:Fallback>
                <p:oleObj name="Equation" r:id="rId3" imgW="4495800" imgH="381000" progId="Equation.3">
                  <p:embed/>
                  <p:pic>
                    <p:nvPicPr>
                      <p:cNvPr id="0" name=""/>
                      <p:cNvPicPr/>
                      <p:nvPr/>
                    </p:nvPicPr>
                    <p:blipFill>
                      <a:blip r:embed="rId4"/>
                      <a:stretch>
                        <a:fillRect/>
                      </a:stretch>
                    </p:blipFill>
                    <p:spPr>
                      <a:xfrm>
                        <a:off x="1373188" y="2968625"/>
                        <a:ext cx="6596062" cy="571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54605497"/>
              </p:ext>
            </p:extLst>
          </p:nvPr>
        </p:nvGraphicFramePr>
        <p:xfrm>
          <a:off x="1373188" y="4516917"/>
          <a:ext cx="5629275" cy="571500"/>
        </p:xfrm>
        <a:graphic>
          <a:graphicData uri="http://schemas.openxmlformats.org/presentationml/2006/ole">
            <mc:AlternateContent xmlns:mc="http://schemas.openxmlformats.org/markup-compatibility/2006">
              <mc:Choice xmlns:v="urn:schemas-microsoft-com:vml" Requires="v">
                <p:oleObj spid="_x0000_s11651" name="Equation" r:id="rId5" imgW="3860800" imgH="381000" progId="Equation.3">
                  <p:embed/>
                </p:oleObj>
              </mc:Choice>
              <mc:Fallback>
                <p:oleObj name="Equation" r:id="rId5" imgW="3860800" imgH="381000" progId="Equation.3">
                  <p:embed/>
                  <p:pic>
                    <p:nvPicPr>
                      <p:cNvPr id="0" name=""/>
                      <p:cNvPicPr/>
                      <p:nvPr/>
                    </p:nvPicPr>
                    <p:blipFill>
                      <a:blip r:embed="rId6"/>
                      <a:stretch>
                        <a:fillRect/>
                      </a:stretch>
                    </p:blipFill>
                    <p:spPr>
                      <a:xfrm>
                        <a:off x="1373188" y="4516917"/>
                        <a:ext cx="5629275" cy="571500"/>
                      </a:xfrm>
                      <a:prstGeom prst="rect">
                        <a:avLst/>
                      </a:prstGeom>
                    </p:spPr>
                  </p:pic>
                </p:oleObj>
              </mc:Fallback>
            </mc:AlternateContent>
          </a:graphicData>
        </a:graphic>
      </p:graphicFrame>
    </p:spTree>
    <p:extLst>
      <p:ext uri="{BB962C8B-B14F-4D97-AF65-F5344CB8AC3E}">
        <p14:creationId xmlns:p14="http://schemas.microsoft.com/office/powerpoint/2010/main" val="758688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Special Cases for LDPC encoding</a:t>
            </a:r>
            <a:endParaRPr lang="ko-KR" altLang="en-US" dirty="0"/>
          </a:p>
        </p:txBody>
      </p:sp>
      <p:sp>
        <p:nvSpPr>
          <p:cNvPr id="3" name="내용 개체 틀 2"/>
          <p:cNvSpPr>
            <a:spLocks noGrp="1"/>
          </p:cNvSpPr>
          <p:nvPr>
            <p:ph idx="1"/>
          </p:nvPr>
        </p:nvSpPr>
        <p:spPr/>
        <p:txBody>
          <a:bodyPr/>
          <a:lstStyle/>
          <a:p>
            <a:r>
              <a:rPr lang="en-US" altLang="ko-KR" dirty="0" smtClean="0"/>
              <a:t>Calculate </a:t>
            </a:r>
            <a:r>
              <a:rPr lang="en-US" altLang="ko-KR" dirty="0" err="1" smtClean="0"/>
              <a:t>N</a:t>
            </a:r>
            <a:r>
              <a:rPr lang="en-US" altLang="ko-KR" baseline="-25000" dirty="0" err="1" smtClean="0"/>
              <a:t>DBPS,last,init</a:t>
            </a:r>
            <a:r>
              <a:rPr lang="en-US" altLang="ko-KR" dirty="0" smtClean="0"/>
              <a:t> and </a:t>
            </a:r>
            <a:r>
              <a:rPr lang="en-US" altLang="ko-KR" dirty="0" err="1" smtClean="0"/>
              <a:t>N</a:t>
            </a:r>
            <a:r>
              <a:rPr lang="en-US" altLang="ko-KR" baseline="-25000" dirty="0" err="1" smtClean="0"/>
              <a:t>CBPS,last,init</a:t>
            </a:r>
            <a:endParaRPr lang="en-US" altLang="ko-KR" dirty="0" smtClean="0"/>
          </a:p>
          <a:p>
            <a:endParaRPr lang="en-US" altLang="ko-KR" dirty="0"/>
          </a:p>
          <a:p>
            <a:endParaRPr lang="en-US" altLang="ko-KR" dirty="0" smtClean="0"/>
          </a:p>
          <a:p>
            <a:endParaRPr lang="en-US" altLang="ko-KR" dirty="0"/>
          </a:p>
          <a:p>
            <a:r>
              <a:rPr lang="en-US" altLang="ko-KR" dirty="0" smtClean="0"/>
              <a:t>Calculate </a:t>
            </a:r>
            <a:r>
              <a:rPr lang="en-US" altLang="ko-KR" dirty="0" err="1" smtClean="0"/>
              <a:t>N</a:t>
            </a:r>
            <a:r>
              <a:rPr lang="en-US" altLang="ko-KR" baseline="-25000" dirty="0" err="1" smtClean="0"/>
              <a:t>pld</a:t>
            </a:r>
            <a:r>
              <a:rPr lang="en-US" altLang="ko-KR" dirty="0"/>
              <a:t> </a:t>
            </a:r>
            <a:r>
              <a:rPr lang="en-US" altLang="ko-KR" dirty="0" smtClean="0"/>
              <a:t>and </a:t>
            </a:r>
            <a:r>
              <a:rPr lang="en-US" altLang="ko-KR" dirty="0" err="1" smtClean="0"/>
              <a:t>N</a:t>
            </a:r>
            <a:r>
              <a:rPr lang="en-US" altLang="ko-KR" baseline="-25000" dirty="0" err="1" smtClean="0"/>
              <a:t>avbits</a:t>
            </a:r>
            <a:r>
              <a:rPr lang="en-US" altLang="ko-KR" dirty="0" smtClean="0"/>
              <a:t>.</a:t>
            </a:r>
          </a:p>
          <a:p>
            <a:endParaRPr lang="ko-KR" altLang="en-US" dirty="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14</a:t>
            </a:fld>
            <a:endParaRPr lang="en-US"/>
          </a:p>
        </p:txBody>
      </p:sp>
      <p:graphicFrame>
        <p:nvGraphicFramePr>
          <p:cNvPr id="7" name="Object 2"/>
          <p:cNvGraphicFramePr>
            <a:graphicFrameLocks noChangeAspect="1"/>
          </p:cNvGraphicFramePr>
          <p:nvPr>
            <p:extLst>
              <p:ext uri="{D42A27DB-BD31-4B8C-83A1-F6EECF244321}">
                <p14:modId xmlns:p14="http://schemas.microsoft.com/office/powerpoint/2010/main" val="1589340450"/>
              </p:ext>
            </p:extLst>
          </p:nvPr>
        </p:nvGraphicFramePr>
        <p:xfrm>
          <a:off x="1203462" y="2864197"/>
          <a:ext cx="2844720" cy="482400"/>
        </p:xfrm>
        <a:graphic>
          <a:graphicData uri="http://schemas.openxmlformats.org/presentationml/2006/ole">
            <mc:AlternateContent xmlns:mc="http://schemas.openxmlformats.org/markup-compatibility/2006">
              <mc:Choice xmlns:v="urn:schemas-microsoft-com:vml" Requires="v">
                <p:oleObj spid="_x0000_s5007" name="Equation" r:id="rId3" imgW="1422360" imgH="241200" progId="Equation.DSMT4">
                  <p:embed/>
                </p:oleObj>
              </mc:Choice>
              <mc:Fallback>
                <p:oleObj name="Equation" r:id="rId3" imgW="1422360" imgH="241200" progId="Equation.DSMT4">
                  <p:embed/>
                  <p:pic>
                    <p:nvPicPr>
                      <p:cNvPr id="0" name=""/>
                      <p:cNvPicPr>
                        <a:picLocks noChangeAspect="1" noChangeArrowheads="1"/>
                      </p:cNvPicPr>
                      <p:nvPr/>
                    </p:nvPicPr>
                    <p:blipFill>
                      <a:blip r:embed="rId4"/>
                      <a:srcRect/>
                      <a:stretch>
                        <a:fillRect/>
                      </a:stretch>
                    </p:blipFill>
                    <p:spPr bwMode="auto">
                      <a:xfrm>
                        <a:off x="1203462" y="2864197"/>
                        <a:ext cx="2844720" cy="482400"/>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24288897"/>
              </p:ext>
            </p:extLst>
          </p:nvPr>
        </p:nvGraphicFramePr>
        <p:xfrm>
          <a:off x="1050925" y="5194300"/>
          <a:ext cx="6731000" cy="482600"/>
        </p:xfrm>
        <a:graphic>
          <a:graphicData uri="http://schemas.openxmlformats.org/presentationml/2006/ole">
            <mc:AlternateContent xmlns:mc="http://schemas.openxmlformats.org/markup-compatibility/2006">
              <mc:Choice xmlns:v="urn:schemas-microsoft-com:vml" Requires="v">
                <p:oleObj spid="_x0000_s5008" name="Equation" r:id="rId5" imgW="3365280" imgH="241200" progId="Equation.3">
                  <p:embed/>
                </p:oleObj>
              </mc:Choice>
              <mc:Fallback>
                <p:oleObj name="Equation" r:id="rId5" imgW="3365280" imgH="241200" progId="Equation.3">
                  <p:embed/>
                  <p:pic>
                    <p:nvPicPr>
                      <p:cNvPr id="0" name=""/>
                      <p:cNvPicPr/>
                      <p:nvPr/>
                    </p:nvPicPr>
                    <p:blipFill>
                      <a:blip r:embed="rId6"/>
                      <a:stretch>
                        <a:fillRect/>
                      </a:stretch>
                    </p:blipFill>
                    <p:spPr>
                      <a:xfrm>
                        <a:off x="1050925" y="5194300"/>
                        <a:ext cx="6731000" cy="4826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46788324"/>
              </p:ext>
            </p:extLst>
          </p:nvPr>
        </p:nvGraphicFramePr>
        <p:xfrm>
          <a:off x="1050925" y="4514906"/>
          <a:ext cx="6299200" cy="482600"/>
        </p:xfrm>
        <a:graphic>
          <a:graphicData uri="http://schemas.openxmlformats.org/presentationml/2006/ole">
            <mc:AlternateContent xmlns:mc="http://schemas.openxmlformats.org/markup-compatibility/2006">
              <mc:Choice xmlns:v="urn:schemas-microsoft-com:vml" Requires="v">
                <p:oleObj spid="_x0000_s5009" name="Equation" r:id="rId7" imgW="3149280" imgH="241200" progId="Equation.3">
                  <p:embed/>
                </p:oleObj>
              </mc:Choice>
              <mc:Fallback>
                <p:oleObj name="Equation" r:id="rId7" imgW="3149280" imgH="241200" progId="Equation.3">
                  <p:embed/>
                  <p:pic>
                    <p:nvPicPr>
                      <p:cNvPr id="0" name=""/>
                      <p:cNvPicPr/>
                      <p:nvPr/>
                    </p:nvPicPr>
                    <p:blipFill>
                      <a:blip r:embed="rId8"/>
                      <a:stretch>
                        <a:fillRect/>
                      </a:stretch>
                    </p:blipFill>
                    <p:spPr>
                      <a:xfrm>
                        <a:off x="1050925" y="4514906"/>
                        <a:ext cx="6299200" cy="482600"/>
                      </a:xfrm>
                      <a:prstGeom prst="rect">
                        <a:avLst/>
                      </a:prstGeom>
                    </p:spPr>
                  </p:pic>
                </p:oleObj>
              </mc:Fallback>
            </mc:AlternateContent>
          </a:graphicData>
        </a:graphic>
      </p:graphicFrame>
    </p:spTree>
    <p:extLst>
      <p:ext uri="{BB962C8B-B14F-4D97-AF65-F5344CB8AC3E}">
        <p14:creationId xmlns:p14="http://schemas.microsoft.com/office/powerpoint/2010/main" val="110564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Special Cases for LDPC </a:t>
            </a:r>
            <a:r>
              <a:rPr lang="en-US" altLang="ko-KR" dirty="0" smtClean="0"/>
              <a:t>encoding (cont.)</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2400" b="1" dirty="0" smtClean="0"/>
              <a:t>With </a:t>
            </a:r>
            <a:r>
              <a:rPr lang="en-US" altLang="ko-KR" sz="2400" b="1" dirty="0"/>
              <a:t>above parameters</a:t>
            </a:r>
            <a:r>
              <a:rPr lang="en-US" altLang="ko-KR" sz="2400" b="1" dirty="0" smtClean="0"/>
              <a:t>, </a:t>
            </a:r>
            <a:r>
              <a:rPr lang="en-US" altLang="ko-KR" sz="2400" b="1" dirty="0"/>
              <a:t>determine {L</a:t>
            </a:r>
            <a:r>
              <a:rPr lang="en-US" altLang="ko-KR" sz="2400" b="1" baseline="-25000" dirty="0"/>
              <a:t>LDPC</a:t>
            </a:r>
            <a:r>
              <a:rPr lang="en-US" altLang="ko-KR" sz="2400" b="1" dirty="0"/>
              <a:t>, N</a:t>
            </a:r>
            <a:r>
              <a:rPr lang="en-US" altLang="ko-KR" sz="2400" b="1" baseline="-25000" dirty="0"/>
              <a:t>CW</a:t>
            </a:r>
            <a:r>
              <a:rPr lang="en-US" altLang="ko-KR" sz="2400" b="1" dirty="0"/>
              <a:t>, </a:t>
            </a:r>
            <a:r>
              <a:rPr lang="en-US" altLang="ko-KR" sz="2400" b="1" dirty="0" err="1"/>
              <a:t>N</a:t>
            </a:r>
            <a:r>
              <a:rPr lang="en-US" altLang="ko-KR" sz="2400" b="1" baseline="-25000" dirty="0" err="1"/>
              <a:t>shrt</a:t>
            </a:r>
            <a:r>
              <a:rPr lang="en-US" altLang="ko-KR" sz="2400" b="1" dirty="0"/>
              <a:t>, </a:t>
            </a:r>
            <a:r>
              <a:rPr lang="en-US" altLang="ko-KR" sz="2400" b="1" dirty="0" err="1" smtClean="0"/>
              <a:t>N</a:t>
            </a:r>
            <a:r>
              <a:rPr lang="en-US" altLang="ko-KR" sz="2400" b="1" baseline="-25000" dirty="0" err="1" smtClean="0"/>
              <a:t>rep</a:t>
            </a:r>
            <a:r>
              <a:rPr lang="en-US" altLang="ko-KR" sz="2400" b="1" dirty="0" smtClean="0"/>
              <a:t>, </a:t>
            </a:r>
            <a:r>
              <a:rPr lang="en-US" altLang="ko-KR" sz="2400" b="1" dirty="0" err="1" smtClean="0"/>
              <a:t>N</a:t>
            </a:r>
            <a:r>
              <a:rPr lang="en-US" altLang="ko-KR" sz="2400" b="1" baseline="-25000" dirty="0" err="1" smtClean="0"/>
              <a:t>punc</a:t>
            </a:r>
            <a:r>
              <a:rPr lang="en-US" altLang="ko-KR" sz="2400" b="1" dirty="0"/>
              <a:t>} as in </a:t>
            </a:r>
            <a:r>
              <a:rPr lang="en-US" altLang="ko-KR" sz="2400" b="1" dirty="0" smtClean="0"/>
              <a:t>11n/11ac.</a:t>
            </a:r>
          </a:p>
          <a:p>
            <a:pPr marL="685800" lvl="2" indent="-342900"/>
            <a:r>
              <a:rPr lang="en-US" altLang="ko-KR" sz="2200" b="1" dirty="0"/>
              <a:t>In the puncturing step, if one of conditions for </a:t>
            </a:r>
            <a:r>
              <a:rPr lang="en-US" altLang="ko-KR" sz="2200" b="1" dirty="0" smtClean="0"/>
              <a:t>LDPC OFDM </a:t>
            </a:r>
            <a:r>
              <a:rPr lang="en-US" altLang="ko-KR" sz="2200" b="1" dirty="0"/>
              <a:t>symbol extension is met</a:t>
            </a:r>
            <a:r>
              <a:rPr lang="en-US" altLang="ko-KR" sz="2200" b="1" dirty="0" smtClean="0"/>
              <a:t>,</a:t>
            </a:r>
          </a:p>
          <a:p>
            <a:pPr marL="685800" lvl="2" indent="-342900"/>
            <a:endParaRPr lang="en-US" altLang="ko-KR" sz="2200" b="1" dirty="0"/>
          </a:p>
          <a:p>
            <a:pPr marL="685800" lvl="2" indent="-342900"/>
            <a:endParaRPr lang="en-US" altLang="ko-KR" sz="2200" b="1" dirty="0" smtClean="0"/>
          </a:p>
          <a:p>
            <a:pPr marL="685800" lvl="2" indent="-342900"/>
            <a:endParaRPr lang="en-US" altLang="ko-KR" sz="2200" b="1" dirty="0"/>
          </a:p>
          <a:p>
            <a:pPr marL="685800" lvl="2" indent="-342900"/>
            <a:endParaRPr lang="en-US" altLang="ko-KR" sz="2200" b="1" dirty="0" smtClean="0"/>
          </a:p>
          <a:p>
            <a:pPr marL="685800" lvl="2" indent="-342900"/>
            <a:endParaRPr lang="en-US" altLang="ko-KR" sz="2200" b="1" dirty="0"/>
          </a:p>
          <a:p>
            <a:pPr marL="685800" lvl="2" indent="-342900"/>
            <a:endParaRPr lang="en-US" altLang="ko-KR" sz="2200" b="1" dirty="0" smtClean="0"/>
          </a:p>
          <a:p>
            <a:pPr marL="685800" lvl="2" indent="-342900"/>
            <a:r>
              <a:rPr lang="en-US" altLang="ko-KR" sz="2200" b="1" dirty="0" smtClean="0"/>
              <a:t>Re-compute </a:t>
            </a:r>
            <a:r>
              <a:rPr lang="en-US" altLang="ko-KR" sz="2200" b="1" dirty="0" err="1" smtClean="0"/>
              <a:t>Npunc</a:t>
            </a:r>
            <a:r>
              <a:rPr lang="en-US" altLang="ko-KR" sz="2200" b="1" dirty="0" smtClean="0"/>
              <a:t>, </a:t>
            </a:r>
            <a:r>
              <a:rPr lang="en-US" altLang="ko-KR" sz="2200" b="1" dirty="0" err="1" smtClean="0"/>
              <a:t>Nrep</a:t>
            </a:r>
            <a:r>
              <a:rPr lang="en-US" altLang="ko-KR" sz="2200" b="1" dirty="0" smtClean="0"/>
              <a:t> based on updated parameters.</a:t>
            </a:r>
            <a:endParaRPr lang="en-US" altLang="ko-KR" sz="2200" b="1" dirty="0"/>
          </a:p>
          <a:p>
            <a:pPr marL="685800" lvl="2" indent="-342900"/>
            <a:endParaRPr lang="en-US" altLang="ko-KR" sz="2200" b="1" dirty="0"/>
          </a:p>
          <a:p>
            <a:endParaRPr lang="ko-KR" altLang="en-US" dirty="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15</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30499859"/>
              </p:ext>
            </p:extLst>
          </p:nvPr>
        </p:nvGraphicFramePr>
        <p:xfrm>
          <a:off x="325344" y="5060799"/>
          <a:ext cx="4362120" cy="361800"/>
        </p:xfrm>
        <a:graphic>
          <a:graphicData uri="http://schemas.openxmlformats.org/presentationml/2006/ole">
            <mc:AlternateContent xmlns:mc="http://schemas.openxmlformats.org/markup-compatibility/2006">
              <mc:Choice xmlns:v="urn:schemas-microsoft-com:vml" Requires="v">
                <p:oleObj spid="_x0000_s6040" name="Equation" r:id="rId3" imgW="2908080" imgH="241200" progId="Equation.3">
                  <p:embed/>
                </p:oleObj>
              </mc:Choice>
              <mc:Fallback>
                <p:oleObj name="Equation" r:id="rId3" imgW="2908080" imgH="241200" progId="Equation.3">
                  <p:embed/>
                  <p:pic>
                    <p:nvPicPr>
                      <p:cNvPr id="0" name=""/>
                      <p:cNvPicPr/>
                      <p:nvPr/>
                    </p:nvPicPr>
                    <p:blipFill>
                      <a:blip r:embed="rId4"/>
                      <a:stretch>
                        <a:fillRect/>
                      </a:stretch>
                    </p:blipFill>
                    <p:spPr>
                      <a:xfrm>
                        <a:off x="325344" y="5060799"/>
                        <a:ext cx="4362120" cy="361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71273261"/>
              </p:ext>
            </p:extLst>
          </p:nvPr>
        </p:nvGraphicFramePr>
        <p:xfrm>
          <a:off x="325344" y="3607011"/>
          <a:ext cx="8569512" cy="1066464"/>
        </p:xfrm>
        <a:graphic>
          <a:graphicData uri="http://schemas.openxmlformats.org/presentationml/2006/ole">
            <mc:AlternateContent xmlns:mc="http://schemas.openxmlformats.org/markup-compatibility/2006">
              <mc:Choice xmlns:v="urn:schemas-microsoft-com:vml" Requires="v">
                <p:oleObj spid="_x0000_s6041" name="Equation" r:id="rId5" imgW="6121080" imgH="761760" progId="Equation.3">
                  <p:embed/>
                </p:oleObj>
              </mc:Choice>
              <mc:Fallback>
                <p:oleObj name="Equation" r:id="rId5" imgW="6121080" imgH="761760" progId="Equation.3">
                  <p:embed/>
                  <p:pic>
                    <p:nvPicPr>
                      <p:cNvPr id="0" name=""/>
                      <p:cNvPicPr/>
                      <p:nvPr/>
                    </p:nvPicPr>
                    <p:blipFill>
                      <a:blip r:embed="rId6"/>
                      <a:stretch>
                        <a:fillRect/>
                      </a:stretch>
                    </p:blipFill>
                    <p:spPr>
                      <a:xfrm>
                        <a:off x="325344" y="3607011"/>
                        <a:ext cx="8569512" cy="1066464"/>
                      </a:xfrm>
                      <a:prstGeom prst="rect">
                        <a:avLst/>
                      </a:prstGeom>
                    </p:spPr>
                  </p:pic>
                </p:oleObj>
              </mc:Fallback>
            </mc:AlternateContent>
          </a:graphicData>
        </a:graphic>
      </p:graphicFrame>
    </p:spTree>
    <p:extLst>
      <p:ext uri="{BB962C8B-B14F-4D97-AF65-F5344CB8AC3E}">
        <p14:creationId xmlns:p14="http://schemas.microsoft.com/office/powerpoint/2010/main" val="921957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PHY Padding Bits</a:t>
            </a:r>
            <a:endParaRPr lang="ko-KR" altLang="en-US" dirty="0"/>
          </a:p>
        </p:txBody>
      </p:sp>
      <p:sp>
        <p:nvSpPr>
          <p:cNvPr id="3" name="내용 개체 틀 2"/>
          <p:cNvSpPr>
            <a:spLocks noGrp="1"/>
          </p:cNvSpPr>
          <p:nvPr>
            <p:ph idx="1"/>
          </p:nvPr>
        </p:nvSpPr>
        <p:spPr/>
        <p:txBody>
          <a:bodyPr/>
          <a:lstStyle/>
          <a:p>
            <a:r>
              <a:rPr lang="en-US" altLang="ko-KR" sz="2000" dirty="0"/>
              <a:t>Calculation of the number of </a:t>
            </a:r>
            <a:r>
              <a:rPr lang="en-US" altLang="ko-KR" sz="2000" dirty="0" smtClean="0"/>
              <a:t>PHY padding bits (0~7 bits)</a:t>
            </a:r>
          </a:p>
          <a:p>
            <a:pPr lvl="1"/>
            <a:r>
              <a:rPr lang="en-US" altLang="ko-KR" sz="1600" dirty="0" smtClean="0"/>
              <a:t>BCC</a:t>
            </a:r>
          </a:p>
          <a:p>
            <a:pPr lvl="1"/>
            <a:endParaRPr lang="en-US" altLang="ko-KR" sz="1600" dirty="0"/>
          </a:p>
          <a:p>
            <a:pPr lvl="1"/>
            <a:endParaRPr lang="en-US" altLang="ko-KR" sz="1600" dirty="0" smtClean="0"/>
          </a:p>
          <a:p>
            <a:pPr lvl="1"/>
            <a:endParaRPr lang="en-US" altLang="ko-KR" sz="1600" dirty="0"/>
          </a:p>
          <a:p>
            <a:pPr lvl="1"/>
            <a:r>
              <a:rPr lang="en-US" altLang="ko-KR" sz="1600" dirty="0" smtClean="0"/>
              <a:t>LDPC</a:t>
            </a:r>
          </a:p>
          <a:p>
            <a:pPr lvl="1"/>
            <a:endParaRPr lang="en-US" altLang="ko-KR" sz="1600" dirty="0"/>
          </a:p>
          <a:p>
            <a:pPr lvl="1"/>
            <a:endParaRPr lang="en-US" altLang="ko-KR" sz="1800" baseline="-25000" dirty="0" smtClean="0"/>
          </a:p>
          <a:p>
            <a:pPr lvl="1"/>
            <a:endParaRPr lang="en-US" altLang="ko-KR" sz="1800" baseline="-25000" dirty="0"/>
          </a:p>
          <a:p>
            <a:pPr lvl="1"/>
            <a:endParaRPr lang="en-US" altLang="ko-KR" sz="1800" baseline="-25000" dirty="0" smtClean="0"/>
          </a:p>
          <a:p>
            <a:endParaRPr lang="en-US" altLang="ko-KR" sz="2000" dirty="0" smtClean="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16</a:t>
            </a:fld>
            <a:endParaRPr lang="en-US"/>
          </a:p>
        </p:txBody>
      </p:sp>
      <p:graphicFrame>
        <p:nvGraphicFramePr>
          <p:cNvPr id="8" name="Object 7"/>
          <p:cNvGraphicFramePr>
            <a:graphicFrameLocks noChangeAspect="1"/>
          </p:cNvGraphicFramePr>
          <p:nvPr>
            <p:extLst/>
          </p:nvPr>
        </p:nvGraphicFramePr>
        <p:xfrm>
          <a:off x="419100" y="2738438"/>
          <a:ext cx="8382000" cy="400050"/>
        </p:xfrm>
        <a:graphic>
          <a:graphicData uri="http://schemas.openxmlformats.org/presentationml/2006/ole">
            <mc:AlternateContent xmlns:mc="http://schemas.openxmlformats.org/markup-compatibility/2006">
              <mc:Choice xmlns:v="urn:schemas-microsoft-com:vml" Requires="v">
                <p:oleObj spid="_x0000_s13384" name="Equation" r:id="rId3" imgW="5588000" imgH="266700" progId="Equation.3">
                  <p:embed/>
                </p:oleObj>
              </mc:Choice>
              <mc:Fallback>
                <p:oleObj name="Equation" r:id="rId3" imgW="5588000" imgH="266700" progId="Equation.3">
                  <p:embed/>
                  <p:pic>
                    <p:nvPicPr>
                      <p:cNvPr id="0" name=""/>
                      <p:cNvPicPr/>
                      <p:nvPr/>
                    </p:nvPicPr>
                    <p:blipFill>
                      <a:blip r:embed="rId4"/>
                      <a:stretch>
                        <a:fillRect/>
                      </a:stretch>
                    </p:blipFill>
                    <p:spPr>
                      <a:xfrm>
                        <a:off x="419100" y="2738438"/>
                        <a:ext cx="8382000" cy="400050"/>
                      </a:xfrm>
                      <a:prstGeom prst="rect">
                        <a:avLst/>
                      </a:prstGeom>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488928332"/>
              </p:ext>
            </p:extLst>
          </p:nvPr>
        </p:nvGraphicFramePr>
        <p:xfrm>
          <a:off x="419100" y="4015397"/>
          <a:ext cx="7219950" cy="400050"/>
        </p:xfrm>
        <a:graphic>
          <a:graphicData uri="http://schemas.openxmlformats.org/presentationml/2006/ole">
            <mc:AlternateContent xmlns:mc="http://schemas.openxmlformats.org/markup-compatibility/2006">
              <mc:Choice xmlns:v="urn:schemas-microsoft-com:vml" Requires="v">
                <p:oleObj spid="_x0000_s13385" name="Equation" r:id="rId5" imgW="4813300" imgH="266700" progId="Equation.3">
                  <p:embed/>
                </p:oleObj>
              </mc:Choice>
              <mc:Fallback>
                <p:oleObj name="Equation" r:id="rId5" imgW="4813300" imgH="266700" progId="Equation.3">
                  <p:embed/>
                  <p:pic>
                    <p:nvPicPr>
                      <p:cNvPr id="0" name=""/>
                      <p:cNvPicPr/>
                      <p:nvPr/>
                    </p:nvPicPr>
                    <p:blipFill>
                      <a:blip r:embed="rId6"/>
                      <a:stretch>
                        <a:fillRect/>
                      </a:stretch>
                    </p:blipFill>
                    <p:spPr>
                      <a:xfrm>
                        <a:off x="419100" y="4015397"/>
                        <a:ext cx="7219950" cy="400050"/>
                      </a:xfrm>
                      <a:prstGeom prst="rect">
                        <a:avLst/>
                      </a:prstGeom>
                    </p:spPr>
                  </p:pic>
                </p:oleObj>
              </mc:Fallback>
            </mc:AlternateContent>
          </a:graphicData>
        </a:graphic>
      </p:graphicFrame>
    </p:spTree>
    <p:extLst>
      <p:ext uri="{BB962C8B-B14F-4D97-AF65-F5344CB8AC3E}">
        <p14:creationId xmlns:p14="http://schemas.microsoft.com/office/powerpoint/2010/main" val="628181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LDPC Case</a:t>
            </a:r>
            <a:endParaRPr lang="en-US" dirty="0"/>
          </a:p>
        </p:txBody>
      </p:sp>
      <p:sp>
        <p:nvSpPr>
          <p:cNvPr id="3" name="Content Placeholder 2"/>
          <p:cNvSpPr>
            <a:spLocks noGrp="1"/>
          </p:cNvSpPr>
          <p:nvPr>
            <p:ph idx="1"/>
          </p:nvPr>
        </p:nvSpPr>
        <p:spPr/>
        <p:txBody>
          <a:bodyPr/>
          <a:lstStyle/>
          <a:p>
            <a:r>
              <a:rPr lang="en-US" dirty="0" smtClean="0"/>
              <a:t>APEP_LENGTH = 1000, MCS7 (64-QAM, 5/6-code), </a:t>
            </a:r>
            <a:r>
              <a:rPr lang="en-US" dirty="0" err="1" smtClean="0"/>
              <a:t>Nss</a:t>
            </a:r>
            <a:r>
              <a:rPr lang="en-US" dirty="0" smtClean="0"/>
              <a:t> = 1, No STBC. 40MHz Channel</a:t>
            </a:r>
          </a:p>
          <a:p>
            <a:r>
              <a:rPr lang="en-US" dirty="0" smtClean="0"/>
              <a:t>N</a:t>
            </a:r>
            <a:r>
              <a:rPr lang="en-US" baseline="-25000" dirty="0" smtClean="0"/>
              <a:t>DBPS,4x</a:t>
            </a:r>
            <a:r>
              <a:rPr lang="en-US" dirty="0" smtClean="0"/>
              <a:t> = 2290, N</a:t>
            </a:r>
            <a:r>
              <a:rPr lang="en-US" baseline="-25000" dirty="0" smtClean="0"/>
              <a:t>DBPS,2x</a:t>
            </a:r>
            <a:r>
              <a:rPr lang="en-US" dirty="0" smtClean="0"/>
              <a:t> = 1170, N</a:t>
            </a:r>
            <a:r>
              <a:rPr lang="en-US" baseline="-25000" dirty="0" smtClean="0"/>
              <a:t>DBPS,1x</a:t>
            </a:r>
            <a:r>
              <a:rPr lang="en-US" dirty="0" smtClean="0"/>
              <a:t> = 510</a:t>
            </a:r>
          </a:p>
          <a:p>
            <a:r>
              <a:rPr lang="en-US" dirty="0" smtClean="0"/>
              <a:t>N</a:t>
            </a:r>
            <a:r>
              <a:rPr lang="en-US" baseline="-25000" dirty="0" smtClean="0"/>
              <a:t>CBPS,4x</a:t>
            </a:r>
            <a:r>
              <a:rPr lang="en-US" dirty="0" smtClean="0"/>
              <a:t> = 2748, N</a:t>
            </a:r>
            <a:r>
              <a:rPr lang="en-US" baseline="-25000" dirty="0" smtClean="0"/>
              <a:t>CBPS,2x</a:t>
            </a:r>
            <a:r>
              <a:rPr lang="en-US" dirty="0" smtClean="0"/>
              <a:t> = 1404, N</a:t>
            </a:r>
            <a:r>
              <a:rPr lang="en-US" baseline="-25000" dirty="0" smtClean="0"/>
              <a:t>CBPS,1x</a:t>
            </a:r>
            <a:r>
              <a:rPr lang="en-US" dirty="0" smtClean="0"/>
              <a:t> = 612</a:t>
            </a:r>
          </a:p>
          <a:p>
            <a:endParaRPr lang="en-US" dirty="0"/>
          </a:p>
          <a:p>
            <a:r>
              <a:rPr lang="en-US" dirty="0" err="1" smtClean="0"/>
              <a:t>N</a:t>
            </a:r>
            <a:r>
              <a:rPr lang="en-US" baseline="-25000" dirty="0" err="1" smtClean="0"/>
              <a:t>SYM,init</a:t>
            </a:r>
            <a:r>
              <a:rPr lang="en-US" dirty="0" smtClean="0"/>
              <a:t> = ceil((8*1000+16)/2290) = 4</a:t>
            </a:r>
          </a:p>
          <a:p>
            <a:r>
              <a:rPr lang="en-US" dirty="0" err="1" smtClean="0"/>
              <a:t>N</a:t>
            </a:r>
            <a:r>
              <a:rPr lang="en-US" baseline="-25000" dirty="0" err="1" smtClean="0"/>
              <a:t>Dbit,last</a:t>
            </a:r>
            <a:r>
              <a:rPr lang="en-US" dirty="0" smtClean="0"/>
              <a:t> = (8*1000+16)-2290*3 = 1146</a:t>
            </a:r>
          </a:p>
          <a:p>
            <a:pPr lvl="1"/>
            <a:r>
              <a:rPr lang="en-US" dirty="0" smtClean="0"/>
              <a:t>The last symbol is 2x OFDM symbol.</a:t>
            </a:r>
          </a:p>
          <a:p>
            <a:pPr lvl="1"/>
            <a:r>
              <a:rPr lang="en-US" dirty="0" err="1" smtClean="0"/>
              <a:t>N</a:t>
            </a:r>
            <a:r>
              <a:rPr lang="en-US" baseline="-25000" dirty="0" err="1" smtClean="0"/>
              <a:t>DBPS,last,init</a:t>
            </a:r>
            <a:r>
              <a:rPr lang="en-US" dirty="0" smtClean="0"/>
              <a:t> = </a:t>
            </a:r>
            <a:r>
              <a:rPr lang="en-US" dirty="0"/>
              <a:t>N</a:t>
            </a:r>
            <a:r>
              <a:rPr lang="en-US" baseline="-25000" dirty="0"/>
              <a:t>DBPS,</a:t>
            </a:r>
            <a:r>
              <a:rPr lang="en-US" baseline="-25000" dirty="0" smtClean="0"/>
              <a:t>2x</a:t>
            </a:r>
            <a:r>
              <a:rPr lang="en-US" dirty="0" smtClean="0"/>
              <a:t>=1170,  </a:t>
            </a:r>
            <a:r>
              <a:rPr lang="en-US" dirty="0" err="1" smtClean="0"/>
              <a:t>N</a:t>
            </a:r>
            <a:r>
              <a:rPr lang="en-US" baseline="-25000" dirty="0" err="1" smtClean="0"/>
              <a:t>CBPS,last,init</a:t>
            </a:r>
            <a:r>
              <a:rPr lang="en-US" dirty="0" smtClean="0"/>
              <a:t>  = </a:t>
            </a:r>
            <a:r>
              <a:rPr lang="en-US" dirty="0"/>
              <a:t>N</a:t>
            </a:r>
            <a:r>
              <a:rPr lang="en-US" baseline="-25000" dirty="0"/>
              <a:t>CBPS,2x</a:t>
            </a:r>
            <a:r>
              <a:rPr lang="en-US" dirty="0"/>
              <a:t> =</a:t>
            </a:r>
            <a:r>
              <a:rPr lang="en-US" dirty="0" smtClean="0"/>
              <a:t>1404.</a:t>
            </a:r>
            <a:endParaRPr lang="en-US" dirty="0"/>
          </a:p>
        </p:txBody>
      </p:sp>
      <p:sp>
        <p:nvSpPr>
          <p:cNvPr id="4" name="Date Placeholder 3"/>
          <p:cNvSpPr>
            <a:spLocks noGrp="1"/>
          </p:cNvSpPr>
          <p:nvPr>
            <p:ph type="dt" sz="half" idx="10"/>
          </p:nvPr>
        </p:nvSpPr>
        <p:spPr/>
        <p:txBody>
          <a:bodyPr/>
          <a:lstStyle/>
          <a:p>
            <a:pPr>
              <a:defRPr/>
            </a:pPr>
            <a:r>
              <a:rPr lang="en-US" altLang="ko-KR" smtClean="0"/>
              <a:t>September 2015</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306247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LDPC </a:t>
            </a:r>
            <a:r>
              <a:rPr lang="en-US" dirty="0" smtClean="0"/>
              <a:t>Case (cont.)</a:t>
            </a:r>
            <a:endParaRPr lang="en-US" dirty="0"/>
          </a:p>
        </p:txBody>
      </p:sp>
      <p:sp>
        <p:nvSpPr>
          <p:cNvPr id="3" name="Content Placeholder 2"/>
          <p:cNvSpPr>
            <a:spLocks noGrp="1"/>
          </p:cNvSpPr>
          <p:nvPr>
            <p:ph idx="1"/>
          </p:nvPr>
        </p:nvSpPr>
        <p:spPr/>
        <p:txBody>
          <a:bodyPr/>
          <a:lstStyle/>
          <a:p>
            <a:r>
              <a:rPr lang="en-US" dirty="0" err="1" smtClean="0"/>
              <a:t>N</a:t>
            </a:r>
            <a:r>
              <a:rPr lang="en-US" baseline="-25000" dirty="0" err="1" smtClean="0"/>
              <a:t>pld</a:t>
            </a:r>
            <a:r>
              <a:rPr lang="en-US" dirty="0" smtClean="0"/>
              <a:t> = 3*2290 + 1*1170 = 8040</a:t>
            </a:r>
          </a:p>
          <a:p>
            <a:r>
              <a:rPr lang="en-US" dirty="0" err="1" smtClean="0"/>
              <a:t>N</a:t>
            </a:r>
            <a:r>
              <a:rPr lang="en-US" baseline="-25000" dirty="0" err="1" smtClean="0"/>
              <a:t>avbits</a:t>
            </a:r>
            <a:r>
              <a:rPr lang="en-US" dirty="0" smtClean="0"/>
              <a:t> = 3*2748 + 1*1404 = 9648</a:t>
            </a:r>
          </a:p>
          <a:p>
            <a:endParaRPr lang="en-US" dirty="0" smtClean="0"/>
          </a:p>
          <a:p>
            <a:r>
              <a:rPr lang="en-US" dirty="0" smtClean="0"/>
              <a:t>From Table 20-16,</a:t>
            </a:r>
          </a:p>
          <a:p>
            <a:pPr lvl="1"/>
            <a:r>
              <a:rPr lang="en-US" dirty="0" smtClean="0"/>
              <a:t>N</a:t>
            </a:r>
            <a:r>
              <a:rPr lang="en-US" baseline="-25000" dirty="0" smtClean="0"/>
              <a:t>CW</a:t>
            </a:r>
            <a:r>
              <a:rPr lang="en-US" dirty="0" smtClean="0"/>
              <a:t> = ceil(8040/(1944*5/6)) = 5</a:t>
            </a:r>
          </a:p>
          <a:p>
            <a:pPr lvl="1"/>
            <a:r>
              <a:rPr lang="en-US" dirty="0" smtClean="0"/>
              <a:t>L</a:t>
            </a:r>
            <a:r>
              <a:rPr lang="en-US" baseline="-25000" dirty="0" smtClean="0"/>
              <a:t>LDPC</a:t>
            </a:r>
            <a:r>
              <a:rPr lang="en-US" dirty="0" smtClean="0"/>
              <a:t> = 1944</a:t>
            </a:r>
          </a:p>
          <a:p>
            <a:r>
              <a:rPr lang="en-US" dirty="0" err="1" smtClean="0"/>
              <a:t>N</a:t>
            </a:r>
            <a:r>
              <a:rPr lang="en-US" baseline="-25000" dirty="0" err="1" smtClean="0"/>
              <a:t>shrt</a:t>
            </a:r>
            <a:r>
              <a:rPr lang="en-US" dirty="0" smtClean="0"/>
              <a:t> = 5*1944*5/6-8040 = 60</a:t>
            </a:r>
          </a:p>
          <a:p>
            <a:r>
              <a:rPr lang="en-US" dirty="0" err="1" smtClean="0"/>
              <a:t>N</a:t>
            </a:r>
            <a:r>
              <a:rPr lang="en-US" baseline="-25000" dirty="0" err="1" smtClean="0"/>
              <a:t>punc</a:t>
            </a:r>
            <a:r>
              <a:rPr lang="en-US" dirty="0" smtClean="0"/>
              <a:t> = 5*1944-9648-60 = 12, No symbol extension.</a:t>
            </a:r>
          </a:p>
          <a:p>
            <a:pPr lvl="1"/>
            <a:r>
              <a:rPr lang="en-US" dirty="0" smtClean="0"/>
              <a:t>N</a:t>
            </a:r>
            <a:r>
              <a:rPr lang="en-US" baseline="-25000" dirty="0" smtClean="0"/>
              <a:t>SYM</a:t>
            </a:r>
            <a:r>
              <a:rPr lang="en-US" dirty="0" smtClean="0"/>
              <a:t> = </a:t>
            </a:r>
            <a:r>
              <a:rPr lang="en-US" dirty="0" err="1" smtClean="0"/>
              <a:t>N</a:t>
            </a:r>
            <a:r>
              <a:rPr lang="en-US" baseline="-25000" dirty="0" err="1" smtClean="0"/>
              <a:t>SYM</a:t>
            </a:r>
            <a:r>
              <a:rPr lang="en-US" baseline="-25000" err="1" smtClean="0"/>
              <a:t>,</a:t>
            </a:r>
            <a:r>
              <a:rPr lang="en-US" baseline="-25000" smtClean="0"/>
              <a:t>init</a:t>
            </a:r>
            <a:r>
              <a:rPr lang="en-US" dirty="0" smtClean="0"/>
              <a:t> </a:t>
            </a:r>
          </a:p>
          <a:p>
            <a:pPr lvl="1"/>
            <a:r>
              <a:rPr lang="en-US" dirty="0" err="1" smtClean="0"/>
              <a:t>N</a:t>
            </a:r>
            <a:r>
              <a:rPr lang="en-US" baseline="-25000" dirty="0" err="1" smtClean="0"/>
              <a:t>DBPS</a:t>
            </a:r>
            <a:r>
              <a:rPr lang="en-US" baseline="-25000" dirty="0" err="1"/>
              <a:t>,last,init</a:t>
            </a:r>
            <a:r>
              <a:rPr lang="en-US" dirty="0"/>
              <a:t> = N</a:t>
            </a:r>
            <a:r>
              <a:rPr lang="en-US" baseline="-25000" dirty="0"/>
              <a:t>DBPS,2x</a:t>
            </a:r>
            <a:r>
              <a:rPr lang="en-US" dirty="0"/>
              <a:t>=1170,  </a:t>
            </a:r>
            <a:r>
              <a:rPr lang="en-US" dirty="0" err="1"/>
              <a:t>N</a:t>
            </a:r>
            <a:r>
              <a:rPr lang="en-US" baseline="-25000" dirty="0" err="1"/>
              <a:t>CBPS,last,init</a:t>
            </a:r>
            <a:r>
              <a:rPr lang="en-US" dirty="0"/>
              <a:t>  = N</a:t>
            </a:r>
            <a:r>
              <a:rPr lang="en-US" baseline="-25000" dirty="0"/>
              <a:t>CBPS,2x</a:t>
            </a:r>
            <a:r>
              <a:rPr lang="en-US" dirty="0"/>
              <a:t> =1404.</a:t>
            </a:r>
          </a:p>
          <a:p>
            <a:pPr lvl="1"/>
            <a:endParaRPr lang="en-US" dirty="0" smtClean="0"/>
          </a:p>
          <a:p>
            <a:endParaRPr lang="en-US" dirty="0"/>
          </a:p>
          <a:p>
            <a:pPr lvl="1"/>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pPr>
              <a:defRPr/>
            </a:pPr>
            <a:r>
              <a:rPr lang="en-US" altLang="ko-KR" smtClean="0"/>
              <a:t>September 2015</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191354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lstStyle/>
          <a:p>
            <a:r>
              <a:rPr lang="en-US" altLang="ko-KR" dirty="0" smtClean="0"/>
              <a:t>In [1], an efficient padding method was proposed</a:t>
            </a:r>
            <a:r>
              <a:rPr lang="en-US" altLang="ko-KR" dirty="0"/>
              <a:t>. In this submission, we explain the more details of the proposed method. </a:t>
            </a:r>
          </a:p>
          <a:p>
            <a:pPr lvl="1"/>
            <a:r>
              <a:rPr lang="en-US" altLang="ko-KR" dirty="0" smtClean="0"/>
              <a:t>By </a:t>
            </a:r>
            <a:r>
              <a:rPr lang="en-US" altLang="ko-KR" dirty="0"/>
              <a:t>adjusting the duration of the last OFDM symbol</a:t>
            </a:r>
            <a:r>
              <a:rPr lang="en-US" altLang="ko-KR" dirty="0" smtClean="0"/>
              <a:t>, e.g., 1x, 2x, and 4x OFDM symbol,  the </a:t>
            </a:r>
            <a:r>
              <a:rPr lang="en-US" altLang="ko-KR" dirty="0"/>
              <a:t>padding inefficiency caused by increasing OFDM symbol </a:t>
            </a:r>
            <a:r>
              <a:rPr lang="en-US" altLang="ko-KR" dirty="0" smtClean="0"/>
              <a:t>duration can be reduced.</a:t>
            </a:r>
          </a:p>
          <a:p>
            <a:endParaRPr lang="en-US" altLang="ko-KR" dirty="0" smtClean="0"/>
          </a:p>
          <a:p>
            <a:r>
              <a:rPr lang="en-US" altLang="ko-KR" dirty="0" smtClean="0"/>
              <a:t>Furthermore, we analysis relationship between our proposed method and PHY padding and packet extension method that was proposed in [2].</a:t>
            </a:r>
            <a:endParaRPr lang="en-US" altLang="ko-KR" dirty="0"/>
          </a:p>
          <a:p>
            <a:endParaRPr lang="en-US" altLang="ko-KR" dirty="0"/>
          </a:p>
          <a:p>
            <a:pPr lvl="1"/>
            <a:endParaRPr lang="en-US" altLang="ko-KR" dirty="0" smtClean="0">
              <a:ea typeface="굴림" pitchFamily="50" charset="-127"/>
            </a:endParaRPr>
          </a:p>
          <a:p>
            <a:endParaRPr lang="en-US" altLang="ko-KR" dirty="0" smtClean="0">
              <a:ea typeface="굴림" pitchFamily="50" charset="-127"/>
            </a:endParaRPr>
          </a:p>
          <a:p>
            <a:endParaRPr lang="en-US" altLang="ko-KR" dirty="0" smtClean="0">
              <a:ea typeface="굴림" pitchFamily="50" charset="-127"/>
            </a:endParaRPr>
          </a:p>
          <a:p>
            <a:endParaRPr lang="en-US" altLang="ko-KR" dirty="0">
              <a:ea typeface="굴림" pitchFamily="50" charset="-127"/>
            </a:endParaRPr>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2</a:t>
            </a:fld>
            <a:endParaRPr lang="en-US"/>
          </a:p>
        </p:txBody>
      </p:sp>
      <p:sp>
        <p:nvSpPr>
          <p:cNvPr id="8" name="Date Placeholder 3"/>
          <p:cNvSpPr>
            <a:spLocks noGrp="1"/>
          </p:cNvSpPr>
          <p:nvPr>
            <p:ph type="dt" sz="quarter" idx="10"/>
          </p:nvPr>
        </p:nvSpPr>
        <p:spPr>
          <a:xfrm>
            <a:off x="696913" y="332601"/>
            <a:ext cx="1013098" cy="276999"/>
          </a:xfrm>
        </p:spPr>
        <p:txBody>
          <a:bodyPr/>
          <a:lstStyle/>
          <a:p>
            <a:pPr>
              <a:defRPr/>
            </a:pPr>
            <a:r>
              <a:rPr lang="en-US" smtClean="0"/>
              <a:t>September 2015</a:t>
            </a:r>
            <a:endParaRPr lang="en-US" dirty="0" smtClean="0"/>
          </a:p>
        </p:txBody>
      </p:sp>
      <p:sp>
        <p:nvSpPr>
          <p:cNvPr id="4" name="Footer Placeholder 3"/>
          <p:cNvSpPr>
            <a:spLocks noGrp="1"/>
          </p:cNvSpPr>
          <p:nvPr>
            <p:ph type="ftr" sz="quarter" idx="11"/>
          </p:nvPr>
        </p:nvSpPr>
        <p:spPr/>
        <p:txBody>
          <a:bodyPr/>
          <a:lstStyle/>
          <a:p>
            <a:pPr>
              <a:defRPr/>
            </a:pPr>
            <a:r>
              <a:rPr lang="en-US" altLang="ko-KR" smtClean="0"/>
              <a:t>Heejung Yu, Yeungnam Univ./Newracom</a:t>
            </a:r>
            <a:endParaRPr lang="en-US" altLang="ko-KR" dirty="0"/>
          </a:p>
        </p:txBody>
      </p:sp>
    </p:spTree>
    <p:extLst>
      <p:ext uri="{BB962C8B-B14F-4D97-AF65-F5344CB8AC3E}">
        <p14:creationId xmlns:p14="http://schemas.microsoft.com/office/powerpoint/2010/main" val="6829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PSDU_LENGTH Calculation</a:t>
            </a:r>
            <a:endParaRPr lang="en-US" dirty="0"/>
          </a:p>
        </p:txBody>
      </p:sp>
      <p:sp>
        <p:nvSpPr>
          <p:cNvPr id="4" name="Date Placeholder 3"/>
          <p:cNvSpPr>
            <a:spLocks noGrp="1"/>
          </p:cNvSpPr>
          <p:nvPr>
            <p:ph type="dt" sz="half" idx="10"/>
          </p:nvPr>
        </p:nvSpPr>
        <p:spPr/>
        <p:txBody>
          <a:bodyPr/>
          <a:lstStyle/>
          <a:p>
            <a:pPr>
              <a:defRPr/>
            </a:pPr>
            <a:r>
              <a:rPr lang="en-US" altLang="ko-KR" smtClean="0"/>
              <a:t>September 2015</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3</a:t>
            </a:fld>
            <a:endParaRPr lang="en-US"/>
          </a:p>
        </p:txBody>
      </p:sp>
      <p:grpSp>
        <p:nvGrpSpPr>
          <p:cNvPr id="9" name="Group 8"/>
          <p:cNvGrpSpPr/>
          <p:nvPr/>
        </p:nvGrpSpPr>
        <p:grpSpPr>
          <a:xfrm>
            <a:off x="1053550" y="1986906"/>
            <a:ext cx="809587" cy="246221"/>
            <a:chOff x="744118" y="2009580"/>
            <a:chExt cx="809587" cy="246221"/>
          </a:xfrm>
        </p:grpSpPr>
        <p:cxnSp>
          <p:nvCxnSpPr>
            <p:cNvPr id="33" name="Straight Arrow Connector 30"/>
            <p:cNvCxnSpPr>
              <a:cxnSpLocks noChangeShapeType="1"/>
            </p:cNvCxnSpPr>
            <p:nvPr/>
          </p:nvCxnSpPr>
          <p:spPr bwMode="auto">
            <a:xfrm>
              <a:off x="744118" y="2231830"/>
              <a:ext cx="365760" cy="0"/>
            </a:xfrm>
            <a:prstGeom prst="straightConnector1">
              <a:avLst/>
            </a:prstGeom>
            <a:noFill/>
            <a:ln w="12700" algn="ctr">
              <a:solidFill>
                <a:schemeClr val="tx1"/>
              </a:solidFill>
              <a:round/>
              <a:headEnd type="none" w="sm" len="sm"/>
              <a:tailEnd type="triangle" w="med" len="med"/>
            </a:ln>
            <a:extLst>
              <a:ext uri="{909E8E84-426E-40dd-AFC4-6F175D3DCCD1}">
                <a14:hiddenFill xmlns="" xmlns:a14="http://schemas.microsoft.com/office/drawing/2010/main">
                  <a:noFill/>
                </a14:hiddenFill>
              </a:ext>
            </a:extLst>
          </p:spPr>
        </p:cxnSp>
        <p:sp>
          <p:nvSpPr>
            <p:cNvPr id="34" name="TextBox 33"/>
            <p:cNvSpPr txBox="1">
              <a:spLocks noChangeArrowheads="1"/>
            </p:cNvSpPr>
            <p:nvPr/>
          </p:nvSpPr>
          <p:spPr bwMode="auto">
            <a:xfrm>
              <a:off x="1098131" y="2009580"/>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1000" b="0">
                  <a:latin typeface="Times New Roman" panose="02020603050405020304" pitchFamily="18" charset="0"/>
                  <a:ea typeface="宋体" panose="02010600030101010101" pitchFamily="2" charset="-122"/>
                </a:rPr>
                <a:t>Time</a:t>
              </a:r>
            </a:p>
          </p:txBody>
        </p:sp>
      </p:grpSp>
      <p:sp>
        <p:nvSpPr>
          <p:cNvPr id="10" name="TextBox 26"/>
          <p:cNvSpPr txBox="1">
            <a:spLocks noChangeArrowheads="1"/>
          </p:cNvSpPr>
          <p:nvPr/>
        </p:nvSpPr>
        <p:spPr bwMode="auto">
          <a:xfrm>
            <a:off x="822756" y="2574879"/>
            <a:ext cx="54664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1600" dirty="0">
                <a:latin typeface="Times New Roman" panose="02020603050405020304" pitchFamily="18" charset="0"/>
                <a:ea typeface="宋体" panose="02010600030101010101" pitchFamily="2" charset="-122"/>
              </a:rPr>
              <a:t>…</a:t>
            </a:r>
          </a:p>
        </p:txBody>
      </p:sp>
      <p:sp>
        <p:nvSpPr>
          <p:cNvPr id="12" name="TextBox 18"/>
          <p:cNvSpPr txBox="1">
            <a:spLocks noChangeArrowheads="1"/>
          </p:cNvSpPr>
          <p:nvPr/>
        </p:nvSpPr>
        <p:spPr bwMode="auto">
          <a:xfrm>
            <a:off x="2612556" y="2295122"/>
            <a:ext cx="48923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000" b="0" dirty="0" smtClean="0">
                <a:latin typeface="Times New Roman" panose="02020603050405020304" pitchFamily="18" charset="0"/>
                <a:ea typeface="宋体" panose="02010600030101010101" pitchFamily="2" charset="-122"/>
              </a:rPr>
              <a:t>N</a:t>
            </a:r>
            <a:r>
              <a:rPr lang="en-US" altLang="en-US" sz="1000" b="0" baseline="-25000" dirty="0" smtClean="0">
                <a:latin typeface="Times New Roman" panose="02020603050405020304" pitchFamily="18" charset="0"/>
                <a:ea typeface="宋体" panose="02010600030101010101" pitchFamily="2" charset="-122"/>
              </a:rPr>
              <a:t>CBPS</a:t>
            </a:r>
            <a:endParaRPr lang="en-US" altLang="en-US" sz="1000" b="0" baseline="-25000" dirty="0">
              <a:latin typeface="Times New Roman" panose="02020603050405020304" pitchFamily="18" charset="0"/>
              <a:ea typeface="宋体" panose="02010600030101010101" pitchFamily="2" charset="-122"/>
            </a:endParaRPr>
          </a:p>
        </p:txBody>
      </p:sp>
      <p:sp>
        <p:nvSpPr>
          <p:cNvPr id="13" name="TextBox 19"/>
          <p:cNvSpPr txBox="1">
            <a:spLocks noChangeArrowheads="1"/>
          </p:cNvSpPr>
          <p:nvPr/>
        </p:nvSpPr>
        <p:spPr bwMode="auto">
          <a:xfrm>
            <a:off x="5580794" y="2289087"/>
            <a:ext cx="48923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None/>
            </a:pPr>
            <a:r>
              <a:rPr lang="en-US" altLang="en-US" sz="1000" b="0" dirty="0">
                <a:latin typeface="Times New Roman" panose="02020603050405020304" pitchFamily="18" charset="0"/>
                <a:ea typeface="宋体" panose="02010600030101010101" pitchFamily="2" charset="-122"/>
              </a:rPr>
              <a:t>N</a:t>
            </a:r>
            <a:r>
              <a:rPr lang="en-US" altLang="en-US" sz="1000" b="0" baseline="-25000" dirty="0">
                <a:latin typeface="Times New Roman" panose="02020603050405020304" pitchFamily="18" charset="0"/>
                <a:ea typeface="宋体" panose="02010600030101010101" pitchFamily="2" charset="-122"/>
              </a:rPr>
              <a:t>CBPS</a:t>
            </a:r>
          </a:p>
          <a:p>
            <a:pPr algn="ctr">
              <a:spcBef>
                <a:spcPct val="0"/>
              </a:spcBef>
              <a:buFontTx/>
              <a:buNone/>
            </a:pPr>
            <a:endParaRPr lang="en-US" altLang="en-US" sz="1000" b="0" dirty="0">
              <a:latin typeface="Times New Roman" panose="02020603050405020304" pitchFamily="18" charset="0"/>
              <a:ea typeface="宋体" panose="02010600030101010101" pitchFamily="2" charset="-122"/>
            </a:endParaRPr>
          </a:p>
        </p:txBody>
      </p:sp>
      <p:sp>
        <p:nvSpPr>
          <p:cNvPr id="16" name="Rectangle 15"/>
          <p:cNvSpPr/>
          <p:nvPr/>
        </p:nvSpPr>
        <p:spPr bwMode="auto">
          <a:xfrm>
            <a:off x="1323468" y="2590800"/>
            <a:ext cx="3551745" cy="436332"/>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000" dirty="0" smtClean="0">
                <a:solidFill>
                  <a:schemeClr val="tx1"/>
                </a:solidFill>
              </a:rPr>
              <a:t>Data Payload</a:t>
            </a:r>
            <a:endParaRPr lang="en-US" sz="1000" dirty="0">
              <a:solidFill>
                <a:schemeClr val="tx1"/>
              </a:solidFill>
            </a:endParaRPr>
          </a:p>
        </p:txBody>
      </p:sp>
      <p:cxnSp>
        <p:nvCxnSpPr>
          <p:cNvPr id="20" name="Straight Connector 11"/>
          <p:cNvCxnSpPr>
            <a:cxnSpLocks noChangeShapeType="1"/>
          </p:cNvCxnSpPr>
          <p:nvPr/>
        </p:nvCxnSpPr>
        <p:spPr bwMode="auto">
          <a:xfrm flipH="1">
            <a:off x="1319796" y="2452675"/>
            <a:ext cx="0" cy="921651"/>
          </a:xfrm>
          <a:prstGeom prst="line">
            <a:avLst/>
          </a:prstGeom>
          <a:noFill/>
          <a:ln w="1905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21" name="Straight Connector 12"/>
          <p:cNvCxnSpPr>
            <a:cxnSpLocks noChangeShapeType="1"/>
          </p:cNvCxnSpPr>
          <p:nvPr/>
        </p:nvCxnSpPr>
        <p:spPr bwMode="auto">
          <a:xfrm>
            <a:off x="4314056" y="2452675"/>
            <a:ext cx="0" cy="921651"/>
          </a:xfrm>
          <a:prstGeom prst="line">
            <a:avLst/>
          </a:prstGeom>
          <a:noFill/>
          <a:ln w="1905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23" name="Straight Arrow Connector 15"/>
          <p:cNvCxnSpPr>
            <a:cxnSpLocks noChangeShapeType="1"/>
          </p:cNvCxnSpPr>
          <p:nvPr/>
        </p:nvCxnSpPr>
        <p:spPr bwMode="auto">
          <a:xfrm>
            <a:off x="1308484" y="2535308"/>
            <a:ext cx="2999341" cy="0"/>
          </a:xfrm>
          <a:prstGeom prst="straightConnector1">
            <a:avLst/>
          </a:prstGeom>
          <a:noFill/>
          <a:ln w="12700" algn="ctr">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24" name="Straight Arrow Connector 16"/>
          <p:cNvCxnSpPr>
            <a:cxnSpLocks noChangeShapeType="1"/>
          </p:cNvCxnSpPr>
          <p:nvPr/>
        </p:nvCxnSpPr>
        <p:spPr bwMode="auto">
          <a:xfrm>
            <a:off x="4328149" y="2537321"/>
            <a:ext cx="2995930" cy="0"/>
          </a:xfrm>
          <a:prstGeom prst="straightConnector1">
            <a:avLst/>
          </a:prstGeom>
          <a:noFill/>
          <a:ln w="12700" algn="ctr">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cxnSp>
      <p:sp>
        <p:nvSpPr>
          <p:cNvPr id="35" name="Rectangle 34"/>
          <p:cNvSpPr/>
          <p:nvPr/>
        </p:nvSpPr>
        <p:spPr bwMode="auto">
          <a:xfrm>
            <a:off x="4875214" y="2599518"/>
            <a:ext cx="2317562" cy="427614"/>
          </a:xfrm>
          <a:prstGeom prst="rect">
            <a:avLst/>
          </a:prstGeom>
          <a:solidFill>
            <a:srgbClr val="FFC000"/>
          </a:solidFill>
          <a:ln w="12700" cap="flat" cmpd="sng" algn="ctr">
            <a:solidFill>
              <a:schemeClr val="tx1"/>
            </a:solidFill>
            <a:prstDash val="solid"/>
            <a:round/>
            <a:headEnd type="none" w="sm" len="sm"/>
            <a:tailEnd type="none" w="sm" len="sm"/>
          </a:ln>
          <a:effectLst/>
        </p:spPr>
        <p:txBody>
          <a:bodyPr anchor="ctr"/>
          <a:lstStyle/>
          <a:p>
            <a:pPr algn="ctr">
              <a:defRPr/>
            </a:pPr>
            <a:r>
              <a:rPr lang="en-US" sz="1000" dirty="0" smtClean="0">
                <a:solidFill>
                  <a:schemeClr val="tx1"/>
                </a:solidFill>
              </a:rPr>
              <a:t>EOF Padding</a:t>
            </a:r>
            <a:endParaRPr lang="en-US" sz="1000" dirty="0">
              <a:solidFill>
                <a:schemeClr val="tx1"/>
              </a:solidFill>
            </a:endParaRPr>
          </a:p>
        </p:txBody>
      </p:sp>
      <p:sp>
        <p:nvSpPr>
          <p:cNvPr id="36" name="Rectangle 35"/>
          <p:cNvSpPr/>
          <p:nvPr/>
        </p:nvSpPr>
        <p:spPr bwMode="auto">
          <a:xfrm>
            <a:off x="7192776" y="2599518"/>
            <a:ext cx="150705" cy="427614"/>
          </a:xfrm>
          <a:prstGeom prst="rect">
            <a:avLst/>
          </a:prstGeom>
          <a:solidFill>
            <a:srgbClr val="00B0F0"/>
          </a:solidFill>
          <a:ln w="12700" cap="flat" cmpd="sng" algn="ctr">
            <a:solidFill>
              <a:schemeClr val="tx1"/>
            </a:solidFill>
            <a:prstDash val="solid"/>
            <a:round/>
            <a:headEnd type="none" w="sm" len="sm"/>
            <a:tailEnd type="none" w="sm" len="sm"/>
          </a:ln>
          <a:effectLst/>
        </p:spPr>
        <p:txBody>
          <a:bodyPr anchor="ctr"/>
          <a:lstStyle/>
          <a:p>
            <a:pPr algn="ctr">
              <a:defRPr/>
            </a:pPr>
            <a:endParaRPr lang="en-US" sz="1000" dirty="0">
              <a:solidFill>
                <a:schemeClr val="tx1"/>
              </a:solidFill>
            </a:endParaRPr>
          </a:p>
        </p:txBody>
      </p:sp>
      <p:cxnSp>
        <p:nvCxnSpPr>
          <p:cNvPr id="38" name="Straight Connector 37"/>
          <p:cNvCxnSpPr/>
          <p:nvPr/>
        </p:nvCxnSpPr>
        <p:spPr bwMode="auto">
          <a:xfrm flipV="1">
            <a:off x="7260608" y="2408781"/>
            <a:ext cx="391234" cy="36065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9" name="TextBox 38"/>
          <p:cNvSpPr txBox="1"/>
          <p:nvPr/>
        </p:nvSpPr>
        <p:spPr>
          <a:xfrm>
            <a:off x="7438897" y="2141233"/>
            <a:ext cx="1028551" cy="276999"/>
          </a:xfrm>
          <a:prstGeom prst="rect">
            <a:avLst/>
          </a:prstGeom>
          <a:noFill/>
        </p:spPr>
        <p:txBody>
          <a:bodyPr wrap="none" rtlCol="0">
            <a:spAutoFit/>
          </a:bodyPr>
          <a:lstStyle/>
          <a:p>
            <a:r>
              <a:rPr lang="en-US" dirty="0" smtClean="0"/>
              <a:t>PHY Padding</a:t>
            </a:r>
            <a:endParaRPr lang="en-US" dirty="0"/>
          </a:p>
        </p:txBody>
      </p:sp>
      <p:cxnSp>
        <p:nvCxnSpPr>
          <p:cNvPr id="40" name="Straight Connector 12"/>
          <p:cNvCxnSpPr>
            <a:cxnSpLocks noChangeShapeType="1"/>
          </p:cNvCxnSpPr>
          <p:nvPr/>
        </p:nvCxnSpPr>
        <p:spPr bwMode="auto">
          <a:xfrm>
            <a:off x="4875213" y="2452675"/>
            <a:ext cx="0" cy="1239564"/>
          </a:xfrm>
          <a:prstGeom prst="line">
            <a:avLst/>
          </a:prstGeom>
          <a:noFill/>
          <a:ln w="12700" algn="ctr">
            <a:solidFill>
              <a:schemeClr val="tx1"/>
            </a:solidFill>
            <a:prstDash val="dash"/>
            <a:round/>
            <a:headEnd type="none" w="sm" len="sm"/>
            <a:tailEnd type="none" w="sm" len="sm"/>
          </a:ln>
          <a:extLst>
            <a:ext uri="{909E8E84-426E-40dd-AFC4-6F175D3DCCD1}">
              <a14:hiddenFill xmlns="" xmlns:a14="http://schemas.microsoft.com/office/drawing/2010/main">
                <a:noFill/>
              </a14:hiddenFill>
            </a:ext>
          </a:extLst>
        </p:spPr>
      </p:cxnSp>
      <p:cxnSp>
        <p:nvCxnSpPr>
          <p:cNvPr id="41" name="Straight Connector 12"/>
          <p:cNvCxnSpPr>
            <a:cxnSpLocks noChangeShapeType="1"/>
          </p:cNvCxnSpPr>
          <p:nvPr/>
        </p:nvCxnSpPr>
        <p:spPr bwMode="auto">
          <a:xfrm>
            <a:off x="7192776" y="2431925"/>
            <a:ext cx="0" cy="1239564"/>
          </a:xfrm>
          <a:prstGeom prst="line">
            <a:avLst/>
          </a:prstGeom>
          <a:noFill/>
          <a:ln w="12700" algn="ctr">
            <a:solidFill>
              <a:schemeClr val="tx1"/>
            </a:solidFill>
            <a:prstDash val="dash"/>
            <a:round/>
            <a:headEnd type="none" w="sm" len="sm"/>
            <a:tailEnd type="none" w="sm" len="sm"/>
          </a:ln>
          <a:extLst>
            <a:ext uri="{909E8E84-426E-40dd-AFC4-6F175D3DCCD1}">
              <a14:hiddenFill xmlns="" xmlns:a14="http://schemas.microsoft.com/office/drawing/2010/main">
                <a:noFill/>
              </a14:hiddenFill>
            </a:ext>
          </a:extLst>
        </p:spPr>
      </p:cxnSp>
      <p:cxnSp>
        <p:nvCxnSpPr>
          <p:cNvPr id="43" name="Straight Arrow Connector 42"/>
          <p:cNvCxnSpPr/>
          <p:nvPr/>
        </p:nvCxnSpPr>
        <p:spPr bwMode="auto">
          <a:xfrm>
            <a:off x="1101798" y="3237820"/>
            <a:ext cx="609097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4" name="Straight Arrow Connector 43"/>
          <p:cNvCxnSpPr/>
          <p:nvPr/>
        </p:nvCxnSpPr>
        <p:spPr bwMode="auto">
          <a:xfrm>
            <a:off x="1096080" y="3509197"/>
            <a:ext cx="375536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6" name="TextBox 45"/>
          <p:cNvSpPr txBox="1"/>
          <p:nvPr/>
        </p:nvSpPr>
        <p:spPr>
          <a:xfrm>
            <a:off x="5598669" y="3235827"/>
            <a:ext cx="1268296" cy="276999"/>
          </a:xfrm>
          <a:prstGeom prst="rect">
            <a:avLst/>
          </a:prstGeom>
          <a:noFill/>
        </p:spPr>
        <p:txBody>
          <a:bodyPr wrap="none" rtlCol="0">
            <a:spAutoFit/>
          </a:bodyPr>
          <a:lstStyle/>
          <a:p>
            <a:r>
              <a:rPr lang="en-US" dirty="0" smtClean="0"/>
              <a:t>PSDU_LENGTH</a:t>
            </a:r>
            <a:endParaRPr lang="en-US" dirty="0"/>
          </a:p>
        </p:txBody>
      </p:sp>
      <p:sp>
        <p:nvSpPr>
          <p:cNvPr id="47" name="TextBox 46"/>
          <p:cNvSpPr txBox="1"/>
          <p:nvPr/>
        </p:nvSpPr>
        <p:spPr>
          <a:xfrm>
            <a:off x="3603334" y="3509197"/>
            <a:ext cx="1252266" cy="276999"/>
          </a:xfrm>
          <a:prstGeom prst="rect">
            <a:avLst/>
          </a:prstGeom>
          <a:noFill/>
        </p:spPr>
        <p:txBody>
          <a:bodyPr wrap="none" rtlCol="0">
            <a:spAutoFit/>
          </a:bodyPr>
          <a:lstStyle/>
          <a:p>
            <a:r>
              <a:rPr lang="en-US" dirty="0" smtClean="0"/>
              <a:t>APEP_LENGTH</a:t>
            </a:r>
            <a:endParaRPr lang="en-US" dirty="0"/>
          </a:p>
        </p:txBody>
      </p:sp>
      <p:sp>
        <p:nvSpPr>
          <p:cNvPr id="51" name="TextBox 19"/>
          <p:cNvSpPr txBox="1">
            <a:spLocks noChangeArrowheads="1"/>
          </p:cNvSpPr>
          <p:nvPr/>
        </p:nvSpPr>
        <p:spPr bwMode="auto">
          <a:xfrm>
            <a:off x="5190480" y="2087810"/>
            <a:ext cx="123783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000" b="0" dirty="0" smtClean="0">
                <a:latin typeface="Times New Roman" panose="02020603050405020304" pitchFamily="18" charset="0"/>
                <a:ea typeface="宋体" panose="02010600030101010101" pitchFamily="2" charset="-122"/>
              </a:rPr>
              <a:t>Last OFDM Symbol</a:t>
            </a:r>
            <a:endParaRPr lang="en-US" altLang="en-US" sz="1000" b="0" dirty="0">
              <a:latin typeface="Times New Roman" panose="02020603050405020304" pitchFamily="18" charset="0"/>
              <a:ea typeface="宋体" panose="02010600030101010101" pitchFamily="2" charset="-122"/>
            </a:endParaRPr>
          </a:p>
        </p:txBody>
      </p:sp>
      <p:cxnSp>
        <p:nvCxnSpPr>
          <p:cNvPr id="53" name="Straight Arrow Connector 52"/>
          <p:cNvCxnSpPr/>
          <p:nvPr/>
        </p:nvCxnSpPr>
        <p:spPr bwMode="auto">
          <a:xfrm flipH="1">
            <a:off x="5029200" y="2720600"/>
            <a:ext cx="228599" cy="1117753"/>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54" name="TextBox 53"/>
          <p:cNvSpPr txBox="1"/>
          <p:nvPr/>
        </p:nvSpPr>
        <p:spPr>
          <a:xfrm>
            <a:off x="4439876" y="3841124"/>
            <a:ext cx="1407245" cy="338554"/>
          </a:xfrm>
          <a:prstGeom prst="rect">
            <a:avLst/>
          </a:prstGeom>
          <a:noFill/>
        </p:spPr>
        <p:txBody>
          <a:bodyPr wrap="none" rtlCol="0">
            <a:spAutoFit/>
          </a:bodyPr>
          <a:lstStyle/>
          <a:p>
            <a:r>
              <a:rPr lang="en-US" sz="1600" b="1" dirty="0" smtClean="0">
                <a:solidFill>
                  <a:srgbClr val="FF0000"/>
                </a:solidFill>
              </a:rPr>
              <a:t>TOO MUCH!</a:t>
            </a:r>
            <a:endParaRPr lang="en-US" sz="1600" b="1" dirty="0">
              <a:solidFill>
                <a:srgbClr val="FF0000"/>
              </a:solidFill>
            </a:endParaRPr>
          </a:p>
        </p:txBody>
      </p:sp>
      <p:grpSp>
        <p:nvGrpSpPr>
          <p:cNvPr id="84" name="Group 83"/>
          <p:cNvGrpSpPr/>
          <p:nvPr/>
        </p:nvGrpSpPr>
        <p:grpSpPr>
          <a:xfrm>
            <a:off x="1151292" y="4249793"/>
            <a:ext cx="809587" cy="246221"/>
            <a:chOff x="744118" y="2009580"/>
            <a:chExt cx="809587" cy="246221"/>
          </a:xfrm>
        </p:grpSpPr>
        <p:cxnSp>
          <p:nvCxnSpPr>
            <p:cNvPr id="85" name="Straight Arrow Connector 30"/>
            <p:cNvCxnSpPr>
              <a:cxnSpLocks noChangeShapeType="1"/>
            </p:cNvCxnSpPr>
            <p:nvPr/>
          </p:nvCxnSpPr>
          <p:spPr bwMode="auto">
            <a:xfrm>
              <a:off x="744118" y="2231830"/>
              <a:ext cx="365760" cy="0"/>
            </a:xfrm>
            <a:prstGeom prst="straightConnector1">
              <a:avLst/>
            </a:prstGeom>
            <a:noFill/>
            <a:ln w="12700" algn="ctr">
              <a:solidFill>
                <a:schemeClr val="tx1"/>
              </a:solidFill>
              <a:round/>
              <a:headEnd type="none" w="sm" len="sm"/>
              <a:tailEnd type="triangle" w="med" len="med"/>
            </a:ln>
            <a:extLst>
              <a:ext uri="{909E8E84-426E-40dd-AFC4-6F175D3DCCD1}">
                <a14:hiddenFill xmlns="" xmlns:a14="http://schemas.microsoft.com/office/drawing/2010/main">
                  <a:noFill/>
                </a14:hiddenFill>
              </a:ext>
            </a:extLst>
          </p:spPr>
        </p:cxnSp>
        <p:sp>
          <p:nvSpPr>
            <p:cNvPr id="86" name="TextBox 85"/>
            <p:cNvSpPr txBox="1">
              <a:spLocks noChangeArrowheads="1"/>
            </p:cNvSpPr>
            <p:nvPr/>
          </p:nvSpPr>
          <p:spPr bwMode="auto">
            <a:xfrm>
              <a:off x="1098131" y="2009580"/>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1000" b="0">
                  <a:latin typeface="Times New Roman" panose="02020603050405020304" pitchFamily="18" charset="0"/>
                  <a:ea typeface="宋体" panose="02010600030101010101" pitchFamily="2" charset="-122"/>
                </a:rPr>
                <a:t>Time</a:t>
              </a:r>
            </a:p>
          </p:txBody>
        </p:sp>
      </p:grpSp>
      <p:sp>
        <p:nvSpPr>
          <p:cNvPr id="87" name="TextBox 26"/>
          <p:cNvSpPr txBox="1">
            <a:spLocks noChangeArrowheads="1"/>
          </p:cNvSpPr>
          <p:nvPr/>
        </p:nvSpPr>
        <p:spPr bwMode="auto">
          <a:xfrm>
            <a:off x="920498" y="4837766"/>
            <a:ext cx="54664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1600" dirty="0">
                <a:latin typeface="Times New Roman" panose="02020603050405020304" pitchFamily="18" charset="0"/>
                <a:ea typeface="宋体" panose="02010600030101010101" pitchFamily="2" charset="-122"/>
              </a:rPr>
              <a:t>…</a:t>
            </a:r>
          </a:p>
        </p:txBody>
      </p:sp>
      <p:sp>
        <p:nvSpPr>
          <p:cNvPr id="88" name="TextBox 18"/>
          <p:cNvSpPr txBox="1">
            <a:spLocks noChangeArrowheads="1"/>
          </p:cNvSpPr>
          <p:nvPr/>
        </p:nvSpPr>
        <p:spPr bwMode="auto">
          <a:xfrm>
            <a:off x="2710298" y="4558009"/>
            <a:ext cx="48923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None/>
            </a:pPr>
            <a:r>
              <a:rPr lang="en-US" altLang="en-US" sz="1000" b="0" dirty="0">
                <a:latin typeface="Times New Roman" panose="02020603050405020304" pitchFamily="18" charset="0"/>
                <a:ea typeface="宋体" panose="02010600030101010101" pitchFamily="2" charset="-122"/>
              </a:rPr>
              <a:t>N</a:t>
            </a:r>
            <a:r>
              <a:rPr lang="en-US" altLang="en-US" sz="1000" b="0" baseline="-25000" dirty="0">
                <a:latin typeface="Times New Roman" panose="02020603050405020304" pitchFamily="18" charset="0"/>
                <a:ea typeface="宋体" panose="02010600030101010101" pitchFamily="2" charset="-122"/>
              </a:rPr>
              <a:t>CBPS</a:t>
            </a:r>
          </a:p>
          <a:p>
            <a:pPr algn="ctr">
              <a:spcBef>
                <a:spcPct val="0"/>
              </a:spcBef>
              <a:buFontTx/>
              <a:buNone/>
            </a:pPr>
            <a:endParaRPr lang="en-US" altLang="en-US" sz="1000" b="0" dirty="0">
              <a:latin typeface="Times New Roman" panose="02020603050405020304" pitchFamily="18" charset="0"/>
              <a:ea typeface="宋体" panose="02010600030101010101" pitchFamily="2" charset="-122"/>
            </a:endParaRPr>
          </a:p>
        </p:txBody>
      </p:sp>
      <p:sp>
        <p:nvSpPr>
          <p:cNvPr id="89" name="TextBox 19"/>
          <p:cNvSpPr txBox="1">
            <a:spLocks noChangeArrowheads="1"/>
          </p:cNvSpPr>
          <p:nvPr/>
        </p:nvSpPr>
        <p:spPr bwMode="auto">
          <a:xfrm>
            <a:off x="5764833" y="4551974"/>
            <a:ext cx="63030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None/>
            </a:pPr>
            <a:r>
              <a:rPr lang="en-US" altLang="en-US" sz="1000" b="0" dirty="0" err="1" smtClean="0">
                <a:latin typeface="Times New Roman" panose="02020603050405020304" pitchFamily="18" charset="0"/>
                <a:ea typeface="宋体" panose="02010600030101010101" pitchFamily="2" charset="-122"/>
              </a:rPr>
              <a:t>N</a:t>
            </a:r>
            <a:r>
              <a:rPr lang="en-US" altLang="en-US" sz="1000" b="0" baseline="-25000" dirty="0" err="1" smtClean="0">
                <a:latin typeface="Times New Roman" panose="02020603050405020304" pitchFamily="18" charset="0"/>
                <a:ea typeface="宋体" panose="02010600030101010101" pitchFamily="2" charset="-122"/>
              </a:rPr>
              <a:t>CBPS,last</a:t>
            </a:r>
            <a:endParaRPr lang="en-US" altLang="en-US" sz="1000" b="0" baseline="-25000" dirty="0">
              <a:latin typeface="Times New Roman" panose="02020603050405020304" pitchFamily="18" charset="0"/>
              <a:ea typeface="宋体" panose="02010600030101010101" pitchFamily="2" charset="-122"/>
            </a:endParaRPr>
          </a:p>
          <a:p>
            <a:pPr algn="ctr">
              <a:spcBef>
                <a:spcPct val="0"/>
              </a:spcBef>
              <a:buFontTx/>
              <a:buNone/>
            </a:pPr>
            <a:endParaRPr lang="en-US" altLang="en-US" sz="1000" b="0" dirty="0">
              <a:latin typeface="Times New Roman" panose="02020603050405020304" pitchFamily="18" charset="0"/>
              <a:ea typeface="宋体" panose="02010600030101010101" pitchFamily="2" charset="-122"/>
            </a:endParaRPr>
          </a:p>
        </p:txBody>
      </p:sp>
      <p:sp>
        <p:nvSpPr>
          <p:cNvPr id="90" name="Rectangle 89"/>
          <p:cNvSpPr/>
          <p:nvPr/>
        </p:nvSpPr>
        <p:spPr bwMode="auto">
          <a:xfrm>
            <a:off x="1421210" y="4853687"/>
            <a:ext cx="3551745" cy="436332"/>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000" dirty="0" smtClean="0">
                <a:solidFill>
                  <a:schemeClr val="tx1"/>
                </a:solidFill>
              </a:rPr>
              <a:t>Data Payload</a:t>
            </a:r>
            <a:endParaRPr lang="en-US" sz="1000" dirty="0">
              <a:solidFill>
                <a:schemeClr val="tx1"/>
              </a:solidFill>
            </a:endParaRPr>
          </a:p>
        </p:txBody>
      </p:sp>
      <p:cxnSp>
        <p:nvCxnSpPr>
          <p:cNvPr id="91" name="Straight Connector 11"/>
          <p:cNvCxnSpPr>
            <a:cxnSpLocks noChangeShapeType="1"/>
          </p:cNvCxnSpPr>
          <p:nvPr/>
        </p:nvCxnSpPr>
        <p:spPr bwMode="auto">
          <a:xfrm>
            <a:off x="1432671" y="4715562"/>
            <a:ext cx="0" cy="1609038"/>
          </a:xfrm>
          <a:prstGeom prst="line">
            <a:avLst/>
          </a:prstGeom>
          <a:noFill/>
          <a:ln w="1905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92" name="Straight Connector 12"/>
          <p:cNvCxnSpPr>
            <a:cxnSpLocks noChangeShapeType="1"/>
          </p:cNvCxnSpPr>
          <p:nvPr/>
        </p:nvCxnSpPr>
        <p:spPr bwMode="auto">
          <a:xfrm>
            <a:off x="4411798" y="4715562"/>
            <a:ext cx="0" cy="1609038"/>
          </a:xfrm>
          <a:prstGeom prst="line">
            <a:avLst/>
          </a:prstGeom>
          <a:noFill/>
          <a:ln w="1905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93" name="Straight Connector 13"/>
          <p:cNvCxnSpPr>
            <a:cxnSpLocks noChangeShapeType="1"/>
          </p:cNvCxnSpPr>
          <p:nvPr/>
        </p:nvCxnSpPr>
        <p:spPr bwMode="auto">
          <a:xfrm>
            <a:off x="7412365" y="4740502"/>
            <a:ext cx="0" cy="921651"/>
          </a:xfrm>
          <a:prstGeom prst="line">
            <a:avLst/>
          </a:prstGeom>
          <a:noFill/>
          <a:ln w="1905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94" name="Straight Arrow Connector 15"/>
          <p:cNvCxnSpPr>
            <a:cxnSpLocks noChangeShapeType="1"/>
          </p:cNvCxnSpPr>
          <p:nvPr/>
        </p:nvCxnSpPr>
        <p:spPr bwMode="auto">
          <a:xfrm>
            <a:off x="1406226" y="4798195"/>
            <a:ext cx="2999341" cy="0"/>
          </a:xfrm>
          <a:prstGeom prst="straightConnector1">
            <a:avLst/>
          </a:prstGeom>
          <a:noFill/>
          <a:ln w="12700" algn="ctr">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95" name="Straight Arrow Connector 16"/>
          <p:cNvCxnSpPr>
            <a:cxnSpLocks noChangeShapeType="1"/>
          </p:cNvCxnSpPr>
          <p:nvPr/>
        </p:nvCxnSpPr>
        <p:spPr bwMode="auto">
          <a:xfrm>
            <a:off x="4425891" y="4800208"/>
            <a:ext cx="2995930" cy="0"/>
          </a:xfrm>
          <a:prstGeom prst="straightConnector1">
            <a:avLst/>
          </a:prstGeom>
          <a:noFill/>
          <a:ln w="12700" algn="ctr">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cxnSp>
      <p:sp>
        <p:nvSpPr>
          <p:cNvPr id="96" name="Rectangle 95"/>
          <p:cNvSpPr/>
          <p:nvPr/>
        </p:nvSpPr>
        <p:spPr bwMode="auto">
          <a:xfrm>
            <a:off x="4972956" y="4862405"/>
            <a:ext cx="693558" cy="427614"/>
          </a:xfrm>
          <a:prstGeom prst="rect">
            <a:avLst/>
          </a:prstGeom>
          <a:solidFill>
            <a:srgbClr val="FFC000"/>
          </a:solidFill>
          <a:ln w="12700" cap="flat" cmpd="sng" algn="ctr">
            <a:solidFill>
              <a:schemeClr val="tx1"/>
            </a:solidFill>
            <a:prstDash val="solid"/>
            <a:round/>
            <a:headEnd type="none" w="sm" len="sm"/>
            <a:tailEnd type="none" w="sm" len="sm"/>
          </a:ln>
          <a:effectLst/>
        </p:spPr>
        <p:txBody>
          <a:bodyPr anchor="ctr"/>
          <a:lstStyle/>
          <a:p>
            <a:pPr algn="ctr">
              <a:defRPr/>
            </a:pPr>
            <a:r>
              <a:rPr lang="en-US" sz="1000" dirty="0" smtClean="0">
                <a:solidFill>
                  <a:schemeClr val="tx1"/>
                </a:solidFill>
              </a:rPr>
              <a:t>EOF</a:t>
            </a:r>
            <a:endParaRPr lang="en-US" sz="1000" dirty="0">
              <a:solidFill>
                <a:schemeClr val="tx1"/>
              </a:solidFill>
            </a:endParaRPr>
          </a:p>
        </p:txBody>
      </p:sp>
      <p:sp>
        <p:nvSpPr>
          <p:cNvPr id="97" name="Rectangle 96"/>
          <p:cNvSpPr/>
          <p:nvPr/>
        </p:nvSpPr>
        <p:spPr bwMode="auto">
          <a:xfrm>
            <a:off x="5673447" y="4862405"/>
            <a:ext cx="150705" cy="427614"/>
          </a:xfrm>
          <a:prstGeom prst="rect">
            <a:avLst/>
          </a:prstGeom>
          <a:solidFill>
            <a:srgbClr val="00B0F0"/>
          </a:solidFill>
          <a:ln w="12700" cap="flat" cmpd="sng" algn="ctr">
            <a:solidFill>
              <a:schemeClr val="tx1"/>
            </a:solidFill>
            <a:prstDash val="solid"/>
            <a:round/>
            <a:headEnd type="none" w="sm" len="sm"/>
            <a:tailEnd type="none" w="sm" len="sm"/>
          </a:ln>
          <a:effectLst/>
        </p:spPr>
        <p:txBody>
          <a:bodyPr anchor="ctr"/>
          <a:lstStyle/>
          <a:p>
            <a:pPr algn="ctr">
              <a:defRPr/>
            </a:pPr>
            <a:endParaRPr lang="en-US" sz="1000" dirty="0">
              <a:solidFill>
                <a:schemeClr val="tx1"/>
              </a:solidFill>
            </a:endParaRPr>
          </a:p>
        </p:txBody>
      </p:sp>
      <p:cxnSp>
        <p:nvCxnSpPr>
          <p:cNvPr id="100" name="Straight Connector 12"/>
          <p:cNvCxnSpPr>
            <a:cxnSpLocks noChangeShapeType="1"/>
          </p:cNvCxnSpPr>
          <p:nvPr/>
        </p:nvCxnSpPr>
        <p:spPr bwMode="auto">
          <a:xfrm>
            <a:off x="4972955" y="4715562"/>
            <a:ext cx="0" cy="1239564"/>
          </a:xfrm>
          <a:prstGeom prst="line">
            <a:avLst/>
          </a:prstGeom>
          <a:noFill/>
          <a:ln w="12700" algn="ctr">
            <a:solidFill>
              <a:schemeClr val="tx1"/>
            </a:solidFill>
            <a:prstDash val="dash"/>
            <a:round/>
            <a:headEnd type="none" w="sm" len="sm"/>
            <a:tailEnd type="none" w="sm" len="sm"/>
          </a:ln>
          <a:extLst>
            <a:ext uri="{909E8E84-426E-40dd-AFC4-6F175D3DCCD1}">
              <a14:hiddenFill xmlns="" xmlns:a14="http://schemas.microsoft.com/office/drawing/2010/main">
                <a:noFill/>
              </a14:hiddenFill>
            </a:ext>
          </a:extLst>
        </p:spPr>
      </p:cxnSp>
      <p:cxnSp>
        <p:nvCxnSpPr>
          <p:cNvPr id="101" name="Straight Connector 12"/>
          <p:cNvCxnSpPr>
            <a:cxnSpLocks noChangeShapeType="1"/>
          </p:cNvCxnSpPr>
          <p:nvPr/>
        </p:nvCxnSpPr>
        <p:spPr bwMode="auto">
          <a:xfrm flipH="1">
            <a:off x="5809399" y="4670237"/>
            <a:ext cx="18078" cy="1654363"/>
          </a:xfrm>
          <a:prstGeom prst="line">
            <a:avLst/>
          </a:prstGeom>
          <a:noFill/>
          <a:ln w="28575" algn="ctr">
            <a:solidFill>
              <a:schemeClr val="tx1"/>
            </a:solidFill>
            <a:prstDash val="dash"/>
            <a:round/>
            <a:headEnd type="none" w="sm" len="sm"/>
            <a:tailEnd type="none" w="sm" len="sm"/>
          </a:ln>
          <a:extLst>
            <a:ext uri="{909E8E84-426E-40dd-AFC4-6F175D3DCCD1}">
              <a14:hiddenFill xmlns="" xmlns:a14="http://schemas.microsoft.com/office/drawing/2010/main">
                <a:noFill/>
              </a14:hiddenFill>
            </a:ext>
          </a:extLst>
        </p:spPr>
      </p:cxnSp>
      <p:cxnSp>
        <p:nvCxnSpPr>
          <p:cNvPr id="102" name="Straight Arrow Connector 101"/>
          <p:cNvCxnSpPr/>
          <p:nvPr/>
        </p:nvCxnSpPr>
        <p:spPr bwMode="auto">
          <a:xfrm>
            <a:off x="1199540" y="5500707"/>
            <a:ext cx="4466973"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3" name="Straight Arrow Connector 102"/>
          <p:cNvCxnSpPr/>
          <p:nvPr/>
        </p:nvCxnSpPr>
        <p:spPr bwMode="auto">
          <a:xfrm>
            <a:off x="1193822" y="5772084"/>
            <a:ext cx="375536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04" name="TextBox 103"/>
          <p:cNvSpPr txBox="1"/>
          <p:nvPr/>
        </p:nvSpPr>
        <p:spPr>
          <a:xfrm>
            <a:off x="4440334" y="5475963"/>
            <a:ext cx="1268296" cy="276999"/>
          </a:xfrm>
          <a:prstGeom prst="rect">
            <a:avLst/>
          </a:prstGeom>
          <a:noFill/>
        </p:spPr>
        <p:txBody>
          <a:bodyPr wrap="none" rtlCol="0">
            <a:spAutoFit/>
          </a:bodyPr>
          <a:lstStyle/>
          <a:p>
            <a:r>
              <a:rPr lang="en-US" dirty="0" smtClean="0"/>
              <a:t>PSDU_LENGTH</a:t>
            </a:r>
            <a:endParaRPr lang="en-US" dirty="0"/>
          </a:p>
        </p:txBody>
      </p:sp>
      <p:sp>
        <p:nvSpPr>
          <p:cNvPr id="105" name="TextBox 104"/>
          <p:cNvSpPr txBox="1"/>
          <p:nvPr/>
        </p:nvSpPr>
        <p:spPr>
          <a:xfrm>
            <a:off x="3233269" y="5771794"/>
            <a:ext cx="1252266" cy="276999"/>
          </a:xfrm>
          <a:prstGeom prst="rect">
            <a:avLst/>
          </a:prstGeom>
          <a:noFill/>
        </p:spPr>
        <p:txBody>
          <a:bodyPr wrap="none" rtlCol="0">
            <a:spAutoFit/>
          </a:bodyPr>
          <a:lstStyle/>
          <a:p>
            <a:r>
              <a:rPr lang="en-US" dirty="0" smtClean="0"/>
              <a:t>APEP_LENGTH</a:t>
            </a:r>
            <a:endParaRPr lang="en-US" dirty="0"/>
          </a:p>
        </p:txBody>
      </p:sp>
      <p:sp>
        <p:nvSpPr>
          <p:cNvPr id="106" name="TextBox 19"/>
          <p:cNvSpPr txBox="1">
            <a:spLocks noChangeArrowheads="1"/>
          </p:cNvSpPr>
          <p:nvPr/>
        </p:nvSpPr>
        <p:spPr bwMode="auto">
          <a:xfrm>
            <a:off x="5288222" y="4350697"/>
            <a:ext cx="123783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000" b="0" dirty="0" smtClean="0">
                <a:latin typeface="Times New Roman" panose="02020603050405020304" pitchFamily="18" charset="0"/>
                <a:ea typeface="宋体" panose="02010600030101010101" pitchFamily="2" charset="-122"/>
              </a:rPr>
              <a:t>Last OFDM Symbol</a:t>
            </a:r>
            <a:endParaRPr lang="en-US" altLang="en-US" sz="1000" b="0" dirty="0">
              <a:latin typeface="Times New Roman" panose="02020603050405020304" pitchFamily="18" charset="0"/>
              <a:ea typeface="宋体" panose="02010600030101010101" pitchFamily="2" charset="-122"/>
            </a:endParaRPr>
          </a:p>
        </p:txBody>
      </p:sp>
      <p:cxnSp>
        <p:nvCxnSpPr>
          <p:cNvPr id="110" name="Straight Connector 12"/>
          <p:cNvCxnSpPr>
            <a:cxnSpLocks noChangeShapeType="1"/>
          </p:cNvCxnSpPr>
          <p:nvPr/>
        </p:nvCxnSpPr>
        <p:spPr bwMode="auto">
          <a:xfrm>
            <a:off x="5675981" y="4670237"/>
            <a:ext cx="0" cy="1239564"/>
          </a:xfrm>
          <a:prstGeom prst="line">
            <a:avLst/>
          </a:prstGeom>
          <a:noFill/>
          <a:ln w="12700" algn="ctr">
            <a:solidFill>
              <a:schemeClr val="tx1"/>
            </a:solidFill>
            <a:prstDash val="dash"/>
            <a:round/>
            <a:headEnd type="none" w="sm" len="sm"/>
            <a:tailEnd type="none" w="sm" len="sm"/>
          </a:ln>
          <a:extLst>
            <a:ext uri="{909E8E84-426E-40dd-AFC4-6F175D3DCCD1}">
              <a14:hiddenFill xmlns="" xmlns:a14="http://schemas.microsoft.com/office/drawing/2010/main">
                <a:noFill/>
              </a14:hiddenFill>
            </a:ext>
          </a:extLst>
        </p:spPr>
      </p:cxnSp>
      <p:cxnSp>
        <p:nvCxnSpPr>
          <p:cNvPr id="22" name="Straight Connector 13"/>
          <p:cNvCxnSpPr>
            <a:cxnSpLocks noChangeShapeType="1"/>
          </p:cNvCxnSpPr>
          <p:nvPr/>
        </p:nvCxnSpPr>
        <p:spPr bwMode="auto">
          <a:xfrm>
            <a:off x="7350414" y="2452675"/>
            <a:ext cx="0" cy="921651"/>
          </a:xfrm>
          <a:prstGeom prst="line">
            <a:avLst/>
          </a:prstGeom>
          <a:noFill/>
          <a:ln w="19050" algn="ctr">
            <a:solidFill>
              <a:schemeClr val="tx1"/>
            </a:solidFill>
            <a:round/>
            <a:headEnd type="none" w="sm" len="sm"/>
            <a:tailEnd type="none" w="sm" len="sm"/>
          </a:ln>
          <a:extLst>
            <a:ext uri="{909E8E84-426E-40dd-AFC4-6F175D3DCCD1}">
              <a14:hiddenFill xmlns="" xmlns:a14="http://schemas.microsoft.com/office/drawing/2010/main">
                <a:noFill/>
              </a14:hiddenFill>
            </a:ext>
          </a:extLst>
        </p:spPr>
      </p:cxnSp>
      <p:cxnSp>
        <p:nvCxnSpPr>
          <p:cNvPr id="113" name="Straight Arrow Connector 112"/>
          <p:cNvCxnSpPr/>
          <p:nvPr/>
        </p:nvCxnSpPr>
        <p:spPr bwMode="auto">
          <a:xfrm>
            <a:off x="4396528" y="6155113"/>
            <a:ext cx="1412871" cy="0"/>
          </a:xfrm>
          <a:prstGeom prst="straightConnector1">
            <a:avLst/>
          </a:prstGeom>
          <a:solidFill>
            <a:schemeClr val="accent1"/>
          </a:solidFill>
          <a:ln w="12700" cap="flat" cmpd="sng" algn="ctr">
            <a:solidFill>
              <a:srgbClr val="FF0000"/>
            </a:solidFill>
            <a:prstDash val="solid"/>
            <a:round/>
            <a:headEnd type="triangle"/>
            <a:tailEnd type="triangle"/>
          </a:ln>
          <a:effectLst/>
        </p:spPr>
      </p:cxnSp>
      <p:sp>
        <p:nvSpPr>
          <p:cNvPr id="115" name="TextBox 114"/>
          <p:cNvSpPr txBox="1"/>
          <p:nvPr/>
        </p:nvSpPr>
        <p:spPr>
          <a:xfrm>
            <a:off x="4327209" y="6139114"/>
            <a:ext cx="1531188" cy="307777"/>
          </a:xfrm>
          <a:prstGeom prst="rect">
            <a:avLst/>
          </a:prstGeom>
          <a:noFill/>
        </p:spPr>
        <p:txBody>
          <a:bodyPr wrap="none" rtlCol="0">
            <a:spAutoFit/>
          </a:bodyPr>
          <a:lstStyle/>
          <a:p>
            <a:r>
              <a:rPr lang="en-US" sz="1400" dirty="0" smtClean="0">
                <a:solidFill>
                  <a:srgbClr val="FF0000"/>
                </a:solidFill>
              </a:rPr>
              <a:t>2x OFDM Symbol</a:t>
            </a:r>
            <a:endParaRPr lang="en-US" sz="1400" dirty="0">
              <a:solidFill>
                <a:srgbClr val="FF0000"/>
              </a:solidFill>
            </a:endParaRPr>
          </a:p>
        </p:txBody>
      </p:sp>
      <p:cxnSp>
        <p:nvCxnSpPr>
          <p:cNvPr id="116" name="Straight Arrow Connector 115"/>
          <p:cNvCxnSpPr/>
          <p:nvPr/>
        </p:nvCxnSpPr>
        <p:spPr bwMode="auto">
          <a:xfrm>
            <a:off x="1462788" y="6160429"/>
            <a:ext cx="2882200" cy="0"/>
          </a:xfrm>
          <a:prstGeom prst="straightConnector1">
            <a:avLst/>
          </a:prstGeom>
          <a:solidFill>
            <a:schemeClr val="accent1"/>
          </a:solidFill>
          <a:ln w="12700" cap="flat" cmpd="sng" algn="ctr">
            <a:solidFill>
              <a:srgbClr val="FF0000"/>
            </a:solidFill>
            <a:prstDash val="solid"/>
            <a:round/>
            <a:headEnd type="triangle"/>
            <a:tailEnd type="triangle"/>
          </a:ln>
          <a:effectLst/>
        </p:spPr>
      </p:cxnSp>
      <p:sp>
        <p:nvSpPr>
          <p:cNvPr id="118" name="TextBox 117"/>
          <p:cNvSpPr txBox="1"/>
          <p:nvPr/>
        </p:nvSpPr>
        <p:spPr>
          <a:xfrm>
            <a:off x="2348221" y="6145765"/>
            <a:ext cx="1531188" cy="307777"/>
          </a:xfrm>
          <a:prstGeom prst="rect">
            <a:avLst/>
          </a:prstGeom>
          <a:noFill/>
        </p:spPr>
        <p:txBody>
          <a:bodyPr wrap="none" rtlCol="0">
            <a:spAutoFit/>
          </a:bodyPr>
          <a:lstStyle/>
          <a:p>
            <a:r>
              <a:rPr lang="en-US" sz="1400" dirty="0" smtClean="0">
                <a:solidFill>
                  <a:srgbClr val="FF0000"/>
                </a:solidFill>
              </a:rPr>
              <a:t>4x OFDM Symbol</a:t>
            </a:r>
            <a:endParaRPr lang="en-US" sz="1400" dirty="0">
              <a:solidFill>
                <a:srgbClr val="FF0000"/>
              </a:solidFill>
            </a:endParaRPr>
          </a:p>
        </p:txBody>
      </p:sp>
      <p:sp>
        <p:nvSpPr>
          <p:cNvPr id="125" name="TextBox 19"/>
          <p:cNvSpPr txBox="1">
            <a:spLocks noChangeArrowheads="1"/>
          </p:cNvSpPr>
          <p:nvPr/>
        </p:nvSpPr>
        <p:spPr bwMode="auto">
          <a:xfrm>
            <a:off x="6226518" y="5714878"/>
            <a:ext cx="271856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400" dirty="0" smtClean="0">
                <a:latin typeface="Times New Roman" panose="02020603050405020304" pitchFamily="18" charset="0"/>
                <a:ea typeface="宋体" panose="02010600030101010101" pitchFamily="2" charset="-122"/>
              </a:rPr>
              <a:t>PSDU_LENGTH </a:t>
            </a:r>
            <a:r>
              <a:rPr lang="en-US" altLang="en-US" sz="1400" dirty="0">
                <a:latin typeface="Times New Roman" panose="02020603050405020304" pitchFamily="18" charset="0"/>
                <a:ea typeface="宋体" panose="02010600030101010101" pitchFamily="2" charset="-122"/>
              </a:rPr>
              <a:t>is approximately calculated </a:t>
            </a:r>
            <a:r>
              <a:rPr lang="en-US" altLang="en-US" sz="1400" dirty="0" smtClean="0">
                <a:latin typeface="Times New Roman" panose="02020603050405020304" pitchFamily="18" charset="0"/>
                <a:ea typeface="宋体" panose="02010600030101010101" pitchFamily="2" charset="-122"/>
              </a:rPr>
              <a:t>to the nearest 1/4, 1/2, or 1 times N</a:t>
            </a:r>
            <a:r>
              <a:rPr lang="en-US" altLang="en-US" sz="1400" baseline="-25000" dirty="0" smtClean="0">
                <a:latin typeface="Times New Roman" panose="02020603050405020304" pitchFamily="18" charset="0"/>
                <a:ea typeface="宋体" panose="02010600030101010101" pitchFamily="2" charset="-122"/>
              </a:rPr>
              <a:t>CBPS</a:t>
            </a:r>
            <a:endParaRPr lang="en-US" altLang="en-US" sz="1400" baseline="-25000" dirty="0">
              <a:latin typeface="Times New Roman" panose="02020603050405020304" pitchFamily="18" charset="0"/>
              <a:ea typeface="宋体" panose="02010600030101010101" pitchFamily="2" charset="-122"/>
            </a:endParaRPr>
          </a:p>
        </p:txBody>
      </p:sp>
      <p:sp>
        <p:nvSpPr>
          <p:cNvPr id="126" name="TextBox 19"/>
          <p:cNvSpPr txBox="1">
            <a:spLocks noChangeArrowheads="1"/>
          </p:cNvSpPr>
          <p:nvPr/>
        </p:nvSpPr>
        <p:spPr bwMode="auto">
          <a:xfrm>
            <a:off x="24206" y="3961032"/>
            <a:ext cx="168048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400" u="sng" dirty="0" smtClean="0">
                <a:latin typeface="Times New Roman" panose="02020603050405020304" pitchFamily="18" charset="0"/>
                <a:ea typeface="宋体" panose="02010600030101010101" pitchFamily="2" charset="-122"/>
              </a:rPr>
              <a:t>Proposed Method</a:t>
            </a:r>
            <a:endParaRPr lang="en-US" altLang="en-US" sz="1400" u="sng" dirty="0">
              <a:latin typeface="Times New Roman" panose="02020603050405020304" pitchFamily="18" charset="0"/>
              <a:ea typeface="宋体" panose="02010600030101010101" pitchFamily="2" charset="-122"/>
            </a:endParaRPr>
          </a:p>
        </p:txBody>
      </p:sp>
      <p:sp>
        <p:nvSpPr>
          <p:cNvPr id="127" name="TextBox 19"/>
          <p:cNvSpPr txBox="1">
            <a:spLocks noChangeArrowheads="1"/>
          </p:cNvSpPr>
          <p:nvPr/>
        </p:nvSpPr>
        <p:spPr bwMode="auto">
          <a:xfrm>
            <a:off x="0" y="1599931"/>
            <a:ext cx="3352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400" u="sng" dirty="0" smtClean="0">
                <a:latin typeface="Times New Roman" panose="02020603050405020304" pitchFamily="18" charset="0"/>
                <a:ea typeface="宋体" panose="02010600030101010101" pitchFamily="2" charset="-122"/>
              </a:rPr>
              <a:t>11ac PSDU_LENGTH calculation rules</a:t>
            </a:r>
            <a:endParaRPr lang="en-US" altLang="en-US" sz="1400" u="sng"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36102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solidFill>
                  <a:schemeClr val="tx1"/>
                </a:solidFill>
              </a:rPr>
              <a:t>Proposed Frame Structure for HE SU PPDU</a:t>
            </a:r>
            <a:endParaRPr lang="ko-KR" altLang="en-US" sz="2800" dirty="0">
              <a:solidFill>
                <a:schemeClr val="tx1"/>
              </a:solidFill>
            </a:endParaRPr>
          </a:p>
        </p:txBody>
      </p:sp>
      <p:sp>
        <p:nvSpPr>
          <p:cNvPr id="3" name="내용 개체 틀 2"/>
          <p:cNvSpPr>
            <a:spLocks noGrp="1"/>
          </p:cNvSpPr>
          <p:nvPr>
            <p:ph idx="1"/>
          </p:nvPr>
        </p:nvSpPr>
        <p:spPr/>
        <p:txBody>
          <a:bodyPr/>
          <a:lstStyle/>
          <a:p>
            <a:r>
              <a:rPr lang="en-US" altLang="ko-KR" sz="1800" dirty="0" smtClean="0"/>
              <a:t>1x OFDM symbol duration</a:t>
            </a:r>
          </a:p>
          <a:p>
            <a:endParaRPr lang="en-US" altLang="ko-KR" sz="1800" dirty="0"/>
          </a:p>
          <a:p>
            <a:endParaRPr lang="en-US" altLang="ko-KR" sz="1800" dirty="0" smtClean="0"/>
          </a:p>
          <a:p>
            <a:endParaRPr lang="en-US" altLang="ko-KR" sz="1800" dirty="0" smtClean="0"/>
          </a:p>
          <a:p>
            <a:endParaRPr lang="en-US" altLang="ko-KR" sz="1800" dirty="0" smtClean="0"/>
          </a:p>
          <a:p>
            <a:r>
              <a:rPr lang="en-US" altLang="ko-KR" sz="1800" dirty="0" smtClean="0"/>
              <a:t>2x </a:t>
            </a:r>
            <a:r>
              <a:rPr lang="en-US" altLang="ko-KR" sz="1800" dirty="0"/>
              <a:t>OFDM symbol </a:t>
            </a:r>
            <a:r>
              <a:rPr lang="en-US" altLang="ko-KR" sz="1800" dirty="0" smtClean="0"/>
              <a:t>duration</a:t>
            </a:r>
          </a:p>
          <a:p>
            <a:endParaRPr lang="en-US" altLang="ko-KR" sz="1800" dirty="0"/>
          </a:p>
          <a:p>
            <a:endParaRPr lang="en-US" altLang="ko-KR" sz="1800" dirty="0" smtClean="0"/>
          </a:p>
          <a:p>
            <a:endParaRPr lang="en-US" altLang="ko-KR" sz="1800" dirty="0"/>
          </a:p>
          <a:p>
            <a:r>
              <a:rPr lang="en-US" altLang="ko-KR" sz="1800" dirty="0" smtClean="0"/>
              <a:t>4x </a:t>
            </a:r>
            <a:r>
              <a:rPr lang="en-US" altLang="ko-KR" sz="1800" dirty="0"/>
              <a:t>OFDM symbol </a:t>
            </a:r>
            <a:r>
              <a:rPr lang="en-US" altLang="ko-KR" sz="1800" dirty="0" smtClean="0"/>
              <a:t>duration</a:t>
            </a:r>
            <a:endParaRPr lang="en-US" altLang="ko-KR" sz="1800" dirty="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4</a:t>
            </a:fld>
            <a:endParaRPr lang="en-US"/>
          </a:p>
        </p:txBody>
      </p:sp>
      <p:sp>
        <p:nvSpPr>
          <p:cNvPr id="26" name="Rectangle 5"/>
          <p:cNvSpPr/>
          <p:nvPr/>
        </p:nvSpPr>
        <p:spPr bwMode="auto">
          <a:xfrm>
            <a:off x="2667000" y="2967335"/>
            <a:ext cx="457200" cy="457200"/>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6"/>
          <p:cNvSpPr/>
          <p:nvPr/>
        </p:nvSpPr>
        <p:spPr bwMode="auto">
          <a:xfrm>
            <a:off x="3124200" y="2967335"/>
            <a:ext cx="17526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7"/>
          <p:cNvSpPr/>
          <p:nvPr/>
        </p:nvSpPr>
        <p:spPr bwMode="auto">
          <a:xfrm>
            <a:off x="4876800" y="2967335"/>
            <a:ext cx="457200" cy="457200"/>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29" name="Rectangle 8"/>
          <p:cNvSpPr/>
          <p:nvPr/>
        </p:nvSpPr>
        <p:spPr bwMode="auto">
          <a:xfrm>
            <a:off x="5334000" y="2967335"/>
            <a:ext cx="4572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cxnSp>
        <p:nvCxnSpPr>
          <p:cNvPr id="30" name="Straight Connector 13"/>
          <p:cNvCxnSpPr/>
          <p:nvPr/>
        </p:nvCxnSpPr>
        <p:spPr bwMode="auto">
          <a:xfrm>
            <a:off x="2667000" y="2586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14"/>
          <p:cNvCxnSpPr/>
          <p:nvPr/>
        </p:nvCxnSpPr>
        <p:spPr bwMode="auto">
          <a:xfrm>
            <a:off x="3124200" y="2586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15"/>
          <p:cNvCxnSpPr/>
          <p:nvPr/>
        </p:nvCxnSpPr>
        <p:spPr bwMode="auto">
          <a:xfrm>
            <a:off x="4876800" y="2586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Straight Connector 16"/>
          <p:cNvCxnSpPr/>
          <p:nvPr/>
        </p:nvCxnSpPr>
        <p:spPr bwMode="auto">
          <a:xfrm>
            <a:off x="5334000" y="2586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17"/>
          <p:cNvCxnSpPr/>
          <p:nvPr/>
        </p:nvCxnSpPr>
        <p:spPr bwMode="auto">
          <a:xfrm>
            <a:off x="5791200" y="2590800"/>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Arrow Connector 19"/>
          <p:cNvCxnSpPr/>
          <p:nvPr/>
        </p:nvCxnSpPr>
        <p:spPr bwMode="auto">
          <a:xfrm>
            <a:off x="2667000" y="2738735"/>
            <a:ext cx="4572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6" name="Straight Arrow Connector 20"/>
          <p:cNvCxnSpPr/>
          <p:nvPr/>
        </p:nvCxnSpPr>
        <p:spPr bwMode="auto">
          <a:xfrm>
            <a:off x="3124200" y="2738735"/>
            <a:ext cx="17526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7" name="Straight Arrow Connector 22"/>
          <p:cNvCxnSpPr/>
          <p:nvPr/>
        </p:nvCxnSpPr>
        <p:spPr bwMode="auto">
          <a:xfrm>
            <a:off x="5334000" y="2751092"/>
            <a:ext cx="4572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38" name="Straight Arrow Connector 24"/>
          <p:cNvCxnSpPr/>
          <p:nvPr/>
        </p:nvCxnSpPr>
        <p:spPr bwMode="auto">
          <a:xfrm>
            <a:off x="4876800" y="2738735"/>
            <a:ext cx="4572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9" name="TextBox 38"/>
          <p:cNvSpPr txBox="1"/>
          <p:nvPr/>
        </p:nvSpPr>
        <p:spPr>
          <a:xfrm>
            <a:off x="2743200" y="2510135"/>
            <a:ext cx="367183" cy="276999"/>
          </a:xfrm>
          <a:prstGeom prst="rect">
            <a:avLst/>
          </a:prstGeom>
          <a:noFill/>
        </p:spPr>
        <p:txBody>
          <a:bodyPr wrap="none" rtlCol="0">
            <a:spAutoFit/>
          </a:bodyPr>
          <a:lstStyle/>
          <a:p>
            <a:r>
              <a:rPr lang="en-US" dirty="0" smtClean="0"/>
              <a:t>CP</a:t>
            </a:r>
            <a:endParaRPr lang="en-US" dirty="0"/>
          </a:p>
        </p:txBody>
      </p:sp>
      <p:sp>
        <p:nvSpPr>
          <p:cNvPr id="40" name="TextBox 39"/>
          <p:cNvSpPr txBox="1"/>
          <p:nvPr/>
        </p:nvSpPr>
        <p:spPr>
          <a:xfrm>
            <a:off x="4953000" y="2510135"/>
            <a:ext cx="367183" cy="276999"/>
          </a:xfrm>
          <a:prstGeom prst="rect">
            <a:avLst/>
          </a:prstGeom>
          <a:noFill/>
        </p:spPr>
        <p:txBody>
          <a:bodyPr wrap="none" rtlCol="0">
            <a:spAutoFit/>
          </a:bodyPr>
          <a:lstStyle/>
          <a:p>
            <a:r>
              <a:rPr lang="en-US" dirty="0" smtClean="0"/>
              <a:t>CP</a:t>
            </a:r>
            <a:endParaRPr lang="en-US" dirty="0"/>
          </a:p>
        </p:txBody>
      </p:sp>
      <p:sp>
        <p:nvSpPr>
          <p:cNvPr id="41" name="TextBox 40"/>
          <p:cNvSpPr txBox="1"/>
          <p:nvPr/>
        </p:nvSpPr>
        <p:spPr>
          <a:xfrm>
            <a:off x="3124200" y="2286000"/>
            <a:ext cx="1725502" cy="461665"/>
          </a:xfrm>
          <a:prstGeom prst="rect">
            <a:avLst/>
          </a:prstGeom>
          <a:noFill/>
        </p:spPr>
        <p:txBody>
          <a:bodyPr wrap="square" rtlCol="0">
            <a:spAutoFit/>
          </a:bodyPr>
          <a:lstStyle/>
          <a:p>
            <a:r>
              <a:rPr lang="en-US" dirty="0" smtClean="0"/>
              <a:t>4x OFDM symbol (12.8us)</a:t>
            </a:r>
          </a:p>
        </p:txBody>
      </p:sp>
      <p:sp>
        <p:nvSpPr>
          <p:cNvPr id="42" name="TextBox 41"/>
          <p:cNvSpPr txBox="1"/>
          <p:nvPr/>
        </p:nvSpPr>
        <p:spPr>
          <a:xfrm>
            <a:off x="5334000" y="2286000"/>
            <a:ext cx="1311578" cy="461665"/>
          </a:xfrm>
          <a:prstGeom prst="rect">
            <a:avLst/>
          </a:prstGeom>
          <a:noFill/>
        </p:spPr>
        <p:txBody>
          <a:bodyPr wrap="none" rtlCol="0">
            <a:spAutoFit/>
          </a:bodyPr>
          <a:lstStyle/>
          <a:p>
            <a:r>
              <a:rPr lang="en-US" dirty="0" smtClean="0"/>
              <a:t>1x OFDM symbol</a:t>
            </a:r>
          </a:p>
          <a:p>
            <a:r>
              <a:rPr lang="en-US" dirty="0" smtClean="0"/>
              <a:t>3.2us </a:t>
            </a:r>
          </a:p>
        </p:txBody>
      </p:sp>
      <p:sp>
        <p:nvSpPr>
          <p:cNvPr id="43" name="TextBox 42"/>
          <p:cNvSpPr txBox="1"/>
          <p:nvPr/>
        </p:nvSpPr>
        <p:spPr>
          <a:xfrm>
            <a:off x="577973" y="2891135"/>
            <a:ext cx="808485" cy="461665"/>
          </a:xfrm>
          <a:prstGeom prst="rect">
            <a:avLst/>
          </a:prstGeom>
          <a:noFill/>
        </p:spPr>
        <p:txBody>
          <a:bodyPr wrap="none" rtlCol="0">
            <a:spAutoFit/>
          </a:bodyPr>
          <a:lstStyle/>
          <a:p>
            <a:r>
              <a:rPr lang="en-US" dirty="0" smtClean="0"/>
              <a:t>TX </a:t>
            </a:r>
          </a:p>
          <a:p>
            <a:r>
              <a:rPr lang="en-US" dirty="0" smtClean="0"/>
              <a:t>waveform</a:t>
            </a:r>
            <a:endParaRPr lang="en-US" dirty="0"/>
          </a:p>
        </p:txBody>
      </p:sp>
      <p:sp>
        <p:nvSpPr>
          <p:cNvPr id="44" name="Rectangle 5"/>
          <p:cNvSpPr/>
          <p:nvPr/>
        </p:nvSpPr>
        <p:spPr bwMode="auto">
          <a:xfrm>
            <a:off x="2667000" y="4491335"/>
            <a:ext cx="457200" cy="457200"/>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5" name="Rectangle 6"/>
          <p:cNvSpPr/>
          <p:nvPr/>
        </p:nvSpPr>
        <p:spPr bwMode="auto">
          <a:xfrm>
            <a:off x="3124200" y="4491335"/>
            <a:ext cx="17526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7"/>
          <p:cNvSpPr/>
          <p:nvPr/>
        </p:nvSpPr>
        <p:spPr bwMode="auto">
          <a:xfrm>
            <a:off x="4876800" y="4491335"/>
            <a:ext cx="457200" cy="457200"/>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47" name="Rectangle 8"/>
          <p:cNvSpPr/>
          <p:nvPr/>
        </p:nvSpPr>
        <p:spPr bwMode="auto">
          <a:xfrm>
            <a:off x="5334000" y="4491335"/>
            <a:ext cx="886946"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cxnSp>
        <p:nvCxnSpPr>
          <p:cNvPr id="48" name="Straight Connector 13"/>
          <p:cNvCxnSpPr/>
          <p:nvPr/>
        </p:nvCxnSpPr>
        <p:spPr bwMode="auto">
          <a:xfrm>
            <a:off x="2667000" y="4110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9" name="Straight Connector 14"/>
          <p:cNvCxnSpPr/>
          <p:nvPr/>
        </p:nvCxnSpPr>
        <p:spPr bwMode="auto">
          <a:xfrm>
            <a:off x="3124200" y="4110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0" name="Straight Connector 15"/>
          <p:cNvCxnSpPr/>
          <p:nvPr/>
        </p:nvCxnSpPr>
        <p:spPr bwMode="auto">
          <a:xfrm>
            <a:off x="4876800" y="4110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1" name="Straight Connector 16"/>
          <p:cNvCxnSpPr/>
          <p:nvPr/>
        </p:nvCxnSpPr>
        <p:spPr bwMode="auto">
          <a:xfrm>
            <a:off x="5334000" y="41103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Straight Connector 17"/>
          <p:cNvCxnSpPr/>
          <p:nvPr/>
        </p:nvCxnSpPr>
        <p:spPr bwMode="auto">
          <a:xfrm>
            <a:off x="6220946" y="4114800"/>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3" name="Straight Arrow Connector 19"/>
          <p:cNvCxnSpPr/>
          <p:nvPr/>
        </p:nvCxnSpPr>
        <p:spPr bwMode="auto">
          <a:xfrm>
            <a:off x="2667000" y="4262735"/>
            <a:ext cx="4572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4" name="Straight Arrow Connector 20"/>
          <p:cNvCxnSpPr/>
          <p:nvPr/>
        </p:nvCxnSpPr>
        <p:spPr bwMode="auto">
          <a:xfrm>
            <a:off x="3124200" y="4262735"/>
            <a:ext cx="17526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5" name="Straight Arrow Connector 22"/>
          <p:cNvCxnSpPr/>
          <p:nvPr/>
        </p:nvCxnSpPr>
        <p:spPr bwMode="auto">
          <a:xfrm flipV="1">
            <a:off x="5334000" y="4275092"/>
            <a:ext cx="886946" cy="1"/>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6" name="Straight Arrow Connector 24"/>
          <p:cNvCxnSpPr/>
          <p:nvPr/>
        </p:nvCxnSpPr>
        <p:spPr bwMode="auto">
          <a:xfrm>
            <a:off x="4876800" y="4262735"/>
            <a:ext cx="4572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57" name="TextBox 56"/>
          <p:cNvSpPr txBox="1"/>
          <p:nvPr/>
        </p:nvSpPr>
        <p:spPr>
          <a:xfrm>
            <a:off x="2743200" y="4034135"/>
            <a:ext cx="367183" cy="276999"/>
          </a:xfrm>
          <a:prstGeom prst="rect">
            <a:avLst/>
          </a:prstGeom>
          <a:noFill/>
        </p:spPr>
        <p:txBody>
          <a:bodyPr wrap="none" rtlCol="0">
            <a:spAutoFit/>
          </a:bodyPr>
          <a:lstStyle/>
          <a:p>
            <a:r>
              <a:rPr lang="en-US" dirty="0" smtClean="0"/>
              <a:t>CP</a:t>
            </a:r>
            <a:endParaRPr lang="en-US" dirty="0"/>
          </a:p>
        </p:txBody>
      </p:sp>
      <p:sp>
        <p:nvSpPr>
          <p:cNvPr id="58" name="TextBox 57"/>
          <p:cNvSpPr txBox="1"/>
          <p:nvPr/>
        </p:nvSpPr>
        <p:spPr>
          <a:xfrm>
            <a:off x="4953000" y="4034135"/>
            <a:ext cx="367183" cy="276999"/>
          </a:xfrm>
          <a:prstGeom prst="rect">
            <a:avLst/>
          </a:prstGeom>
          <a:noFill/>
        </p:spPr>
        <p:txBody>
          <a:bodyPr wrap="none" rtlCol="0">
            <a:spAutoFit/>
          </a:bodyPr>
          <a:lstStyle/>
          <a:p>
            <a:r>
              <a:rPr lang="en-US" dirty="0" smtClean="0"/>
              <a:t>CP</a:t>
            </a:r>
            <a:endParaRPr lang="en-US" dirty="0"/>
          </a:p>
        </p:txBody>
      </p:sp>
      <p:sp>
        <p:nvSpPr>
          <p:cNvPr id="59" name="TextBox 58"/>
          <p:cNvSpPr txBox="1"/>
          <p:nvPr/>
        </p:nvSpPr>
        <p:spPr>
          <a:xfrm>
            <a:off x="3124200" y="3810000"/>
            <a:ext cx="1725502" cy="461665"/>
          </a:xfrm>
          <a:prstGeom prst="rect">
            <a:avLst/>
          </a:prstGeom>
          <a:noFill/>
        </p:spPr>
        <p:txBody>
          <a:bodyPr wrap="square" rtlCol="0">
            <a:spAutoFit/>
          </a:bodyPr>
          <a:lstStyle/>
          <a:p>
            <a:r>
              <a:rPr lang="en-US" dirty="0" smtClean="0"/>
              <a:t>4x OFDM symbol (12.8us)</a:t>
            </a:r>
          </a:p>
        </p:txBody>
      </p:sp>
      <p:sp>
        <p:nvSpPr>
          <p:cNvPr id="60" name="TextBox 59"/>
          <p:cNvSpPr txBox="1"/>
          <p:nvPr/>
        </p:nvSpPr>
        <p:spPr>
          <a:xfrm>
            <a:off x="5562600" y="3881735"/>
            <a:ext cx="1311578" cy="461665"/>
          </a:xfrm>
          <a:prstGeom prst="rect">
            <a:avLst/>
          </a:prstGeom>
          <a:noFill/>
        </p:spPr>
        <p:txBody>
          <a:bodyPr wrap="none" rtlCol="0">
            <a:spAutoFit/>
          </a:bodyPr>
          <a:lstStyle/>
          <a:p>
            <a:r>
              <a:rPr lang="en-US" dirty="0" smtClean="0"/>
              <a:t>2x OFDM symbol</a:t>
            </a:r>
          </a:p>
          <a:p>
            <a:r>
              <a:rPr lang="en-US" dirty="0" smtClean="0"/>
              <a:t>6.4us </a:t>
            </a:r>
          </a:p>
        </p:txBody>
      </p:sp>
      <p:sp>
        <p:nvSpPr>
          <p:cNvPr id="61" name="TextBox 60"/>
          <p:cNvSpPr txBox="1"/>
          <p:nvPr/>
        </p:nvSpPr>
        <p:spPr>
          <a:xfrm>
            <a:off x="577973" y="4415135"/>
            <a:ext cx="808485" cy="461665"/>
          </a:xfrm>
          <a:prstGeom prst="rect">
            <a:avLst/>
          </a:prstGeom>
          <a:noFill/>
        </p:spPr>
        <p:txBody>
          <a:bodyPr wrap="none" rtlCol="0">
            <a:spAutoFit/>
          </a:bodyPr>
          <a:lstStyle/>
          <a:p>
            <a:r>
              <a:rPr lang="en-US" dirty="0" smtClean="0"/>
              <a:t>TX </a:t>
            </a:r>
          </a:p>
          <a:p>
            <a:r>
              <a:rPr lang="en-US" dirty="0" smtClean="0"/>
              <a:t>waveform</a:t>
            </a:r>
            <a:endParaRPr lang="en-US" dirty="0"/>
          </a:p>
        </p:txBody>
      </p:sp>
      <p:sp>
        <p:nvSpPr>
          <p:cNvPr id="62" name="Rectangle 5"/>
          <p:cNvSpPr/>
          <p:nvPr/>
        </p:nvSpPr>
        <p:spPr bwMode="auto">
          <a:xfrm>
            <a:off x="2667000" y="5939135"/>
            <a:ext cx="457200" cy="457200"/>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
          <p:cNvSpPr/>
          <p:nvPr/>
        </p:nvSpPr>
        <p:spPr bwMode="auto">
          <a:xfrm>
            <a:off x="3124200" y="5939135"/>
            <a:ext cx="17526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7"/>
          <p:cNvSpPr/>
          <p:nvPr/>
        </p:nvSpPr>
        <p:spPr bwMode="auto">
          <a:xfrm>
            <a:off x="4876800" y="5939135"/>
            <a:ext cx="457200" cy="457200"/>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65" name="Rectangle 8"/>
          <p:cNvSpPr/>
          <p:nvPr/>
        </p:nvSpPr>
        <p:spPr bwMode="auto">
          <a:xfrm>
            <a:off x="5334000" y="5939135"/>
            <a:ext cx="18288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cxnSp>
        <p:nvCxnSpPr>
          <p:cNvPr id="66" name="Straight Connector 13"/>
          <p:cNvCxnSpPr/>
          <p:nvPr/>
        </p:nvCxnSpPr>
        <p:spPr bwMode="auto">
          <a:xfrm>
            <a:off x="2667000" y="55581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7" name="Straight Connector 14"/>
          <p:cNvCxnSpPr/>
          <p:nvPr/>
        </p:nvCxnSpPr>
        <p:spPr bwMode="auto">
          <a:xfrm>
            <a:off x="3124200" y="55581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Straight Connector 15"/>
          <p:cNvCxnSpPr/>
          <p:nvPr/>
        </p:nvCxnSpPr>
        <p:spPr bwMode="auto">
          <a:xfrm>
            <a:off x="4876800" y="55581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Connector 16"/>
          <p:cNvCxnSpPr/>
          <p:nvPr/>
        </p:nvCxnSpPr>
        <p:spPr bwMode="auto">
          <a:xfrm>
            <a:off x="5334000" y="5558135"/>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0" name="Straight Connector 17"/>
          <p:cNvCxnSpPr/>
          <p:nvPr/>
        </p:nvCxnSpPr>
        <p:spPr bwMode="auto">
          <a:xfrm>
            <a:off x="7162800" y="5557297"/>
            <a:ext cx="0" cy="381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1" name="Straight Arrow Connector 19"/>
          <p:cNvCxnSpPr/>
          <p:nvPr/>
        </p:nvCxnSpPr>
        <p:spPr bwMode="auto">
          <a:xfrm>
            <a:off x="2667000" y="5710535"/>
            <a:ext cx="4572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2" name="Straight Arrow Connector 20"/>
          <p:cNvCxnSpPr/>
          <p:nvPr/>
        </p:nvCxnSpPr>
        <p:spPr bwMode="auto">
          <a:xfrm>
            <a:off x="3124200" y="5710535"/>
            <a:ext cx="17526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3" name="Straight Arrow Connector 22"/>
          <p:cNvCxnSpPr/>
          <p:nvPr/>
        </p:nvCxnSpPr>
        <p:spPr bwMode="auto">
          <a:xfrm>
            <a:off x="5334000" y="5722892"/>
            <a:ext cx="1828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4" name="Straight Arrow Connector 24"/>
          <p:cNvCxnSpPr/>
          <p:nvPr/>
        </p:nvCxnSpPr>
        <p:spPr bwMode="auto">
          <a:xfrm>
            <a:off x="4876800" y="5710535"/>
            <a:ext cx="4572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75" name="TextBox 74"/>
          <p:cNvSpPr txBox="1"/>
          <p:nvPr/>
        </p:nvSpPr>
        <p:spPr>
          <a:xfrm>
            <a:off x="2743200" y="5481935"/>
            <a:ext cx="367183" cy="276999"/>
          </a:xfrm>
          <a:prstGeom prst="rect">
            <a:avLst/>
          </a:prstGeom>
          <a:noFill/>
        </p:spPr>
        <p:txBody>
          <a:bodyPr wrap="none" rtlCol="0">
            <a:spAutoFit/>
          </a:bodyPr>
          <a:lstStyle/>
          <a:p>
            <a:r>
              <a:rPr lang="en-US" dirty="0" smtClean="0"/>
              <a:t>CP</a:t>
            </a:r>
            <a:endParaRPr lang="en-US" dirty="0"/>
          </a:p>
        </p:txBody>
      </p:sp>
      <p:sp>
        <p:nvSpPr>
          <p:cNvPr id="76" name="TextBox 75"/>
          <p:cNvSpPr txBox="1"/>
          <p:nvPr/>
        </p:nvSpPr>
        <p:spPr>
          <a:xfrm>
            <a:off x="4953000" y="5481935"/>
            <a:ext cx="367183" cy="276999"/>
          </a:xfrm>
          <a:prstGeom prst="rect">
            <a:avLst/>
          </a:prstGeom>
          <a:noFill/>
        </p:spPr>
        <p:txBody>
          <a:bodyPr wrap="none" rtlCol="0">
            <a:spAutoFit/>
          </a:bodyPr>
          <a:lstStyle/>
          <a:p>
            <a:r>
              <a:rPr lang="en-US" dirty="0" smtClean="0"/>
              <a:t>CP</a:t>
            </a:r>
            <a:endParaRPr lang="en-US" dirty="0"/>
          </a:p>
        </p:txBody>
      </p:sp>
      <p:sp>
        <p:nvSpPr>
          <p:cNvPr id="77" name="TextBox 76"/>
          <p:cNvSpPr txBox="1"/>
          <p:nvPr/>
        </p:nvSpPr>
        <p:spPr>
          <a:xfrm>
            <a:off x="3124200" y="5253335"/>
            <a:ext cx="1725502" cy="461665"/>
          </a:xfrm>
          <a:prstGeom prst="rect">
            <a:avLst/>
          </a:prstGeom>
          <a:noFill/>
        </p:spPr>
        <p:txBody>
          <a:bodyPr wrap="square" rtlCol="0">
            <a:spAutoFit/>
          </a:bodyPr>
          <a:lstStyle/>
          <a:p>
            <a:r>
              <a:rPr lang="en-US" dirty="0" smtClean="0"/>
              <a:t>4x OFDM symbol (12.8us)</a:t>
            </a:r>
          </a:p>
        </p:txBody>
      </p:sp>
      <p:sp>
        <p:nvSpPr>
          <p:cNvPr id="78" name="TextBox 77"/>
          <p:cNvSpPr txBox="1"/>
          <p:nvPr/>
        </p:nvSpPr>
        <p:spPr>
          <a:xfrm>
            <a:off x="5715000" y="5334000"/>
            <a:ext cx="1311578" cy="461665"/>
          </a:xfrm>
          <a:prstGeom prst="rect">
            <a:avLst/>
          </a:prstGeom>
          <a:noFill/>
        </p:spPr>
        <p:txBody>
          <a:bodyPr wrap="none" rtlCol="0">
            <a:spAutoFit/>
          </a:bodyPr>
          <a:lstStyle/>
          <a:p>
            <a:r>
              <a:rPr lang="en-US" altLang="ko-KR" dirty="0"/>
              <a:t>4x </a:t>
            </a:r>
            <a:r>
              <a:rPr lang="en-US" dirty="0" smtClean="0"/>
              <a:t>OFDM symbol</a:t>
            </a:r>
          </a:p>
          <a:p>
            <a:r>
              <a:rPr lang="en-US" dirty="0" smtClean="0"/>
              <a:t>12.8us</a:t>
            </a:r>
          </a:p>
        </p:txBody>
      </p:sp>
      <p:sp>
        <p:nvSpPr>
          <p:cNvPr id="79" name="TextBox 78"/>
          <p:cNvSpPr txBox="1"/>
          <p:nvPr/>
        </p:nvSpPr>
        <p:spPr>
          <a:xfrm>
            <a:off x="577973" y="5862935"/>
            <a:ext cx="808485" cy="461665"/>
          </a:xfrm>
          <a:prstGeom prst="rect">
            <a:avLst/>
          </a:prstGeom>
          <a:noFill/>
        </p:spPr>
        <p:txBody>
          <a:bodyPr wrap="none" rtlCol="0">
            <a:spAutoFit/>
          </a:bodyPr>
          <a:lstStyle/>
          <a:p>
            <a:r>
              <a:rPr lang="en-US" dirty="0" smtClean="0"/>
              <a:t>TX </a:t>
            </a:r>
          </a:p>
          <a:p>
            <a:r>
              <a:rPr lang="en-US" dirty="0" smtClean="0"/>
              <a:t>waveform</a:t>
            </a:r>
            <a:endParaRPr lang="en-US" dirty="0"/>
          </a:p>
        </p:txBody>
      </p:sp>
      <p:sp>
        <p:nvSpPr>
          <p:cNvPr id="80" name="Rectangle 8"/>
          <p:cNvSpPr/>
          <p:nvPr/>
        </p:nvSpPr>
        <p:spPr bwMode="auto">
          <a:xfrm>
            <a:off x="5791200" y="2971800"/>
            <a:ext cx="457200" cy="457200"/>
          </a:xfrm>
          <a:prstGeom prst="rect">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1" name="Rectangle 8"/>
          <p:cNvSpPr/>
          <p:nvPr/>
        </p:nvSpPr>
        <p:spPr bwMode="auto">
          <a:xfrm>
            <a:off x="6248400" y="2971800"/>
            <a:ext cx="457200" cy="457200"/>
          </a:xfrm>
          <a:prstGeom prst="rect">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2" name="Rectangle 8"/>
          <p:cNvSpPr/>
          <p:nvPr/>
        </p:nvSpPr>
        <p:spPr bwMode="auto">
          <a:xfrm>
            <a:off x="6705600" y="2971800"/>
            <a:ext cx="457200" cy="457200"/>
          </a:xfrm>
          <a:prstGeom prst="rect">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83" name="Rectangle 8"/>
          <p:cNvSpPr/>
          <p:nvPr/>
        </p:nvSpPr>
        <p:spPr bwMode="auto">
          <a:xfrm>
            <a:off x="6220946" y="4491335"/>
            <a:ext cx="941854" cy="457200"/>
          </a:xfrm>
          <a:prstGeom prst="rect">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5043503" y="1783658"/>
            <a:ext cx="4174541" cy="276999"/>
          </a:xfrm>
          <a:prstGeom prst="rect">
            <a:avLst/>
          </a:prstGeom>
          <a:noFill/>
        </p:spPr>
        <p:txBody>
          <a:bodyPr wrap="none" rtlCol="0">
            <a:spAutoFit/>
          </a:bodyPr>
          <a:lstStyle/>
          <a:p>
            <a:r>
              <a:rPr lang="en-US" b="1" dirty="0" smtClean="0"/>
              <a:t>1x/2x OFDM symbol only applied to the last OFDM symbol. </a:t>
            </a:r>
            <a:endParaRPr lang="en-US" b="1" dirty="0"/>
          </a:p>
        </p:txBody>
      </p:sp>
      <p:sp>
        <p:nvSpPr>
          <p:cNvPr id="8" name="TextBox 7"/>
          <p:cNvSpPr txBox="1"/>
          <p:nvPr/>
        </p:nvSpPr>
        <p:spPr>
          <a:xfrm>
            <a:off x="1945957" y="2889363"/>
            <a:ext cx="492443" cy="461665"/>
          </a:xfrm>
          <a:prstGeom prst="rect">
            <a:avLst/>
          </a:prstGeom>
          <a:noFill/>
        </p:spPr>
        <p:txBody>
          <a:bodyPr wrap="none" rtlCol="0">
            <a:spAutoFit/>
          </a:bodyPr>
          <a:lstStyle/>
          <a:p>
            <a:r>
              <a:rPr lang="en-US" sz="2400" b="1" dirty="0" smtClean="0">
                <a:solidFill>
                  <a:srgbClr val="FF0000"/>
                </a:solidFill>
              </a:rPr>
              <a:t>…</a:t>
            </a:r>
            <a:endParaRPr lang="en-US" sz="2400" b="1" dirty="0">
              <a:solidFill>
                <a:srgbClr val="FF0000"/>
              </a:solidFill>
            </a:endParaRPr>
          </a:p>
        </p:txBody>
      </p:sp>
      <p:sp>
        <p:nvSpPr>
          <p:cNvPr id="84" name="TextBox 83"/>
          <p:cNvSpPr txBox="1"/>
          <p:nvPr/>
        </p:nvSpPr>
        <p:spPr>
          <a:xfrm>
            <a:off x="2012641" y="4403582"/>
            <a:ext cx="492443" cy="461665"/>
          </a:xfrm>
          <a:prstGeom prst="rect">
            <a:avLst/>
          </a:prstGeom>
          <a:noFill/>
        </p:spPr>
        <p:txBody>
          <a:bodyPr wrap="none" rtlCol="0">
            <a:spAutoFit/>
          </a:bodyPr>
          <a:lstStyle/>
          <a:p>
            <a:r>
              <a:rPr lang="en-US" sz="2400" b="1" dirty="0" smtClean="0">
                <a:solidFill>
                  <a:srgbClr val="FF0000"/>
                </a:solidFill>
              </a:rPr>
              <a:t>…</a:t>
            </a:r>
            <a:endParaRPr lang="en-US" sz="2400" b="1" dirty="0">
              <a:solidFill>
                <a:srgbClr val="FF0000"/>
              </a:solidFill>
            </a:endParaRPr>
          </a:p>
        </p:txBody>
      </p:sp>
      <p:sp>
        <p:nvSpPr>
          <p:cNvPr id="85" name="TextBox 84"/>
          <p:cNvSpPr txBox="1"/>
          <p:nvPr/>
        </p:nvSpPr>
        <p:spPr>
          <a:xfrm>
            <a:off x="2012641" y="5864638"/>
            <a:ext cx="492443" cy="461665"/>
          </a:xfrm>
          <a:prstGeom prst="rect">
            <a:avLst/>
          </a:prstGeom>
          <a:noFill/>
        </p:spPr>
        <p:txBody>
          <a:bodyPr wrap="none" rtlCol="0">
            <a:spAutoFit/>
          </a:bodyPr>
          <a:lstStyle/>
          <a:p>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181981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PSDU_LENGTH Calculation Process</a:t>
            </a:r>
            <a:endParaRPr lang="ko-KR" altLang="en-US" sz="2800" dirty="0"/>
          </a:p>
        </p:txBody>
      </p:sp>
      <p:sp>
        <p:nvSpPr>
          <p:cNvPr id="3" name="내용 개체 틀 2"/>
          <p:cNvSpPr>
            <a:spLocks noGrp="1"/>
          </p:cNvSpPr>
          <p:nvPr>
            <p:ph idx="1"/>
          </p:nvPr>
        </p:nvSpPr>
        <p:spPr/>
        <p:txBody>
          <a:bodyPr/>
          <a:lstStyle/>
          <a:p>
            <a:pPr marL="457200" indent="-457200">
              <a:buFont typeface="+mj-lt"/>
              <a:buAutoNum type="arabicPeriod"/>
            </a:pPr>
            <a:r>
              <a:rPr lang="en-US" altLang="ko-KR" sz="2000" dirty="0" smtClean="0"/>
              <a:t>Calculate the numbers of OFDM symbols and bits in the last symbol (</a:t>
            </a:r>
            <a:r>
              <a:rPr lang="en-US" altLang="ko-KR" sz="2000" dirty="0" err="1" smtClean="0"/>
              <a:t>N</a:t>
            </a:r>
            <a:r>
              <a:rPr lang="en-US" altLang="ko-KR" sz="2000" baseline="-25000" dirty="0" err="1" smtClean="0"/>
              <a:t>SYM,init</a:t>
            </a:r>
            <a:r>
              <a:rPr lang="en-US" altLang="ko-KR" sz="2000" dirty="0" smtClean="0"/>
              <a:t>, </a:t>
            </a:r>
            <a:r>
              <a:rPr lang="en-US" altLang="ko-KR" sz="2000" dirty="0" err="1" smtClean="0"/>
              <a:t>N</a:t>
            </a:r>
            <a:r>
              <a:rPr lang="en-US" altLang="ko-KR" sz="2000" baseline="-25000" dirty="0" err="1" smtClean="0"/>
              <a:t>Dbit,last</a:t>
            </a:r>
            <a:r>
              <a:rPr lang="en-US" altLang="ko-KR" sz="2000" dirty="0" smtClean="0"/>
              <a:t>).</a:t>
            </a:r>
          </a:p>
          <a:p>
            <a:pPr marL="457200" indent="-457200">
              <a:buFont typeface="+mj-lt"/>
              <a:buAutoNum type="arabicPeriod"/>
            </a:pPr>
            <a:r>
              <a:rPr lang="en-US" altLang="ko-KR" sz="2000" dirty="0" smtClean="0"/>
              <a:t>Determine the number of data subcarrier in the last symbol (N</a:t>
            </a:r>
            <a:r>
              <a:rPr lang="en-US" altLang="ko-KR" sz="2000" baseline="-25000" dirty="0" smtClean="0"/>
              <a:t>SD,1x</a:t>
            </a:r>
            <a:r>
              <a:rPr lang="en-US" altLang="ko-KR" sz="2000" dirty="0" smtClean="0"/>
              <a:t>, N</a:t>
            </a:r>
            <a:r>
              <a:rPr lang="en-US" altLang="ko-KR" sz="2000" baseline="-25000" dirty="0" smtClean="0"/>
              <a:t>SD,2x</a:t>
            </a:r>
            <a:r>
              <a:rPr lang="en-US" altLang="ko-KR" sz="2000" dirty="0" smtClean="0"/>
              <a:t>, N</a:t>
            </a:r>
            <a:r>
              <a:rPr lang="en-US" altLang="ko-KR" sz="2000" baseline="-25000" dirty="0" smtClean="0"/>
              <a:t>SD,4x</a:t>
            </a:r>
            <a:r>
              <a:rPr lang="en-US" altLang="ko-KR" sz="2000" dirty="0" smtClean="0"/>
              <a:t>) and </a:t>
            </a:r>
            <a:r>
              <a:rPr lang="en-US" altLang="ko-KR" sz="2000" dirty="0" err="1" smtClean="0"/>
              <a:t>N</a:t>
            </a:r>
            <a:r>
              <a:rPr lang="en-US" altLang="ko-KR" sz="2000" baseline="-25000" dirty="0" err="1" smtClean="0"/>
              <a:t>DPBS,last,init</a:t>
            </a:r>
            <a:r>
              <a:rPr lang="en-US" altLang="ko-KR" sz="2000" dirty="0" smtClean="0"/>
              <a:t>, </a:t>
            </a:r>
            <a:r>
              <a:rPr lang="en-US" altLang="ko-KR" sz="2000" dirty="0" err="1" smtClean="0"/>
              <a:t>N</a:t>
            </a:r>
            <a:r>
              <a:rPr lang="en-US" altLang="ko-KR" sz="2000" baseline="-25000" dirty="0" err="1" smtClean="0"/>
              <a:t>CBPS,last,init</a:t>
            </a:r>
            <a:r>
              <a:rPr lang="en-US" altLang="ko-KR" sz="2000" dirty="0" smtClean="0"/>
              <a:t>.</a:t>
            </a:r>
          </a:p>
          <a:p>
            <a:pPr marL="457200" indent="-457200">
              <a:buFont typeface="+mj-lt"/>
              <a:buAutoNum type="arabicPeriod"/>
            </a:pPr>
            <a:r>
              <a:rPr lang="en-US" altLang="ko-KR" sz="2000" dirty="0" smtClean="0"/>
              <a:t>For LDPC cases, update N</a:t>
            </a:r>
            <a:r>
              <a:rPr lang="en-US" altLang="ko-KR" sz="2000" baseline="-25000" dirty="0" smtClean="0"/>
              <a:t>SYM</a:t>
            </a:r>
            <a:r>
              <a:rPr lang="en-US" altLang="ko-KR" sz="2000" dirty="0" smtClean="0"/>
              <a:t>, </a:t>
            </a:r>
            <a:r>
              <a:rPr lang="en-US" altLang="ko-KR" sz="2000" dirty="0" err="1" smtClean="0"/>
              <a:t>N</a:t>
            </a:r>
            <a:r>
              <a:rPr lang="en-US" altLang="ko-KR" sz="2000" baseline="-25000" dirty="0" err="1" smtClean="0"/>
              <a:t>avbits</a:t>
            </a:r>
            <a:r>
              <a:rPr lang="en-US" altLang="ko-KR" sz="2000" dirty="0"/>
              <a:t> </a:t>
            </a:r>
            <a:r>
              <a:rPr lang="en-US" altLang="ko-KR" sz="2000" dirty="0" smtClean="0"/>
              <a:t>depending on the conditions of OFDM symbol extension. </a:t>
            </a:r>
            <a:endParaRPr lang="en-US" altLang="ko-KR" sz="2000" dirty="0"/>
          </a:p>
          <a:p>
            <a:pPr marL="457200" indent="-457200">
              <a:buFont typeface="+mj-lt"/>
              <a:buAutoNum type="arabicPeriod"/>
            </a:pPr>
            <a:r>
              <a:rPr lang="en-US" altLang="ko-KR" sz="2000" dirty="0" smtClean="0"/>
              <a:t>Calculate </a:t>
            </a:r>
            <a:r>
              <a:rPr lang="en-US" altLang="ko-KR" sz="2000" dirty="0"/>
              <a:t>the number of padding bits </a:t>
            </a:r>
            <a:r>
              <a:rPr lang="en-US" altLang="ko-KR" sz="2000" dirty="0" err="1"/>
              <a:t>N</a:t>
            </a:r>
            <a:r>
              <a:rPr lang="en-US" altLang="ko-KR" sz="2000" baseline="-25000" dirty="0" err="1"/>
              <a:t>pad</a:t>
            </a:r>
            <a:r>
              <a:rPr lang="en-US" altLang="ko-KR" sz="2000" dirty="0" smtClean="0"/>
              <a:t>.</a:t>
            </a:r>
          </a:p>
          <a:p>
            <a:pPr marL="457200" indent="-457200">
              <a:buFont typeface="+mj-lt"/>
              <a:buAutoNum type="arabicPeriod"/>
            </a:pPr>
            <a:endParaRPr lang="en-US" altLang="ko-KR" sz="2000" dirty="0"/>
          </a:p>
          <a:p>
            <a:pPr marL="457200" indent="-457200">
              <a:buFont typeface="+mj-lt"/>
              <a:buAutoNum type="arabicPeriod"/>
            </a:pPr>
            <a:endParaRPr lang="en-US" altLang="ko-KR" sz="2000" dirty="0" smtClean="0"/>
          </a:p>
          <a:p>
            <a:endParaRPr lang="en-US" altLang="ko-KR" sz="2000" dirty="0" smtClean="0"/>
          </a:p>
          <a:p>
            <a:r>
              <a:rPr lang="en-US" altLang="ko-KR" sz="2000" dirty="0" smtClean="0"/>
              <a:t>Details and examples shown in Appendix</a:t>
            </a:r>
          </a:p>
          <a:p>
            <a:pPr marL="457200" indent="-457200">
              <a:buFont typeface="+mj-lt"/>
              <a:buAutoNum type="arabicPeriod"/>
            </a:pPr>
            <a:endParaRPr lang="en-US" altLang="ko-KR" sz="2000" dirty="0"/>
          </a:p>
          <a:p>
            <a:pPr marL="457200" indent="-457200">
              <a:buFont typeface="+mj-lt"/>
              <a:buAutoNum type="arabicPeriod"/>
            </a:pPr>
            <a:endParaRPr lang="en-US" altLang="ko-KR" sz="2000" dirty="0" smtClean="0"/>
          </a:p>
          <a:p>
            <a:pPr marL="457200" indent="-457200">
              <a:buFont typeface="+mj-lt"/>
              <a:buAutoNum type="arabicPeriod"/>
            </a:pPr>
            <a:endParaRPr lang="en-US" altLang="ko-KR" sz="2000" dirty="0"/>
          </a:p>
          <a:p>
            <a:pPr marL="457200" indent="-457200">
              <a:buFont typeface="+mj-lt"/>
              <a:buAutoNum type="arabicPeriod"/>
            </a:pPr>
            <a:endParaRPr lang="en-US" altLang="ko-KR" sz="2000" dirty="0" smtClean="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5</a:t>
            </a:fld>
            <a:endParaRPr lang="en-US"/>
          </a:p>
        </p:txBody>
      </p:sp>
    </p:spTree>
    <p:extLst>
      <p:ext uri="{BB962C8B-B14F-4D97-AF65-F5344CB8AC3E}">
        <p14:creationId xmlns:p14="http://schemas.microsoft.com/office/powerpoint/2010/main" val="3533439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Relationship with PHY </a:t>
            </a:r>
            <a:r>
              <a:rPr lang="en-US" sz="2800" dirty="0"/>
              <a:t>P</a:t>
            </a:r>
            <a:r>
              <a:rPr lang="en-US" sz="2800" dirty="0" smtClean="0"/>
              <a:t>adding Proposal in [2]</a:t>
            </a:r>
            <a:endParaRPr lang="en-US" sz="2800" dirty="0"/>
          </a:p>
        </p:txBody>
      </p:sp>
      <p:sp>
        <p:nvSpPr>
          <p:cNvPr id="3" name="Content Placeholder 2"/>
          <p:cNvSpPr>
            <a:spLocks noGrp="1"/>
          </p:cNvSpPr>
          <p:nvPr>
            <p:ph idx="1"/>
          </p:nvPr>
        </p:nvSpPr>
        <p:spPr/>
        <p:txBody>
          <a:bodyPr/>
          <a:lstStyle/>
          <a:p>
            <a:r>
              <a:rPr lang="en-US" sz="2000" dirty="0" smtClean="0"/>
              <a:t>PHY Padding proposal in [2] addressed a different aspect of the decoding process. Padding is used to give extra processing time at the receiver for high data rate transmissions. The padding is used for OFDM and OFDMA transmissions.</a:t>
            </a:r>
          </a:p>
          <a:p>
            <a:r>
              <a:rPr lang="en-US" sz="2000" dirty="0" smtClean="0"/>
              <a:t>Our proposal, support of 1x/2x/4x OFDM symbol, targets small payload transmissions in OFDM transmissions. We reduce amount of EOF padding performed and transmit air-time.</a:t>
            </a:r>
          </a:p>
          <a:p>
            <a:r>
              <a:rPr lang="en-US" sz="2000" dirty="0" smtClean="0"/>
              <a:t>However, both proposals change how PSDU_LENGTH is computed and differ in how data tones are mapped to the last OFDM symbol. Therefore, it has potential conflict even though they target very different scenarios and operation modes.</a:t>
            </a:r>
          </a:p>
          <a:p>
            <a:r>
              <a:rPr lang="en-US" sz="2000" dirty="0" smtClean="0"/>
              <a:t>Note that the use of packet extension in [2] can still be applied to 1x/2x/4x OFDM symbol proposal.</a:t>
            </a:r>
            <a:endParaRPr lang="en-US" sz="2000" dirty="0"/>
          </a:p>
        </p:txBody>
      </p:sp>
      <p:sp>
        <p:nvSpPr>
          <p:cNvPr id="4" name="Date Placeholder 3"/>
          <p:cNvSpPr>
            <a:spLocks noGrp="1"/>
          </p:cNvSpPr>
          <p:nvPr>
            <p:ph type="dt" sz="half" idx="10"/>
          </p:nvPr>
        </p:nvSpPr>
        <p:spPr/>
        <p:txBody>
          <a:bodyPr/>
          <a:lstStyle/>
          <a:p>
            <a:pPr>
              <a:defRPr/>
            </a:pPr>
            <a:r>
              <a:rPr lang="en-US" altLang="ko-KR" smtClean="0"/>
              <a:t>September 2015</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6</a:t>
            </a:fld>
            <a:endParaRPr lang="en-US"/>
          </a:p>
        </p:txBody>
      </p:sp>
    </p:spTree>
    <p:extLst>
      <p:ext uri="{BB962C8B-B14F-4D97-AF65-F5344CB8AC3E}">
        <p14:creationId xmlns:p14="http://schemas.microsoft.com/office/powerpoint/2010/main" val="1683440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for 1x/2x/4x OFDM Symbol and PHY Padding in [2]</a:t>
            </a:r>
            <a:endParaRPr lang="en-US" dirty="0"/>
          </a:p>
        </p:txBody>
      </p:sp>
      <p:sp>
        <p:nvSpPr>
          <p:cNvPr id="4" name="Date Placeholder 3"/>
          <p:cNvSpPr>
            <a:spLocks noGrp="1"/>
          </p:cNvSpPr>
          <p:nvPr>
            <p:ph type="dt" sz="half" idx="10"/>
          </p:nvPr>
        </p:nvSpPr>
        <p:spPr/>
        <p:txBody>
          <a:bodyPr/>
          <a:lstStyle/>
          <a:p>
            <a:pPr>
              <a:defRPr/>
            </a:pPr>
            <a:r>
              <a:rPr lang="en-US" altLang="ko-KR" smtClean="0"/>
              <a:t>September 2015</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7</a:t>
            </a:fld>
            <a:endParaRPr lang="en-US"/>
          </a:p>
        </p:txBody>
      </p:sp>
      <p:sp>
        <p:nvSpPr>
          <p:cNvPr id="8" name="Content Placeholder 7"/>
          <p:cNvSpPr>
            <a:spLocks noGrp="1"/>
          </p:cNvSpPr>
          <p:nvPr>
            <p:ph idx="1"/>
          </p:nvPr>
        </p:nvSpPr>
        <p:spPr>
          <a:xfrm>
            <a:off x="685800" y="3487849"/>
            <a:ext cx="7772400" cy="2608151"/>
          </a:xfrm>
        </p:spPr>
        <p:txBody>
          <a:bodyPr/>
          <a:lstStyle/>
          <a:p>
            <a:r>
              <a:rPr lang="en-US" sz="1800" dirty="0" smtClean="0"/>
              <a:t>The two proposal actually have distinct use cases.</a:t>
            </a:r>
          </a:p>
          <a:p>
            <a:pPr lvl="1"/>
            <a:r>
              <a:rPr lang="en-US" sz="1600" dirty="0" smtClean="0"/>
              <a:t>The PHY padding in [2] is useful when data rate is high and data bandwidth is large (in both OFDM and OFDMA transmissions).</a:t>
            </a:r>
          </a:p>
          <a:p>
            <a:pPr lvl="1"/>
            <a:r>
              <a:rPr lang="en-US" sz="1600" dirty="0" smtClean="0"/>
              <a:t>1x/2x/4x OFDM symbol support is useful when payload sizes is small in OFDM transmissions.</a:t>
            </a:r>
          </a:p>
          <a:p>
            <a:r>
              <a:rPr lang="en-US" sz="1800" dirty="0" smtClean="0"/>
              <a:t>Small payload with high data-rate and large bandwidth case (overlap case)</a:t>
            </a:r>
          </a:p>
          <a:p>
            <a:pPr lvl="1"/>
            <a:r>
              <a:rPr lang="en-US" sz="1400" dirty="0" smtClean="0"/>
              <a:t>This seems to be a unlikely operating scenario, as allocating larger bandwidth to send small payload would be very wasteful. Furthermore, small payload will result in a single LDPC </a:t>
            </a:r>
            <a:r>
              <a:rPr lang="en-US" sz="1400" dirty="0" err="1" smtClean="0"/>
              <a:t>codeword</a:t>
            </a:r>
            <a:r>
              <a:rPr lang="en-US" sz="1400" dirty="0" smtClean="0"/>
              <a:t> which may not require any PHY padding.</a:t>
            </a:r>
          </a:p>
          <a:p>
            <a:r>
              <a:rPr lang="en-US" sz="1800" dirty="0" smtClean="0"/>
              <a:t>Each solution can be applied to different TX/RXVECTOR configurations</a:t>
            </a:r>
            <a:endParaRPr lang="en-US" sz="1800" dirty="0"/>
          </a:p>
        </p:txBody>
      </p:sp>
      <p:graphicFrame>
        <p:nvGraphicFramePr>
          <p:cNvPr id="9" name="Content Placeholder 6"/>
          <p:cNvGraphicFramePr>
            <a:graphicFrameLocks/>
          </p:cNvGraphicFramePr>
          <p:nvPr>
            <p:extLst>
              <p:ext uri="{D42A27DB-BD31-4B8C-83A1-F6EECF244321}">
                <p14:modId xmlns:p14="http://schemas.microsoft.com/office/powerpoint/2010/main" val="1755298817"/>
              </p:ext>
            </p:extLst>
          </p:nvPr>
        </p:nvGraphicFramePr>
        <p:xfrm>
          <a:off x="1104899" y="1880866"/>
          <a:ext cx="7010401" cy="1570407"/>
        </p:xfrm>
        <a:graphic>
          <a:graphicData uri="http://schemas.openxmlformats.org/drawingml/2006/table">
            <a:tbl>
              <a:tblPr firstRow="1" bandRow="1">
                <a:tableStyleId>{5940675A-B579-460E-94D1-54222C63F5DA}</a:tableStyleId>
              </a:tblPr>
              <a:tblGrid>
                <a:gridCol w="1319605"/>
                <a:gridCol w="2845398"/>
                <a:gridCol w="2845398"/>
              </a:tblGrid>
              <a:tr h="363472">
                <a:tc>
                  <a:txBody>
                    <a:bodyPr/>
                    <a:lstStyle/>
                    <a:p>
                      <a:r>
                        <a:rPr lang="en-US" sz="1600" dirty="0" smtClean="0"/>
                        <a:t>Use Case</a:t>
                      </a:r>
                      <a:endParaRPr lang="en-US" sz="1600" dirty="0"/>
                    </a:p>
                  </a:txBody>
                  <a:tcPr anchor="ctr">
                    <a:solidFill>
                      <a:schemeClr val="bg1"/>
                    </a:solidFill>
                  </a:tcPr>
                </a:tc>
                <a:tc>
                  <a:txBody>
                    <a:bodyPr/>
                    <a:lstStyle/>
                    <a:p>
                      <a:r>
                        <a:rPr lang="en-US" sz="1600" dirty="0" smtClean="0"/>
                        <a:t>Small</a:t>
                      </a:r>
                      <a:r>
                        <a:rPr lang="en-US" sz="1600" baseline="0" dirty="0" smtClean="0"/>
                        <a:t> Payload</a:t>
                      </a:r>
                      <a:endParaRPr lang="en-US" sz="1600" dirty="0"/>
                    </a:p>
                  </a:txBody>
                  <a:tcPr anchor="ctr">
                    <a:solidFill>
                      <a:schemeClr val="bg1">
                        <a:lumMod val="95000"/>
                      </a:schemeClr>
                    </a:solidFill>
                  </a:tcPr>
                </a:tc>
                <a:tc>
                  <a:txBody>
                    <a:bodyPr/>
                    <a:lstStyle/>
                    <a:p>
                      <a:r>
                        <a:rPr lang="en-US" sz="1600" dirty="0" smtClean="0"/>
                        <a:t>Large Payload</a:t>
                      </a:r>
                      <a:endParaRPr lang="en-US" sz="1600" dirty="0"/>
                    </a:p>
                  </a:txBody>
                  <a:tcPr anchor="ctr">
                    <a:solidFill>
                      <a:schemeClr val="bg1">
                        <a:lumMod val="95000"/>
                      </a:schemeClr>
                    </a:solidFill>
                  </a:tcPr>
                </a:tc>
              </a:tr>
              <a:tr h="473864">
                <a:tc>
                  <a:txBody>
                    <a:bodyPr/>
                    <a:lstStyle/>
                    <a:p>
                      <a:r>
                        <a:rPr lang="en-US" sz="1600" dirty="0" smtClean="0"/>
                        <a:t>Low Rate or Small</a:t>
                      </a:r>
                      <a:r>
                        <a:rPr lang="en-US" sz="1600" baseline="0" dirty="0" smtClean="0"/>
                        <a:t> BW</a:t>
                      </a:r>
                      <a:endParaRPr lang="en-US" sz="1600" dirty="0"/>
                    </a:p>
                  </a:txBody>
                  <a:tcPr anchor="ctr">
                    <a:solidFill>
                      <a:schemeClr val="bg1">
                        <a:lumMod val="95000"/>
                      </a:schemeClr>
                    </a:solidFill>
                  </a:tcPr>
                </a:tc>
                <a:tc>
                  <a:txBody>
                    <a:bodyPr/>
                    <a:lstStyle/>
                    <a:p>
                      <a:r>
                        <a:rPr lang="en-US" sz="1600" dirty="0" smtClean="0"/>
                        <a:t>1x/2x/4x OFDM symbol</a:t>
                      </a:r>
                      <a:endParaRPr lang="en-US" sz="1600" dirty="0"/>
                    </a:p>
                  </a:txBody>
                  <a:tcPr anchor="ctr">
                    <a:solidFill>
                      <a:srgbClr val="FFC000"/>
                    </a:solidFill>
                  </a:tcPr>
                </a:tc>
                <a:tc>
                  <a:txBody>
                    <a:bodyPr/>
                    <a:lstStyle/>
                    <a:p>
                      <a:r>
                        <a:rPr lang="en-US" sz="1600" dirty="0" smtClean="0"/>
                        <a:t>N/A</a:t>
                      </a:r>
                      <a:endParaRPr lang="en-US" sz="1600" dirty="0"/>
                    </a:p>
                  </a:txBody>
                  <a:tcPr anchor="ctr"/>
                </a:tc>
              </a:tr>
              <a:tr h="627815">
                <a:tc>
                  <a:txBody>
                    <a:bodyPr/>
                    <a:lstStyle/>
                    <a:p>
                      <a:r>
                        <a:rPr lang="en-US" sz="1600" dirty="0" smtClean="0"/>
                        <a:t>High Rate</a:t>
                      </a:r>
                      <a:r>
                        <a:rPr lang="en-US" sz="1600" baseline="0" dirty="0" smtClean="0"/>
                        <a:t> &amp; Large BW</a:t>
                      </a:r>
                      <a:endParaRPr lang="en-US" sz="1600" dirty="0" smtClean="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1x/2x/4x OFDM symbol</a:t>
                      </a:r>
                      <a:r>
                        <a:rPr lang="en-US" sz="1600" baseline="0" dirty="0" smtClean="0"/>
                        <a:t> / </a:t>
                      </a:r>
                      <a:r>
                        <a:rPr lang="en-US" sz="1600" dirty="0" smtClean="0"/>
                        <a:t>PHY Padding in [2]</a:t>
                      </a:r>
                    </a:p>
                  </a:txBody>
                  <a:tcPr anchor="ctr">
                    <a:gradFill flip="none" rotWithShape="1">
                      <a:gsLst>
                        <a:gs pos="0">
                          <a:srgbClr val="FFC000"/>
                        </a:gs>
                        <a:gs pos="100000">
                          <a:srgbClr val="92D050"/>
                        </a:gs>
                      </a:gsLst>
                      <a:lin ang="2700000" scaled="1"/>
                      <a:tileRect/>
                    </a:gradFill>
                  </a:tcPr>
                </a:tc>
                <a:tc>
                  <a:txBody>
                    <a:bodyPr/>
                    <a:lstStyle/>
                    <a:p>
                      <a:r>
                        <a:rPr lang="en-US" sz="1600" dirty="0" smtClean="0"/>
                        <a:t>PHY Padding in [2]</a:t>
                      </a:r>
                      <a:endParaRPr lang="en-US" sz="1600" dirty="0"/>
                    </a:p>
                  </a:txBody>
                  <a:tcPr anchor="ctr">
                    <a:solidFill>
                      <a:srgbClr val="92D050"/>
                    </a:solidFill>
                  </a:tcPr>
                </a:tc>
              </a:tr>
            </a:tbl>
          </a:graphicData>
        </a:graphic>
      </p:graphicFrame>
    </p:spTree>
    <p:extLst>
      <p:ext uri="{BB962C8B-B14F-4D97-AF65-F5344CB8AC3E}">
        <p14:creationId xmlns:p14="http://schemas.microsoft.com/office/powerpoint/2010/main" val="4234651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Conclusion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8</a:t>
            </a:fld>
            <a:endParaRPr lang="en-US"/>
          </a:p>
        </p:txBody>
      </p:sp>
      <p:sp>
        <p:nvSpPr>
          <p:cNvPr id="8" name="내용 개체 틀 7"/>
          <p:cNvSpPr>
            <a:spLocks noGrp="1"/>
          </p:cNvSpPr>
          <p:nvPr>
            <p:ph idx="1"/>
          </p:nvPr>
        </p:nvSpPr>
        <p:spPr/>
        <p:txBody>
          <a:bodyPr/>
          <a:lstStyle/>
          <a:p>
            <a:r>
              <a:rPr lang="en-US" altLang="ko-KR" dirty="0" smtClean="0"/>
              <a:t>The details of a padding method are explained with 1x, 2x, 4x last OFDM symbol duration.</a:t>
            </a:r>
          </a:p>
          <a:p>
            <a:r>
              <a:rPr lang="en-US" altLang="ko-KR" dirty="0" smtClean="0"/>
              <a:t>By exploiting the repeated waveform in 1x, 2x symbol duration cases, we can achieve throughput gain shown in [1].</a:t>
            </a:r>
            <a:endParaRPr lang="en-US" altLang="ko-KR" dirty="0"/>
          </a:p>
          <a:p>
            <a:r>
              <a:rPr lang="en-US" altLang="ko-KR" dirty="0" smtClean="0"/>
              <a:t>Because the computation of PSDU_LENGTH and data tone mapping of the last OFDM symbol have potential conflict with the proposal in [2], careful merger is needed if both proposals are to be supported in 802.11ax.</a:t>
            </a:r>
          </a:p>
        </p:txBody>
      </p:sp>
    </p:spTree>
    <p:extLst>
      <p:ext uri="{BB962C8B-B14F-4D97-AF65-F5344CB8AC3E}">
        <p14:creationId xmlns:p14="http://schemas.microsoft.com/office/powerpoint/2010/main" val="1642893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ko-KR" dirty="0"/>
              <a:t>Appendix: </a:t>
            </a:r>
            <a:r>
              <a:rPr lang="en-US" altLang="ko-KR" dirty="0" smtClean="0"/>
              <a:t>encoding process</a:t>
            </a:r>
            <a:r>
              <a:rPr lang="ko-KR" altLang="en-US" dirty="0"/>
              <a:t/>
            </a:r>
            <a:br>
              <a:rPr lang="ko-KR" altLang="en-US" dirty="0"/>
            </a:br>
            <a:endParaRPr lang="en-US" dirty="0"/>
          </a:p>
        </p:txBody>
      </p:sp>
      <p:sp>
        <p:nvSpPr>
          <p:cNvPr id="3" name="내용 개체 틀 2"/>
          <p:cNvSpPr>
            <a:spLocks noGrp="1"/>
          </p:cNvSpPr>
          <p:nvPr>
            <p:ph type="body" idx="1"/>
          </p:nvPr>
        </p:nvSpPr>
        <p:spPr/>
        <p:txBody>
          <a:bodyPr/>
          <a:lstStyle/>
          <a:p>
            <a:endParaRPr lang="en-US" altLang="ko-KR" dirty="0" smtClean="0"/>
          </a:p>
          <a:p>
            <a:endParaRPr lang="en-US" altLang="ko-KR" dirty="0"/>
          </a:p>
          <a:p>
            <a:endParaRPr lang="en-US" altLang="ko-KR" dirty="0" smtClean="0"/>
          </a:p>
        </p:txBody>
      </p:sp>
      <p:sp>
        <p:nvSpPr>
          <p:cNvPr id="4" name="날짜 개체 틀 3"/>
          <p:cNvSpPr>
            <a:spLocks noGrp="1"/>
          </p:cNvSpPr>
          <p:nvPr>
            <p:ph type="dt" sz="half" idx="10"/>
          </p:nvPr>
        </p:nvSpPr>
        <p:spPr/>
        <p:txBody>
          <a:bodyPr/>
          <a:lstStyle/>
          <a:p>
            <a:pPr>
              <a:defRPr/>
            </a:pPr>
            <a:r>
              <a:rPr lang="en-US" altLang="ko-KR" smtClean="0"/>
              <a:t>September 2015</a:t>
            </a:r>
            <a:endParaRPr lang="en-US" altLang="ko-KR" dirty="0"/>
          </a:p>
        </p:txBody>
      </p:sp>
      <p:sp>
        <p:nvSpPr>
          <p:cNvPr id="6" name="슬라이드 번호 개체 틀 5"/>
          <p:cNvSpPr>
            <a:spLocks noGrp="1"/>
          </p:cNvSpPr>
          <p:nvPr>
            <p:ph type="sldNum" sz="quarter" idx="12"/>
          </p:nvPr>
        </p:nvSpPr>
        <p:spPr/>
        <p:txBody>
          <a:bodyPr/>
          <a:lstStyle/>
          <a:p>
            <a:pPr>
              <a:defRPr/>
            </a:pPr>
            <a:r>
              <a:rPr lang="en-US" smtClean="0"/>
              <a:t>Slide </a:t>
            </a:r>
            <a:fld id="{C1789BC7-C074-42CC-ADF8-5107DF6BD1C1}" type="slidenum">
              <a:rPr lang="en-US" smtClean="0"/>
              <a:pPr>
                <a:defRPr/>
              </a:pPr>
              <a:t>9</a:t>
            </a:fld>
            <a:endParaRPr lang="en-US"/>
          </a:p>
        </p:txBody>
      </p:sp>
      <p:sp>
        <p:nvSpPr>
          <p:cNvPr id="5" name="바닥글 개체 틀 4"/>
          <p:cNvSpPr>
            <a:spLocks noGrp="1"/>
          </p:cNvSpPr>
          <p:nvPr>
            <p:ph type="ftr" sz="quarter" idx="11"/>
          </p:nvPr>
        </p:nvSpPr>
        <p:spPr/>
        <p:txBody>
          <a:bodyPr/>
          <a:lstStyle/>
          <a:p>
            <a:pPr>
              <a:defRPr/>
            </a:pPr>
            <a:r>
              <a:rPr lang="en-US" altLang="ko-KR" smtClean="0"/>
              <a:t>Heejung Yu, Yeungnam Univ./Newracom</a:t>
            </a:r>
            <a:endParaRPr lang="en-US" altLang="ko-KR" dirty="0"/>
          </a:p>
        </p:txBody>
      </p:sp>
    </p:spTree>
    <p:extLst>
      <p:ext uri="{BB962C8B-B14F-4D97-AF65-F5344CB8AC3E}">
        <p14:creationId xmlns:p14="http://schemas.microsoft.com/office/powerpoint/2010/main" val="2478173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108654</TotalTime>
  <Words>1389</Words>
  <Application>Microsoft Office PowerPoint</Application>
  <PresentationFormat>On-screen Show (4:3)</PresentationFormat>
  <Paragraphs>285</Paragraphs>
  <Slides>18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7" baseType="lpstr">
      <vt:lpstr>宋体</vt:lpstr>
      <vt:lpstr>굴림</vt:lpstr>
      <vt:lpstr>Arial</vt:lpstr>
      <vt:lpstr>Calibri</vt:lpstr>
      <vt:lpstr>Symbol</vt:lpstr>
      <vt:lpstr>Times New Roman</vt:lpstr>
      <vt:lpstr>802-11-Submission</vt:lpstr>
      <vt:lpstr>Document</vt:lpstr>
      <vt:lpstr>Equation</vt:lpstr>
      <vt:lpstr>Support of 1x/2x/4x OFDM Symbol in HE SU PPDU</vt:lpstr>
      <vt:lpstr>Background</vt:lpstr>
      <vt:lpstr>Proposed PSDU_LENGTH Calculation</vt:lpstr>
      <vt:lpstr>Proposed Frame Structure for HE SU PPDU</vt:lpstr>
      <vt:lpstr>PSDU_LENGTH Calculation Process</vt:lpstr>
      <vt:lpstr>Relationship with PHY Padding Proposal in [2]</vt:lpstr>
      <vt:lpstr>Use Cases for 1x/2x/4x OFDM Symbol and PHY Padding in [2]</vt:lpstr>
      <vt:lpstr>Conclusion</vt:lpstr>
      <vt:lpstr>Appendix: encoding process </vt:lpstr>
      <vt:lpstr>PSDU_LENGTH Calculation Process</vt:lpstr>
      <vt:lpstr>PSDU_LENGTH Calculation Process (cont.)</vt:lpstr>
      <vt:lpstr>PSDU_LENGTH Calculation Process (cont.)</vt:lpstr>
      <vt:lpstr>PSDU_LENGTH Calculation Process (cont.)</vt:lpstr>
      <vt:lpstr>Special Cases for LDPC encoding</vt:lpstr>
      <vt:lpstr>Special Cases for LDPC encoding (cont.)</vt:lpstr>
      <vt:lpstr>PHY Padding Bits</vt:lpstr>
      <vt:lpstr>Example) LDPC Case</vt:lpstr>
      <vt:lpstr>Example) LDPC Case (cont.)</vt:lpstr>
    </vt:vector>
  </TitlesOfParts>
  <Company>AT&amp;T Labs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of 1x/2x/4x OFDM Symbolin HE SU PPDU</dc:title>
  <dc:creator>Heejung Yu</dc:creator>
  <cp:lastModifiedBy>Daewon Lee</cp:lastModifiedBy>
  <cp:revision>1617</cp:revision>
  <cp:lastPrinted>1998-02-10T13:28:06Z</cp:lastPrinted>
  <dcterms:created xsi:type="dcterms:W3CDTF">2007-05-21T21:00:37Z</dcterms:created>
  <dcterms:modified xsi:type="dcterms:W3CDTF">2015-09-14T02:55:13Z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