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vml" ContentType="application/vnd.openxmlformats-officedocument.vmlDrawing"/>
  <Default Extension="rels" ContentType="application/vnd.openxmlformats-package.relationships+xml"/>
  <Default Extension="emf" ContentType="image/x-emf"/>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embeddings/oleObject1.bin" ContentType="application/vnd.openxmlformats-officedocument.oleObject"/>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451" r:id="rId4"/>
    <p:sldId id="452" r:id="rId5"/>
    <p:sldId id="585" r:id="rId6"/>
    <p:sldId id="586" r:id="rId7"/>
    <p:sldId id="587" r:id="rId8"/>
    <p:sldId id="588" r:id="rId9"/>
    <p:sldId id="458" r:id="rId10"/>
    <p:sldId id="460" r:id="rId11"/>
    <p:sldId id="558" r:id="rId12"/>
    <p:sldId id="565" r:id="rId13"/>
    <p:sldId id="567" r:id="rId14"/>
    <p:sldId id="590" r:id="rId15"/>
    <p:sldId id="592" r:id="rId16"/>
    <p:sldId id="591" r:id="rId17"/>
    <p:sldId id="470" r:id="rId18"/>
    <p:sldId id="475" r:id="rId19"/>
  </p:sldIdLst>
  <p:sldSz cx="9144000" cy="6858000" type="screen4x3"/>
  <p:notesSz cx="6934200" cy="9280525"/>
  <p:custDataLst>
    <p:tags r:id="rId23"/>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8039" autoAdjust="0"/>
  </p:normalViewPr>
  <p:slideViewPr>
    <p:cSldViewPr>
      <p:cViewPr varScale="1">
        <p:scale>
          <a:sx n="81" d="100"/>
          <a:sy n="81" d="100"/>
        </p:scale>
        <p:origin x="-166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828" y="882"/>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tags" Target="tags/tag1.xml"/><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4950" y="174625"/>
            <a:ext cx="2193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endParaRPr lang="en-US" dirty="0"/>
          </a:p>
        </p:txBody>
      </p:sp>
      <p:sp>
        <p:nvSpPr>
          <p:cNvPr id="3075" name="Rectangle 3"/>
          <p:cNvSpPr>
            <a:spLocks noGrp="1" noChangeArrowheads="1"/>
          </p:cNvSpPr>
          <p:nvPr>
            <p:ph type="dt" sz="quarter" idx="1"/>
          </p:nvPr>
        </p:nvSpPr>
        <p:spPr bwMode="auto">
          <a:xfrm>
            <a:off x="695325" y="174625"/>
            <a:ext cx="74295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endParaRPr lang="en-US" dirty="0"/>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Xiaoming Peng / I2R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802.11-012/xxxxr0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Sept 2012</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Xiaoming Peng / I2R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zh-CN"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p:txBody>
          <a:bodyPr/>
          <a:lstStyle/>
          <a:p>
            <a:pPr>
              <a:defRPr/>
            </a:pPr>
            <a:r>
              <a:rPr lang="en-US"/>
              <a:t>Sept 2012</a:t>
            </a:r>
          </a:p>
        </p:txBody>
      </p:sp>
      <p:sp>
        <p:nvSpPr>
          <p:cNvPr id="6" name="Footer Placeholder 5"/>
          <p:cNvSpPr>
            <a:spLocks noGrp="1"/>
          </p:cNvSpPr>
          <p:nvPr>
            <p:ph type="ftr" sz="quarter" idx="4"/>
          </p:nvPr>
        </p:nvSpPr>
        <p:spPr/>
        <p:txBody>
          <a:bodyPr/>
          <a:lstStyle/>
          <a:p>
            <a:pPr lvl="4">
              <a:defRPr/>
            </a:pPr>
            <a:r>
              <a:rPr lang="en-US"/>
              <a:t>Xiaoming Peng / I2R</a:t>
            </a:r>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val="19073706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5</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85881" y="98425"/>
            <a:ext cx="2195858" cy="215444"/>
          </a:xfrm>
        </p:spPr>
        <p:txBody>
          <a:bodyPr/>
          <a:lstStyle/>
          <a:p>
            <a:pPr>
              <a:defRPr/>
            </a:pPr>
            <a:r>
              <a:rPr lang="en-US" smtClean="0"/>
              <a:t>doc.: IEEE 802.11-15/0746r1</a:t>
            </a:r>
            <a:endParaRPr lang="en-US"/>
          </a:p>
        </p:txBody>
      </p:sp>
      <p:sp>
        <p:nvSpPr>
          <p:cNvPr id="5" name="Date Placeholder 4"/>
          <p:cNvSpPr>
            <a:spLocks noGrp="1"/>
          </p:cNvSpPr>
          <p:nvPr>
            <p:ph type="dt" idx="11"/>
          </p:nvPr>
        </p:nvSpPr>
        <p:spPr>
          <a:xfrm>
            <a:off x="654050" y="98425"/>
            <a:ext cx="732573" cy="215444"/>
          </a:xfrm>
        </p:spPr>
        <p:txBody>
          <a:bodyPr/>
          <a:lstStyle/>
          <a:p>
            <a:pPr>
              <a:defRPr/>
            </a:pPr>
            <a:r>
              <a:rPr lang="en-US" smtClean="0"/>
              <a:t>July 2015</a:t>
            </a:r>
            <a:endParaRPr lang="en-US"/>
          </a:p>
        </p:txBody>
      </p:sp>
      <p:sp>
        <p:nvSpPr>
          <p:cNvPr id="6" name="Footer Placeholder 5"/>
          <p:cNvSpPr>
            <a:spLocks noGrp="1"/>
          </p:cNvSpPr>
          <p:nvPr>
            <p:ph type="ftr" sz="quarter" idx="12"/>
          </p:nvPr>
        </p:nvSpPr>
        <p:spPr>
          <a:xfrm>
            <a:off x="3396333" y="8985250"/>
            <a:ext cx="2885405" cy="184666"/>
          </a:xfrm>
        </p:spPr>
        <p:txBody>
          <a:bodyPr/>
          <a:lstStyle/>
          <a:p>
            <a:pPr lvl="4">
              <a:defRPr/>
            </a:pPr>
            <a:r>
              <a:rPr lang="en-US" smtClean="0"/>
              <a:t>Dorothy Stanley (HP-Aruba Networks)</a:t>
            </a:r>
            <a:endParaRPr lang="en-US"/>
          </a:p>
        </p:txBody>
      </p:sp>
      <p:sp>
        <p:nvSpPr>
          <p:cNvPr id="7" name="Slide Number Placeholder 6"/>
          <p:cNvSpPr>
            <a:spLocks noGrp="1"/>
          </p:cNvSpPr>
          <p:nvPr>
            <p:ph type="sldNum" sz="quarter" idx="13"/>
          </p:nvPr>
        </p:nvSpPr>
        <p:spPr>
          <a:xfrm>
            <a:off x="3315599" y="8985251"/>
            <a:ext cx="419790" cy="184351"/>
          </a:xfrm>
        </p:spPr>
        <p:txBody>
          <a:bodyPr/>
          <a:lstStyle/>
          <a:p>
            <a:pPr>
              <a:defRPr/>
            </a:pPr>
            <a:r>
              <a:rPr lang="en-US" smtClean="0"/>
              <a:t>Page </a:t>
            </a:r>
            <a:fld id="{F4F34E98-D62A-4186-8764-CE3AA6FA445F}" type="slidenum">
              <a:rPr lang="en-US" smtClean="0"/>
              <a:pPr>
                <a:defRPr/>
              </a:pPr>
              <a:t>7</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xfrm>
            <a:off x="4085881" y="98425"/>
            <a:ext cx="2195858" cy="215444"/>
          </a:xfrm>
          <a:noFill/>
        </p:spPr>
        <p:txBody>
          <a:bodyPr/>
          <a:lstStyle/>
          <a:p>
            <a:r>
              <a:rPr lang="en-US" smtClean="0"/>
              <a:t>doc.: IEEE 802.11-15/0746r1</a:t>
            </a:r>
            <a:endParaRPr lang="en-US"/>
          </a:p>
        </p:txBody>
      </p:sp>
      <p:sp>
        <p:nvSpPr>
          <p:cNvPr id="13315" name="Rectangle 3"/>
          <p:cNvSpPr>
            <a:spLocks noGrp="1" noChangeArrowheads="1"/>
          </p:cNvSpPr>
          <p:nvPr>
            <p:ph type="dt" sz="quarter" idx="1"/>
          </p:nvPr>
        </p:nvSpPr>
        <p:spPr>
          <a:xfrm>
            <a:off x="654050" y="98425"/>
            <a:ext cx="732573" cy="215444"/>
          </a:xfrm>
          <a:noFill/>
        </p:spPr>
        <p:txBody>
          <a:bodyPr/>
          <a:lstStyle/>
          <a:p>
            <a:r>
              <a:rPr lang="en-US" smtClean="0"/>
              <a:t>July 2015</a:t>
            </a:r>
            <a:endParaRPr lang="en-US"/>
          </a:p>
        </p:txBody>
      </p:sp>
      <p:sp>
        <p:nvSpPr>
          <p:cNvPr id="13316" name="Rectangle 6"/>
          <p:cNvSpPr>
            <a:spLocks noGrp="1" noChangeArrowheads="1"/>
          </p:cNvSpPr>
          <p:nvPr>
            <p:ph type="ftr" sz="quarter" idx="4"/>
          </p:nvPr>
        </p:nvSpPr>
        <p:spPr>
          <a:xfrm>
            <a:off x="3396333" y="8985250"/>
            <a:ext cx="2885405" cy="184666"/>
          </a:xfrm>
          <a:noFill/>
        </p:spPr>
        <p:txBody>
          <a:bodyPr/>
          <a:lstStyle/>
          <a:p>
            <a:pPr lvl="4"/>
            <a:r>
              <a:rPr lang="en-US" smtClean="0"/>
              <a:t>Dorothy Stanley (HP-Aruba Networks)</a:t>
            </a:r>
            <a:endParaRPr lang="en-US"/>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8</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8</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val="15178305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a:xfrm>
            <a:off x="1154113" y="701675"/>
            <a:ext cx="4625975" cy="3468688"/>
          </a:xfrm>
          <a:ln/>
        </p:spPr>
      </p:sp>
      <p:sp>
        <p:nvSpPr>
          <p:cNvPr id="4301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ctr" eaLnBrk="1" hangingPunct="1"/>
            <a:endParaRPr lang="zh-CN" altLang="en-US" smtClean="0"/>
          </a:p>
          <a:p>
            <a:pPr algn="ctr" eaLnBrk="1" hangingPunct="1"/>
            <a:r>
              <a:rPr lang="en-US" altLang="zh-CN" smtClean="0"/>
              <a:t>  </a:t>
            </a:r>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3014"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8FE2EEBA-B4E2-472B-8540-737DA187132A}" type="slidenum">
              <a:rPr lang="en-US" altLang="zh-CN"/>
              <a:pPr/>
              <a:t>11</a:t>
            </a:fld>
            <a:endParaRPr lang="en-US" altLang="zh-CN"/>
          </a:p>
        </p:txBody>
      </p:sp>
    </p:spTree>
    <p:extLst>
      <p:ext uri="{BB962C8B-B14F-4D97-AF65-F5344CB8AC3E}">
        <p14:creationId xmlns:p14="http://schemas.microsoft.com/office/powerpoint/2010/main" val="15423331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pPr>
              <a:defRPr/>
            </a:pPr>
            <a:r>
              <a:rPr lang="en-US" smtClean="0"/>
              <a:t>doc.: IEEE 802.11-012/xxxxr0</a:t>
            </a:r>
            <a:endParaRPr lang="en-US"/>
          </a:p>
        </p:txBody>
      </p:sp>
      <p:sp>
        <p:nvSpPr>
          <p:cNvPr id="5" name="日期占位符 4"/>
          <p:cNvSpPr>
            <a:spLocks noGrp="1"/>
          </p:cNvSpPr>
          <p:nvPr>
            <p:ph type="dt" idx="11"/>
          </p:nvPr>
        </p:nvSpPr>
        <p:spPr/>
        <p:txBody>
          <a:bodyPr/>
          <a:lstStyle/>
          <a:p>
            <a:pPr>
              <a:defRPr/>
            </a:pPr>
            <a:r>
              <a:rPr lang="en-US" smtClean="0"/>
              <a:t>Sept 2012</a:t>
            </a:r>
            <a:endParaRPr lang="en-US"/>
          </a:p>
        </p:txBody>
      </p:sp>
      <p:sp>
        <p:nvSpPr>
          <p:cNvPr id="6" name="页脚占位符 5"/>
          <p:cNvSpPr>
            <a:spLocks noGrp="1"/>
          </p:cNvSpPr>
          <p:nvPr>
            <p:ph type="ftr" sz="quarter" idx="12"/>
          </p:nvPr>
        </p:nvSpPr>
        <p:spPr/>
        <p:txBody>
          <a:bodyPr/>
          <a:lstStyle/>
          <a:p>
            <a:pPr lvl="4">
              <a:defRPr/>
            </a:pPr>
            <a:r>
              <a:rPr lang="en-US" smtClean="0"/>
              <a:t>Xiaoming Peng / I2R</a:t>
            </a:r>
            <a:endParaRPr lang="en-US"/>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13</a:t>
            </a:fld>
            <a:endParaRPr lang="en-US" altLang="zh-CN"/>
          </a:p>
        </p:txBody>
      </p:sp>
    </p:spTree>
    <p:extLst>
      <p:ext uri="{BB962C8B-B14F-4D97-AF65-F5344CB8AC3E}">
        <p14:creationId xmlns:p14="http://schemas.microsoft.com/office/powerpoint/2010/main" val="220534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42566" cy="276999"/>
          </a:xfrm>
        </p:spPr>
        <p:txBody>
          <a:bodyPr/>
          <a:lstStyle>
            <a:lvl1pPr>
              <a:defRPr smtClean="0"/>
            </a:lvl1pPr>
          </a:lstStyle>
          <a:p>
            <a:pPr>
              <a:defRPr/>
            </a:pPr>
            <a:r>
              <a:rPr lang="en-US" altLang="zh-CN" smtClean="0"/>
              <a:t>Sept 2015</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Tree>
    <p:extLst>
      <p:ext uri="{BB962C8B-B14F-4D97-AF65-F5344CB8AC3E}">
        <p14:creationId xmlns:p14="http://schemas.microsoft.com/office/powerpoint/2010/main" val="370291760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4256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smtClean="0"/>
              <a:t>Sept 2015</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Xiaoming Peng (I2R)</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624116" y="332601"/>
            <a:ext cx="282138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802.11-15/1080r2</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oleObject1.bin"/><Relationship Id="rId5" Type="http://schemas.openxmlformats.org/officeDocument/2006/relationships/oleObject" Target="../embeddings/Microsoft_Word_97_-_2004_Document1.doc"/><Relationship Id="rId6" Type="http://schemas.openxmlformats.org/officeDocument/2006/relationships/image" Target="../media/image1.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ect6-7.html" TargetMode="External"/><Relationship Id="rId4" Type="http://schemas.openxmlformats.org/officeDocument/2006/relationships/hyperlink" Target="http://standards.ieee.org/develop/policies/opman/sect6.html" TargetMode="External"/><Relationship Id="rId5" Type="http://schemas.openxmlformats.org/officeDocument/2006/relationships/hyperlink" Target="http://standards.ieee.org/about/sasb/patcom/materials.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55452"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2015-09-16</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a:t>Authors:</a:t>
            </a:r>
            <a:endParaRPr lang="en-US" altLang="zh-CN" sz="200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Sept </a:t>
            </a:r>
            <a:r>
              <a:rPr lang="en-US" altLang="zh-CN" sz="3200" b="1" dirty="0">
                <a:solidFill>
                  <a:schemeClr val="tx2"/>
                </a:solidFill>
              </a:rPr>
              <a:t>2015 Report</a:t>
            </a:r>
          </a:p>
        </p:txBody>
      </p:sp>
      <p:graphicFrame>
        <p:nvGraphicFramePr>
          <p:cNvPr id="10" name="Object 11"/>
          <p:cNvGraphicFramePr>
            <a:graphicFrameLocks noChangeAspect="1"/>
          </p:cNvGraphicFramePr>
          <p:nvPr>
            <p:extLst>
              <p:ext uri="{D42A27DB-BD31-4B8C-83A1-F6EECF244321}">
                <p14:modId xmlns:p14="http://schemas.microsoft.com/office/powerpoint/2010/main" val="4050908867"/>
              </p:ext>
            </p:extLst>
          </p:nvPr>
        </p:nvGraphicFramePr>
        <p:xfrm>
          <a:off x="539750" y="3048000"/>
          <a:ext cx="7732713" cy="1030288"/>
        </p:xfrm>
        <a:graphic>
          <a:graphicData uri="http://schemas.openxmlformats.org/presentationml/2006/ole">
            <mc:AlternateContent xmlns:mc="http://schemas.openxmlformats.org/markup-compatibility/2006">
              <mc:Choice xmlns:v="urn:schemas-microsoft-com:vml" Requires="v">
                <p:oleObj spid="_x0000_s28767" name="Document" r:id="rId5" imgW="8509000" imgH="1587500" progId="Word.Document.8">
                  <p:embed/>
                </p:oleObj>
              </mc:Choice>
              <mc:Fallback>
                <p:oleObj name="Document" r:id="rId5" imgW="8509000" imgH="1587500" progId="Word.Document.8">
                  <p:embed/>
                  <p:pic>
                    <p:nvPicPr>
                      <p:cNvPr id="0" name="Picture 70"/>
                      <p:cNvPicPr>
                        <a:picLocks noChangeAspect="1" noChangeArrowheads="1"/>
                      </p:cNvPicPr>
                      <p:nvPr/>
                    </p:nvPicPr>
                    <p:blipFill>
                      <a:blip r:embed="rId6"/>
                      <a:srcRect/>
                      <a:stretch>
                        <a:fillRect/>
                      </a:stretch>
                    </p:blipFill>
                    <p:spPr bwMode="auto">
                      <a:xfrm>
                        <a:off x="539750" y="3048000"/>
                        <a:ext cx="7732713" cy="10302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1"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mtClean="0"/>
              <a:t>Tentative IEEE 802.11aj Agenda for the Week</a:t>
            </a:r>
          </a:p>
        </p:txBody>
      </p:sp>
      <p:sp>
        <p:nvSpPr>
          <p:cNvPr id="39938" name="Content Placeholder 2"/>
          <p:cNvSpPr>
            <a:spLocks noGrp="1"/>
          </p:cNvSpPr>
          <p:nvPr>
            <p:ph sz="half" idx="1"/>
          </p:nvPr>
        </p:nvSpPr>
        <p:spPr>
          <a:xfrm>
            <a:off x="361952" y="1828800"/>
            <a:ext cx="4781552" cy="4572000"/>
          </a:xfrm>
        </p:spPr>
        <p:txBody>
          <a:bodyPr/>
          <a:lstStyle/>
          <a:p>
            <a:pPr>
              <a:lnSpc>
                <a:spcPct val="90000"/>
              </a:lnSpc>
            </a:pPr>
            <a:r>
              <a:rPr lang="en-US" altLang="zh-CN" sz="2000" dirty="0" smtClean="0"/>
              <a:t>Monday, Sept 14, 2015 13:30 – 15:30</a:t>
            </a:r>
            <a:endParaRPr lang="en-US" altLang="zh-CN" sz="2000" dirty="0" smtClean="0">
              <a:sym typeface="Wingdings" panose="05000000000000000000" pitchFamily="2" charset="2"/>
            </a:endParaRP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Review from last meeting</a:t>
            </a:r>
          </a:p>
          <a:p>
            <a:pPr lvl="1"/>
            <a:r>
              <a:rPr lang="en-US" altLang="zh-CN" sz="2000" dirty="0" smtClean="0"/>
              <a:t>Approve the meeting minute in July meeting</a:t>
            </a:r>
          </a:p>
          <a:p>
            <a:pPr lvl="1"/>
            <a:r>
              <a:rPr lang="en-US" sz="2000" dirty="0" smtClean="0"/>
              <a:t>11-15/1036r0 – </a:t>
            </a:r>
            <a:r>
              <a:rPr lang="en-US" sz="2000" dirty="0" err="1" smtClean="0"/>
              <a:t>TGaj</a:t>
            </a:r>
            <a:r>
              <a:rPr lang="en-US" sz="2000" dirty="0" smtClean="0"/>
              <a:t> Editor Report for CC22</a:t>
            </a:r>
          </a:p>
          <a:p>
            <a:pPr lvl="1">
              <a:lnSpc>
                <a:spcPct val="90000"/>
              </a:lnSpc>
            </a:pPr>
            <a:r>
              <a:rPr lang="en-US" sz="2000" dirty="0" smtClean="0"/>
              <a:t>11-15/1054r0 – Resolution for Comments on IEEE 802.11aj (45GHz) D 0.6</a:t>
            </a:r>
          </a:p>
          <a:p>
            <a:pPr lvl="1">
              <a:lnSpc>
                <a:spcPct val="90000"/>
              </a:lnSpc>
            </a:pPr>
            <a:r>
              <a:rPr lang="en-US" altLang="zh-CN" sz="2000" dirty="0"/>
              <a:t>Discussion on MDR</a:t>
            </a:r>
          </a:p>
          <a:p>
            <a:pPr lvl="1">
              <a:lnSpc>
                <a:spcPct val="90000"/>
              </a:lnSpc>
            </a:pPr>
            <a:endParaRPr lang="en-US" sz="2000" dirty="0" smtClean="0"/>
          </a:p>
        </p:txBody>
      </p:sp>
      <p:sp>
        <p:nvSpPr>
          <p:cNvPr id="39939" name="Content Placeholder 6"/>
          <p:cNvSpPr>
            <a:spLocks noGrp="1"/>
          </p:cNvSpPr>
          <p:nvPr>
            <p:ph sz="half" idx="2"/>
          </p:nvPr>
        </p:nvSpPr>
        <p:spPr>
          <a:xfrm>
            <a:off x="4773488" y="1844824"/>
            <a:ext cx="4191000" cy="4072742"/>
          </a:xfrm>
        </p:spPr>
        <p:txBody>
          <a:bodyPr/>
          <a:lstStyle/>
          <a:p>
            <a:pPr>
              <a:lnSpc>
                <a:spcPct val="90000"/>
              </a:lnSpc>
            </a:pPr>
            <a:r>
              <a:rPr lang="en-US" altLang="zh-CN" sz="2000" dirty="0" smtClean="0"/>
              <a:t>Tuesday, Sept 15, 2015 10:30 – 12:30</a:t>
            </a:r>
          </a:p>
          <a:p>
            <a:pPr lvl="1">
              <a:lnSpc>
                <a:spcPct val="90000"/>
              </a:lnSpc>
            </a:pPr>
            <a:r>
              <a:rPr lang="en-US" sz="2000" dirty="0"/>
              <a:t>11-15/</a:t>
            </a:r>
            <a:r>
              <a:rPr lang="en-US" sz="2000" dirty="0" smtClean="0"/>
              <a:t>1054r2 </a:t>
            </a:r>
            <a:r>
              <a:rPr lang="en-US" sz="2000" dirty="0"/>
              <a:t>– Resolution for Comments on IEEE 802.11aj (45GHz) D 0.6</a:t>
            </a:r>
          </a:p>
          <a:p>
            <a:pPr lvl="1">
              <a:lnSpc>
                <a:spcPct val="90000"/>
              </a:lnSpc>
            </a:pPr>
            <a:r>
              <a:rPr lang="en-US" altLang="zh-CN" sz="2000" dirty="0" smtClean="0"/>
              <a:t>Election of Sub-editor for 45GHz</a:t>
            </a:r>
          </a:p>
          <a:p>
            <a:pPr lvl="1">
              <a:lnSpc>
                <a:spcPct val="90000"/>
              </a:lnSpc>
            </a:pPr>
            <a:r>
              <a:rPr lang="en-US" altLang="zh-CN" sz="2000" dirty="0" smtClean="0"/>
              <a:t>Discussion on timeline of </a:t>
            </a:r>
            <a:r>
              <a:rPr lang="en-US" altLang="zh-CN" sz="2000" dirty="0" err="1" smtClean="0"/>
              <a:t>TGaj</a:t>
            </a:r>
            <a:endParaRPr lang="en-US" altLang="zh-CN" sz="2000" dirty="0" smtClean="0"/>
          </a:p>
          <a:p>
            <a:pPr lvl="1">
              <a:lnSpc>
                <a:spcPct val="90000"/>
              </a:lnSpc>
            </a:pPr>
            <a:endParaRPr lang="en-US" sz="1800" dirty="0" smtClean="0"/>
          </a:p>
          <a:p>
            <a:pPr lvl="1">
              <a:lnSpc>
                <a:spcPct val="90000"/>
              </a:lnSpc>
            </a:pPr>
            <a:endParaRPr lang="en-US" altLang="zh-CN" sz="2000" dirty="0">
              <a:sym typeface="Wingdings" panose="05000000000000000000" pitchFamily="2" charset="2"/>
            </a:endParaRPr>
          </a:p>
          <a:p>
            <a:pPr lvl="1"/>
            <a:endParaRPr lang="en-US" sz="20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a:xfrm>
            <a:off x="685800" y="990600"/>
            <a:ext cx="7772400" cy="1066800"/>
          </a:xfrm>
        </p:spPr>
        <p:txBody>
          <a:bodyPr/>
          <a:lstStyle/>
          <a:p>
            <a:r>
              <a:rPr lang="en-US" altLang="zh-CN" dirty="0" smtClean="0"/>
              <a:t>Tentative IEEE 802.11aj Agenda for the Week</a:t>
            </a:r>
            <a:r>
              <a:rPr lang="en-US" altLang="zh-CN" dirty="0" smtClean="0">
                <a:solidFill>
                  <a:srgbClr val="000000"/>
                </a:solidFill>
                <a:latin typeface="Verdana" panose="020B0604030504040204" pitchFamily="34" charset="0"/>
              </a:rPr>
              <a:t>	</a:t>
            </a:r>
            <a:br>
              <a:rPr lang="en-US" altLang="zh-CN" dirty="0" smtClean="0">
                <a:solidFill>
                  <a:srgbClr val="000000"/>
                </a:solidFill>
                <a:latin typeface="Verdana" panose="020B0604030504040204" pitchFamily="34" charset="0"/>
              </a:rPr>
            </a:br>
            <a:endParaRPr lang="en-US" altLang="zh-CN" dirty="0" smtClean="0"/>
          </a:p>
        </p:txBody>
      </p:sp>
      <p:sp>
        <p:nvSpPr>
          <p:cNvPr id="41986" name="Content Placeholder 2"/>
          <p:cNvSpPr>
            <a:spLocks noGrp="1"/>
          </p:cNvSpPr>
          <p:nvPr>
            <p:ph sz="half" idx="1"/>
          </p:nvPr>
        </p:nvSpPr>
        <p:spPr>
          <a:xfrm>
            <a:off x="179512" y="1981200"/>
            <a:ext cx="4316288" cy="4114800"/>
          </a:xfrm>
        </p:spPr>
        <p:txBody>
          <a:bodyPr/>
          <a:lstStyle/>
          <a:p>
            <a:pPr>
              <a:lnSpc>
                <a:spcPct val="90000"/>
              </a:lnSpc>
            </a:pPr>
            <a:r>
              <a:rPr lang="en-US" altLang="zh-CN" sz="2400" dirty="0" smtClean="0"/>
              <a:t>Wednesday, Sept 16, 2015 16:00 – 18:00</a:t>
            </a:r>
            <a:endParaRPr lang="en-US" sz="2000" dirty="0" smtClean="0"/>
          </a:p>
          <a:p>
            <a:pPr lvl="1">
              <a:lnSpc>
                <a:spcPct val="90000"/>
              </a:lnSpc>
            </a:pPr>
            <a:r>
              <a:rPr lang="en-US" sz="2000" dirty="0"/>
              <a:t>11-15/</a:t>
            </a:r>
            <a:r>
              <a:rPr lang="en-US" sz="2000" dirty="0" smtClean="0"/>
              <a:t>1054r3 </a:t>
            </a:r>
            <a:r>
              <a:rPr lang="en-US" sz="2000" dirty="0"/>
              <a:t>– Resolution for Comments on IEEE 802.11aj (45GHz) D 0.6</a:t>
            </a:r>
          </a:p>
          <a:p>
            <a:pPr lvl="1"/>
            <a:endParaRPr lang="en-US" altLang="zh-CN" sz="1800" dirty="0" smtClean="0"/>
          </a:p>
          <a:p>
            <a:pPr lvl="1"/>
            <a:endParaRPr lang="en-US" altLang="zh-CN" sz="1800" dirty="0" smtClean="0"/>
          </a:p>
          <a:p>
            <a:pPr lvl="1"/>
            <a:endParaRPr lang="en-US" altLang="zh-CN" sz="1800" dirty="0" smtClean="0"/>
          </a:p>
          <a:p>
            <a:pPr lvl="1"/>
            <a:endParaRPr lang="en-US" altLang="zh-CN" sz="1800" dirty="0" smtClean="0"/>
          </a:p>
        </p:txBody>
      </p:sp>
      <p:sp>
        <p:nvSpPr>
          <p:cNvPr id="41987"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D95C942-54B1-4750-B6F8-2D1DF3972E7D}" type="slidenum">
              <a:rPr lang="en-US" altLang="zh-CN"/>
              <a:pPr/>
              <a:t>11</a:t>
            </a:fld>
            <a:endParaRPr lang="en-US" altLang="zh-CN"/>
          </a:p>
        </p:txBody>
      </p:sp>
      <p:sp>
        <p:nvSpPr>
          <p:cNvPr id="41989"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41990" name="Content Placeholder 2"/>
          <p:cNvSpPr>
            <a:spLocks noGrp="1"/>
          </p:cNvSpPr>
          <p:nvPr>
            <p:ph sz="half" idx="1"/>
          </p:nvPr>
        </p:nvSpPr>
        <p:spPr>
          <a:xfrm>
            <a:off x="4716016" y="1981200"/>
            <a:ext cx="4427984" cy="4048432"/>
          </a:xfrm>
        </p:spPr>
        <p:txBody>
          <a:bodyPr/>
          <a:lstStyle/>
          <a:p>
            <a:pPr>
              <a:lnSpc>
                <a:spcPct val="90000"/>
              </a:lnSpc>
            </a:pPr>
            <a:r>
              <a:rPr lang="en-US" altLang="zh-CN" sz="2400" dirty="0" smtClean="0"/>
              <a:t>Thursday, Sept 17, </a:t>
            </a:r>
            <a:r>
              <a:rPr lang="en-US" altLang="zh-CN" sz="2400" dirty="0"/>
              <a:t>2015 </a:t>
            </a:r>
            <a:r>
              <a:rPr lang="en-US" altLang="zh-CN" sz="2400" dirty="0" smtClean="0"/>
              <a:t>08:00 </a:t>
            </a:r>
            <a:r>
              <a:rPr lang="en-US" altLang="zh-CN" sz="2400" dirty="0"/>
              <a:t>– </a:t>
            </a:r>
            <a:r>
              <a:rPr lang="en-US" altLang="zh-CN" sz="2400" dirty="0" smtClean="0"/>
              <a:t>10:00</a:t>
            </a:r>
            <a:endParaRPr lang="en-US" altLang="zh-CN" sz="2000" dirty="0"/>
          </a:p>
          <a:p>
            <a:pPr lvl="1">
              <a:lnSpc>
                <a:spcPct val="90000"/>
              </a:lnSpc>
            </a:pPr>
            <a:r>
              <a:rPr lang="en-US" altLang="zh-CN" sz="2000" dirty="0">
                <a:cs typeface="Arial" panose="020B0604020202020204" pitchFamily="34" charset="0"/>
              </a:rPr>
              <a:t>Discussion on the venue change for China Interim meeting of Jan 2016</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r>
              <a:rPr lang="en-US" altLang="zh-CN" sz="2000" dirty="0" smtClean="0">
                <a:sym typeface="Wingdings" panose="05000000000000000000" pitchFamily="2" charset="2"/>
              </a:rPr>
              <a:t>Plan </a:t>
            </a:r>
            <a:r>
              <a:rPr lang="en-US" altLang="zh-CN" sz="2000" dirty="0">
                <a:sym typeface="Wingdings" panose="05000000000000000000" pitchFamily="2" charset="2"/>
              </a:rPr>
              <a:t>for </a:t>
            </a:r>
            <a:r>
              <a:rPr lang="en-US" altLang="zh-CN" sz="2000" dirty="0" smtClean="0">
                <a:sym typeface="Wingdings" panose="05000000000000000000" pitchFamily="2" charset="2"/>
              </a:rPr>
              <a:t>November </a:t>
            </a:r>
            <a:r>
              <a:rPr lang="en-US" altLang="zh-CN" sz="2000" dirty="0">
                <a:sym typeface="Wingdings" panose="05000000000000000000" pitchFamily="2" charset="2"/>
              </a:rPr>
              <a:t>meeting</a:t>
            </a:r>
            <a:endParaRPr lang="en-US" altLang="zh-CN" sz="2400" dirty="0" smtClean="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Title 1"/>
          <p:cNvSpPr>
            <a:spLocks noGrp="1"/>
          </p:cNvSpPr>
          <p:nvPr>
            <p:ph type="title"/>
          </p:nvPr>
        </p:nvSpPr>
        <p:spPr>
          <a:xfrm>
            <a:off x="152400" y="609600"/>
            <a:ext cx="8991600" cy="1066800"/>
          </a:xfrm>
        </p:spPr>
        <p:txBody>
          <a:bodyPr/>
          <a:lstStyle/>
          <a:p>
            <a:pPr>
              <a:lnSpc>
                <a:spcPct val="90000"/>
              </a:lnSpc>
            </a:pPr>
            <a:r>
              <a:rPr lang="en-US" altLang="zh-CN" dirty="0" smtClean="0"/>
              <a:t>Work Completed  </a:t>
            </a:r>
            <a:endParaRPr lang="en-US" altLang="zh-CN" dirty="0" smtClean="0">
              <a:sym typeface="Wingdings" panose="05000000000000000000" pitchFamily="2" charset="2"/>
            </a:endParaRPr>
          </a:p>
        </p:txBody>
      </p:sp>
      <p:sp>
        <p:nvSpPr>
          <p:cNvPr id="45058" name="Content Placeholder 2"/>
          <p:cNvSpPr>
            <a:spLocks noGrp="1"/>
          </p:cNvSpPr>
          <p:nvPr>
            <p:ph idx="1"/>
          </p:nvPr>
        </p:nvSpPr>
        <p:spPr>
          <a:xfrm>
            <a:off x="533400" y="1484784"/>
            <a:ext cx="8305800" cy="4873174"/>
          </a:xfrm>
        </p:spPr>
        <p:txBody>
          <a:bodyPr/>
          <a:lstStyle/>
          <a:p>
            <a:r>
              <a:rPr lang="en-US" dirty="0"/>
              <a:t>Technical Editor report:</a:t>
            </a:r>
          </a:p>
          <a:p>
            <a:pPr marL="800100" lvl="2" indent="0">
              <a:spcBef>
                <a:spcPts val="0"/>
              </a:spcBef>
            </a:pPr>
            <a:r>
              <a:rPr lang="pt-BR" altLang="zh-CN" sz="2400" dirty="0">
                <a:cs typeface="MS PGothic" panose="020B0600070205080204" pitchFamily="34" charset="-128"/>
              </a:rPr>
              <a:t>11-14/1091r5 – </a:t>
            </a:r>
            <a:r>
              <a:rPr lang="pt-BR" altLang="zh-CN" sz="2400" dirty="0" err="1">
                <a:cs typeface="MS PGothic" panose="020B0600070205080204" pitchFamily="34" charset="-128"/>
              </a:rPr>
              <a:t>TGaj</a:t>
            </a:r>
            <a:r>
              <a:rPr lang="pt-BR" altLang="zh-CN" sz="2400" dirty="0">
                <a:cs typeface="MS PGothic" panose="020B0600070205080204" pitchFamily="34" charset="-128"/>
              </a:rPr>
              <a:t> Editor </a:t>
            </a:r>
            <a:r>
              <a:rPr lang="pt-BR" altLang="zh-CN" sz="2400" dirty="0" err="1">
                <a:cs typeface="MS PGothic" panose="020B0600070205080204" pitchFamily="34" charset="-128"/>
              </a:rPr>
              <a:t>Report</a:t>
            </a:r>
            <a:r>
              <a:rPr lang="pt-BR" altLang="zh-CN" sz="2400" dirty="0">
                <a:cs typeface="MS PGothic" panose="020B0600070205080204" pitchFamily="34" charset="-128"/>
              </a:rPr>
              <a:t> for CC20</a:t>
            </a:r>
          </a:p>
          <a:p>
            <a:pPr marL="800100" lvl="2" indent="0">
              <a:spcBef>
                <a:spcPts val="0"/>
              </a:spcBef>
            </a:pPr>
            <a:r>
              <a:rPr lang="pt-BR" altLang="zh-CN" sz="2400" dirty="0">
                <a:cs typeface="MS PGothic" panose="020B0600070205080204" pitchFamily="34" charset="-128"/>
              </a:rPr>
              <a:t>11-14/1706r3 – D0.5 </a:t>
            </a:r>
            <a:r>
              <a:rPr lang="pt-BR" altLang="zh-CN" sz="2400" dirty="0" err="1">
                <a:cs typeface="MS PGothic" panose="020B0600070205080204" pitchFamily="34" charset="-128"/>
              </a:rPr>
              <a:t>comment</a:t>
            </a:r>
            <a:r>
              <a:rPr lang="pt-BR" altLang="zh-CN" sz="2400" dirty="0">
                <a:cs typeface="MS PGothic" panose="020B0600070205080204" pitchFamily="34" charset="-128"/>
              </a:rPr>
              <a:t> </a:t>
            </a:r>
            <a:r>
              <a:rPr lang="pt-BR" altLang="zh-CN" sz="2400" dirty="0" err="1" smtClean="0">
                <a:cs typeface="MS PGothic" panose="020B0600070205080204" pitchFamily="34" charset="-128"/>
              </a:rPr>
              <a:t>database</a:t>
            </a:r>
            <a:endParaRPr lang="pt-BR" altLang="zh-CN" sz="2400" dirty="0">
              <a:cs typeface="MS PGothic" panose="020B0600070205080204" pitchFamily="34" charset="-128"/>
            </a:endParaRPr>
          </a:p>
          <a:p>
            <a:pPr marL="800100" lvl="2" indent="0">
              <a:spcBef>
                <a:spcPts val="0"/>
              </a:spcBef>
              <a:buNone/>
            </a:pPr>
            <a:r>
              <a:rPr lang="en-US" altLang="zh-CN" b="1" dirty="0" smtClean="0"/>
              <a:t> </a:t>
            </a:r>
          </a:p>
          <a:p>
            <a:pPr marL="57150" indent="0">
              <a:spcBef>
                <a:spcPts val="0"/>
              </a:spcBef>
            </a:pPr>
            <a:r>
              <a:rPr lang="en-US" altLang="zh-CN" b="1" dirty="0" smtClean="0"/>
              <a:t> Presentations </a:t>
            </a:r>
            <a:r>
              <a:rPr lang="en-US" altLang="zh-CN" b="1" dirty="0"/>
              <a:t>for 45GHz</a:t>
            </a:r>
          </a:p>
          <a:p>
            <a:pPr marL="800100" lvl="2" indent="0"/>
            <a:r>
              <a:rPr lang="en-US" sz="2400" dirty="0">
                <a:cs typeface="MS PGothic" panose="020B0600070205080204" pitchFamily="34" charset="-128"/>
              </a:rPr>
              <a:t>11-15/0903r0 – complete proposal for IEEE 802.11aj (45GHz</a:t>
            </a:r>
            <a:r>
              <a:rPr lang="en-US" sz="2400" dirty="0" smtClean="0">
                <a:cs typeface="MS PGothic" panose="020B0600070205080204" pitchFamily="34" charset="-128"/>
              </a:rPr>
              <a:t>)</a:t>
            </a:r>
          </a:p>
          <a:p>
            <a:pPr marL="57150" indent="0"/>
            <a:endParaRPr lang="en-US" altLang="zh-CN" b="1" dirty="0" smtClean="0"/>
          </a:p>
          <a:p>
            <a:pPr marL="57150" indent="0"/>
            <a:r>
              <a:rPr lang="en-US" altLang="zh-CN" b="1" dirty="0" smtClean="0"/>
              <a:t> Open </a:t>
            </a:r>
            <a:r>
              <a:rPr lang="en-US" altLang="zh-CN" b="1" dirty="0"/>
              <a:t>up a position of sub-editor for 45GHz</a:t>
            </a:r>
            <a:endParaRPr lang="zh-CN" altLang="zh-CN" b="1" dirty="0"/>
          </a:p>
        </p:txBody>
      </p:sp>
      <p:sp>
        <p:nvSpPr>
          <p:cNvPr id="4403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3EB9BB79-BE3A-4255-965E-63DBC521DBF5}" type="slidenum">
              <a:rPr lang="en-US" altLang="zh-CN"/>
              <a:pPr/>
              <a:t>12</a:t>
            </a:fld>
            <a:endParaRPr lang="en-US" altLang="zh-CN"/>
          </a:p>
        </p:txBody>
      </p:sp>
      <p:sp>
        <p:nvSpPr>
          <p:cNvPr id="8" name="Date Placeholder 3"/>
          <p:cNvSpPr>
            <a:spLocks noGrp="1"/>
          </p:cNvSpPr>
          <p:nvPr>
            <p:ph type="dt" sz="quarter" idx="10"/>
          </p:nvPr>
        </p:nvSpPr>
        <p:spPr/>
        <p:txBody>
          <a:bodyPr/>
          <a:lstStyle/>
          <a:p>
            <a:r>
              <a:rPr lang="en-US" altLang="zh-CN" smtClean="0"/>
              <a:t>Sept 2015</a:t>
            </a:r>
            <a:endParaRPr lang="en-US" altLang="zh-CN"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Title 1"/>
          <p:cNvSpPr>
            <a:spLocks noGrp="1"/>
          </p:cNvSpPr>
          <p:nvPr>
            <p:ph type="title"/>
          </p:nvPr>
        </p:nvSpPr>
        <p:spPr/>
        <p:txBody>
          <a:bodyPr/>
          <a:lstStyle/>
          <a:p>
            <a:r>
              <a:rPr lang="en-US" altLang="zh-CN" dirty="0" smtClean="0"/>
              <a:t>Approve the meeting minutes</a:t>
            </a:r>
          </a:p>
        </p:txBody>
      </p:sp>
      <p:sp>
        <p:nvSpPr>
          <p:cNvPr id="41986" name="Content Placeholder 2"/>
          <p:cNvSpPr>
            <a:spLocks noGrp="1"/>
          </p:cNvSpPr>
          <p:nvPr>
            <p:ph idx="1"/>
          </p:nvPr>
        </p:nvSpPr>
        <p:spPr/>
        <p:txBody>
          <a:bodyPr/>
          <a:lstStyle/>
          <a:p>
            <a:r>
              <a:rPr lang="en-US" altLang="zh-CN" dirty="0" smtClean="0"/>
              <a:t>IEEE 802.11aj July meeting minute</a:t>
            </a:r>
          </a:p>
          <a:p>
            <a:pPr lvl="1"/>
            <a:r>
              <a:rPr lang="nl-NL" dirty="0" smtClean="0"/>
              <a:t>11-15/0927r0 </a:t>
            </a:r>
            <a:r>
              <a:rPr lang="nl-NL" dirty="0"/>
              <a:t>802.11aj </a:t>
            </a:r>
            <a:r>
              <a:rPr lang="nl-NL" dirty="0" err="1" smtClean="0"/>
              <a:t>July</a:t>
            </a:r>
            <a:r>
              <a:rPr lang="nl-NL" dirty="0" smtClean="0"/>
              <a:t> meeting minute</a:t>
            </a:r>
          </a:p>
          <a:p>
            <a:pPr marL="342900" lvl="1" indent="-342900">
              <a:buChar char="•"/>
            </a:pPr>
            <a:r>
              <a:rPr lang="en-US" altLang="zh-CN" sz="2400" b="1" dirty="0" smtClean="0">
                <a:cs typeface="MS PGothic" panose="020B0600070205080204" pitchFamily="34" charset="-128"/>
              </a:rPr>
              <a:t>IEEE 802.11aj conference call minute</a:t>
            </a:r>
          </a:p>
          <a:p>
            <a:pPr lvl="1"/>
            <a:r>
              <a:rPr lang="en-US" altLang="zh-CN" dirty="0" smtClean="0"/>
              <a:t>11-15/1038r0  </a:t>
            </a:r>
            <a:r>
              <a:rPr lang="en-US" altLang="zh-CN" dirty="0" err="1" smtClean="0"/>
              <a:t>TGaj</a:t>
            </a:r>
            <a:r>
              <a:rPr lang="en-US" altLang="zh-CN" dirty="0" smtClean="0"/>
              <a:t> conference call minutes 9 Sept 2015</a:t>
            </a:r>
          </a:p>
          <a:p>
            <a:pPr lvl="1"/>
            <a:endParaRPr lang="nl-NL" dirty="0" smtClean="0"/>
          </a:p>
          <a:p>
            <a:pPr lvl="1"/>
            <a:endParaRPr lang="nl-NL" altLang="zh-CN" dirty="0"/>
          </a:p>
          <a:p>
            <a:endParaRPr lang="en-US" altLang="zh-CN" dirty="0" smtClean="0"/>
          </a:p>
          <a:p>
            <a:endParaRPr lang="en-US" altLang="zh-CN" dirty="0" smtClean="0"/>
          </a:p>
          <a:p>
            <a:endParaRPr lang="en-US" altLang="zh-CN" dirty="0" smtClean="0"/>
          </a:p>
        </p:txBody>
      </p:sp>
      <p:sp>
        <p:nvSpPr>
          <p:cNvPr id="4198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a:t>Slide </a:t>
            </a:r>
            <a:fld id="{3F928F53-7DBE-4080-B884-51CDB3C14AD1}" type="slidenum">
              <a:rPr lang="en-US" altLang="zh-CN"/>
              <a:pPr/>
              <a:t>13</a:t>
            </a:fld>
            <a:endParaRPr lang="en-US" altLang="zh-CN"/>
          </a:p>
        </p:txBody>
      </p:sp>
      <p:sp>
        <p:nvSpPr>
          <p:cNvPr id="41989" name="Date Placeholder 3"/>
          <p:cNvSpPr>
            <a:spLocks noGrp="1"/>
          </p:cNvSpPr>
          <p:nvPr>
            <p:ph type="dt" sz="quarter" idx="10"/>
          </p:nvPr>
        </p:nvSpPr>
        <p:spPr>
          <a:xfrm>
            <a:off x="696913" y="332601"/>
            <a:ext cx="96807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itchFamily="18" charset="0"/>
                <a:ea typeface="MS PGothic" pitchFamily="34" charset="-128"/>
              </a:defRPr>
            </a:lvl1pPr>
            <a:lvl2pPr marL="742950" indent="-285750" eaLnBrk="0" hangingPunct="0">
              <a:defRPr sz="1200">
                <a:solidFill>
                  <a:schemeClr val="tx1"/>
                </a:solidFill>
                <a:latin typeface="Times New Roman" pitchFamily="18" charset="0"/>
                <a:ea typeface="MS PGothic" pitchFamily="34" charset="-128"/>
              </a:defRPr>
            </a:lvl2pPr>
            <a:lvl3pPr marL="1143000" indent="-228600" eaLnBrk="0" hangingPunct="0">
              <a:defRPr sz="1200">
                <a:solidFill>
                  <a:schemeClr val="tx1"/>
                </a:solidFill>
                <a:latin typeface="Times New Roman" pitchFamily="18" charset="0"/>
                <a:ea typeface="MS PGothic" pitchFamily="34" charset="-128"/>
              </a:defRPr>
            </a:lvl3pPr>
            <a:lvl4pPr marL="1600200" indent="-228600" eaLnBrk="0" hangingPunct="0">
              <a:defRPr sz="1200">
                <a:solidFill>
                  <a:schemeClr val="tx1"/>
                </a:solidFill>
                <a:latin typeface="Times New Roman" pitchFamily="18" charset="0"/>
                <a:ea typeface="MS PGothic" pitchFamily="34" charset="-128"/>
              </a:defRPr>
            </a:lvl4pPr>
            <a:lvl5pPr marL="2057400" indent="-228600" eaLnBrk="0" hangingPunct="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zh-CN" sz="1800" smtClean="0"/>
              <a:t>Sept 2015</a:t>
            </a:r>
            <a:endParaRPr lang="en-US" altLang="zh-CN" sz="18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extLst>
      <p:ext uri="{BB962C8B-B14F-4D97-AF65-F5344CB8AC3E}">
        <p14:creationId xmlns:p14="http://schemas.microsoft.com/office/powerpoint/2010/main" val="36342719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Monday 13:30-15:30</a:t>
            </a:r>
            <a:endParaRPr lang="en-US" dirty="0"/>
          </a:p>
        </p:txBody>
      </p:sp>
      <p:sp>
        <p:nvSpPr>
          <p:cNvPr id="3" name="Content Placeholder 2"/>
          <p:cNvSpPr>
            <a:spLocks noGrp="1"/>
          </p:cNvSpPr>
          <p:nvPr>
            <p:ph idx="1"/>
          </p:nvPr>
        </p:nvSpPr>
        <p:spPr/>
        <p:txBody>
          <a:bodyPr/>
          <a:lstStyle/>
          <a:p>
            <a:r>
              <a:rPr lang="en-US" b="0" dirty="0"/>
              <a:t>11-15/1036r0 – </a:t>
            </a:r>
            <a:r>
              <a:rPr lang="en-US" b="0" dirty="0" err="1"/>
              <a:t>TGaj</a:t>
            </a:r>
            <a:r>
              <a:rPr lang="en-US" b="0" dirty="0"/>
              <a:t> Editor Report for </a:t>
            </a:r>
            <a:r>
              <a:rPr lang="en-US" b="0" dirty="0" smtClean="0"/>
              <a:t>CC22 is presented</a:t>
            </a:r>
            <a:endParaRPr lang="en-US" b="0" dirty="0"/>
          </a:p>
          <a:p>
            <a:pPr>
              <a:lnSpc>
                <a:spcPct val="90000"/>
              </a:lnSpc>
            </a:pPr>
            <a:r>
              <a:rPr lang="en-US" b="0" dirty="0"/>
              <a:t>11-15/1054r0 – Resolution for Comments on IEEE 802.11aj (45GHz) D </a:t>
            </a:r>
            <a:r>
              <a:rPr lang="en-US" b="0" dirty="0" smtClean="0"/>
              <a:t>0.6 is presented. Feedback is provided from the floor. Revision will be presented again on Tuesday session</a:t>
            </a:r>
            <a:endParaRPr lang="en-US" b="0" dirty="0"/>
          </a:p>
          <a:p>
            <a:pPr>
              <a:lnSpc>
                <a:spcPct val="90000"/>
              </a:lnSpc>
            </a:pPr>
            <a:r>
              <a:rPr lang="en-US" altLang="zh-CN" b="0" dirty="0" smtClean="0"/>
              <a:t>MDR (</a:t>
            </a:r>
            <a:r>
              <a:rPr lang="is-IS" altLang="zh-CN" b="0" dirty="0"/>
              <a:t>11-11-0615-06-0000-wg802-11-mec-</a:t>
            </a:r>
            <a:r>
              <a:rPr lang="is-IS" altLang="zh-CN" b="0" dirty="0" smtClean="0"/>
              <a:t>process.doc) has been reviewed</a:t>
            </a:r>
            <a:endParaRPr lang="en-US" altLang="zh-CN" b="0"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14</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74192581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Note for Tuesday 10:30-12:30</a:t>
            </a:r>
            <a:endParaRPr lang="en-US" dirty="0"/>
          </a:p>
        </p:txBody>
      </p:sp>
      <p:sp>
        <p:nvSpPr>
          <p:cNvPr id="3" name="Content Placeholder 2"/>
          <p:cNvSpPr>
            <a:spLocks noGrp="1"/>
          </p:cNvSpPr>
          <p:nvPr>
            <p:ph idx="1"/>
          </p:nvPr>
        </p:nvSpPr>
        <p:spPr/>
        <p:txBody>
          <a:bodyPr/>
          <a:lstStyle/>
          <a:p>
            <a:pPr>
              <a:lnSpc>
                <a:spcPct val="90000"/>
              </a:lnSpc>
            </a:pPr>
            <a:r>
              <a:rPr lang="en-US" dirty="0"/>
              <a:t>11-15/1054r2 – Resolution for Comments on IEEE 802.11aj (45GHz) D </a:t>
            </a:r>
            <a:r>
              <a:rPr lang="en-US" dirty="0" smtClean="0"/>
              <a:t>0.6 was presented with further feedback from the floor</a:t>
            </a:r>
            <a:endParaRPr lang="en-US" dirty="0"/>
          </a:p>
          <a:p>
            <a:pPr>
              <a:lnSpc>
                <a:spcPct val="90000"/>
              </a:lnSpc>
            </a:pPr>
            <a:r>
              <a:rPr lang="en-US" altLang="zh-CN" dirty="0" smtClean="0"/>
              <a:t>He </a:t>
            </a:r>
            <a:r>
              <a:rPr lang="en-US" altLang="zh-CN" dirty="0" err="1" smtClean="0"/>
              <a:t>Shiwen</a:t>
            </a:r>
            <a:r>
              <a:rPr lang="en-US" altLang="zh-CN" dirty="0" smtClean="0"/>
              <a:t> has been elected as </a:t>
            </a:r>
            <a:r>
              <a:rPr lang="en-US" altLang="zh-CN" dirty="0"/>
              <a:t>Sub-editor for 45GHz</a:t>
            </a:r>
          </a:p>
          <a:p>
            <a:pPr>
              <a:lnSpc>
                <a:spcPct val="90000"/>
              </a:lnSpc>
            </a:pPr>
            <a:r>
              <a:rPr lang="en-US" altLang="zh-CN" dirty="0" smtClean="0"/>
              <a:t>Timeline </a:t>
            </a:r>
            <a:r>
              <a:rPr lang="en-US" altLang="zh-CN" dirty="0"/>
              <a:t>of </a:t>
            </a:r>
            <a:r>
              <a:rPr lang="en-US" altLang="zh-CN" dirty="0" err="1" smtClean="0"/>
              <a:t>TGaj</a:t>
            </a:r>
            <a:r>
              <a:rPr lang="en-US" altLang="zh-CN" dirty="0" smtClean="0"/>
              <a:t> has been reviewed</a:t>
            </a:r>
            <a:endParaRPr lang="en-US" altLang="zh-CN"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15</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96284062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a:t>
            </a:r>
            <a:endParaRPr lang="en-US" dirty="0"/>
          </a:p>
        </p:txBody>
      </p:sp>
      <p:sp>
        <p:nvSpPr>
          <p:cNvPr id="3" name="Content Placeholder 2"/>
          <p:cNvSpPr>
            <a:spLocks noGrp="1"/>
          </p:cNvSpPr>
          <p:nvPr>
            <p:ph idx="1"/>
          </p:nvPr>
        </p:nvSpPr>
        <p:spPr/>
        <p:txBody>
          <a:bodyPr/>
          <a:lstStyle/>
          <a:p>
            <a:r>
              <a:rPr lang="en-US" dirty="0" smtClean="0"/>
              <a:t>Election of Sub-editor for 45GHz</a:t>
            </a:r>
          </a:p>
          <a:p>
            <a:endParaRPr lang="en-US" dirty="0"/>
          </a:p>
          <a:p>
            <a:r>
              <a:rPr lang="en-US" dirty="0" smtClean="0"/>
              <a:t>Nomination</a:t>
            </a:r>
          </a:p>
          <a:p>
            <a:pPr lvl="1"/>
            <a:r>
              <a:rPr lang="en-US" dirty="0" smtClean="0"/>
              <a:t>Sub-editor for 45GHz: </a:t>
            </a:r>
            <a:r>
              <a:rPr lang="en-US" dirty="0" err="1" smtClean="0"/>
              <a:t>Shiwen</a:t>
            </a:r>
            <a:r>
              <a:rPr lang="en-US" dirty="0" smtClean="0"/>
              <a:t> He</a:t>
            </a:r>
          </a:p>
          <a:p>
            <a:pPr lvl="1"/>
            <a:endParaRPr lang="en-US" dirty="0"/>
          </a:p>
          <a:p>
            <a:endParaRPr lang="en-US" dirty="0"/>
          </a:p>
        </p:txBody>
      </p:sp>
      <p:sp>
        <p:nvSpPr>
          <p:cNvPr id="4" name="Date Placeholder 3"/>
          <p:cNvSpPr>
            <a:spLocks noGrp="1"/>
          </p:cNvSpPr>
          <p:nvPr>
            <p:ph type="dt" sz="half" idx="10"/>
          </p:nvPr>
        </p:nvSpPr>
        <p:spPr/>
        <p:txBody>
          <a:bodyPr/>
          <a:lstStyle/>
          <a:p>
            <a:pPr>
              <a:defRPr/>
            </a:pPr>
            <a:r>
              <a:rPr lang="en-US" altLang="zh-CN" smtClean="0"/>
              <a:t>Sept 2015</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smtClean="0"/>
              <a:t>Xiaoming Peng (I2R)</a:t>
            </a:r>
            <a:endParaRPr lang="en-US" dirty="0"/>
          </a:p>
        </p:txBody>
      </p:sp>
    </p:spTree>
    <p:extLst>
      <p:ext uri="{BB962C8B-B14F-4D97-AF65-F5344CB8AC3E}">
        <p14:creationId xmlns:p14="http://schemas.microsoft.com/office/powerpoint/2010/main" val="41619052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p:nvPr>
        </p:nvSpPr>
        <p:spPr/>
        <p:txBody>
          <a:bodyPr/>
          <a:lstStyle/>
          <a:p>
            <a:r>
              <a:rPr lang="en-US" altLang="zh-CN" dirty="0" smtClean="0"/>
              <a:t>Goals for November 2015 Meeting</a:t>
            </a:r>
          </a:p>
        </p:txBody>
      </p:sp>
      <p:sp>
        <p:nvSpPr>
          <p:cNvPr id="48130" name="Content Placeholder 2"/>
          <p:cNvSpPr>
            <a:spLocks noGrp="1"/>
          </p:cNvSpPr>
          <p:nvPr>
            <p:ph idx="1"/>
          </p:nvPr>
        </p:nvSpPr>
        <p:spPr/>
        <p:txBody>
          <a:bodyPr/>
          <a:lstStyle/>
          <a:p>
            <a:r>
              <a:rPr lang="en-US" altLang="zh-CN" dirty="0" err="1" smtClean="0"/>
              <a:t>TGaj</a:t>
            </a:r>
            <a:r>
              <a:rPr lang="en-US" altLang="zh-CN" dirty="0" smtClean="0"/>
              <a:t> Technical Specification D1.0 ready for WG Initial Letter Ballot</a:t>
            </a:r>
          </a:p>
        </p:txBody>
      </p:sp>
      <p:sp>
        <p:nvSpPr>
          <p:cNvPr id="4813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4C422E3-BE50-412B-9B4D-B3EF1F49596C}" type="slidenum">
              <a:rPr lang="en-US" altLang="zh-CN"/>
              <a:pPr/>
              <a:t>17</a:t>
            </a:fld>
            <a:endParaRPr lang="en-US" altLang="zh-CN"/>
          </a:p>
        </p:txBody>
      </p:sp>
      <p:sp>
        <p:nvSpPr>
          <p:cNvPr id="4813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p:nvPr>
        </p:nvSpPr>
        <p:spPr/>
        <p:txBody>
          <a:bodyPr/>
          <a:lstStyle/>
          <a:p>
            <a:r>
              <a:rPr lang="en-US" altLang="zh-CN" smtClean="0"/>
              <a:t>Conference call times</a:t>
            </a:r>
          </a:p>
        </p:txBody>
      </p:sp>
      <p:sp>
        <p:nvSpPr>
          <p:cNvPr id="49154" name="Content Placeholder 2"/>
          <p:cNvSpPr>
            <a:spLocks noGrp="1"/>
          </p:cNvSpPr>
          <p:nvPr>
            <p:ph idx="1"/>
          </p:nvPr>
        </p:nvSpPr>
        <p:spPr/>
        <p:txBody>
          <a:bodyPr/>
          <a:lstStyle/>
          <a:p>
            <a:pPr lvl="1"/>
            <a:r>
              <a:rPr lang="en-US" altLang="zh-CN" sz="2400" dirty="0" smtClean="0"/>
              <a:t>9pm (ET) Oct 22, 2015</a:t>
            </a:r>
          </a:p>
          <a:p>
            <a:pPr lvl="2"/>
            <a:r>
              <a:rPr lang="en-US" altLang="zh-CN" sz="2200" dirty="0" smtClean="0"/>
              <a:t>9am Beijing Time, Oct 23, 2015</a:t>
            </a:r>
          </a:p>
        </p:txBody>
      </p:sp>
      <p:sp>
        <p:nvSpPr>
          <p:cNvPr id="49155"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163C0E4F-37BC-4B97-9E24-22C06F8A86E7}" type="slidenum">
              <a:rPr lang="en-US" altLang="zh-CN"/>
              <a:pPr/>
              <a:t>18</a:t>
            </a:fld>
            <a:endParaRPr lang="en-US" altLang="zh-CN"/>
          </a:p>
        </p:txBody>
      </p:sp>
      <p:sp>
        <p:nvSpPr>
          <p:cNvPr id="4915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Meeting Protocol</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US" sz="3200" b="1" kern="0">
                <a:latin typeface="+mn-lt"/>
                <a:ea typeface="+mn-ea"/>
              </a:rPr>
              <a:t>Please announce your affiliation when you first address the group during a meeting slot</a:t>
            </a:r>
            <a:endParaRPr lang="en-US" sz="32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altLang="zh-CN" smtClean="0"/>
              <a:t>Xiaoming Peng (I2R)</a:t>
            </a:r>
            <a:endParaRPr lang="en-US" dirty="0"/>
          </a:p>
        </p:txBody>
      </p:sp>
      <p:sp>
        <p:nvSpPr>
          <p:cNvPr id="30725"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9F52B70B-9386-4875-A4DE-B4EFAF52E801}" type="slidenum">
              <a:rPr lang="en-US" altLang="zh-CN"/>
              <a:pPr/>
              <a:t>3</a:t>
            </a:fld>
            <a:endParaRPr lang="en-US" altLang="zh-CN"/>
          </a:p>
        </p:txBody>
      </p:sp>
      <p:sp>
        <p:nvSpPr>
          <p:cNvPr id="5" name="Rectangle 2"/>
          <p:cNvSpPr txBox="1">
            <a:spLocks noChangeArrowheads="1"/>
          </p:cNvSpPr>
          <p:nvPr/>
        </p:nvSpPr>
        <p:spPr bwMode="auto">
          <a:xfrm>
            <a:off x="685800" y="685800"/>
            <a:ext cx="7772400" cy="762000"/>
          </a:xfrm>
          <a:prstGeom prst="rect">
            <a:avLst/>
          </a:prstGeom>
          <a:noFill/>
          <a:ln w="9525">
            <a:noFill/>
            <a:miter lim="800000"/>
            <a:headEnd/>
            <a:tailEnd/>
          </a:ln>
        </p:spPr>
        <p:txBody>
          <a:bodyPr lIns="92075" tIns="46038" rIns="92075" bIns="46038" anchor="ctr"/>
          <a:lstStyle/>
          <a:p>
            <a:pPr algn="ctr" eaLnBrk="0" hangingPunct="0">
              <a:defRPr/>
            </a:pPr>
            <a:r>
              <a:rPr lang="en-US" sz="3200" b="1" kern="0">
                <a:solidFill>
                  <a:schemeClr val="tx2"/>
                </a:solidFill>
                <a:latin typeface="+mj-lt"/>
                <a:ea typeface="+mj-ea"/>
                <a:cs typeface="+mj-cs"/>
              </a:rPr>
              <a:t>Attendance, Voting &amp; Document Status</a:t>
            </a:r>
          </a:p>
        </p:txBody>
      </p:sp>
      <p:sp>
        <p:nvSpPr>
          <p:cNvPr id="31747" name="Rectangle 3"/>
          <p:cNvSpPr txBox="1">
            <a:spLocks noChangeArrowheads="1"/>
          </p:cNvSpPr>
          <p:nvPr/>
        </p:nvSpPr>
        <p:spPr bwMode="auto">
          <a:xfrm>
            <a:off x="304800" y="1371600"/>
            <a:ext cx="86868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buFontTx/>
              <a:buChar char="•"/>
            </a:pPr>
            <a:r>
              <a:rPr lang="en-US" altLang="zh-CN" sz="2400" b="1" dirty="0"/>
              <a:t>Make sure your badges are correct </a:t>
            </a:r>
          </a:p>
          <a:p>
            <a:pPr>
              <a:spcBef>
                <a:spcPct val="20000"/>
              </a:spcBef>
              <a:buFontTx/>
              <a:buChar char="•"/>
            </a:pPr>
            <a:endParaRPr lang="en-US" altLang="zh-CN" sz="2400" b="1" dirty="0"/>
          </a:p>
          <a:p>
            <a:pPr>
              <a:spcBef>
                <a:spcPct val="20000"/>
              </a:spcBef>
              <a:buFontTx/>
              <a:buChar char="•"/>
            </a:pPr>
            <a:r>
              <a:rPr lang="en-US" altLang="zh-CN" sz="2400" b="1" dirty="0"/>
              <a:t>If you plan to make a submission be sure it does not contain company logos or advertising</a:t>
            </a:r>
          </a:p>
          <a:p>
            <a:pPr>
              <a:spcBef>
                <a:spcPct val="20000"/>
              </a:spcBef>
              <a:buFontTx/>
              <a:buChar char="•"/>
            </a:pPr>
            <a:endParaRPr lang="en-US" altLang="zh-CN" sz="2400" b="1" dirty="0"/>
          </a:p>
          <a:p>
            <a:pPr>
              <a:spcBef>
                <a:spcPct val="20000"/>
              </a:spcBef>
              <a:buFontTx/>
              <a:buChar char="•"/>
            </a:pPr>
            <a:r>
              <a:rPr lang="en-US" altLang="zh-CN" sz="2400" b="1" dirty="0"/>
              <a:t>Questions on Attendance, Voting status, Ballot pool, Access to Reflector, Documentation,  member</a:t>
            </a:r>
            <a:r>
              <a:rPr lang="ja-JP" altLang="en-US" sz="2400" b="1" dirty="0"/>
              <a:t>’</a:t>
            </a:r>
            <a:r>
              <a:rPr lang="en-US" altLang="ja-JP" sz="2400" b="1" dirty="0"/>
              <a:t>s </a:t>
            </a:r>
            <a:r>
              <a:rPr lang="en-US" altLang="ja-JP" sz="2400" b="1" dirty="0" smtClean="0"/>
              <a:t>area</a:t>
            </a:r>
            <a:r>
              <a:rPr lang="zh-CN" altLang="en-US" sz="2400" b="1" dirty="0" smtClean="0"/>
              <a:t>，</a:t>
            </a:r>
            <a:r>
              <a:rPr lang="en-US" altLang="zh-CN" sz="2400" b="1" dirty="0" smtClean="0"/>
              <a:t>see</a:t>
            </a:r>
            <a:endParaRPr lang="en-US" altLang="ja-JP" sz="2400" b="1" dirty="0"/>
          </a:p>
          <a:p>
            <a:pPr lvl="1">
              <a:spcBef>
                <a:spcPct val="20000"/>
              </a:spcBef>
              <a:buFontTx/>
              <a:buChar char="–"/>
            </a:pPr>
            <a:r>
              <a:rPr lang="en-US" altLang="zh-CN" sz="2400" dirty="0" smtClean="0"/>
              <a:t>Adrian Stephens –  adrian.p.stephens@intel.com  </a:t>
            </a:r>
          </a:p>
          <a:p>
            <a:pPr lvl="1">
              <a:spcBef>
                <a:spcPct val="20000"/>
              </a:spcBef>
              <a:buFontTx/>
              <a:buChar char="–"/>
            </a:pPr>
            <a:r>
              <a:rPr lang="en-US" altLang="zh-CN" sz="2400" dirty="0" smtClean="0"/>
              <a:t>Jon </a:t>
            </a:r>
            <a:r>
              <a:rPr lang="en-US" altLang="zh-CN" sz="2400" dirty="0" err="1" smtClean="0"/>
              <a:t>Rosdahl</a:t>
            </a:r>
            <a:r>
              <a:rPr lang="en-US" altLang="zh-CN" sz="2400" dirty="0" smtClean="0"/>
              <a:t> –  jrosdahl@ieee.org</a:t>
            </a:r>
          </a:p>
          <a:p>
            <a:pPr lvl="1">
              <a:spcBef>
                <a:spcPct val="20000"/>
              </a:spcBef>
              <a:buFontTx/>
              <a:buChar char="–"/>
            </a:pPr>
            <a:r>
              <a:rPr lang="en-US" altLang="zh-CN" sz="2400" dirty="0" smtClean="0"/>
              <a:t>Dorothy Stanly  –  </a:t>
            </a:r>
            <a:r>
              <a:rPr lang="en-US" sz="2400" dirty="0" smtClean="0"/>
              <a:t>DStanley@arubanetworks.com</a:t>
            </a:r>
            <a:endParaRPr lang="en-US" altLang="zh-CN" sz="2400" dirty="0"/>
          </a:p>
          <a:p>
            <a:pPr>
              <a:spcBef>
                <a:spcPct val="20000"/>
              </a:spcBef>
              <a:buFontTx/>
              <a:buChar char="•"/>
            </a:pPr>
            <a:r>
              <a:rPr lang="en-US" altLang="zh-CN" sz="2400" b="1" dirty="0"/>
              <a:t>Cell Phones Silent or Off</a:t>
            </a:r>
          </a:p>
          <a:p>
            <a:pPr lvl="1">
              <a:spcBef>
                <a:spcPct val="20000"/>
              </a:spcBef>
              <a:buFontTx/>
              <a:buChar char="–"/>
            </a:pPr>
            <a:endParaRPr lang="en-US" altLang="zh-CN" sz="2000"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31749" name="Date Placeholder 3"/>
          <p:cNvSpPr>
            <a:spLocks noGrp="1"/>
          </p:cNvSpPr>
          <p:nvPr>
            <p:ph type="dt" sz="quarter" idx="10"/>
          </p:nvPr>
        </p:nvSpPr>
        <p:spPr>
          <a:xfrm>
            <a:off x="696913" y="333375"/>
            <a:ext cx="942566"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ADFA689-4CA0-4768-93F8-6CC09885F0CF}" type="slidenum">
              <a:rPr lang="en-US" altLang="zh-CN"/>
              <a:pPr/>
              <a:t>4</a:t>
            </a:fld>
            <a:endParaRPr lang="en-US" altLang="zh-CN"/>
          </a:p>
        </p:txBody>
      </p:sp>
      <p:sp>
        <p:nvSpPr>
          <p:cNvPr id="5" name="Rectangle 2"/>
          <p:cNvSpPr txBox="1">
            <a:spLocks noChangeArrowheads="1"/>
          </p:cNvSpPr>
          <p:nvPr/>
        </p:nvSpPr>
        <p:spPr>
          <a:xfrm>
            <a:off x="685800" y="685800"/>
            <a:ext cx="7772400" cy="1066800"/>
          </a:xfrm>
          <a:prstGeom prst="rect">
            <a:avLst/>
          </a:prstGeom>
        </p:spPr>
        <p:txBody>
          <a:bodyPr/>
          <a:lstStyle/>
          <a:p>
            <a:pPr algn="ctr" eaLnBrk="0" hangingPunct="0">
              <a:defRPr/>
            </a:pPr>
            <a:r>
              <a:rPr lang="en-US" sz="3200" b="1" kern="0">
                <a:solidFill>
                  <a:schemeClr val="tx2"/>
                </a:solidFill>
                <a:latin typeface="+mj-lt"/>
                <a:ea typeface="+mj-ea"/>
                <a:cs typeface="+mj-cs"/>
              </a:rPr>
              <a:t>Patent Policy</a:t>
            </a:r>
          </a:p>
        </p:txBody>
      </p:sp>
      <p:sp>
        <p:nvSpPr>
          <p:cNvPr id="6" name="Rectangle 3"/>
          <p:cNvSpPr txBox="1">
            <a:spLocks noChangeArrowheads="1"/>
          </p:cNvSpPr>
          <p:nvPr/>
        </p:nvSpPr>
        <p:spPr>
          <a:xfrm>
            <a:off x="685800" y="1981200"/>
            <a:ext cx="7772400" cy="4114800"/>
          </a:xfrm>
          <a:prstGeom prst="rect">
            <a:avLst/>
          </a:prstGeom>
        </p:spPr>
        <p:txBody>
          <a:bodyPr/>
          <a:lstStyle/>
          <a:p>
            <a:pPr marL="342900" indent="-342900" eaLnBrk="0" hangingPunct="0">
              <a:spcBef>
                <a:spcPct val="20000"/>
              </a:spcBef>
              <a:buFontTx/>
              <a:buChar char="•"/>
              <a:defRPr/>
            </a:pPr>
            <a:r>
              <a:rPr lang="en-US" sz="2400" b="1" kern="0" dirty="0">
                <a:latin typeface="+mn-lt"/>
                <a:ea typeface="+mn-ea"/>
              </a:rPr>
              <a:t>Following </a:t>
            </a:r>
            <a:r>
              <a:rPr lang="en-US" sz="2400" b="1" kern="0" dirty="0" smtClean="0">
                <a:latin typeface="+mn-lt"/>
                <a:ea typeface="+mn-ea"/>
              </a:rPr>
              <a:t>4 slides</a:t>
            </a:r>
            <a:endParaRPr lang="en-US" sz="2400" b="1" kern="0" dirty="0">
              <a:latin typeface="+mn-lt"/>
              <a:ea typeface="+mn-ea"/>
            </a:endParaRPr>
          </a:p>
        </p:txBody>
      </p:sp>
      <p:sp>
        <p:nvSpPr>
          <p:cNvPr id="32773"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Sept 2015</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6"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5</a:t>
            </a:fld>
            <a:endParaRPr lang="en-US" altLang="zh-CN"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#1</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Sept 2015</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6</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9" name="矩形 8"/>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#2</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Sept 2015</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6"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7</a:t>
            </a:fld>
            <a:endParaRPr lang="en-US" altLang="zh-CN" dirty="0"/>
          </a:p>
        </p:txBody>
      </p:sp>
      <p:sp>
        <p:nvSpPr>
          <p:cNvPr id="7"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8" name="矩形 7"/>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#3</a:t>
            </a:r>
            <a:endParaRPr lang="en-US" sz="2400" b="1" kern="0"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Sept 2015</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7" name="Slide Number Placeholder 3"/>
          <p:cNvSpPr>
            <a:spLocks noGrp="1"/>
          </p:cNvSpPr>
          <p:nvPr>
            <p:ph type="sldNum" sz="quarter" idx="12"/>
          </p:nvPr>
        </p:nvSpPr>
        <p:spPr>
          <a:xfrm>
            <a:off x="4344988" y="6475413"/>
            <a:ext cx="5302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84597730-6AFF-4DE9-846A-4DA71F5B00FF}" type="slidenum">
              <a:rPr lang="en-US" altLang="zh-CN"/>
              <a:pPr/>
              <a:t>8</a:t>
            </a:fld>
            <a:endParaRPr lang="en-US" altLang="zh-CN" dirty="0"/>
          </a:p>
        </p:txBody>
      </p:sp>
      <p:sp>
        <p:nvSpPr>
          <p:cNvPr id="8"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
        <p:nvSpPr>
          <p:cNvPr id="10" name="矩形 9"/>
          <p:cNvSpPr/>
          <p:nvPr/>
        </p:nvSpPr>
        <p:spPr>
          <a:xfrm>
            <a:off x="357158" y="6000768"/>
            <a:ext cx="492443" cy="461665"/>
          </a:xfrm>
          <a:prstGeom prst="rect">
            <a:avLst/>
          </a:prstGeom>
        </p:spPr>
        <p:txBody>
          <a:bodyPr wrap="none">
            <a:spAutoFit/>
          </a:bodyPr>
          <a:lstStyle/>
          <a:p>
            <a:pPr marL="342900" indent="-342900" eaLnBrk="0" hangingPunct="0">
              <a:spcBef>
                <a:spcPct val="20000"/>
              </a:spcBef>
              <a:defRPr/>
            </a:pPr>
            <a:r>
              <a:rPr lang="en-US" sz="2400" b="1" kern="0" dirty="0" smtClean="0"/>
              <a:t>#4</a:t>
            </a:r>
            <a:endParaRPr lang="en-US" sz="2400" b="1" kern="0"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sz="2800" b="0" dirty="0" smtClean="0">
                <a:latin typeface="+mj-lt"/>
                <a:cs typeface="Arial" panose="020B0604020202020204" pitchFamily="34" charset="0"/>
              </a:rPr>
              <a:t>Set agenda for the week</a:t>
            </a:r>
          </a:p>
          <a:p>
            <a:r>
              <a:rPr lang="en-US" altLang="zh-CN" sz="2800" b="0" dirty="0" smtClean="0">
                <a:latin typeface="+mj-lt"/>
                <a:cs typeface="Arial" panose="020B0604020202020204" pitchFamily="34" charset="0"/>
              </a:rPr>
              <a:t>Review from July meeting</a:t>
            </a:r>
          </a:p>
          <a:p>
            <a:r>
              <a:rPr lang="en-US" altLang="zh-CN" sz="2800" b="0" dirty="0" smtClean="0">
                <a:latin typeface="+mj-lt"/>
                <a:cs typeface="Arial" panose="020B0604020202020204" pitchFamily="34" charset="0"/>
              </a:rPr>
              <a:t>Approve the meeting minutes for July</a:t>
            </a:r>
            <a:r>
              <a:rPr lang="en-US" altLang="zh-CN" sz="2800" b="0" dirty="0" smtClean="0">
                <a:cs typeface="Arial" panose="020B0604020202020204" pitchFamily="34" charset="0"/>
              </a:rPr>
              <a:t> </a:t>
            </a:r>
            <a:r>
              <a:rPr lang="en-US" altLang="zh-CN" sz="2800" b="0" dirty="0" smtClean="0">
                <a:latin typeface="+mj-lt"/>
                <a:cs typeface="Arial" panose="020B0604020202020204" pitchFamily="34" charset="0"/>
              </a:rPr>
              <a:t>meeting</a:t>
            </a:r>
          </a:p>
          <a:p>
            <a:r>
              <a:rPr lang="en-US" altLang="zh-CN" sz="2800" b="0" dirty="0" smtClean="0">
                <a:latin typeface="+mj-lt"/>
                <a:cs typeface="Arial" panose="020B0604020202020204" pitchFamily="34" charset="0"/>
              </a:rPr>
              <a:t>Comment Resolution for CIDs in CC22 </a:t>
            </a:r>
          </a:p>
          <a:p>
            <a:r>
              <a:rPr lang="en-US" altLang="zh-CN" sz="2800" b="0" dirty="0" smtClean="0">
                <a:latin typeface="+mj-lt"/>
                <a:cs typeface="Arial" panose="020B0604020202020204" pitchFamily="34" charset="0"/>
              </a:rPr>
              <a:t>Election of sub-editor for 45GHz</a:t>
            </a:r>
          </a:p>
          <a:p>
            <a:r>
              <a:rPr lang="en-US" altLang="zh-CN" sz="2800" b="0" dirty="0" smtClean="0">
                <a:cs typeface="Arial" panose="020B0604020202020204" pitchFamily="34" charset="0"/>
              </a:rPr>
              <a:t>Motion</a:t>
            </a:r>
          </a:p>
          <a:p>
            <a:r>
              <a:rPr lang="en-US" altLang="zh-CN" sz="2800" b="0" dirty="0" smtClean="0">
                <a:latin typeface="+mj-lt"/>
                <a:cs typeface="Arial" panose="020B0604020202020204" pitchFamily="34" charset="0"/>
              </a:rPr>
              <a:t>Planning for November 2015 Meeting</a:t>
            </a:r>
          </a:p>
          <a:p>
            <a:endParaRPr lang="en-US" altLang="zh-CN" sz="2800" b="0" dirty="0" smtClean="0">
              <a:latin typeface="+mj-lt"/>
            </a:endParaRPr>
          </a:p>
          <a:p>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9</a:t>
            </a:fld>
            <a:endParaRPr lang="en-US" altLang="zh-CN"/>
          </a:p>
        </p:txBody>
      </p:sp>
      <p:sp>
        <p:nvSpPr>
          <p:cNvPr id="3891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smtClean="0"/>
              <a:t>Sept 2015</a:t>
            </a:r>
            <a:endParaRPr lang="en-US" altLang="zh-CN" sz="1800" dirty="0"/>
          </a:p>
        </p:txBody>
      </p:sp>
      <p:sp>
        <p:nvSpPr>
          <p:cNvPr id="9" name="Footer Placeholder 4"/>
          <p:cNvSpPr>
            <a:spLocks noGrp="1"/>
          </p:cNvSpPr>
          <p:nvPr>
            <p:ph type="ftr" sz="quarter" idx="3"/>
          </p:nvPr>
        </p:nvSpPr>
        <p:spPr>
          <a:xfrm>
            <a:off x="4714876" y="6475413"/>
            <a:ext cx="3829049" cy="369332"/>
          </a:xfrm>
        </p:spPr>
        <p:txBody>
          <a:bodyPr/>
          <a:lstStyle/>
          <a:p>
            <a:pPr>
              <a:defRPr/>
            </a:pPr>
            <a:r>
              <a:rPr lang="en-US" altLang="zh-CN" smtClean="0"/>
              <a:t>Xiaoming Peng (I2R)</a:t>
            </a:r>
            <a:endParaRPr lang="en-US" dirty="0"/>
          </a:p>
        </p:txBody>
      </p:sp>
    </p:spTree>
  </p:cSld>
  <p:clrMapOvr>
    <a:masterClrMapping/>
  </p:clrMapOvr>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115758</TotalTime>
  <Words>1504</Words>
  <Application>Microsoft Macintosh PowerPoint</Application>
  <PresentationFormat>On-screen Show (4:3)</PresentationFormat>
  <Paragraphs>216</Paragraphs>
  <Slides>18</Slides>
  <Notes>8</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802-11-Submission</vt:lpstr>
      <vt:lpstr>Document</vt:lpstr>
      <vt:lpstr>PowerPoint Presentation</vt:lpstr>
      <vt:lpstr>PowerPoint Presentation</vt:lpstr>
      <vt:lpstr>PowerPoint Presentation</vt:lpstr>
      <vt:lpstr>PowerPoint Presentation</vt:lpstr>
      <vt:lpstr>Participants, Patents, and Duty to Inform</vt:lpstr>
      <vt:lpstr>Patent Related Links</vt:lpstr>
      <vt:lpstr>Call for Potentially Essential Patents</vt:lpstr>
      <vt:lpstr>Other Guidelines for IEEE WG Meetings</vt:lpstr>
      <vt:lpstr>Agenda Items for the Week</vt:lpstr>
      <vt:lpstr>Tentative IEEE 802.11aj Agenda for the Week</vt:lpstr>
      <vt:lpstr>Tentative IEEE 802.11aj Agenda for the Week  </vt:lpstr>
      <vt:lpstr>Work Completed  </vt:lpstr>
      <vt:lpstr>Approve the meeting minutes</vt:lpstr>
      <vt:lpstr>Note for Monday 13:30-15:30</vt:lpstr>
      <vt:lpstr>Note for Tuesday 10:30-12:30</vt:lpstr>
      <vt:lpstr>Election</vt:lpstr>
      <vt:lpstr>Goals for November 2015 Meeting</vt:lpstr>
      <vt:lpstr>Conference call times</vt:lpstr>
    </vt:vector>
  </TitlesOfParts>
  <Company>I2R</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TGaj Sept 2011 Report</dc:title>
  <dc:creator>Xiaoming Peng</dc:creator>
  <cp:keywords>Sept 2012</cp:keywords>
  <cp:lastModifiedBy>Peng Xiaoming</cp:lastModifiedBy>
  <cp:revision>3395</cp:revision>
  <cp:lastPrinted>1998-02-10T13:28:06Z</cp:lastPrinted>
  <dcterms:created xsi:type="dcterms:W3CDTF">2007-04-17T18:10:23Z</dcterms:created>
  <dcterms:modified xsi:type="dcterms:W3CDTF">2015-09-16T09:06:15Z</dcterms:modified>
</cp:coreProperties>
</file>