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67" r:id="rId2"/>
    <p:sldId id="366" r:id="rId3"/>
    <p:sldId id="385" r:id="rId4"/>
    <p:sldId id="404" r:id="rId5"/>
    <p:sldId id="378" r:id="rId6"/>
    <p:sldId id="386" r:id="rId7"/>
    <p:sldId id="370" r:id="rId8"/>
    <p:sldId id="371" r:id="rId9"/>
    <p:sldId id="372" r:id="rId10"/>
    <p:sldId id="373" r:id="rId11"/>
    <p:sldId id="405" r:id="rId12"/>
    <p:sldId id="389" r:id="rId13"/>
    <p:sldId id="387" r:id="rId14"/>
    <p:sldId id="374" r:id="rId15"/>
    <p:sldId id="375" r:id="rId16"/>
    <p:sldId id="376" r:id="rId17"/>
    <p:sldId id="377" r:id="rId18"/>
    <p:sldId id="406" r:id="rId19"/>
    <p:sldId id="390" r:id="rId20"/>
    <p:sldId id="388" r:id="rId21"/>
    <p:sldId id="381" r:id="rId22"/>
    <p:sldId id="382" r:id="rId23"/>
    <p:sldId id="383" r:id="rId24"/>
    <p:sldId id="384" r:id="rId25"/>
    <p:sldId id="369" r:id="rId26"/>
    <p:sldId id="412" r:id="rId27"/>
    <p:sldId id="368" r:id="rId28"/>
    <p:sldId id="407" r:id="rId29"/>
    <p:sldId id="391" r:id="rId30"/>
    <p:sldId id="393" r:id="rId31"/>
    <p:sldId id="396" r:id="rId32"/>
    <p:sldId id="394" r:id="rId33"/>
    <p:sldId id="397" r:id="rId34"/>
    <p:sldId id="441" r:id="rId35"/>
    <p:sldId id="395" r:id="rId36"/>
    <p:sldId id="398" r:id="rId37"/>
    <p:sldId id="399" r:id="rId38"/>
    <p:sldId id="402" r:id="rId39"/>
    <p:sldId id="403" r:id="rId40"/>
    <p:sldId id="424" r:id="rId41"/>
    <p:sldId id="421" r:id="rId42"/>
    <p:sldId id="422" r:id="rId43"/>
    <p:sldId id="423" r:id="rId44"/>
    <p:sldId id="425" r:id="rId45"/>
    <p:sldId id="416" r:id="rId46"/>
    <p:sldId id="414" r:id="rId47"/>
    <p:sldId id="417" r:id="rId48"/>
    <p:sldId id="426" r:id="rId49"/>
    <p:sldId id="418" r:id="rId50"/>
    <p:sldId id="419" r:id="rId51"/>
    <p:sldId id="420" r:id="rId52"/>
    <p:sldId id="433" r:id="rId53"/>
    <p:sldId id="439" r:id="rId5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0066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86329" autoAdjust="0"/>
  </p:normalViewPr>
  <p:slideViewPr>
    <p:cSldViewPr>
      <p:cViewPr varScale="1">
        <p:scale>
          <a:sx n="118" d="100"/>
          <a:sy n="118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80" y="-84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smtClean="0"/>
              <a:t>doc.: IEEE 802.11-yy/1402r0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2D584586-2194-4C39-8143-3E3E33A93C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33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smtClean="0"/>
              <a:t>doc.: IEEE 802.11-yy/1402r0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6EC0686C-9B66-49B2-98FB-0996E60E43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943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802.11-yy/1402r0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D4359C5-E9BE-4F6A-90F5-CDF8D1005D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smtClean="0"/>
              <a:t>September 2015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7349522-3CCF-4D3D-9CA8-1D6EF64D92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Takeshi Itagaki, Sony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7BB25FE-6B75-4820-A955-BA59FE7FF2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smtClean="0"/>
              <a:t>September 2015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Takeshi Itagaki, Sony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B72D323-9ABA-4CC9-A165-43FB0F35F5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smtClean="0"/>
              <a:t>September 2015</a:t>
            </a:r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43860" y="6475413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dirty="0"/>
              <a:t>Slide </a:t>
            </a:r>
            <a:fld id="{2D2062C0-C847-4A13-8FA5-E3D8EB01C83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6" y="332601"/>
            <a:ext cx="32830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802.11-15/1045r0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Dynamic CCA control and TPC Simulation </a:t>
            </a:r>
            <a:r>
              <a:rPr lang="en-US" altLang="ja-JP" dirty="0">
                <a:solidFill>
                  <a:schemeClr val="tx1"/>
                </a:solidFill>
              </a:rPr>
              <a:t>R</a:t>
            </a:r>
            <a:r>
              <a:rPr lang="en-US" altLang="ja-JP" dirty="0" smtClean="0">
                <a:solidFill>
                  <a:schemeClr val="tx1"/>
                </a:solidFill>
              </a:rPr>
              <a:t>esults with SS1~SS3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</a:t>
            </a:r>
            <a:r>
              <a:rPr lang="en-US" sz="2000" dirty="0" smtClean="0"/>
              <a:t>: </a:t>
            </a:r>
            <a:r>
              <a:rPr lang="en-US" sz="2000" dirty="0" smtClean="0"/>
              <a:t>2015/09/14</a:t>
            </a:r>
            <a:endParaRPr lang="en-US" sz="2000" b="0" dirty="0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854074"/>
              </p:ext>
            </p:extLst>
          </p:nvPr>
        </p:nvGraphicFramePr>
        <p:xfrm>
          <a:off x="1155700" y="2703513"/>
          <a:ext cx="737870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4" name="Document" r:id="rId5" imgW="8380258" imgH="3073785" progId="Word.Document.8">
                  <p:embed/>
                </p:oleObj>
              </mc:Choice>
              <mc:Fallback>
                <p:oleObj name="Document" r:id="rId5" imgW="8380258" imgH="307378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703513"/>
                        <a:ext cx="7378700" cy="2622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71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7" y="2286813"/>
            <a:ext cx="4394378" cy="3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76" y="2281934"/>
            <a:ext cx="4389501" cy="3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SS1 results</a:t>
            </a:r>
            <a:br>
              <a:rPr kumimoji="1" lang="en-US" altLang="ja-JP" dirty="0" smtClean="0"/>
            </a:br>
            <a:r>
              <a:rPr kumimoji="1" lang="en-US" altLang="ja-JP" dirty="0"/>
              <a:t>(Half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981199" y="1969010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476999" y="1969011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Downlink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 bwMode="auto">
          <a:xfrm>
            <a:off x="6375365" y="4219575"/>
            <a:ext cx="177835" cy="123825"/>
          </a:xfrm>
          <a:prstGeom prst="rightArrow">
            <a:avLst/>
          </a:prstGeom>
          <a:solidFill>
            <a:srgbClr val="FF0000"/>
          </a:solidFill>
          <a:ln w="9525"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152401" y="6078908"/>
            <a:ext cx="8831344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When TPC and DCCA(DSC/DOCCA) are used together, 5%tile throughput can be improved 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although the gain is less than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all Ax STA condition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SS2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Simulation Setup and Results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Simulation Setup (</a:t>
            </a:r>
            <a:r>
              <a:rPr kumimoji="1" lang="en-US" altLang="ja-JP" dirty="0" smtClean="0"/>
              <a:t>SS2)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Based on </a:t>
            </a:r>
            <a:r>
              <a:rPr kumimoji="1" lang="en-US" altLang="ja-JP" dirty="0" smtClean="0"/>
              <a:t>14/0980r14 and 15/0571r10</a:t>
            </a:r>
          </a:p>
          <a:p>
            <a:pPr lvl="1"/>
            <a:r>
              <a:rPr kumimoji="1" lang="en-US" altLang="ja-JP" dirty="0"/>
              <a:t>Selected parameters</a:t>
            </a:r>
          </a:p>
          <a:p>
            <a:pPr lvl="2"/>
            <a:r>
              <a:rPr kumimoji="1" lang="en-US" altLang="ja-JP" dirty="0"/>
              <a:t>5180MHz, 80MHz </a:t>
            </a:r>
            <a:r>
              <a:rPr kumimoji="1" lang="en-US" altLang="ja-JP" dirty="0" smtClean="0"/>
              <a:t>BW</a:t>
            </a:r>
          </a:p>
          <a:p>
            <a:pPr lvl="3"/>
            <a:r>
              <a:rPr kumimoji="1" lang="en-US" altLang="ja-JP" dirty="0" smtClean="0"/>
              <a:t>2.4GHz 20MHz operation cannot </a:t>
            </a:r>
            <a:br>
              <a:rPr kumimoji="1" lang="en-US" altLang="ja-JP" dirty="0" smtClean="0"/>
            </a:br>
            <a:r>
              <a:rPr kumimoji="1" lang="en-US" altLang="ja-JP" dirty="0" smtClean="0"/>
              <a:t>support offered load</a:t>
            </a:r>
            <a:endParaRPr kumimoji="1" lang="en-US" altLang="ja-JP" dirty="0"/>
          </a:p>
          <a:p>
            <a:pPr lvl="2"/>
            <a:r>
              <a:rPr kumimoji="1" lang="en-US" altLang="ja-JP" dirty="0"/>
              <a:t>Max aggregation = 64</a:t>
            </a:r>
          </a:p>
          <a:p>
            <a:pPr lvl="2"/>
            <a:r>
              <a:rPr kumimoji="1" lang="en-US" altLang="ja-JP" dirty="0" err="1"/>
              <a:t>Goodput</a:t>
            </a:r>
            <a:r>
              <a:rPr kumimoji="1" lang="en-US" altLang="ja-JP" dirty="0"/>
              <a:t> maximizing MCS selection </a:t>
            </a:r>
            <a:br>
              <a:rPr kumimoji="1" lang="en-US" altLang="ja-JP" dirty="0"/>
            </a:br>
            <a:r>
              <a:rPr kumimoji="1" lang="en-US" altLang="ja-JP" dirty="0"/>
              <a:t>based on </a:t>
            </a:r>
            <a:r>
              <a:rPr kumimoji="1" lang="en-US" altLang="ja-JP" dirty="0" smtClean="0"/>
              <a:t>Training</a:t>
            </a:r>
          </a:p>
          <a:p>
            <a:r>
              <a:rPr kumimoji="1" lang="en-US" altLang="ja-JP" dirty="0" smtClean="0"/>
              <a:t>Modified parameters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8 </a:t>
            </a:r>
            <a:r>
              <a:rPr kumimoji="1" lang="en-US" altLang="ja-JP" dirty="0"/>
              <a:t>APs, </a:t>
            </a:r>
            <a:r>
              <a:rPr kumimoji="1" lang="en-US" altLang="ja-JP" dirty="0" smtClean="0"/>
              <a:t>64 </a:t>
            </a:r>
            <a:r>
              <a:rPr kumimoji="1" lang="en-US" altLang="ja-JP" dirty="0"/>
              <a:t>STAs per </a:t>
            </a:r>
            <a:r>
              <a:rPr kumimoji="1" lang="en-US" altLang="ja-JP" dirty="0" smtClean="0"/>
              <a:t>AP</a:t>
            </a:r>
          </a:p>
          <a:p>
            <a:pPr lvl="2"/>
            <a:r>
              <a:rPr kumimoji="1" lang="en-US" altLang="ja-JP" dirty="0" smtClean="0"/>
              <a:t>100% STAs are associated and exactly 64 STAs per an AP</a:t>
            </a:r>
          </a:p>
          <a:p>
            <a:pPr lvl="1"/>
            <a:r>
              <a:rPr kumimoji="1" lang="en-US" altLang="ja-JP" dirty="0" smtClean="0"/>
              <a:t>Traffic mix is emulated with CBR UDP as next slide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15" name="角丸四角形 114"/>
          <p:cNvSpPr/>
          <p:nvPr/>
        </p:nvSpPr>
        <p:spPr bwMode="auto">
          <a:xfrm>
            <a:off x="6912852" y="5943600"/>
            <a:ext cx="2133600" cy="457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More detailed conditions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are shown in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slide #37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798052" cy="264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7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Simulation Setup (</a:t>
            </a:r>
            <a:r>
              <a:rPr kumimoji="1" lang="en-US" altLang="ja-JP" dirty="0" smtClean="0"/>
              <a:t>SS2)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r>
              <a:rPr kumimoji="1" lang="en-US" altLang="ja-JP" dirty="0" smtClean="0"/>
              <a:t>Traffic mix of SSD is approximated as CBR UDP flows reflecting expected traffic bandwidth as follows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graphicFrame>
        <p:nvGraphicFramePr>
          <p:cNvPr id="114" name="表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03828"/>
              </p:ext>
            </p:extLst>
          </p:nvPr>
        </p:nvGraphicFramePr>
        <p:xfrm>
          <a:off x="152400" y="2834952"/>
          <a:ext cx="8772728" cy="1724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759"/>
                <a:gridCol w="1849950"/>
                <a:gridCol w="1126057"/>
                <a:gridCol w="1207284"/>
                <a:gridCol w="364416"/>
                <a:gridCol w="802440"/>
                <a:gridCol w="880228"/>
                <a:gridCol w="1657594"/>
              </a:tblGrid>
              <a:tr h="37147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SSD description (Traffic 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model for each </a:t>
                      </a: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AP)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dirty="0" smtClean="0">
                          <a:effectLst/>
                          <a:latin typeface="+mn-ea"/>
                          <a:ea typeface="+mn-ea"/>
                        </a:rPr>
                        <a:t>Expected average bandwidth [Mbps]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</a:tr>
              <a:tr h="351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ea"/>
                          <a:ea typeface="+mn-ea"/>
                        </a:rPr>
                        <a:t>Sim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 Traffic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Identifier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Traffic </a:t>
                      </a: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Model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Traffic Model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Class Identifier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Number of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Traffic 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Services 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AC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DL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UL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(Calculation from EMD)</a:t>
                      </a:r>
                      <a:endParaRPr lang="ja-JP" sz="11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D1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Buffered Video Streaming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BV6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2/2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15.6 x 2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15.6Mbps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D2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Buffered Video Streaming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BV3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6/6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6.0 x 6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6.0Mbps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D3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VDI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VDI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48/48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0.193 x 48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0.0025 x 48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DL...1444byte/60ms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UL...16byte/48ms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D4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VoIP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VOIP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10/10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VO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0.012 x 10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0.012 x 10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12.2Kbps</a:t>
                      </a:r>
                    </a:p>
                  </a:txBody>
                  <a:tcPr marL="52764" marR="52764" marT="36000" marB="0" anchor="ctr"/>
                </a:tc>
              </a:tr>
            </a:tbl>
          </a:graphicData>
        </a:graphic>
      </p:graphicFrame>
      <p:sp>
        <p:nvSpPr>
          <p:cNvPr id="116" name="下矢印 115"/>
          <p:cNvSpPr/>
          <p:nvPr/>
        </p:nvSpPr>
        <p:spPr>
          <a:xfrm>
            <a:off x="6096000" y="4965053"/>
            <a:ext cx="528906" cy="2892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5818" y="4572000"/>
            <a:ext cx="2086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Total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76.584     0.240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7" name="角丸四角形 116"/>
          <p:cNvSpPr/>
          <p:nvPr/>
        </p:nvSpPr>
        <p:spPr bwMode="auto">
          <a:xfrm>
            <a:off x="4724400" y="5254301"/>
            <a:ext cx="4114800" cy="457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DL ...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10.0 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Mbps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 8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flow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(IP 1000byte)</a:t>
            </a:r>
          </a:p>
          <a:p>
            <a:pPr algn="ctr"/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...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0.024 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Mbps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flow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(IP 40byte)</a:t>
            </a:r>
            <a:endParaRPr kumimoji="0" lang="ja-JP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1002996" y="5329012"/>
            <a:ext cx="37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Approximated CBR UDP traffic model</a:t>
            </a:r>
            <a:endParaRPr kumimoji="1" lang="en-US" altLang="ja-JP" sz="1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(AC_BE is used in all flows)</a:t>
            </a:r>
          </a:p>
        </p:txBody>
      </p:sp>
    </p:spTree>
    <p:extLst>
      <p:ext uri="{BB962C8B-B14F-4D97-AF65-F5344CB8AC3E}">
        <p14:creationId xmlns:p14="http://schemas.microsoft.com/office/powerpoint/2010/main" val="288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828800"/>
            <a:ext cx="7913687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SS2 results</a:t>
            </a:r>
            <a:br>
              <a:rPr kumimoji="1" lang="en-US" altLang="ja-JP" dirty="0" smtClean="0"/>
            </a:br>
            <a:r>
              <a:rPr kumimoji="1" lang="en-US" altLang="ja-JP" dirty="0" smtClean="0"/>
              <a:t>(All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2590800" y="2311638"/>
            <a:ext cx="50292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8549548" y="3589946"/>
            <a:ext cx="605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Offered </a:t>
            </a:r>
          </a:p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load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538065" y="2209800"/>
            <a:ext cx="605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Offered </a:t>
            </a:r>
          </a:p>
          <a:p>
            <a:r>
              <a:rPr kumimoji="1" lang="en-US" altLang="ja-JP" sz="11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 load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8077200" y="2315912"/>
            <a:ext cx="45085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1828800" y="3708876"/>
            <a:ext cx="62484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8281646" y="3708876"/>
            <a:ext cx="225425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/>
          <p:cNvSpPr/>
          <p:nvPr/>
        </p:nvSpPr>
        <p:spPr bwMode="auto">
          <a:xfrm>
            <a:off x="152401" y="6078908"/>
            <a:ext cx="8839200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TPC+DCCA(DSC/DOCCA) can obtain larger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gain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than TPC/DCCA alone.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78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91458"/>
            <a:ext cx="4394378" cy="3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00" y="2286810"/>
            <a:ext cx="4394378" cy="359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SS2 results</a:t>
            </a:r>
            <a:br>
              <a:rPr kumimoji="1" lang="en-US" altLang="ja-JP" dirty="0" smtClean="0"/>
            </a:br>
            <a:r>
              <a:rPr kumimoji="1" lang="en-US" altLang="ja-JP" dirty="0"/>
              <a:t>(All </a:t>
            </a:r>
            <a:r>
              <a:rPr kumimoji="1" lang="en-US" altLang="ja-JP" dirty="0" smtClean="0"/>
              <a:t>of STAs </a:t>
            </a:r>
            <a:r>
              <a:rPr kumimoji="1" lang="en-US" altLang="ja-JP" dirty="0"/>
              <a:t>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981199" y="1969010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476999" y="1969011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Downlink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152401" y="6078908"/>
            <a:ext cx="8860078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 terms of 5%tile throughput, DCCA(DSC/DOCCA) can deteriorate the 5%tile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throughput, when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it used alone.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On the other hand, when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used with DCCA,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5%tile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throughput can be improved.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19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" y="1828799"/>
            <a:ext cx="7913687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SS2 results</a:t>
            </a:r>
            <a:br>
              <a:rPr kumimoji="1" lang="en-US" altLang="ja-JP" dirty="0" smtClean="0"/>
            </a:br>
            <a:r>
              <a:rPr kumimoji="1" lang="en-US" altLang="ja-JP" dirty="0" smtClean="0"/>
              <a:t>(Half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2590800" y="2311638"/>
            <a:ext cx="50292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549548" y="3589946"/>
            <a:ext cx="605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Offered </a:t>
            </a:r>
          </a:p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load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38065" y="2209800"/>
            <a:ext cx="605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Offered </a:t>
            </a:r>
          </a:p>
          <a:p>
            <a:r>
              <a:rPr kumimoji="1" lang="en-US" altLang="ja-JP" sz="11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 load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8077200" y="2315912"/>
            <a:ext cx="45085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1828800" y="3708876"/>
            <a:ext cx="62484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8281646" y="3708876"/>
            <a:ext cx="225425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 bwMode="auto">
          <a:xfrm>
            <a:off x="152401" y="6078908"/>
            <a:ext cx="8839200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Although performance gain decreases from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when all STAs are AX, 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gain remains and there’s no degradation except for DL of </a:t>
            </a:r>
            <a:r>
              <a:rPr lang="en-US" altLang="ja-JP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wColor+DOCCA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case.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92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1935"/>
            <a:ext cx="4394378" cy="359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75" y="2281936"/>
            <a:ext cx="4394378" cy="3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SS2 results</a:t>
            </a:r>
            <a:br>
              <a:rPr kumimoji="1" lang="en-US" altLang="ja-JP" dirty="0" smtClean="0"/>
            </a:br>
            <a:r>
              <a:rPr kumimoji="1" lang="en-US" altLang="ja-JP" dirty="0"/>
              <a:t>(Half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981199" y="1969010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476999" y="1969011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Downlink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152401" y="6078908"/>
            <a:ext cx="8860078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When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used with DCCA(DSC/DOCCA),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5%tile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throughput can be improved.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02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SS3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Simulation Setup and Results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32801"/>
            <a:ext cx="2892270" cy="270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Simulation Setup (</a:t>
            </a:r>
            <a:r>
              <a:rPr kumimoji="1" lang="en-US" altLang="ja-JP" dirty="0" smtClean="0"/>
              <a:t>SS3)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Based on </a:t>
            </a:r>
            <a:r>
              <a:rPr kumimoji="1" lang="en-US" altLang="ja-JP" dirty="0" smtClean="0"/>
              <a:t>14/0980r14 and 15/0571r10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Selected parameters</a:t>
            </a:r>
          </a:p>
          <a:p>
            <a:pPr lvl="2"/>
            <a:r>
              <a:rPr kumimoji="1" lang="en-US" altLang="ja-JP" dirty="0"/>
              <a:t>5180MHz, 80MHz </a:t>
            </a:r>
            <a:r>
              <a:rPr kumimoji="1" lang="en-US" altLang="ja-JP" dirty="0" smtClean="0"/>
              <a:t>BW</a:t>
            </a:r>
          </a:p>
          <a:p>
            <a:pPr lvl="3"/>
            <a:r>
              <a:rPr kumimoji="1" lang="en-US" altLang="ja-JP" dirty="0"/>
              <a:t>2.4GHz 20MHz operation cannot </a:t>
            </a:r>
            <a:br>
              <a:rPr kumimoji="1" lang="en-US" altLang="ja-JP" dirty="0"/>
            </a:br>
            <a:r>
              <a:rPr kumimoji="1" lang="en-US" altLang="ja-JP" dirty="0"/>
              <a:t>support offered </a:t>
            </a:r>
            <a:r>
              <a:rPr kumimoji="1" lang="en-US" altLang="ja-JP" dirty="0" smtClean="0"/>
              <a:t>load</a:t>
            </a:r>
            <a:endParaRPr kumimoji="1" lang="en-US" altLang="ja-JP" dirty="0"/>
          </a:p>
          <a:p>
            <a:pPr lvl="2"/>
            <a:r>
              <a:rPr kumimoji="1" lang="en-US" altLang="ja-JP" dirty="0" smtClean="0"/>
              <a:t>Frequency reuse factor = 3</a:t>
            </a:r>
          </a:p>
          <a:p>
            <a:pPr lvl="2"/>
            <a:r>
              <a:rPr kumimoji="1" lang="en-US" altLang="ja-JP" dirty="0" smtClean="0"/>
              <a:t>No wrap around</a:t>
            </a:r>
          </a:p>
          <a:p>
            <a:pPr lvl="2"/>
            <a:r>
              <a:rPr kumimoji="1" lang="en-US" altLang="ja-JP" dirty="0" smtClean="0"/>
              <a:t>19 APs, 40 STAs per AP</a:t>
            </a:r>
          </a:p>
          <a:p>
            <a:pPr lvl="2"/>
            <a:r>
              <a:rPr kumimoji="1" lang="en-US" altLang="ja-JP" dirty="0" smtClean="0"/>
              <a:t>Max aggregation = 64</a:t>
            </a:r>
          </a:p>
          <a:p>
            <a:pPr lvl="2"/>
            <a:r>
              <a:rPr kumimoji="1" lang="en-US" altLang="ja-JP" dirty="0" err="1" smtClean="0"/>
              <a:t>Goodput</a:t>
            </a:r>
            <a:r>
              <a:rPr kumimoji="1" lang="en-US" altLang="ja-JP" dirty="0" smtClean="0"/>
              <a:t> </a:t>
            </a:r>
            <a:r>
              <a:rPr kumimoji="1" lang="en-US" altLang="ja-JP" dirty="0"/>
              <a:t>maximizing MCS </a:t>
            </a:r>
            <a:r>
              <a:rPr kumimoji="1" lang="en-US" altLang="ja-JP" dirty="0" smtClean="0"/>
              <a:t>selection based </a:t>
            </a:r>
            <a:r>
              <a:rPr kumimoji="1" lang="en-US" altLang="ja-JP" dirty="0"/>
              <a:t>on </a:t>
            </a:r>
            <a:r>
              <a:rPr kumimoji="1" lang="en-US" altLang="ja-JP" dirty="0" smtClean="0"/>
              <a:t>Training</a:t>
            </a:r>
          </a:p>
          <a:p>
            <a:r>
              <a:rPr kumimoji="1" lang="en-US" altLang="ja-JP" dirty="0" smtClean="0"/>
              <a:t>Modified parameters</a:t>
            </a:r>
          </a:p>
          <a:p>
            <a:pPr lvl="1"/>
            <a:r>
              <a:rPr kumimoji="1" lang="en-US" altLang="ja-JP" dirty="0" smtClean="0"/>
              <a:t>Traffic mix is emulated with CBR UDP as next slide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15" name="角丸四角形 114"/>
          <p:cNvSpPr/>
          <p:nvPr/>
        </p:nvSpPr>
        <p:spPr bwMode="auto">
          <a:xfrm>
            <a:off x="6932580" y="5943600"/>
            <a:ext cx="2133600" cy="457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More detailed conditions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are shown in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slide #38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41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imulation results of adaptive spatial reuse techniques in defined simulation scenarios (SS1~SS3) are provided</a:t>
            </a:r>
          </a:p>
          <a:p>
            <a:endParaRPr lang="en-US" altLang="ja-JP" dirty="0" smtClean="0"/>
          </a:p>
          <a:p>
            <a:r>
              <a:rPr lang="en-US" altLang="ja-JP" dirty="0"/>
              <a:t>In almost all </a:t>
            </a:r>
            <a:r>
              <a:rPr lang="en-US" altLang="ja-JP" dirty="0" smtClean="0"/>
              <a:t>scenarios</a:t>
            </a:r>
            <a:r>
              <a:rPr lang="en-US" altLang="ja-JP" dirty="0"/>
              <a:t>, D</a:t>
            </a:r>
            <a:r>
              <a:rPr lang="en-US" altLang="ja-JP" dirty="0" smtClean="0"/>
              <a:t>ynamic CCA control was able to increase the average throughput</a:t>
            </a:r>
            <a:endParaRPr lang="en-US" altLang="ja-JP" dirty="0"/>
          </a:p>
          <a:p>
            <a:r>
              <a:rPr lang="en-US" altLang="ja-JP" dirty="0" smtClean="0"/>
              <a:t>Furthermore, if </a:t>
            </a:r>
            <a:r>
              <a:rPr lang="en-US" altLang="ja-JP" dirty="0"/>
              <a:t>TPC is </a:t>
            </a:r>
            <a:r>
              <a:rPr lang="en-US" altLang="ja-JP" dirty="0" smtClean="0"/>
              <a:t>jointly used, larger gain </a:t>
            </a:r>
            <a:r>
              <a:rPr lang="en-US" altLang="ja-JP" dirty="0"/>
              <a:t>can be </a:t>
            </a:r>
            <a:r>
              <a:rPr lang="en-US" altLang="ja-JP" dirty="0" smtClean="0"/>
              <a:t>observed without any harm at almost all scenarios</a:t>
            </a:r>
          </a:p>
          <a:p>
            <a:pPr lvl="1"/>
            <a:r>
              <a:rPr lang="en-US" altLang="ja-JP" dirty="0" smtClean="0"/>
              <a:t>In some scenarios, larger </a:t>
            </a:r>
            <a:r>
              <a:rPr lang="en-US" altLang="ja-JP" dirty="0"/>
              <a:t>gain can be observed with negligible </a:t>
            </a:r>
            <a:r>
              <a:rPr lang="en-US" altLang="ja-JP" dirty="0" smtClean="0"/>
              <a:t>degradation</a:t>
            </a: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Simulation Setup (</a:t>
            </a:r>
            <a:r>
              <a:rPr kumimoji="1" lang="en-US" altLang="ja-JP" dirty="0" smtClean="0"/>
              <a:t>SS3)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r>
              <a:rPr kumimoji="1" lang="en-US" altLang="ja-JP" dirty="0" smtClean="0"/>
              <a:t>Traffic mix of SSD is approximated as CBR UDP flows reflecting expected traffic bandwidth as follows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graphicFrame>
        <p:nvGraphicFramePr>
          <p:cNvPr id="114" name="表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14841"/>
              </p:ext>
            </p:extLst>
          </p:nvPr>
        </p:nvGraphicFramePr>
        <p:xfrm>
          <a:off x="152400" y="2834952"/>
          <a:ext cx="8917346" cy="2575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137"/>
                <a:gridCol w="1742241"/>
                <a:gridCol w="1083265"/>
                <a:gridCol w="1143753"/>
                <a:gridCol w="350568"/>
                <a:gridCol w="802440"/>
                <a:gridCol w="802440"/>
                <a:gridCol w="2141502"/>
              </a:tblGrid>
              <a:tr h="37147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SSD description (Traffic 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model for each </a:t>
                      </a: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BSS)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dirty="0" smtClean="0">
                          <a:effectLst/>
                          <a:latin typeface="+mn-ea"/>
                          <a:ea typeface="+mn-ea"/>
                        </a:rPr>
                        <a:t>Expected average bandwidth [Mbps]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</a:tr>
              <a:tr h="351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ea"/>
                          <a:ea typeface="+mn-ea"/>
                        </a:rPr>
                        <a:t>Sim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 Traffic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Identifier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Traffic </a:t>
                      </a: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Model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Traffic Model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Class Identifier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Number of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Traffic 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Services 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AC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DL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UL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(Calculation from EMD)</a:t>
                      </a:r>
                      <a:endParaRPr lang="ja-JP" sz="11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D1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Buffered Video Streaming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BV6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12/12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15.6 x 12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15.6Mbps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Buffered Video Streaming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BV3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8/8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6.0 x 8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6.0Mbps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D3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FTP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FTP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4/4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BE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0.089 x 4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2MByte/180sec</a:t>
                      </a:r>
                      <a:endParaRPr lang="ja-JP" sz="11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D4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HTTP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HTTP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12/12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BE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0.015 x 12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(10710 + 7758*5.64)Byte/30sec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D5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Gaming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GMG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16/16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0.208 x 16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390Byte/15msec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D6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VoIP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VOIP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12/12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VO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0.012 x 12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0.012 x 12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12.2Kbps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U1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Buffered Video Streaming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BV3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4/4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6.0 x 4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6.0Mbps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U2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FTP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FTP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4/4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BE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marL="0" marR="0" indent="0" algn="ctr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0.089 x 4</a:t>
                      </a:r>
                      <a:endParaRPr lang="ja-JP" altLang="ja-JP" sz="1100" b="1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2MByte/180sec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U3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Gaming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GMG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16/16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0.054 x 16</a:t>
                      </a:r>
                      <a:endParaRPr lang="ja-JP" alt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158Byte/23.5msec</a:t>
                      </a:r>
                    </a:p>
                  </a:txBody>
                  <a:tcPr marL="52764" marR="52764" marT="36000" marB="0" anchor="ctr"/>
                </a:tc>
              </a:tr>
            </a:tbl>
          </a:graphicData>
        </a:graphic>
      </p:graphicFrame>
      <p:sp>
        <p:nvSpPr>
          <p:cNvPr id="116" name="下矢印 115"/>
          <p:cNvSpPr/>
          <p:nvPr/>
        </p:nvSpPr>
        <p:spPr>
          <a:xfrm>
            <a:off x="5943600" y="5654352"/>
            <a:ext cx="528906" cy="2892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4400" y="5425752"/>
            <a:ext cx="2191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Total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240.83     25.364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7" name="角丸四角形 116"/>
          <p:cNvSpPr/>
          <p:nvPr/>
        </p:nvSpPr>
        <p:spPr bwMode="auto">
          <a:xfrm>
            <a:off x="4572000" y="5943600"/>
            <a:ext cx="4114800" cy="457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DL ...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12.0 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Mbps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 20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flow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(IP 1000byte)</a:t>
            </a:r>
          </a:p>
          <a:p>
            <a:pPr algn="ctr"/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...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6.5 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Mbps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 4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flow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(IP 1000byte)</a:t>
            </a:r>
            <a:endParaRPr kumimoji="0" lang="ja-JP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0597" y="5953780"/>
            <a:ext cx="37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Approximated CBR UDP traffic model</a:t>
            </a:r>
            <a:endParaRPr kumimoji="1" lang="en-US" altLang="ja-JP" sz="1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(AC_BE is used in all flows)</a:t>
            </a:r>
          </a:p>
        </p:txBody>
      </p:sp>
    </p:spTree>
    <p:extLst>
      <p:ext uri="{BB962C8B-B14F-4D97-AF65-F5344CB8AC3E}">
        <p14:creationId xmlns:p14="http://schemas.microsoft.com/office/powerpoint/2010/main" val="2887512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8324"/>
            <a:ext cx="79248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SS3 results</a:t>
            </a:r>
            <a:br>
              <a:rPr kumimoji="1" lang="en-US" altLang="ja-JP" dirty="0" smtClean="0"/>
            </a:br>
            <a:r>
              <a:rPr kumimoji="1" lang="en-US" altLang="ja-JP" dirty="0" smtClean="0"/>
              <a:t>(All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9257" y="1667961"/>
            <a:ext cx="2104743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(Offered DL load=240Mbps)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3124200" y="1752599"/>
            <a:ext cx="38862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8534400" y="2709446"/>
            <a:ext cx="605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Offered </a:t>
            </a:r>
          </a:p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load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1847568" y="2785216"/>
            <a:ext cx="66294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 bwMode="auto">
          <a:xfrm>
            <a:off x="152401" y="6078908"/>
            <a:ext cx="8839200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TPC+DCCA(DSC/DOCCA) case can obtain larger DL gain than TPC/DCCA alone case.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84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2286809"/>
            <a:ext cx="4389501" cy="3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00" y="2286809"/>
            <a:ext cx="4394378" cy="359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SS3 results</a:t>
            </a:r>
            <a:br>
              <a:rPr kumimoji="1" lang="en-US" altLang="ja-JP" dirty="0" smtClean="0"/>
            </a:br>
            <a:r>
              <a:rPr kumimoji="1" lang="en-US" altLang="ja-JP" dirty="0"/>
              <a:t>(All </a:t>
            </a:r>
            <a:r>
              <a:rPr kumimoji="1" lang="en-US" altLang="ja-JP" dirty="0" smtClean="0"/>
              <a:t>of STAs </a:t>
            </a:r>
            <a:r>
              <a:rPr kumimoji="1" lang="en-US" altLang="ja-JP" dirty="0"/>
              <a:t>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981199" y="1969010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476999" y="1969011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Downlink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152401" y="6078908"/>
            <a:ext cx="8860078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 terms of 5%tile throughput, DSC can deteriorate when it used alone.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On the other hand, when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used with DSC/DOCCA,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5%tile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throughput of DL can be improved.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83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1" y="1835148"/>
            <a:ext cx="7920037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SS3 results</a:t>
            </a:r>
            <a:br>
              <a:rPr kumimoji="1" lang="en-US" altLang="ja-JP" dirty="0" smtClean="0"/>
            </a:br>
            <a:r>
              <a:rPr kumimoji="1" lang="en-US" altLang="ja-JP" dirty="0" smtClean="0"/>
              <a:t>(Half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9257" y="1667961"/>
            <a:ext cx="2104743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(Offered DL load=240Mbps)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3124200" y="1752599"/>
            <a:ext cx="38862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8534400" y="2709446"/>
            <a:ext cx="605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Offered </a:t>
            </a:r>
          </a:p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load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1847568" y="2785216"/>
            <a:ext cx="66294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 bwMode="auto">
          <a:xfrm>
            <a:off x="152401" y="6078908"/>
            <a:ext cx="8839200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Although performance gain decreases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from when all STAs are AX, 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gain remains and there’s no degradation except for UL of </a:t>
            </a:r>
            <a:r>
              <a:rPr lang="en-US" altLang="ja-JP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wColor+DSC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(+TPC) case.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325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1934"/>
            <a:ext cx="4394378" cy="3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00" y="2281935"/>
            <a:ext cx="4394378" cy="3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SS3 results</a:t>
            </a:r>
            <a:br>
              <a:rPr kumimoji="1" lang="en-US" altLang="ja-JP" dirty="0" smtClean="0"/>
            </a:br>
            <a:r>
              <a:rPr kumimoji="1" lang="en-US" altLang="ja-JP" dirty="0"/>
              <a:t>(Half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981199" y="1969010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476999" y="1969011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Downlink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152401" y="6078908"/>
            <a:ext cx="8860078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When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used with DCCA(DSC/DOCCA),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5%tile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throughput can be improved in DL.</a:t>
            </a:r>
          </a:p>
        </p:txBody>
      </p:sp>
    </p:spTree>
    <p:extLst>
      <p:ext uri="{BB962C8B-B14F-4D97-AF65-F5344CB8AC3E}">
        <p14:creationId xmlns:p14="http://schemas.microsoft.com/office/powerpoint/2010/main" val="25596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smtClean="0"/>
              <a:t>We evaluated spatial reuse techniques DCCA/TPC (also Color filtering) and their combinations in practical scenarios</a:t>
            </a:r>
          </a:p>
          <a:p>
            <a:r>
              <a:rPr lang="en-US" altLang="ja-JP" dirty="0" smtClean="0"/>
              <a:t>As a result</a:t>
            </a:r>
            <a:r>
              <a:rPr lang="en-US" altLang="ja-JP" dirty="0"/>
              <a:t>, combination </a:t>
            </a:r>
            <a:r>
              <a:rPr lang="en-US" altLang="ja-JP" dirty="0" smtClean="0"/>
              <a:t>of DCCA and TPC shows well balanced performance</a:t>
            </a:r>
          </a:p>
          <a:p>
            <a:pPr lvl="1"/>
            <a:r>
              <a:rPr lang="en-US" altLang="ja-JP" dirty="0" smtClean="0"/>
              <a:t>Average throughput</a:t>
            </a:r>
          </a:p>
          <a:p>
            <a:pPr lvl="1"/>
            <a:r>
              <a:rPr lang="en-US" altLang="ja-JP" dirty="0" smtClean="0"/>
              <a:t>5%tile throughput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TPC used with DCCA is effective solution in dense environment</a:t>
            </a:r>
          </a:p>
          <a:p>
            <a:r>
              <a:rPr kumimoji="1" lang="en-US" altLang="ja-JP" dirty="0" smtClean="0"/>
              <a:t>Further optimization of algorithm/parameter may improve more</a:t>
            </a:r>
          </a:p>
          <a:p>
            <a:endParaRPr kumimoji="1" lang="en-US" altLang="ja-JP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33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 smtClean="0"/>
              <a:t>11-14-0980-12-00ax-simulation-scenarios</a:t>
            </a:r>
            <a:endParaRPr lang="en-US" altLang="en-US" dirty="0"/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 smtClean="0"/>
              <a:t>11-14-0571-09-00ax-evaluation-methodology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kumimoji="1" lang="en-US" altLang="ja-JP" dirty="0" smtClean="0"/>
              <a:t>11-14-0851-02-00ax-rate-control-for-mac-and-integrated-system-simulations</a:t>
            </a:r>
            <a:endParaRPr kumimoji="1" lang="en-US" altLang="ja-JP" dirty="0"/>
          </a:p>
          <a:p>
            <a:pPr marL="457200" indent="-457200">
              <a:buFont typeface="Times New Roman" pitchFamily="18" charset="0"/>
              <a:buAutoNum type="arabicPeriod"/>
            </a:pPr>
            <a:endParaRPr lang="en-US" altLang="en-US" dirty="0"/>
          </a:p>
          <a:p>
            <a:pPr marL="457200" indent="-457200">
              <a:buFont typeface="Times New Roman" pitchFamily="18" charset="0"/>
              <a:buAutoNum type="arabicPeriod"/>
            </a:pPr>
            <a:endParaRPr lang="en-US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Appendix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22098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dirty="0" smtClean="0"/>
              <a:t>- Detailed </a:t>
            </a:r>
            <a:r>
              <a:rPr kumimoji="1" lang="en-US" altLang="ja-JP" dirty="0"/>
              <a:t>processes of </a:t>
            </a:r>
            <a:r>
              <a:rPr kumimoji="1" lang="en-US" altLang="ja-JP" dirty="0" smtClean="0"/>
              <a:t>evaluated spatial  reuse techniques</a:t>
            </a:r>
          </a:p>
          <a:p>
            <a:pPr algn="l"/>
            <a:r>
              <a:rPr kumimoji="1" lang="en-US" altLang="ja-JP" dirty="0" smtClean="0"/>
              <a:t>- Detailed setup for each SS</a:t>
            </a:r>
          </a:p>
          <a:p>
            <a:pPr algn="l"/>
            <a:r>
              <a:rPr kumimoji="1" lang="en-US" altLang="ja-JP" dirty="0" smtClean="0"/>
              <a:t>- Detailed statistics (SINR/</a:t>
            </a:r>
            <a:r>
              <a:rPr kumimoji="1" lang="en-US" altLang="ja-JP" dirty="0" err="1" smtClean="0"/>
              <a:t>Tx</a:t>
            </a:r>
            <a:r>
              <a:rPr kumimoji="1" lang="en-US" altLang="ja-JP" dirty="0" smtClean="0"/>
              <a:t> Power/CCA threshold)</a:t>
            </a:r>
          </a:p>
          <a:p>
            <a:pPr algn="l"/>
            <a:r>
              <a:rPr kumimoji="1" lang="en-US" altLang="ja-JP" dirty="0" smtClean="0"/>
              <a:t>- List of related contributions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31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Applied spatial </a:t>
            </a:r>
            <a:r>
              <a:rPr kumimoji="1" lang="en-US" altLang="ja-JP" dirty="0"/>
              <a:t>reuse </a:t>
            </a:r>
            <a:r>
              <a:rPr kumimoji="1" lang="en-US" altLang="ja-JP" dirty="0" smtClean="0"/>
              <a:t>techniques</a:t>
            </a:r>
            <a:br>
              <a:rPr kumimoji="1" lang="en-US" altLang="ja-JP" dirty="0" smtClean="0"/>
            </a:br>
            <a:r>
              <a:rPr kumimoji="1" lang="en-US" altLang="ja-JP" dirty="0" smtClean="0"/>
              <a:t>1. BSS </a:t>
            </a:r>
            <a:r>
              <a:rPr kumimoji="1" lang="en-US" altLang="ja-JP" dirty="0"/>
              <a:t>COLOR based packet filtering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Decide whether a packet is from OBSS using BSS COLOR and terminate Rx depend on COLOR</a:t>
            </a:r>
          </a:p>
          <a:p>
            <a:pPr lvl="1"/>
            <a:r>
              <a:rPr kumimoji="1" lang="en-US" altLang="ja-JP" dirty="0" smtClean="0"/>
              <a:t>CCA status is treated BUSY during the PPDU time as far as SIG-CRC passed.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3394001" y="3667818"/>
            <a:ext cx="0" cy="14520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1752600" y="4231131"/>
            <a:ext cx="716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3378999" y="3888231"/>
            <a:ext cx="5186354" cy="3429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PSDU</a:t>
            </a:r>
            <a:endParaRPr kumimoji="1" lang="ja-JP" altLang="en-US" sz="1400" b="1" dirty="0" err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126" y="3968054"/>
            <a:ext cx="1575752" cy="338554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OBSS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STA’s </a:t>
            </a:r>
            <a:r>
              <a:rPr kumimoji="1" lang="en-US" altLang="ja-JP" sz="11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(with different COLOR)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752600" y="5449344"/>
            <a:ext cx="716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155027" y="3667818"/>
            <a:ext cx="0" cy="21271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148816" y="3888231"/>
            <a:ext cx="1230182" cy="3429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Preamble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3061099" y="4899186"/>
            <a:ext cx="332903" cy="2060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3394001" y="5024208"/>
            <a:ext cx="5163317" cy="4260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155028" y="5096919"/>
            <a:ext cx="1238974" cy="3524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Rx Preamble</a:t>
            </a:r>
            <a:endParaRPr kumimoji="1" lang="ja-JP" altLang="en-US" sz="1400" dirty="0" err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下矢印 22"/>
          <p:cNvSpPr/>
          <p:nvPr/>
        </p:nvSpPr>
        <p:spPr>
          <a:xfrm>
            <a:off x="4563468" y="4353019"/>
            <a:ext cx="598597" cy="31204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800" dirty="0" err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49112" y="3520457"/>
            <a:ext cx="4180287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[Note] Assume COLOR information is included in HE-SIG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8565352" y="3667818"/>
            <a:ext cx="0" cy="6705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1878803" y="4905962"/>
            <a:ext cx="276225" cy="1809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552499" y="4729909"/>
            <a:ext cx="596317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detected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85655" y="4748166"/>
            <a:ext cx="4754221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COLOR doesn’t match -&gt; abandon Rx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3061099" y="3667818"/>
            <a:ext cx="187398" cy="21343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733800" y="5080879"/>
            <a:ext cx="4584781" cy="369332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 Treated as 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CCA_BUSY</a:t>
            </a:r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-&gt; </a:t>
            </a:r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cannot restart </a:t>
            </a:r>
            <a:r>
              <a:rPr kumimoji="1" lang="en-US" altLang="ja-JP" dirty="0" err="1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backoff</a:t>
            </a:r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procedure</a:t>
            </a:r>
            <a:endParaRPr kumimoji="1" lang="en-US" altLang="ja-JP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 Can receive another packet</a:t>
            </a:r>
            <a:endParaRPr kumimoji="1" lang="ja-JP" altLang="en-US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 bwMode="auto">
          <a:xfrm>
            <a:off x="146555" y="5114582"/>
            <a:ext cx="1452894" cy="411829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 that enables</a:t>
            </a:r>
          </a:p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COLOR filtering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4" name="表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279756"/>
              </p:ext>
            </p:extLst>
          </p:nvPr>
        </p:nvGraphicFramePr>
        <p:xfrm>
          <a:off x="1143000" y="5678208"/>
          <a:ext cx="7557752" cy="798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450"/>
                <a:gridCol w="4266302"/>
              </a:tblGrid>
              <a:tr h="2662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Possible Impact</a:t>
                      </a:r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2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Increasing </a:t>
                      </a:r>
                      <a:r>
                        <a:rPr kumimoji="1" lang="en-US" altLang="ja-JP" sz="12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Tx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occasion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Cannot improve. 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2662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Acquiring Rx opportunity</a:t>
                      </a:r>
                      <a:r>
                        <a:rPr kumimoji="1" lang="en-US" altLang="ja-JP" sz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for desired signal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Can improve. (But only when the packet has COLOR)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41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Spatial reuse techniques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this contribution, 3 spatial reuse techniques and their combinations are evaluated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BSS COLOR based packet filtering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Dynamic CCA Control (DCCA)</a:t>
            </a:r>
          </a:p>
          <a:p>
            <a:pPr marL="1257300" lvl="2" indent="-457200">
              <a:buFont typeface="+mj-lt"/>
              <a:buAutoNum type="alphaLcPeriod"/>
            </a:pPr>
            <a:r>
              <a:rPr kumimoji="1" lang="en-US" altLang="ja-JP" dirty="0" smtClean="0"/>
              <a:t>Dynamic Sensitivity </a:t>
            </a:r>
            <a:r>
              <a:rPr kumimoji="1" lang="en-US" altLang="ja-JP" dirty="0"/>
              <a:t>C</a:t>
            </a:r>
            <a:r>
              <a:rPr kumimoji="1" lang="en-US" altLang="ja-JP" dirty="0" smtClean="0"/>
              <a:t>ontrol (DSC)</a:t>
            </a:r>
          </a:p>
          <a:p>
            <a:pPr lvl="4"/>
            <a:r>
              <a:rPr kumimoji="1" lang="en-US" altLang="ja-JP" dirty="0" smtClean="0"/>
              <a:t>Changing CCA-SD based on link condition</a:t>
            </a:r>
          </a:p>
          <a:p>
            <a:pPr marL="1257300" lvl="2" indent="-457200">
              <a:buFont typeface="+mj-lt"/>
              <a:buAutoNum type="alphaLcPeriod"/>
            </a:pPr>
            <a:r>
              <a:rPr kumimoji="1" lang="en-US" altLang="ja-JP" dirty="0" smtClean="0"/>
              <a:t>Dynamic OBSS CCA (DOCCA)</a:t>
            </a:r>
          </a:p>
          <a:p>
            <a:pPr lvl="4"/>
            <a:r>
              <a:rPr kumimoji="1" lang="en-US" altLang="ja-JP" dirty="0" smtClean="0"/>
              <a:t>Apply OCCA-threshold to decide medium status for Inter-BSS packet after BSS COLOR filtering and changing this OCCA-threshold based </a:t>
            </a:r>
            <a:r>
              <a:rPr kumimoji="1" lang="en-US" altLang="ja-JP" dirty="0"/>
              <a:t>on link condition</a:t>
            </a:r>
            <a:endParaRPr kumimoji="1" lang="en-US" altLang="ja-JP" dirty="0" smtClean="0"/>
          </a:p>
          <a:p>
            <a:pPr lvl="4"/>
            <a:r>
              <a:rPr kumimoji="1" lang="en-US" altLang="ja-JP" dirty="0" smtClean="0"/>
              <a:t>CCA-SD isn’t changed</a:t>
            </a:r>
            <a:endParaRPr kumimoji="1"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Transmit power control (TPC)</a:t>
            </a:r>
          </a:p>
          <a:p>
            <a:pPr lvl="3"/>
            <a:r>
              <a:rPr kumimoji="1" lang="en-US" altLang="ja-JP" dirty="0" smtClean="0"/>
              <a:t>Changing transmit power based on link condition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7" name="角丸四角形 6"/>
          <p:cNvSpPr/>
          <p:nvPr/>
        </p:nvSpPr>
        <p:spPr bwMode="auto">
          <a:xfrm>
            <a:off x="6705600" y="5657850"/>
            <a:ext cx="2362200" cy="6858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Detailed processes of these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techniques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are explained in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slide #29~35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0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Applied spatial </a:t>
            </a:r>
            <a:r>
              <a:rPr kumimoji="1" lang="en-US" altLang="ja-JP" dirty="0"/>
              <a:t>reuse </a:t>
            </a:r>
            <a:r>
              <a:rPr kumimoji="1" lang="en-US" altLang="ja-JP" dirty="0" smtClean="0"/>
              <a:t>techniques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 smtClean="0"/>
              <a:t>2a. </a:t>
            </a:r>
            <a:r>
              <a:rPr kumimoji="1" lang="en-US" altLang="ja-JP" dirty="0"/>
              <a:t>Dynamic sensitivity control (DSC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Raise CCA-SD </a:t>
            </a:r>
            <a:r>
              <a:rPr kumimoji="1" lang="en-US" altLang="ja-JP" dirty="0"/>
              <a:t>based on link </a:t>
            </a:r>
            <a:r>
              <a:rPr kumimoji="1" lang="en-US" altLang="ja-JP" dirty="0" smtClean="0"/>
              <a:t>condition</a:t>
            </a:r>
          </a:p>
          <a:p>
            <a:pPr lvl="1"/>
            <a:r>
              <a:rPr kumimoji="1" lang="en-US" altLang="ja-JP" dirty="0" smtClean="0"/>
              <a:t>In our simulation, Rx Sensitivity is also changed. </a:t>
            </a:r>
            <a:br>
              <a:rPr kumimoji="1" lang="en-US" altLang="ja-JP" dirty="0" smtClean="0"/>
            </a:br>
            <a:r>
              <a:rPr kumimoji="1" lang="en-US" altLang="ja-JP" dirty="0" smtClean="0"/>
              <a:t>(keep CCA-SD = Rx </a:t>
            </a:r>
            <a:r>
              <a:rPr kumimoji="1" lang="en-US" altLang="ja-JP" dirty="0"/>
              <a:t>Sensitivity</a:t>
            </a:r>
            <a:r>
              <a:rPr kumimoji="1" lang="en-US" altLang="ja-JP" dirty="0" smtClean="0"/>
              <a:t>)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3394001" y="3667818"/>
            <a:ext cx="0" cy="14520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752600" y="4231131"/>
            <a:ext cx="716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378999" y="3888231"/>
            <a:ext cx="5186354" cy="3429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PSDU</a:t>
            </a:r>
            <a:endParaRPr kumimoji="1" lang="ja-JP" altLang="en-US" sz="1400" b="1" dirty="0" err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8438" y="3968054"/>
            <a:ext cx="1029128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OBSS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STA’s </a:t>
            </a:r>
            <a:r>
              <a:rPr kumimoji="1" lang="en-US" altLang="ja-JP" sz="11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752600" y="5449344"/>
            <a:ext cx="716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155027" y="3667818"/>
            <a:ext cx="0" cy="21271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148816" y="3888231"/>
            <a:ext cx="1230182" cy="3429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Preamble</a:t>
            </a:r>
          </a:p>
        </p:txBody>
      </p:sp>
      <p:cxnSp>
        <p:nvCxnSpPr>
          <p:cNvPr id="19" name="直線コネクタ 18"/>
          <p:cNvCxnSpPr/>
          <p:nvPr/>
        </p:nvCxnSpPr>
        <p:spPr>
          <a:xfrm>
            <a:off x="8565352" y="3667818"/>
            <a:ext cx="0" cy="6705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1878803" y="4905962"/>
            <a:ext cx="276225" cy="1809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67562"/>
              </p:ext>
            </p:extLst>
          </p:nvPr>
        </p:nvGraphicFramePr>
        <p:xfrm>
          <a:off x="1143000" y="5678208"/>
          <a:ext cx="7557752" cy="798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450"/>
                <a:gridCol w="4266302"/>
              </a:tblGrid>
              <a:tr h="2662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Possible Impact</a:t>
                      </a:r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2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Increasing </a:t>
                      </a:r>
                      <a:r>
                        <a:rPr kumimoji="1" lang="en-US" altLang="ja-JP" sz="12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Tx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occasion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Can improve.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2662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Acquiring Rx opportunity</a:t>
                      </a:r>
                      <a:r>
                        <a:rPr kumimoji="1" lang="en-US" altLang="ja-JP" sz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for desired signal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Can improve.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5832110" y="3266703"/>
            <a:ext cx="3311889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[Note] Assume signal level</a:t>
            </a:r>
          </a:p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of interference packet is lower than </a:t>
            </a:r>
          </a:p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raised CCA-SD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194180" y="5119824"/>
            <a:ext cx="1400628" cy="411829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 that enables</a:t>
            </a:r>
          </a:p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DSC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156069" y="5010949"/>
            <a:ext cx="6389859" cy="42600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85283" y="4741537"/>
            <a:ext cx="1250342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not detected at all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05275" y="5058608"/>
            <a:ext cx="4430893" cy="369332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 Treated as </a:t>
            </a:r>
            <a:r>
              <a:rPr kumimoji="1"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CCA_IDLE</a:t>
            </a:r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-&gt; can continue </a:t>
            </a:r>
            <a:r>
              <a:rPr kumimoji="1" lang="en-US" altLang="ja-JP" dirty="0" err="1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backoff</a:t>
            </a:r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procedure</a:t>
            </a:r>
          </a:p>
          <a:p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 Can receive another packet</a:t>
            </a:r>
            <a:endParaRPr kumimoji="1" lang="ja-JP" altLang="en-US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下矢印 31"/>
          <p:cNvSpPr/>
          <p:nvPr/>
        </p:nvSpPr>
        <p:spPr>
          <a:xfrm>
            <a:off x="4563468" y="4353019"/>
            <a:ext cx="598597" cy="31204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800" dirty="0" err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543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Applied spatial </a:t>
            </a:r>
            <a:r>
              <a:rPr kumimoji="1" lang="en-US" altLang="ja-JP" dirty="0"/>
              <a:t>reuse </a:t>
            </a:r>
            <a:r>
              <a:rPr kumimoji="1" lang="en-US" altLang="ja-JP" dirty="0" smtClean="0"/>
              <a:t>techniques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 smtClean="0"/>
              <a:t>2a. </a:t>
            </a:r>
            <a:r>
              <a:rPr kumimoji="1" lang="en-US" altLang="ja-JP" dirty="0"/>
              <a:t>Dynamic sensitivity control (DSC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25153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Raise CCA-SD </a:t>
            </a:r>
            <a:r>
              <a:rPr kumimoji="1" lang="en-US" altLang="ja-JP" dirty="0"/>
              <a:t>based on </a:t>
            </a:r>
            <a:r>
              <a:rPr kumimoji="1" lang="en-US" altLang="ja-JP" dirty="0" smtClean="0"/>
              <a:t>RSSI from peer and “DSC Margin” value</a:t>
            </a:r>
          </a:p>
          <a:p>
            <a:pPr marL="685800" lvl="2" indent="-342900"/>
            <a:r>
              <a:rPr kumimoji="1" lang="en-US" altLang="ja-JP" b="1" dirty="0"/>
              <a:t>Updated </a:t>
            </a:r>
            <a:r>
              <a:rPr kumimoji="1" lang="en-US" altLang="ja-JP" b="1" dirty="0" smtClean="0"/>
              <a:t>CCA-SD = RSSI - DSC Margin</a:t>
            </a:r>
          </a:p>
          <a:p>
            <a:pPr marL="685800" lvl="2" indent="-342900"/>
            <a:r>
              <a:rPr kumimoji="1" lang="en-US" altLang="ja-JP" dirty="0" smtClean="0"/>
              <a:t>In AP side, RSSI of the weakest link is used for this calculation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5323865" y="3317377"/>
            <a:ext cx="0" cy="30834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405298" y="3139318"/>
            <a:ext cx="179536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186006" y="3148100"/>
            <a:ext cx="275717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3495066" y="3977519"/>
            <a:ext cx="1795462" cy="74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2594178" y="3784876"/>
            <a:ext cx="888064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ex.+23dBm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393190" y="4628136"/>
            <a:ext cx="362407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RSSI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 flipH="1">
            <a:off x="3003281" y="6103916"/>
            <a:ext cx="27790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5811958" y="5984376"/>
            <a:ext cx="1083630" cy="338554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Default CCA-SD</a:t>
            </a:r>
          </a:p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(ex.-82dBm)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 flipH="1">
            <a:off x="3292507" y="3977519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5323865" y="4720469"/>
            <a:ext cx="0" cy="9032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5409604" y="5053516"/>
            <a:ext cx="944169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DSC Margin</a:t>
            </a:r>
            <a:endPara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 flipH="1">
            <a:off x="5135595" y="5616653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706088" y="5497263"/>
            <a:ext cx="1272784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pdated CCA-SD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flipV="1">
            <a:off x="5323865" y="5616653"/>
            <a:ext cx="0" cy="487263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3495066" y="3308595"/>
            <a:ext cx="0" cy="30834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 bwMode="auto">
          <a:xfrm>
            <a:off x="6934200" y="4859088"/>
            <a:ext cx="2133600" cy="47178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DSC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Margin is set to 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15dB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in this simulation</a:t>
            </a:r>
          </a:p>
        </p:txBody>
      </p:sp>
    </p:spTree>
    <p:extLst>
      <p:ext uri="{BB962C8B-B14F-4D97-AF65-F5344CB8AC3E}">
        <p14:creationId xmlns:p14="http://schemas.microsoft.com/office/powerpoint/2010/main" val="2214030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Applied spatial </a:t>
            </a:r>
            <a:r>
              <a:rPr kumimoji="1" lang="en-US" altLang="ja-JP" dirty="0"/>
              <a:t>reuse </a:t>
            </a:r>
            <a:r>
              <a:rPr kumimoji="1" lang="en-US" altLang="ja-JP" dirty="0" smtClean="0"/>
              <a:t>techniques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 smtClean="0"/>
              <a:t>2b. Dynamic OBSS CCA (DOCCA)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1"/>
            <a:ext cx="7772400" cy="144780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Apply OCCA-threshold only if BSS COLOR of received packet is mismatched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If RSSI &lt; OCCA-threshold, Ax STA goes to CCA_IDLE</a:t>
            </a:r>
          </a:p>
          <a:p>
            <a:pPr lvl="1"/>
            <a:r>
              <a:rPr kumimoji="1" lang="en-US" altLang="ja-JP" dirty="0" smtClean="0"/>
              <a:t>OCCA-threshold can be changed based </a:t>
            </a:r>
            <a:r>
              <a:rPr kumimoji="1" lang="en-US" altLang="ja-JP" dirty="0"/>
              <a:t>on link condition</a:t>
            </a:r>
          </a:p>
          <a:p>
            <a:pPr lvl="1"/>
            <a:r>
              <a:rPr kumimoji="1" lang="en-US" altLang="ja-JP" dirty="0" smtClean="0"/>
              <a:t>CCA-SD </a:t>
            </a:r>
            <a:r>
              <a:rPr kumimoji="1" lang="en-US" altLang="ja-JP" dirty="0"/>
              <a:t>isn’t changed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3394001" y="3667818"/>
            <a:ext cx="0" cy="14520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752600" y="4231131"/>
            <a:ext cx="716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378999" y="3888231"/>
            <a:ext cx="5186354" cy="3429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PSDU</a:t>
            </a:r>
            <a:endParaRPr kumimoji="1" lang="ja-JP" altLang="en-US" sz="1400" b="1" dirty="0" err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126" y="3968054"/>
            <a:ext cx="1575752" cy="338554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OBSS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STA’s </a:t>
            </a:r>
            <a:r>
              <a:rPr kumimoji="1" lang="en-US" altLang="ja-JP" sz="11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(with different COLOR)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752600" y="5449344"/>
            <a:ext cx="7162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155027" y="3667818"/>
            <a:ext cx="0" cy="21271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148816" y="3888231"/>
            <a:ext cx="1230182" cy="3429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Preamble</a:t>
            </a: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061099" y="4899186"/>
            <a:ext cx="332903" cy="2060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3394001" y="5024208"/>
            <a:ext cx="5163317" cy="4260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155028" y="5096919"/>
            <a:ext cx="1238974" cy="3524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Rx Preamble</a:t>
            </a:r>
            <a:endParaRPr kumimoji="1" lang="ja-JP" altLang="en-US" sz="1400" dirty="0" err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4563468" y="4353019"/>
            <a:ext cx="598597" cy="31204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800" dirty="0" err="1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8565352" y="3667818"/>
            <a:ext cx="0" cy="6705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1878803" y="4905962"/>
            <a:ext cx="276225" cy="1809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552499" y="4729909"/>
            <a:ext cx="596317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detected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85655" y="4748166"/>
            <a:ext cx="4754221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COLOR doesn’t match -&gt; abandon Rx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3061099" y="3667818"/>
            <a:ext cx="187398" cy="21343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733800" y="5080879"/>
            <a:ext cx="4351319" cy="369332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 Treated as </a:t>
            </a:r>
            <a:r>
              <a:rPr kumimoji="1"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CCA_IDLE</a:t>
            </a:r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-&gt; </a:t>
            </a:r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can restart </a:t>
            </a:r>
            <a:r>
              <a:rPr kumimoji="1" lang="en-US" altLang="ja-JP" dirty="0" err="1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backoff</a:t>
            </a:r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procedure</a:t>
            </a:r>
            <a:endParaRPr kumimoji="1" lang="en-US" altLang="ja-JP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 Can receive another packet</a:t>
            </a:r>
            <a:endParaRPr kumimoji="1" lang="ja-JP" altLang="en-US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146555" y="5114582"/>
            <a:ext cx="1452894" cy="411829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 that enables</a:t>
            </a:r>
          </a:p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DOCCA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289608"/>
              </p:ext>
            </p:extLst>
          </p:nvPr>
        </p:nvGraphicFramePr>
        <p:xfrm>
          <a:off x="1143000" y="5678208"/>
          <a:ext cx="7557752" cy="798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450"/>
                <a:gridCol w="4266302"/>
              </a:tblGrid>
              <a:tr h="2662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Possible Impact</a:t>
                      </a:r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2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Increasing </a:t>
                      </a:r>
                      <a:r>
                        <a:rPr kumimoji="1" lang="en-US" altLang="ja-JP" sz="12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Tx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occasion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Can improve. (But only when the packet has COLOR)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2662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Acquiring Rx opportunity</a:t>
                      </a:r>
                      <a:r>
                        <a:rPr kumimoji="1" lang="en-US" altLang="ja-JP" sz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for desired signal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Can improve. (But only when the packet has COLOR)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2449112" y="3520457"/>
            <a:ext cx="4180287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[Note] Assume COLOR information is included in HE-SIG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781800" y="3351179"/>
            <a:ext cx="2268007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[Note] Assume signal level  of interference packet is lower than </a:t>
            </a:r>
          </a:p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OCCA-threshold.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024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Applied spatial </a:t>
            </a:r>
            <a:r>
              <a:rPr kumimoji="1" lang="en-US" altLang="ja-JP" dirty="0"/>
              <a:t>reuse </a:t>
            </a:r>
            <a:r>
              <a:rPr kumimoji="1" lang="en-US" altLang="ja-JP" dirty="0" smtClean="0"/>
              <a:t>techniques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/>
              <a:t>2b. Dynamic OBSS CCA (DOCCA)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158117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Set </a:t>
            </a:r>
            <a:r>
              <a:rPr kumimoji="1" lang="en-US" altLang="ja-JP" dirty="0"/>
              <a:t>OCCA-threshold based on </a:t>
            </a:r>
            <a:r>
              <a:rPr kumimoji="1" lang="en-US" altLang="ja-JP" dirty="0" smtClean="0"/>
              <a:t>RSSI from peer and “DOCCA Margin” value</a:t>
            </a:r>
          </a:p>
          <a:p>
            <a:pPr marL="685800" lvl="2" indent="-342900"/>
            <a:r>
              <a:rPr kumimoji="1" lang="en-US" altLang="ja-JP" b="1" dirty="0"/>
              <a:t>Updated OCCA-threshold = RSSI </a:t>
            </a:r>
            <a:r>
              <a:rPr kumimoji="1" lang="en-US" altLang="ja-JP" b="1" dirty="0" smtClean="0"/>
              <a:t>– DOCCA Margin</a:t>
            </a:r>
            <a:endParaRPr kumimoji="1" lang="en-US" altLang="ja-JP" b="1" dirty="0"/>
          </a:p>
          <a:p>
            <a:pPr marL="685800" lvl="2" indent="-342900"/>
            <a:r>
              <a:rPr kumimoji="1" lang="en-US" altLang="ja-JP" dirty="0" smtClean="0"/>
              <a:t>In </a:t>
            </a:r>
            <a:r>
              <a:rPr kumimoji="1" lang="en-US" altLang="ja-JP" dirty="0"/>
              <a:t>AP side, RSSI of the </a:t>
            </a:r>
            <a:r>
              <a:rPr kumimoji="1" lang="en-US" altLang="ja-JP" dirty="0" smtClean="0"/>
              <a:t>strongest link </a:t>
            </a:r>
            <a:r>
              <a:rPr kumimoji="1" lang="en-US" altLang="ja-JP" dirty="0"/>
              <a:t>is used for this calculation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5323865" y="3317377"/>
            <a:ext cx="0" cy="30834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405298" y="3139318"/>
            <a:ext cx="179536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86006" y="3148100"/>
            <a:ext cx="275717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3495066" y="3977519"/>
            <a:ext cx="1795462" cy="74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594178" y="3784876"/>
            <a:ext cx="888064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ex.+23dBm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93190" y="4628136"/>
            <a:ext cx="362407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RSSI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H="1">
            <a:off x="3003281" y="6103916"/>
            <a:ext cx="27790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5939909" y="5983038"/>
            <a:ext cx="2574423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Default OCCA-threshold (ex.-82dBm)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 flipH="1">
            <a:off x="3292507" y="3977519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5323865" y="4720469"/>
            <a:ext cx="0" cy="9032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5409604" y="5053516"/>
            <a:ext cx="1182440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DOCCA Margin</a:t>
            </a:r>
            <a:endPara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 flipH="1">
            <a:off x="5135595" y="5616653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5706088" y="5497263"/>
            <a:ext cx="1195840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OCCA-threshold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 flipV="1">
            <a:off x="5323865" y="5616653"/>
            <a:ext cx="0" cy="487263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3495066" y="3308595"/>
            <a:ext cx="0" cy="30834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 bwMode="auto">
          <a:xfrm>
            <a:off x="6934200" y="4859088"/>
            <a:ext cx="2133600" cy="47178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DOCCA Margin is set to 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15dB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in this simulation</a:t>
            </a:r>
          </a:p>
        </p:txBody>
      </p:sp>
    </p:spTree>
    <p:extLst>
      <p:ext uri="{BB962C8B-B14F-4D97-AF65-F5344CB8AC3E}">
        <p14:creationId xmlns:p14="http://schemas.microsoft.com/office/powerpoint/2010/main" val="31053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191" y="685800"/>
            <a:ext cx="8473902" cy="1066800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Difference of Rx procedure between 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DSC and DOCCA</a:t>
            </a:r>
            <a:endParaRPr kumimoji="1" lang="ja-JP" altLang="en-US" sz="2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7" name="ひし形 6"/>
          <p:cNvSpPr/>
          <p:nvPr/>
        </p:nvSpPr>
        <p:spPr>
          <a:xfrm>
            <a:off x="2240707" y="2189514"/>
            <a:ext cx="1673225" cy="49730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 &gt;= </a:t>
            </a:r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?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573418" y="6009553"/>
            <a:ext cx="570582" cy="309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IDLE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615461" y="4937372"/>
            <a:ext cx="923925" cy="292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BUSY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＆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Rx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ひし形 9"/>
          <p:cNvSpPr/>
          <p:nvPr/>
        </p:nvSpPr>
        <p:spPr>
          <a:xfrm>
            <a:off x="4974943" y="4030433"/>
            <a:ext cx="1687569" cy="52326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Color matched?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ひし形 10"/>
          <p:cNvSpPr/>
          <p:nvPr/>
        </p:nvSpPr>
        <p:spPr>
          <a:xfrm>
            <a:off x="5900506" y="4973224"/>
            <a:ext cx="1715185" cy="51317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 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&gt;= </a:t>
            </a:r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</a:t>
            </a:r>
            <a:r>
              <a:rPr kumimoji="1" lang="en-US" altLang="ja-JP" sz="1100" b="1" dirty="0" err="1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</a:t>
            </a:r>
            <a:r>
              <a:rPr kumimoji="1" lang="en-US" altLang="ja-JP" sz="11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?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" name="カギ線コネクタ 11"/>
          <p:cNvCxnSpPr>
            <a:stCxn id="64" idx="2"/>
            <a:endCxn id="65" idx="0"/>
          </p:cNvCxnSpPr>
          <p:nvPr/>
        </p:nvCxnSpPr>
        <p:spPr>
          <a:xfrm rot="5400000">
            <a:off x="5692662" y="2771276"/>
            <a:ext cx="232681" cy="751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カギ線コネクタ 12"/>
          <p:cNvCxnSpPr>
            <a:stCxn id="66" idx="2"/>
            <a:endCxn id="10" idx="0"/>
          </p:cNvCxnSpPr>
          <p:nvPr/>
        </p:nvCxnSpPr>
        <p:spPr>
          <a:xfrm rot="16200000" flipH="1">
            <a:off x="5750611" y="3962316"/>
            <a:ext cx="133604" cy="262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カギ線コネクタ 13"/>
          <p:cNvCxnSpPr>
            <a:stCxn id="10" idx="3"/>
            <a:endCxn id="60" idx="0"/>
          </p:cNvCxnSpPr>
          <p:nvPr/>
        </p:nvCxnSpPr>
        <p:spPr>
          <a:xfrm>
            <a:off x="6662512" y="4292066"/>
            <a:ext cx="92542" cy="200481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4994177" y="6009553"/>
            <a:ext cx="923925" cy="309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BUSY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＆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Rx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6" name="カギ線コネクタ 15"/>
          <p:cNvCxnSpPr>
            <a:stCxn id="10" idx="2"/>
            <a:endCxn id="15" idx="0"/>
          </p:cNvCxnSpPr>
          <p:nvPr/>
        </p:nvCxnSpPr>
        <p:spPr>
          <a:xfrm rot="5400000">
            <a:off x="4909507" y="5100332"/>
            <a:ext cx="1455854" cy="3625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カギ線コネクタ 16"/>
          <p:cNvCxnSpPr>
            <a:stCxn id="11" idx="3"/>
            <a:endCxn id="68" idx="0"/>
          </p:cNvCxnSpPr>
          <p:nvPr/>
        </p:nvCxnSpPr>
        <p:spPr>
          <a:xfrm>
            <a:off x="7615691" y="5229812"/>
            <a:ext cx="430118" cy="129004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6455969" y="6014860"/>
            <a:ext cx="607365" cy="309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BUSY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9" name="カギ線コネクタ 18"/>
          <p:cNvCxnSpPr>
            <a:stCxn id="11" idx="2"/>
            <a:endCxn id="18" idx="0"/>
          </p:cNvCxnSpPr>
          <p:nvPr/>
        </p:nvCxnSpPr>
        <p:spPr>
          <a:xfrm rot="16200000" flipH="1">
            <a:off x="6494645" y="5749853"/>
            <a:ext cx="528460" cy="155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36250" y="4937372"/>
            <a:ext cx="597880" cy="292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IDLE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2" name="カギ線コネクタ 21"/>
          <p:cNvCxnSpPr>
            <a:stCxn id="69" idx="1"/>
            <a:endCxn id="21" idx="0"/>
          </p:cNvCxnSpPr>
          <p:nvPr/>
        </p:nvCxnSpPr>
        <p:spPr>
          <a:xfrm rot="10800000" flipV="1">
            <a:off x="335191" y="4482070"/>
            <a:ext cx="261313" cy="45530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カギ線コネクタ 22"/>
          <p:cNvCxnSpPr>
            <a:stCxn id="115" idx="1"/>
            <a:endCxn id="62" idx="3"/>
          </p:cNvCxnSpPr>
          <p:nvPr/>
        </p:nvCxnSpPr>
        <p:spPr>
          <a:xfrm rot="10800000">
            <a:off x="1981875" y="3575778"/>
            <a:ext cx="306420" cy="3928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カギ線コネクタ 23"/>
          <p:cNvCxnSpPr>
            <a:stCxn id="56" idx="2"/>
            <a:endCxn id="115" idx="0"/>
          </p:cNvCxnSpPr>
          <p:nvPr/>
        </p:nvCxnSpPr>
        <p:spPr>
          <a:xfrm rot="16200000" flipH="1">
            <a:off x="3008147" y="3193409"/>
            <a:ext cx="136106" cy="224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カギ線コネクタ 24"/>
          <p:cNvCxnSpPr>
            <a:stCxn id="115" idx="2"/>
            <a:endCxn id="9" idx="0"/>
          </p:cNvCxnSpPr>
          <p:nvPr/>
        </p:nvCxnSpPr>
        <p:spPr>
          <a:xfrm rot="16200000" flipH="1">
            <a:off x="2557101" y="4417048"/>
            <a:ext cx="1040543" cy="103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182177" y="2646965"/>
            <a:ext cx="354111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Yes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130608" y="3886200"/>
            <a:ext cx="348257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043710" y="2257508"/>
            <a:ext cx="241498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60332" y="2240378"/>
            <a:ext cx="241498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945206" y="2655311"/>
            <a:ext cx="286746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Yes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861506" y="3531381"/>
            <a:ext cx="241498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482282" y="4662957"/>
            <a:ext cx="241498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369662" y="3581400"/>
            <a:ext cx="1033069" cy="338554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Yes</a:t>
            </a:r>
          </a:p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(PLCP err)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4" name="カギ線コネクタ 33"/>
          <p:cNvCxnSpPr>
            <a:stCxn id="64" idx="3"/>
            <a:endCxn id="68" idx="0"/>
          </p:cNvCxnSpPr>
          <p:nvPr/>
        </p:nvCxnSpPr>
        <p:spPr>
          <a:xfrm>
            <a:off x="6645237" y="2426785"/>
            <a:ext cx="1400572" cy="2932031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カギ線コネクタ 34"/>
          <p:cNvCxnSpPr>
            <a:stCxn id="66" idx="3"/>
            <a:endCxn id="58" idx="1"/>
          </p:cNvCxnSpPr>
          <p:nvPr/>
        </p:nvCxnSpPr>
        <p:spPr>
          <a:xfrm flipV="1">
            <a:off x="6605124" y="3571614"/>
            <a:ext cx="634863" cy="8092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7620000" y="4962374"/>
            <a:ext cx="241498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424163" y="5613504"/>
            <a:ext cx="273304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Yes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407493" y="4112732"/>
            <a:ext cx="510037" cy="161583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5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 </a:t>
            </a:r>
            <a:endParaRPr kumimoji="1" lang="ja-JP" altLang="en-US" sz="105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983605" y="4951398"/>
            <a:ext cx="653135" cy="292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BUSY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4" name="カギ線コネクタ 43"/>
          <p:cNvCxnSpPr>
            <a:stCxn id="7" idx="1"/>
            <a:endCxn id="69" idx="0"/>
          </p:cNvCxnSpPr>
          <p:nvPr/>
        </p:nvCxnSpPr>
        <p:spPr>
          <a:xfrm rot="10800000" flipV="1">
            <a:off x="1310173" y="2438167"/>
            <a:ext cx="930535" cy="1792722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>
            <a:stCxn id="69" idx="2"/>
            <a:endCxn id="43" idx="0"/>
          </p:cNvCxnSpPr>
          <p:nvPr/>
        </p:nvCxnSpPr>
        <p:spPr>
          <a:xfrm rot="16200000" flipH="1">
            <a:off x="1201099" y="4842323"/>
            <a:ext cx="218147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475754" y="4264951"/>
            <a:ext cx="241498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335411" y="4694218"/>
            <a:ext cx="381711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Yes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8" name="カギ線コネクタ 47"/>
          <p:cNvCxnSpPr>
            <a:stCxn id="68" idx="3"/>
            <a:endCxn id="8" idx="0"/>
          </p:cNvCxnSpPr>
          <p:nvPr/>
        </p:nvCxnSpPr>
        <p:spPr>
          <a:xfrm>
            <a:off x="8759477" y="5609997"/>
            <a:ext cx="99232" cy="399556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カギ線コネクタ 48"/>
          <p:cNvCxnSpPr>
            <a:stCxn id="68" idx="2"/>
            <a:endCxn id="18" idx="0"/>
          </p:cNvCxnSpPr>
          <p:nvPr/>
        </p:nvCxnSpPr>
        <p:spPr>
          <a:xfrm rot="5400000">
            <a:off x="7325890" y="5294941"/>
            <a:ext cx="153682" cy="128615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8710919" y="5441975"/>
            <a:ext cx="241498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834034" y="5924915"/>
            <a:ext cx="395565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Yes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フローチャート : 端子 51"/>
          <p:cNvSpPr/>
          <p:nvPr/>
        </p:nvSpPr>
        <p:spPr>
          <a:xfrm>
            <a:off x="2840733" y="1913360"/>
            <a:ext cx="457200" cy="141674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3" name="カギ線コネクタ 52"/>
          <p:cNvCxnSpPr>
            <a:stCxn id="52" idx="2"/>
            <a:endCxn id="7" idx="0"/>
          </p:cNvCxnSpPr>
          <p:nvPr/>
        </p:nvCxnSpPr>
        <p:spPr>
          <a:xfrm rot="16200000" flipH="1">
            <a:off x="3006086" y="2118280"/>
            <a:ext cx="134480" cy="79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フローチャート : 端子 53"/>
          <p:cNvSpPr/>
          <p:nvPr/>
        </p:nvSpPr>
        <p:spPr>
          <a:xfrm>
            <a:off x="5575782" y="1913360"/>
            <a:ext cx="457200" cy="141674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5" name="カギ線コネクタ 54"/>
          <p:cNvCxnSpPr>
            <a:stCxn id="54" idx="2"/>
            <a:endCxn id="64" idx="0"/>
          </p:cNvCxnSpPr>
          <p:nvPr/>
        </p:nvCxnSpPr>
        <p:spPr>
          <a:xfrm rot="16200000" flipH="1">
            <a:off x="5735267" y="2124148"/>
            <a:ext cx="143225" cy="499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2330634" y="2887993"/>
            <a:ext cx="1488891" cy="2384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BUSY &amp; Rx PLCP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7" name="カギ線コネクタ 56"/>
          <p:cNvCxnSpPr>
            <a:stCxn id="7" idx="2"/>
            <a:endCxn id="56" idx="0"/>
          </p:cNvCxnSpPr>
          <p:nvPr/>
        </p:nvCxnSpPr>
        <p:spPr>
          <a:xfrm rot="5400000">
            <a:off x="2975614" y="2786286"/>
            <a:ext cx="201173" cy="22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/>
          <p:nvPr/>
        </p:nvSpPr>
        <p:spPr>
          <a:xfrm>
            <a:off x="7239987" y="3416744"/>
            <a:ext cx="531245" cy="309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IFS=</a:t>
            </a: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EIFS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9" name="カギ線コネクタ 58"/>
          <p:cNvCxnSpPr>
            <a:stCxn id="58" idx="3"/>
            <a:endCxn id="68" idx="0"/>
          </p:cNvCxnSpPr>
          <p:nvPr/>
        </p:nvCxnSpPr>
        <p:spPr>
          <a:xfrm>
            <a:off x="7771232" y="3571614"/>
            <a:ext cx="274577" cy="1787202"/>
          </a:xfrm>
          <a:prstGeom prst="bentConnector2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6499707" y="4492547"/>
            <a:ext cx="510693" cy="309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IFS=</a:t>
            </a: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AIFS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1" name="カギ線コネクタ 60"/>
          <p:cNvCxnSpPr>
            <a:stCxn id="60" idx="2"/>
            <a:endCxn id="11" idx="0"/>
          </p:cNvCxnSpPr>
          <p:nvPr/>
        </p:nvCxnSpPr>
        <p:spPr>
          <a:xfrm rot="16200000" flipH="1">
            <a:off x="6671108" y="4886232"/>
            <a:ext cx="170937" cy="304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>
            <a:off x="1452372" y="3420908"/>
            <a:ext cx="529503" cy="309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IFS=</a:t>
            </a: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EIFS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3" name="カギ線コネクタ 62"/>
          <p:cNvCxnSpPr>
            <a:stCxn id="62" idx="1"/>
            <a:endCxn id="69" idx="0"/>
          </p:cNvCxnSpPr>
          <p:nvPr/>
        </p:nvCxnSpPr>
        <p:spPr>
          <a:xfrm rot="10800000" flipV="1">
            <a:off x="1310172" y="3575777"/>
            <a:ext cx="142200" cy="655111"/>
          </a:xfrm>
          <a:prstGeom prst="bentConnector2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ひし形 63"/>
          <p:cNvSpPr/>
          <p:nvPr/>
        </p:nvSpPr>
        <p:spPr>
          <a:xfrm>
            <a:off x="4973516" y="2198259"/>
            <a:ext cx="1671721" cy="457052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 &gt;= </a:t>
            </a: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CCA-SD?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5064180" y="2887992"/>
            <a:ext cx="1488891" cy="2384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BUSY &amp; Rx PLCP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ひし形 65"/>
          <p:cNvSpPr/>
          <p:nvPr/>
        </p:nvSpPr>
        <p:spPr>
          <a:xfrm>
            <a:off x="5027073" y="3262583"/>
            <a:ext cx="1578051" cy="63424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Does PLCP have error?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7" name="カギ線コネクタ 66"/>
          <p:cNvCxnSpPr>
            <a:stCxn id="65" idx="2"/>
            <a:endCxn id="66" idx="0"/>
          </p:cNvCxnSpPr>
          <p:nvPr/>
        </p:nvCxnSpPr>
        <p:spPr>
          <a:xfrm rot="16200000" flipH="1">
            <a:off x="5744309" y="3190792"/>
            <a:ext cx="136107" cy="7473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ひし形 67"/>
          <p:cNvSpPr/>
          <p:nvPr/>
        </p:nvSpPr>
        <p:spPr>
          <a:xfrm>
            <a:off x="7332140" y="5358816"/>
            <a:ext cx="1427337" cy="502362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S+I &gt;= </a:t>
            </a: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CCA-ED?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ひし形 68"/>
          <p:cNvSpPr/>
          <p:nvPr/>
        </p:nvSpPr>
        <p:spPr>
          <a:xfrm>
            <a:off x="596503" y="4230889"/>
            <a:ext cx="1427337" cy="502362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S+I &gt;= </a:t>
            </a: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CCA-ED?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224769" y="4563973"/>
            <a:ext cx="1563707" cy="338554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Yes or </a:t>
            </a:r>
          </a:p>
          <a:p>
            <a:pPr algn="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have </a:t>
            </a: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 </a:t>
            </a:r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color</a:t>
            </a:r>
            <a:endParaRPr kumimoji="1"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410200" y="3869323"/>
            <a:ext cx="372245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676400" y="3581400"/>
            <a:ext cx="1084306" cy="338554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Yes</a:t>
            </a:r>
          </a:p>
          <a:p>
            <a:pPr algn="ctr"/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(PLCP err)</a:t>
            </a:r>
            <a:endParaRPr kumimoji="1" lang="ja-JP" altLang="en-US" sz="11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4" name="角丸四角形 73"/>
          <p:cNvSpPr/>
          <p:nvPr/>
        </p:nvSpPr>
        <p:spPr>
          <a:xfrm>
            <a:off x="5105400" y="1600200"/>
            <a:ext cx="1379215" cy="262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DOCCA</a:t>
            </a:r>
          </a:p>
        </p:txBody>
      </p:sp>
      <p:sp>
        <p:nvSpPr>
          <p:cNvPr id="75" name="角丸四角形 74"/>
          <p:cNvSpPr/>
          <p:nvPr/>
        </p:nvSpPr>
        <p:spPr>
          <a:xfrm>
            <a:off x="2408916" y="1600200"/>
            <a:ext cx="1320832" cy="262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DSC</a:t>
            </a:r>
          </a:p>
        </p:txBody>
      </p:sp>
      <p:sp>
        <p:nvSpPr>
          <p:cNvPr id="115" name="ひし形 114"/>
          <p:cNvSpPr/>
          <p:nvPr/>
        </p:nvSpPr>
        <p:spPr>
          <a:xfrm>
            <a:off x="2288295" y="3262583"/>
            <a:ext cx="1578051" cy="63424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Does PLCP have error?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47885" y="1972756"/>
            <a:ext cx="1871440" cy="3077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[NOTE] In this Simulation,</a:t>
            </a:r>
          </a:p>
          <a:p>
            <a:pPr algn="ctr"/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 = Rx Sensitivity</a:t>
            </a:r>
            <a:endParaRPr kumimoji="1" lang="ja-JP" altLang="en-US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163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矢印コネクタ 35"/>
          <p:cNvCxnSpPr/>
          <p:nvPr/>
        </p:nvCxnSpPr>
        <p:spPr>
          <a:xfrm flipV="1">
            <a:off x="3495066" y="3581400"/>
            <a:ext cx="0" cy="28106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Applied spatial reuse techniques</a:t>
            </a:r>
            <a:br>
              <a:rPr kumimoji="1" lang="en-US" altLang="ja-JP" dirty="0"/>
            </a:br>
            <a:r>
              <a:rPr kumimoji="1" lang="en-US" altLang="ja-JP" dirty="0"/>
              <a:t>3</a:t>
            </a:r>
            <a:r>
              <a:rPr kumimoji="1" lang="en-US" altLang="ja-JP" dirty="0" smtClean="0"/>
              <a:t>. Transmit power control (TPC)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1972418"/>
            <a:ext cx="8763000" cy="1439705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Change </a:t>
            </a:r>
            <a:r>
              <a:rPr kumimoji="1" lang="en-US" altLang="ja-JP" dirty="0" err="1" smtClean="0"/>
              <a:t>Tx</a:t>
            </a:r>
            <a:r>
              <a:rPr kumimoji="1" lang="en-US" altLang="ja-JP" dirty="0" smtClean="0"/>
              <a:t> power based on estimated path loss from peer and “TPC Margin”</a:t>
            </a:r>
          </a:p>
          <a:p>
            <a:pPr lvl="1"/>
            <a:r>
              <a:rPr kumimoji="1" lang="en-US" altLang="ja-JP" dirty="0" smtClean="0"/>
              <a:t>Also perform a lower limitation for </a:t>
            </a:r>
            <a:r>
              <a:rPr kumimoji="1" lang="en-US" altLang="ja-JP" dirty="0" err="1" smtClean="0"/>
              <a:t>Tx</a:t>
            </a:r>
            <a:r>
              <a:rPr kumimoji="1" lang="en-US" altLang="ja-JP" dirty="0" smtClean="0"/>
              <a:t> Power so that STA doesn’t select too low MCS</a:t>
            </a:r>
          </a:p>
          <a:p>
            <a:pPr lvl="1"/>
            <a:endParaRPr kumimoji="1" lang="en-US" altLang="ja-JP" b="1" dirty="0" smtClean="0"/>
          </a:p>
          <a:p>
            <a:pPr lvl="1"/>
            <a:r>
              <a:rPr kumimoji="1" lang="en-US" altLang="ja-JP" b="1" dirty="0" smtClean="0"/>
              <a:t>Updated </a:t>
            </a:r>
            <a:r>
              <a:rPr kumimoji="1" lang="en-US" altLang="ja-JP" b="1" dirty="0" err="1" smtClean="0"/>
              <a:t>TxPower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en-US" altLang="ja-JP" b="1" dirty="0" smtClean="0"/>
              <a:t> </a:t>
            </a:r>
            <a:r>
              <a:rPr kumimoji="1" lang="en-US" altLang="ja-JP" b="1" dirty="0"/>
              <a:t>= </a:t>
            </a:r>
            <a:r>
              <a:rPr kumimoji="1" lang="en-US" altLang="ja-JP" b="1" dirty="0" smtClean="0"/>
              <a:t>max(</a:t>
            </a:r>
            <a:r>
              <a:rPr kumimoji="1" lang="en-US" altLang="ja-JP" b="1" dirty="0" err="1" smtClean="0"/>
              <a:t>LowerLimitationLevel</a:t>
            </a:r>
            <a:r>
              <a:rPr kumimoji="1" lang="en-US" altLang="ja-JP" b="1" dirty="0"/>
              <a:t>, </a:t>
            </a:r>
            <a:r>
              <a:rPr kumimoji="1" lang="en-US" altLang="ja-JP" b="1" dirty="0" smtClean="0"/>
              <a:t>Ref-</a:t>
            </a:r>
            <a:r>
              <a:rPr kumimoji="1" lang="en-US" altLang="ja-JP" b="1" dirty="0" err="1" smtClean="0"/>
              <a:t>RxSensitivity</a:t>
            </a:r>
            <a:r>
              <a:rPr kumimoji="1" lang="en-US" altLang="ja-JP" b="1" dirty="0" smtClean="0"/>
              <a:t> + TPC Margin + Estimated Path Loss)</a:t>
            </a:r>
            <a:endParaRPr kumimoji="1" lang="ja-JP" altLang="en-US" b="1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5323865" y="3581400"/>
            <a:ext cx="0" cy="281940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405298" y="3403341"/>
            <a:ext cx="179536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86006" y="3412123"/>
            <a:ext cx="275717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3495066" y="3977519"/>
            <a:ext cx="1795462" cy="74295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594178" y="3784876"/>
            <a:ext cx="888064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ex.+23dBm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01444" y="4713293"/>
            <a:ext cx="1606209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(1)Estimate path loss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3200400" y="6103916"/>
            <a:ext cx="25819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574393" y="3886200"/>
            <a:ext cx="2072683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Default </a:t>
            </a:r>
            <a:r>
              <a:rPr kumimoji="1" lang="en-US" altLang="ja-JP" sz="11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TxPower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(ex.+15dBm)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 flipH="1">
            <a:off x="3292507" y="3977519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3495066" y="5497263"/>
            <a:ext cx="0" cy="6066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528734" y="5708257"/>
            <a:ext cx="924933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 Margin</a:t>
            </a:r>
            <a:endPara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H="1">
            <a:off x="5049005" y="3996569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574393" y="4341818"/>
            <a:ext cx="2255041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(2)Calculate updated </a:t>
            </a:r>
            <a:r>
              <a:rPr kumimoji="1"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TxPower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3514116" y="4434151"/>
            <a:ext cx="1795462" cy="74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5323865" y="3996569"/>
            <a:ext cx="0" cy="437582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>
            <a:off x="5049005" y="4434151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 bwMode="auto">
          <a:xfrm>
            <a:off x="3292507" y="5177101"/>
            <a:ext cx="3650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8" name="テキスト ボックス 47"/>
          <p:cNvSpPr txBox="1"/>
          <p:nvPr/>
        </p:nvSpPr>
        <p:spPr>
          <a:xfrm>
            <a:off x="752388" y="5084768"/>
            <a:ext cx="2540119" cy="369332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Lower Limitation Level</a:t>
            </a:r>
          </a:p>
          <a:p>
            <a:pPr algn="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(It depends on Interference level)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447800" y="6019800"/>
            <a:ext cx="1279196" cy="338554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Reference CCA-SD</a:t>
            </a:r>
          </a:p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ex.-82dBm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 bwMode="auto">
          <a:xfrm>
            <a:off x="5715000" y="5638799"/>
            <a:ext cx="3428999" cy="67317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 Margin is set to 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15dB </a:t>
            </a:r>
            <a:r>
              <a:rPr kumimoji="1"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and </a:t>
            </a:r>
          </a:p>
          <a:p>
            <a:pPr algn="ctr"/>
            <a:r>
              <a:rPr kumimoji="1"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Lower Limitation Level is set to 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-62dBm </a:t>
            </a:r>
          </a:p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 this simulation</a:t>
            </a:r>
          </a:p>
        </p:txBody>
      </p:sp>
    </p:spTree>
    <p:extLst>
      <p:ext uri="{BB962C8B-B14F-4D97-AF65-F5344CB8AC3E}">
        <p14:creationId xmlns:p14="http://schemas.microsoft.com/office/powerpoint/2010/main" val="684101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矢印コネクタ 35"/>
          <p:cNvCxnSpPr/>
          <p:nvPr/>
        </p:nvCxnSpPr>
        <p:spPr>
          <a:xfrm flipV="1">
            <a:off x="3495066" y="3581400"/>
            <a:ext cx="0" cy="281061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Combination of TPC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and DSC/DOCCA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0"/>
            <a:ext cx="8382000" cy="1422141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Control to equalize the amount of reducing </a:t>
            </a:r>
            <a:r>
              <a:rPr kumimoji="1" lang="en-US" altLang="ja-JP" dirty="0" err="1" smtClean="0"/>
              <a:t>TxPower</a:t>
            </a:r>
            <a:r>
              <a:rPr kumimoji="1" lang="en-US" altLang="ja-JP" dirty="0" smtClean="0"/>
              <a:t> and the amount of CCA-SD/OCCA-threshold</a:t>
            </a:r>
            <a:endParaRPr kumimoji="1" lang="ja-JP" altLang="en-US" b="1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5323865" y="3581400"/>
            <a:ext cx="0" cy="281940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405298" y="3403341"/>
            <a:ext cx="179536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86006" y="3412123"/>
            <a:ext cx="275717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3003281" y="6103916"/>
            <a:ext cx="27790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574393" y="3886200"/>
            <a:ext cx="2072683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Default </a:t>
            </a:r>
            <a:r>
              <a:rPr kumimoji="1" lang="en-US" altLang="ja-JP" sz="11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TxPower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(ex.+15dBm)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H="1">
            <a:off x="5049005" y="3996569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574393" y="4341818"/>
            <a:ext cx="1309269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Updated </a:t>
            </a:r>
            <a:r>
              <a:rPr kumimoji="1"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TxPower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3514116" y="4434151"/>
            <a:ext cx="1795462" cy="74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5323865" y="3996569"/>
            <a:ext cx="0" cy="437582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>
            <a:off x="5049005" y="4434151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5574393" y="4130721"/>
            <a:ext cx="2220160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i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r>
              <a:rPr kumimoji="1" lang="en-US" altLang="ja-JP" sz="11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 Amount of reducing </a:t>
            </a:r>
            <a:r>
              <a:rPr kumimoji="1" lang="en-US" altLang="ja-JP" sz="1100" dirty="0" err="1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TxPower</a:t>
            </a:r>
            <a:endParaRPr kumimoji="1" lang="ja-JP" altLang="en-US" sz="11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 flipV="1">
            <a:off x="5323865" y="5666334"/>
            <a:ext cx="0" cy="437582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5981091" y="5983038"/>
            <a:ext cx="2244204" cy="338554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Default 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CCA-SD/OCCA-threshold</a:t>
            </a:r>
          </a:p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(ex.-82dBm)</a:t>
            </a:r>
            <a:endParaRPr kumimoji="1" lang="ja-JP" altLang="en-US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623701" y="5562600"/>
            <a:ext cx="2537554" cy="184666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pdated CCA-SD/OCCA-threshold</a:t>
            </a:r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 flipH="1">
            <a:off x="5043886" y="5666334"/>
            <a:ext cx="4717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5515678" y="5800486"/>
            <a:ext cx="112210" cy="169277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i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endParaRPr kumimoji="1" lang="ja-JP" altLang="en-US" sz="11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70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Setup Details (SS1)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graphicFrame>
        <p:nvGraphicFramePr>
          <p:cNvPr id="7" name="コンテンツ プレースホルダー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235051"/>
              </p:ext>
            </p:extLst>
          </p:nvPr>
        </p:nvGraphicFramePr>
        <p:xfrm>
          <a:off x="305286" y="1752600"/>
          <a:ext cx="8686314" cy="4689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483"/>
                <a:gridCol w="6206831"/>
              </a:tblGrid>
              <a:tr h="152400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Node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smtClean="0"/>
                        <a:t>(AP x 1, </a:t>
                      </a:r>
                      <a:r>
                        <a:rPr lang="en-US" altLang="ja-JP" sz="1100" b="1" dirty="0" smtClean="0">
                          <a:solidFill>
                            <a:schemeClr val="tx1"/>
                          </a:solidFill>
                        </a:rPr>
                        <a:t>STA x 10) x 34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/>
                        <a:t>Num</a:t>
                      </a:r>
                      <a:r>
                        <a:rPr kumimoji="1" lang="ja-JP" altLang="en-US" sz="1100" baseline="0" dirty="0" smtClean="0"/>
                        <a:t> </a:t>
                      </a:r>
                      <a:r>
                        <a:rPr kumimoji="1" lang="en-US" altLang="ja-JP" sz="1100" baseline="0" dirty="0" smtClean="0"/>
                        <a:t>of Drops [times]</a:t>
                      </a:r>
                      <a:endParaRPr kumimoji="1" lang="en-US" altLang="ja-JP" sz="1100" dirty="0" smtClean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5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indent="0" algn="l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/>
                        <a:t>Access Category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AC_BE </a:t>
                      </a:r>
                      <a:r>
                        <a:rPr kumimoji="1" lang="en-US" altLang="ja-JP" sz="1100" b="1" dirty="0" err="1" smtClean="0"/>
                        <a:t>CWmin</a:t>
                      </a:r>
                      <a:r>
                        <a:rPr kumimoji="1" lang="en-US" altLang="ja-JP" sz="1100" b="1" dirty="0" smtClean="0"/>
                        <a:t>=15, </a:t>
                      </a:r>
                      <a:r>
                        <a:rPr kumimoji="1" lang="en-US" altLang="ja-JP" sz="1100" b="1" dirty="0" err="1" smtClean="0"/>
                        <a:t>CWmax</a:t>
                      </a:r>
                      <a:r>
                        <a:rPr kumimoji="1" lang="en-US" altLang="ja-JP" sz="1100" b="1" dirty="0" smtClean="0"/>
                        <a:t>=1023, AIFSN=3, TXOP limit=0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Default </a:t>
                      </a:r>
                      <a:r>
                        <a:rPr lang="en-US" altLang="ja-JP" sz="1100" dirty="0" err="1" smtClean="0"/>
                        <a:t>Tx</a:t>
                      </a:r>
                      <a:r>
                        <a:rPr lang="en-US" altLang="ja-JP" sz="1100" dirty="0" smtClean="0"/>
                        <a:t> Power 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AP: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+23, </a:t>
                      </a:r>
                      <a:r>
                        <a:rPr kumimoji="1" lang="en-US" altLang="ja-JP" sz="1100" b="1" baseline="0" dirty="0" smtClean="0"/>
                        <a:t> STA: +15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MCS</a:t>
                      </a:r>
                      <a:r>
                        <a:rPr lang="ja-JP" altLang="en-US" sz="1100" dirty="0" smtClean="0"/>
                        <a:t> </a:t>
                      </a:r>
                      <a:r>
                        <a:rPr lang="en-US" altLang="ja-JP" sz="1100" dirty="0" smtClean="0"/>
                        <a:t>Selection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err="1" smtClean="0">
                          <a:solidFill>
                            <a:schemeClr val="tx1"/>
                          </a:solidFill>
                        </a:rPr>
                        <a:t>Goodput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 maximizing MCS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Training (MCS0 ~ 7) [3]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Guard Interval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Short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Traffic Model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smtClean="0"/>
                        <a:t>See </a:t>
                      </a:r>
                      <a:r>
                        <a:rPr lang="en-US" altLang="ja-JP" sz="1100" b="1" dirty="0" smtClean="0">
                          <a:solidFill>
                            <a:srgbClr val="0000FF"/>
                          </a:solidFill>
                        </a:rPr>
                        <a:t>slide #6</a:t>
                      </a:r>
                      <a:endParaRPr kumimoji="1" lang="ja-JP" altLang="en-US" sz="1100" b="1" dirty="0">
                        <a:solidFill>
                          <a:srgbClr val="0000FF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L2 Retry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10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/>
                        <a:t>Ack</a:t>
                      </a:r>
                      <a:r>
                        <a:rPr kumimoji="1" lang="ja-JP" altLang="en-US" sz="1100" dirty="0" smtClean="0"/>
                        <a:t> </a:t>
                      </a:r>
                      <a:r>
                        <a:rPr kumimoji="1" lang="en-US" altLang="ja-JP" sz="1100" dirty="0" smtClean="0"/>
                        <a:t>Rate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Legacy 6.0Mbps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RTS/CTS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OFF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Max</a:t>
                      </a:r>
                      <a:r>
                        <a:rPr lang="en-US" altLang="ja-JP" sz="1100" baseline="0" dirty="0" smtClean="0"/>
                        <a:t> A</a:t>
                      </a:r>
                      <a:r>
                        <a:rPr lang="en-US" altLang="ja-JP" sz="1100" dirty="0" smtClean="0"/>
                        <a:t>ggregation number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(A-MPDU,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A-MSDU)=(64, NA)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NF [dB]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Channel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err="1" smtClean="0"/>
                        <a:t>TGn</a:t>
                      </a:r>
                      <a:r>
                        <a:rPr lang="en-US" altLang="ja-JP" sz="1100" b="1" dirty="0" smtClean="0"/>
                        <a:t> Channel D (</a:t>
                      </a:r>
                      <a:r>
                        <a:rPr lang="en-US" altLang="ja-JP" sz="1100" b="1" dirty="0" err="1" smtClean="0"/>
                        <a:t>pathloss</a:t>
                      </a:r>
                      <a:r>
                        <a:rPr lang="en-US" altLang="ja-JP" sz="1100" b="1" dirty="0" smtClean="0"/>
                        <a:t>, shadowing, fading)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Channel Setting [MHz]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(</a:t>
                      </a:r>
                      <a:r>
                        <a:rPr kumimoji="1" lang="en-US" altLang="ja-JP" sz="1100" b="1" dirty="0" err="1" smtClean="0"/>
                        <a:t>CenterFreq</a:t>
                      </a:r>
                      <a:r>
                        <a:rPr kumimoji="1" lang="en-US" altLang="ja-JP" sz="1100" b="1" dirty="0" smtClean="0"/>
                        <a:t>, BW)=(2412, 20)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Default</a:t>
                      </a:r>
                      <a:r>
                        <a:rPr lang="en-US" altLang="ja-JP" sz="1100" baseline="0" dirty="0" smtClean="0"/>
                        <a:t> </a:t>
                      </a:r>
                      <a:r>
                        <a:rPr lang="en-US" altLang="ja-JP" sz="1100" dirty="0" smtClean="0"/>
                        <a:t>Rx</a:t>
                      </a:r>
                      <a:r>
                        <a:rPr lang="en-US" altLang="ja-JP" sz="1100" baseline="0" dirty="0" smtClean="0"/>
                        <a:t> Sensitivity(=CCA-SD)</a:t>
                      </a:r>
                      <a:r>
                        <a:rPr lang="en-US" altLang="ja-JP" sz="1100" dirty="0" smtClean="0"/>
                        <a:t>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AP: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-82,</a:t>
                      </a:r>
                      <a:r>
                        <a:rPr kumimoji="1" lang="en-US" altLang="ja-JP" sz="1100" b="1" dirty="0" smtClean="0"/>
                        <a:t> STA: -82</a:t>
                      </a:r>
                      <a:endParaRPr kumimoji="1" lang="ja-JP" altLang="en-US" sz="9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CCA-ED 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-62 </a:t>
                      </a:r>
                      <a:r>
                        <a:rPr kumimoji="1" lang="en-US" altLang="ja-JP" sz="800" b="1" dirty="0" smtClean="0"/>
                        <a:t>      [NOTE] The term “CCA-ED” represents “20 dB above the minimum modulation and coding rate sensitivity” in this material.</a:t>
                      </a:r>
                      <a:endParaRPr kumimoji="1" lang="ja-JP" altLang="en-US" sz="800" b="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Det.</a:t>
                      </a:r>
                      <a:r>
                        <a:rPr kumimoji="1" lang="ja-JP" altLang="en-US" sz="1100" dirty="0" smtClean="0"/>
                        <a:t> </a:t>
                      </a:r>
                      <a:r>
                        <a:rPr kumimoji="1" lang="en-US" altLang="ja-JP" sz="1100" dirty="0" smtClean="0"/>
                        <a:t>Cancel on PLCP err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Enable (Error performance is based</a:t>
                      </a:r>
                      <a:r>
                        <a:rPr kumimoji="1" lang="en-US" altLang="ja-JP" sz="1100" b="1" baseline="0" dirty="0" smtClean="0">
                          <a:solidFill>
                            <a:schemeClr val="tx1"/>
                          </a:solidFill>
                        </a:rPr>
                        <a:t> on EMD [2] Appendix 4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</a:rPr>
                        <a:t>BSS COLOR operation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AP and AX STA can handle</a:t>
                      </a:r>
                      <a:r>
                        <a:rPr kumimoji="1" lang="en-US" altLang="ja-JP" sz="1100" b="1" baseline="0" dirty="0" smtClean="0">
                          <a:solidFill>
                            <a:schemeClr val="tx1"/>
                          </a:solidFill>
                        </a:rPr>
                        <a:t> COLOR information. (adding/filtering)</a:t>
                      </a:r>
                    </a:p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STAs cannot filter packets that has no COLOR information (i.e. flow from Legacy STAs).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314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Setup Details (SS2)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graphicFrame>
        <p:nvGraphicFramePr>
          <p:cNvPr id="7" name="コンテンツ プレースホルダー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394725"/>
              </p:ext>
            </p:extLst>
          </p:nvPr>
        </p:nvGraphicFramePr>
        <p:xfrm>
          <a:off x="305286" y="1752600"/>
          <a:ext cx="8686314" cy="4689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483"/>
                <a:gridCol w="6206831"/>
              </a:tblGrid>
              <a:tr h="152400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Node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smtClean="0"/>
                        <a:t>(AP x 1, </a:t>
                      </a:r>
                      <a:r>
                        <a:rPr lang="en-US" altLang="ja-JP" sz="1100" b="1" dirty="0" smtClean="0">
                          <a:solidFill>
                            <a:schemeClr val="tx1"/>
                          </a:solidFill>
                        </a:rPr>
                        <a:t>STA x 64) x 8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/>
                        <a:t>Num</a:t>
                      </a:r>
                      <a:r>
                        <a:rPr kumimoji="1" lang="ja-JP" altLang="en-US" sz="1100" baseline="0" dirty="0" smtClean="0"/>
                        <a:t> </a:t>
                      </a:r>
                      <a:r>
                        <a:rPr kumimoji="1" lang="en-US" altLang="ja-JP" sz="1100" baseline="0" dirty="0" smtClean="0"/>
                        <a:t>of Drops [times]</a:t>
                      </a:r>
                      <a:endParaRPr kumimoji="1" lang="en-US" altLang="ja-JP" sz="1100" dirty="0" smtClean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5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indent="0" algn="l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/>
                        <a:t>Access Category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AC_BE </a:t>
                      </a:r>
                      <a:r>
                        <a:rPr kumimoji="1" lang="en-US" altLang="ja-JP" sz="1100" b="1" dirty="0" err="1" smtClean="0"/>
                        <a:t>CWmin</a:t>
                      </a:r>
                      <a:r>
                        <a:rPr kumimoji="1" lang="en-US" altLang="ja-JP" sz="1100" b="1" dirty="0" smtClean="0"/>
                        <a:t>=15, </a:t>
                      </a:r>
                      <a:r>
                        <a:rPr kumimoji="1" lang="en-US" altLang="ja-JP" sz="1100" b="1" dirty="0" err="1" smtClean="0"/>
                        <a:t>CWmax</a:t>
                      </a:r>
                      <a:r>
                        <a:rPr kumimoji="1" lang="en-US" altLang="ja-JP" sz="1100" b="1" dirty="0" smtClean="0"/>
                        <a:t>=1023, AIFSN=3, TXOP limit=0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Default </a:t>
                      </a:r>
                      <a:r>
                        <a:rPr lang="en-US" altLang="ja-JP" sz="1100" dirty="0" err="1" smtClean="0"/>
                        <a:t>Tx</a:t>
                      </a:r>
                      <a:r>
                        <a:rPr lang="en-US" altLang="ja-JP" sz="1100" dirty="0" smtClean="0"/>
                        <a:t> Power 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AP: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+26, </a:t>
                      </a:r>
                      <a:r>
                        <a:rPr kumimoji="1" lang="en-US" altLang="ja-JP" sz="1100" b="1" baseline="0" dirty="0" smtClean="0"/>
                        <a:t> STA: +15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MCS</a:t>
                      </a:r>
                      <a:r>
                        <a:rPr lang="ja-JP" altLang="en-US" sz="1100" dirty="0" smtClean="0"/>
                        <a:t> </a:t>
                      </a:r>
                      <a:r>
                        <a:rPr lang="en-US" altLang="ja-JP" sz="1100" dirty="0" smtClean="0"/>
                        <a:t>Selection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err="1" smtClean="0">
                          <a:solidFill>
                            <a:schemeClr val="tx1"/>
                          </a:solidFill>
                        </a:rPr>
                        <a:t>Goodput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 maximizing MCS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Training (MCS0 ~ 7) [3]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Guard Interval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Short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Traffic Model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smtClean="0"/>
                        <a:t>See </a:t>
                      </a:r>
                      <a:r>
                        <a:rPr lang="en-US" altLang="ja-JP" sz="1100" b="1" dirty="0" smtClean="0">
                          <a:solidFill>
                            <a:srgbClr val="0000FF"/>
                          </a:solidFill>
                        </a:rPr>
                        <a:t>slide #13</a:t>
                      </a:r>
                      <a:endParaRPr kumimoji="1" lang="ja-JP" altLang="en-US" sz="1100" b="1" dirty="0">
                        <a:solidFill>
                          <a:srgbClr val="0000FF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L2 Retry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10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/>
                        <a:t>Ack</a:t>
                      </a:r>
                      <a:r>
                        <a:rPr kumimoji="1" lang="ja-JP" altLang="en-US" sz="1100" dirty="0" smtClean="0"/>
                        <a:t> </a:t>
                      </a:r>
                      <a:r>
                        <a:rPr kumimoji="1" lang="en-US" altLang="ja-JP" sz="1100" dirty="0" smtClean="0"/>
                        <a:t>Rate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Legacy 6.0Mbps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RTS/CTS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OFF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Max</a:t>
                      </a:r>
                      <a:r>
                        <a:rPr lang="en-US" altLang="ja-JP" sz="1100" baseline="0" dirty="0" smtClean="0"/>
                        <a:t> A</a:t>
                      </a:r>
                      <a:r>
                        <a:rPr lang="en-US" altLang="ja-JP" sz="1100" dirty="0" smtClean="0"/>
                        <a:t>ggregation number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(A-MPDU,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A-MSDU)=(64, NA)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NF [dB]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Channel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err="1" smtClean="0"/>
                        <a:t>TGn</a:t>
                      </a:r>
                      <a:r>
                        <a:rPr lang="en-US" altLang="ja-JP" sz="1100" b="1" dirty="0" smtClean="0"/>
                        <a:t> Channel D (</a:t>
                      </a:r>
                      <a:r>
                        <a:rPr lang="en-US" altLang="ja-JP" sz="1100" b="1" dirty="0" err="1" smtClean="0"/>
                        <a:t>pathloss</a:t>
                      </a:r>
                      <a:r>
                        <a:rPr lang="en-US" altLang="ja-JP" sz="1100" b="1" dirty="0" smtClean="0"/>
                        <a:t>, shadowing, fading)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Channel Setting [MHz]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(</a:t>
                      </a:r>
                      <a:r>
                        <a:rPr kumimoji="1" lang="en-US" altLang="ja-JP" sz="1100" b="1" dirty="0" err="1" smtClean="0"/>
                        <a:t>CenterFreq</a:t>
                      </a:r>
                      <a:r>
                        <a:rPr kumimoji="1" lang="en-US" altLang="ja-JP" sz="1100" b="1" dirty="0" smtClean="0"/>
                        <a:t>, BW)=(5180, 80)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Default</a:t>
                      </a:r>
                      <a:r>
                        <a:rPr lang="en-US" altLang="ja-JP" sz="1100" baseline="0" dirty="0" smtClean="0"/>
                        <a:t> </a:t>
                      </a:r>
                      <a:r>
                        <a:rPr lang="en-US" altLang="ja-JP" sz="1100" dirty="0" smtClean="0"/>
                        <a:t>Rx</a:t>
                      </a:r>
                      <a:r>
                        <a:rPr lang="en-US" altLang="ja-JP" sz="1100" baseline="0" dirty="0" smtClean="0"/>
                        <a:t> Sensitivity(=CCA-SD)</a:t>
                      </a:r>
                      <a:r>
                        <a:rPr lang="en-US" altLang="ja-JP" sz="1100" dirty="0" smtClean="0"/>
                        <a:t>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AP: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-76,</a:t>
                      </a:r>
                      <a:r>
                        <a:rPr kumimoji="1" lang="en-US" altLang="ja-JP" sz="1100" b="1" dirty="0" smtClean="0"/>
                        <a:t> STA: -76</a:t>
                      </a:r>
                      <a:endParaRPr kumimoji="1" lang="ja-JP" altLang="en-US" sz="9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CCA-ED 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-56 </a:t>
                      </a:r>
                      <a:r>
                        <a:rPr kumimoji="1" lang="en-US" altLang="ja-JP" sz="800" b="1" dirty="0" smtClean="0"/>
                        <a:t>      [NOTE] The term “CCA-ED” represents “20 dB above the minimum modulation and coding rate sensitivity” in this material.</a:t>
                      </a:r>
                      <a:endParaRPr kumimoji="1" lang="ja-JP" altLang="en-US" sz="800" b="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Det.</a:t>
                      </a:r>
                      <a:r>
                        <a:rPr kumimoji="1" lang="ja-JP" altLang="en-US" sz="1100" dirty="0" smtClean="0"/>
                        <a:t> </a:t>
                      </a:r>
                      <a:r>
                        <a:rPr kumimoji="1" lang="en-US" altLang="ja-JP" sz="1100" dirty="0" smtClean="0"/>
                        <a:t>Cancel on PLCP err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Enable (Error performance is based</a:t>
                      </a:r>
                      <a:r>
                        <a:rPr kumimoji="1" lang="en-US" altLang="ja-JP" sz="1100" b="1" baseline="0" dirty="0" smtClean="0">
                          <a:solidFill>
                            <a:schemeClr val="tx1"/>
                          </a:solidFill>
                        </a:rPr>
                        <a:t> on EMD [2] Appendix 4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</a:rPr>
                        <a:t>BSS COLOR operation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AP and AX STA can handle</a:t>
                      </a:r>
                      <a:r>
                        <a:rPr kumimoji="1" lang="en-US" altLang="ja-JP" sz="1100" b="1" baseline="0" dirty="0" smtClean="0">
                          <a:solidFill>
                            <a:schemeClr val="tx1"/>
                          </a:solidFill>
                        </a:rPr>
                        <a:t> COLOR information. (adding/filtering)</a:t>
                      </a:r>
                    </a:p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STAs cannot filter packets that has no COLOR information (i.e. flow from Legacy STAs).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637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Setup Details (SS3)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graphicFrame>
        <p:nvGraphicFramePr>
          <p:cNvPr id="7" name="コンテンツ プレースホルダー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78189"/>
              </p:ext>
            </p:extLst>
          </p:nvPr>
        </p:nvGraphicFramePr>
        <p:xfrm>
          <a:off x="305286" y="1752600"/>
          <a:ext cx="8686314" cy="4689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9483"/>
                <a:gridCol w="6206831"/>
              </a:tblGrid>
              <a:tr h="152400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Node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smtClean="0"/>
                        <a:t>(AP x 1, </a:t>
                      </a:r>
                      <a:r>
                        <a:rPr lang="en-US" altLang="ja-JP" sz="1100" b="1" dirty="0" smtClean="0">
                          <a:solidFill>
                            <a:schemeClr val="tx1"/>
                          </a:solidFill>
                        </a:rPr>
                        <a:t>STA x 40) x 19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/>
                        <a:t>Num</a:t>
                      </a:r>
                      <a:r>
                        <a:rPr kumimoji="1" lang="ja-JP" altLang="en-US" sz="1100" baseline="0" dirty="0" smtClean="0"/>
                        <a:t> </a:t>
                      </a:r>
                      <a:r>
                        <a:rPr kumimoji="1" lang="en-US" altLang="ja-JP" sz="1100" baseline="0" dirty="0" smtClean="0"/>
                        <a:t>of Drops [times]</a:t>
                      </a:r>
                      <a:endParaRPr kumimoji="1" lang="en-US" altLang="ja-JP" sz="1100" dirty="0" smtClean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5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pPr marL="0" marR="0" indent="0" algn="l" defTabSz="12194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 smtClean="0"/>
                        <a:t>Access Category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AC_BE </a:t>
                      </a:r>
                      <a:r>
                        <a:rPr kumimoji="1" lang="en-US" altLang="ja-JP" sz="1100" b="1" dirty="0" err="1" smtClean="0"/>
                        <a:t>CWmin</a:t>
                      </a:r>
                      <a:r>
                        <a:rPr kumimoji="1" lang="en-US" altLang="ja-JP" sz="1100" b="1" dirty="0" smtClean="0"/>
                        <a:t>=15, </a:t>
                      </a:r>
                      <a:r>
                        <a:rPr kumimoji="1" lang="en-US" altLang="ja-JP" sz="1100" b="1" dirty="0" err="1" smtClean="0"/>
                        <a:t>CWmax</a:t>
                      </a:r>
                      <a:r>
                        <a:rPr kumimoji="1" lang="en-US" altLang="ja-JP" sz="1100" b="1" dirty="0" smtClean="0"/>
                        <a:t>=1023, AIFSN=3, TXOP limit=0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Default </a:t>
                      </a:r>
                      <a:r>
                        <a:rPr lang="en-US" altLang="ja-JP" sz="1100" dirty="0" err="1" smtClean="0"/>
                        <a:t>Tx</a:t>
                      </a:r>
                      <a:r>
                        <a:rPr lang="en-US" altLang="ja-JP" sz="1100" dirty="0" smtClean="0"/>
                        <a:t> Power 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AP: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+23, </a:t>
                      </a:r>
                      <a:r>
                        <a:rPr kumimoji="1" lang="en-US" altLang="ja-JP" sz="1100" b="1" baseline="0" dirty="0" smtClean="0"/>
                        <a:t> STA: +15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MCS</a:t>
                      </a:r>
                      <a:r>
                        <a:rPr lang="ja-JP" altLang="en-US" sz="1100" dirty="0" smtClean="0"/>
                        <a:t> </a:t>
                      </a:r>
                      <a:r>
                        <a:rPr lang="en-US" altLang="ja-JP" sz="1100" dirty="0" smtClean="0"/>
                        <a:t>Selection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err="1" smtClean="0">
                          <a:solidFill>
                            <a:schemeClr val="tx1"/>
                          </a:solidFill>
                        </a:rPr>
                        <a:t>Goodput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 maximizing MCS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kumimoji="1" lang="ja-JP" alt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Training (MCS0 ~ 7) [3]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Guard Interval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Short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Traffic Model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smtClean="0"/>
                        <a:t>See </a:t>
                      </a:r>
                      <a:r>
                        <a:rPr lang="en-US" altLang="ja-JP" sz="1100" b="1" dirty="0" smtClean="0">
                          <a:solidFill>
                            <a:srgbClr val="0000FF"/>
                          </a:solidFill>
                        </a:rPr>
                        <a:t>slide #20</a:t>
                      </a:r>
                      <a:endParaRPr kumimoji="1" lang="ja-JP" altLang="en-US" sz="1100" b="1" dirty="0">
                        <a:solidFill>
                          <a:srgbClr val="0000FF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L2 Retry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10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err="1" smtClean="0"/>
                        <a:t>Ack</a:t>
                      </a:r>
                      <a:r>
                        <a:rPr kumimoji="1" lang="ja-JP" altLang="en-US" sz="1100" dirty="0" smtClean="0"/>
                        <a:t> </a:t>
                      </a:r>
                      <a:r>
                        <a:rPr kumimoji="1" lang="en-US" altLang="ja-JP" sz="1100" dirty="0" smtClean="0"/>
                        <a:t>Rate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Legacy 6.0Mbps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RTS/CTS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OFF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Max</a:t>
                      </a:r>
                      <a:r>
                        <a:rPr lang="en-US" altLang="ja-JP" sz="1100" baseline="0" dirty="0" smtClean="0"/>
                        <a:t> A</a:t>
                      </a:r>
                      <a:r>
                        <a:rPr lang="en-US" altLang="ja-JP" sz="1100" dirty="0" smtClean="0"/>
                        <a:t>ggregation number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(A-MPDU,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A-MSDU)=(64, NA)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NF [dB]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Channel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b="1" dirty="0" err="1" smtClean="0"/>
                        <a:t>TGn</a:t>
                      </a:r>
                      <a:r>
                        <a:rPr lang="en-US" altLang="ja-JP" sz="1100" b="1" dirty="0" smtClean="0"/>
                        <a:t> Channel D (</a:t>
                      </a:r>
                      <a:r>
                        <a:rPr lang="en-US" altLang="ja-JP" sz="1100" b="1" dirty="0" err="1" smtClean="0"/>
                        <a:t>pathloss</a:t>
                      </a:r>
                      <a:r>
                        <a:rPr lang="en-US" altLang="ja-JP" sz="1100" b="1" dirty="0" smtClean="0"/>
                        <a:t>, shadowing, fading)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Channel Setting [MHz]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(</a:t>
                      </a:r>
                      <a:r>
                        <a:rPr kumimoji="1" lang="en-US" altLang="ja-JP" sz="1100" b="1" dirty="0" err="1" smtClean="0"/>
                        <a:t>CenterFreq</a:t>
                      </a:r>
                      <a:r>
                        <a:rPr kumimoji="1" lang="en-US" altLang="ja-JP" sz="1100" b="1" dirty="0" smtClean="0"/>
                        <a:t>, BW)=(5180, 80)</a:t>
                      </a:r>
                      <a:endParaRPr kumimoji="1" lang="ja-JP" altLang="en-US" sz="11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Default</a:t>
                      </a:r>
                      <a:r>
                        <a:rPr lang="en-US" altLang="ja-JP" sz="1100" baseline="0" dirty="0" smtClean="0"/>
                        <a:t> </a:t>
                      </a:r>
                      <a:r>
                        <a:rPr lang="en-US" altLang="ja-JP" sz="1100" dirty="0" smtClean="0"/>
                        <a:t>Rx</a:t>
                      </a:r>
                      <a:r>
                        <a:rPr lang="en-US" altLang="ja-JP" sz="1100" baseline="0" dirty="0" smtClean="0"/>
                        <a:t> Sensitivity(=CCA-SD)</a:t>
                      </a:r>
                      <a:r>
                        <a:rPr lang="en-US" altLang="ja-JP" sz="1100" dirty="0" smtClean="0"/>
                        <a:t>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AP: 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-76,</a:t>
                      </a:r>
                      <a:r>
                        <a:rPr kumimoji="1" lang="en-US" altLang="ja-JP" sz="1100" b="1" dirty="0" smtClean="0"/>
                        <a:t> STA: -76</a:t>
                      </a:r>
                      <a:endParaRPr kumimoji="1" lang="ja-JP" altLang="en-US" sz="900" b="1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lang="en-US" altLang="ja-JP" sz="1100" dirty="0" smtClean="0"/>
                        <a:t>CCA-ED [</a:t>
                      </a:r>
                      <a:r>
                        <a:rPr lang="en-US" altLang="ja-JP" sz="1100" dirty="0" err="1" smtClean="0"/>
                        <a:t>dBm</a:t>
                      </a:r>
                      <a:r>
                        <a:rPr lang="en-US" altLang="ja-JP" sz="1100" dirty="0" smtClean="0"/>
                        <a:t>]</a:t>
                      </a:r>
                      <a:endParaRPr kumimoji="1" lang="ja-JP" altLang="en-US" sz="110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/>
                        <a:t>-56 </a:t>
                      </a:r>
                      <a:r>
                        <a:rPr kumimoji="1" lang="en-US" altLang="ja-JP" sz="800" b="1" dirty="0" smtClean="0"/>
                        <a:t>      [NOTE] The term “CCA-ED” represents “20 dB above the minimum modulation and coding rate sensitivity” in this material.</a:t>
                      </a:r>
                      <a:endParaRPr kumimoji="1" lang="ja-JP" altLang="en-US" sz="800" b="0" dirty="0"/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Det.</a:t>
                      </a:r>
                      <a:r>
                        <a:rPr kumimoji="1" lang="ja-JP" altLang="en-US" sz="1100" dirty="0" smtClean="0"/>
                        <a:t> </a:t>
                      </a:r>
                      <a:r>
                        <a:rPr kumimoji="1" lang="en-US" altLang="ja-JP" sz="1100" dirty="0" smtClean="0"/>
                        <a:t>Cancel on PLCP err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Enable (Error performance is based</a:t>
                      </a:r>
                      <a:r>
                        <a:rPr kumimoji="1" lang="en-US" altLang="ja-JP" sz="1100" b="1" baseline="0" dirty="0" smtClean="0">
                          <a:solidFill>
                            <a:schemeClr val="tx1"/>
                          </a:solidFill>
                        </a:rPr>
                        <a:t> on EMD [2] Appendix 4</a:t>
                      </a:r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  <a:tr h="252663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</a:rPr>
                        <a:t>BSS COLOR operation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AP and AX STA can handle</a:t>
                      </a:r>
                      <a:r>
                        <a:rPr kumimoji="1" lang="en-US" altLang="ja-JP" sz="1100" b="1" baseline="0" dirty="0" smtClean="0">
                          <a:solidFill>
                            <a:schemeClr val="tx1"/>
                          </a:solidFill>
                        </a:rPr>
                        <a:t> COLOR information. (adding/filtering)</a:t>
                      </a:r>
                    </a:p>
                    <a:p>
                      <a:r>
                        <a:rPr kumimoji="1" lang="en-US" altLang="ja-JP" sz="1100" b="1" dirty="0" smtClean="0">
                          <a:solidFill>
                            <a:schemeClr val="tx1"/>
                          </a:solidFill>
                        </a:rPr>
                        <a:t>STAs cannot filter packets that has no COLOR information (i.e. flow from Legacy STAs).</a:t>
                      </a:r>
                    </a:p>
                  </a:txBody>
                  <a:tcPr marT="36000" marB="360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3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SS1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Simulation Setup and Results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SS1 </a:t>
            </a:r>
            <a:r>
              <a:rPr kumimoji="1" lang="en-US" altLang="ja-JP" dirty="0" smtClean="0"/>
              <a:t>Detailed statistics (SINR)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Takeshi </a:t>
            </a:r>
            <a:r>
              <a:rPr lang="en-US" dirty="0" err="1" smtClean="0"/>
              <a:t>Itagaki</a:t>
            </a:r>
            <a:r>
              <a:rPr lang="en-US" dirty="0" smtClean="0"/>
              <a:t>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7" y="1748041"/>
            <a:ext cx="3247621" cy="25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6" y="4295780"/>
            <a:ext cx="3247621" cy="25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743773"/>
            <a:ext cx="3247621" cy="255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95781"/>
            <a:ext cx="3247621" cy="255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角丸四角形 14"/>
          <p:cNvSpPr/>
          <p:nvPr/>
        </p:nvSpPr>
        <p:spPr bwMode="auto">
          <a:xfrm>
            <a:off x="846926" y="1442337"/>
            <a:ext cx="36576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SINR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all of STA is Ax 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4800600" y="1437160"/>
            <a:ext cx="3768366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SINR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half of STA is Ax 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511475" y="2859872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525615" y="5048559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DL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0203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1" y="2074478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1" y="2062694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3" y="4267199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2" y="4287624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SS1 Detailed statistics</a:t>
            </a:r>
            <a:br>
              <a:rPr kumimoji="1" lang="en-US" altLang="ja-JP" dirty="0" smtClean="0"/>
            </a:b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TxPower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7" name="角丸四角形 16"/>
          <p:cNvSpPr/>
          <p:nvPr/>
        </p:nvSpPr>
        <p:spPr bwMode="auto">
          <a:xfrm>
            <a:off x="1828800" y="1746519"/>
            <a:ext cx="54864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Power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of STA/AP and Data/</a:t>
            </a:r>
            <a:r>
              <a:rPr kumimoji="1"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Ack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7330710" y="1143000"/>
            <a:ext cx="1752600" cy="47178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[NOTE] Distribution when TPC+DSC/DOCCA case was almost same.</a:t>
            </a:r>
          </a:p>
        </p:txBody>
      </p:sp>
    </p:spTree>
    <p:extLst>
      <p:ext uri="{BB962C8B-B14F-4D97-AF65-F5344CB8AC3E}">
        <p14:creationId xmlns:p14="http://schemas.microsoft.com/office/powerpoint/2010/main" val="10183999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7" y="4267986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39" y="2063481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85" y="2063481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2" y="4267986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SS1 </a:t>
            </a:r>
            <a:r>
              <a:rPr kumimoji="1" lang="en-US" altLang="ja-JP" dirty="0" smtClean="0"/>
              <a:t>Detailed </a:t>
            </a:r>
            <a:r>
              <a:rPr kumimoji="1" lang="en-US" altLang="ja-JP" dirty="0"/>
              <a:t>statistics</a:t>
            </a:r>
            <a:br>
              <a:rPr kumimoji="1" lang="en-US" altLang="ja-JP" dirty="0"/>
            </a:br>
            <a:r>
              <a:rPr kumimoji="1" lang="en-US" altLang="ja-JP" dirty="0" smtClean="0"/>
              <a:t>(CCA-SD/OCCA-threshold)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7" name="角丸四角形 16"/>
          <p:cNvSpPr/>
          <p:nvPr/>
        </p:nvSpPr>
        <p:spPr bwMode="auto">
          <a:xfrm>
            <a:off x="585247" y="1746519"/>
            <a:ext cx="36576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DSC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4652217" y="1746518"/>
            <a:ext cx="3876452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DOCCA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 bwMode="auto">
          <a:xfrm>
            <a:off x="98125" y="3038678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112265" y="5227365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2162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7" y="4280554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7" y="2055625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78" y="4280554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80" y="2052638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SS1 </a:t>
            </a:r>
            <a:r>
              <a:rPr kumimoji="1" lang="en-US" altLang="ja-JP" dirty="0" smtClean="0"/>
              <a:t>Detailed </a:t>
            </a:r>
            <a:r>
              <a:rPr kumimoji="1" lang="en-US" altLang="ja-JP" dirty="0"/>
              <a:t>statistics</a:t>
            </a:r>
            <a:br>
              <a:rPr kumimoji="1" lang="en-US" altLang="ja-JP" dirty="0"/>
            </a:br>
            <a:r>
              <a:rPr kumimoji="1" lang="en-US" altLang="ja-JP" dirty="0"/>
              <a:t>(CCA-SD/OCCA-threshold)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7" name="角丸四角形 16"/>
          <p:cNvSpPr/>
          <p:nvPr/>
        </p:nvSpPr>
        <p:spPr bwMode="auto">
          <a:xfrm>
            <a:off x="304800" y="1746519"/>
            <a:ext cx="41148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TPC+DSC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4572000" y="1746519"/>
            <a:ext cx="42672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TPC+DOCCA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 bwMode="auto">
          <a:xfrm>
            <a:off x="98125" y="3038678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 bwMode="auto">
          <a:xfrm>
            <a:off x="112265" y="5227365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403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Takeshi </a:t>
            </a:r>
            <a:r>
              <a:rPr lang="en-US" dirty="0" err="1" smtClean="0"/>
              <a:t>Itagaki</a:t>
            </a:r>
            <a:r>
              <a:rPr lang="en-US" dirty="0" smtClean="0"/>
              <a:t>, Sony Corporation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5" y="1752310"/>
            <a:ext cx="3247621" cy="25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7" y="4300049"/>
            <a:ext cx="3247621" cy="25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7" y="1763713"/>
            <a:ext cx="3247621" cy="255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4291512"/>
            <a:ext cx="3247621" cy="255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SS2 Detailed statistics (SINR)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5" name="角丸四角形 14"/>
          <p:cNvSpPr/>
          <p:nvPr/>
        </p:nvSpPr>
        <p:spPr bwMode="auto">
          <a:xfrm>
            <a:off x="846926" y="1442337"/>
            <a:ext cx="36576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SINR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all of STA is Ax 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4800600" y="1437160"/>
            <a:ext cx="3768366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SINR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half of STA is Ax 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511475" y="2859872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525615" y="5048559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DL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7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SS2 Detailed </a:t>
            </a:r>
            <a:r>
              <a:rPr kumimoji="1" lang="en-US" altLang="ja-JP" dirty="0"/>
              <a:t>statistics</a:t>
            </a:r>
            <a:br>
              <a:rPr kumimoji="1" lang="en-US" altLang="ja-JP" dirty="0"/>
            </a:br>
            <a:r>
              <a:rPr kumimoji="1" lang="en-US" altLang="ja-JP" dirty="0"/>
              <a:t>(</a:t>
            </a:r>
            <a:r>
              <a:rPr kumimoji="1" lang="en-US" altLang="ja-JP" dirty="0" err="1"/>
              <a:t>TxPower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62695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3" y="2063481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3" y="4267200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6" y="4267199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角丸四角形 10"/>
          <p:cNvSpPr/>
          <p:nvPr/>
        </p:nvSpPr>
        <p:spPr bwMode="auto">
          <a:xfrm>
            <a:off x="1828800" y="1746519"/>
            <a:ext cx="54864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Power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of STA/AP and Data/</a:t>
            </a:r>
            <a:r>
              <a:rPr kumimoji="1"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Ack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7330710" y="1143000"/>
            <a:ext cx="1752600" cy="47178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[NOTE] Distribution when TPC+DSC/DOCCA case was almost same.</a:t>
            </a:r>
          </a:p>
        </p:txBody>
      </p:sp>
    </p:spTree>
    <p:extLst>
      <p:ext uri="{BB962C8B-B14F-4D97-AF65-F5344CB8AC3E}">
        <p14:creationId xmlns:p14="http://schemas.microsoft.com/office/powerpoint/2010/main" val="6451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" y="4280555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8" y="2052639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3" y="2052639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3" y="4280555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SS2 Detailed </a:t>
            </a:r>
            <a:r>
              <a:rPr kumimoji="1" lang="en-US" altLang="ja-JP" dirty="0"/>
              <a:t>statistics</a:t>
            </a:r>
            <a:br>
              <a:rPr kumimoji="1" lang="en-US" altLang="ja-JP" dirty="0"/>
            </a:br>
            <a:r>
              <a:rPr kumimoji="1" lang="en-US" altLang="ja-JP" dirty="0"/>
              <a:t>(CCA-SD/OCCA-threshold)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35" name="角丸四角形 34"/>
          <p:cNvSpPr/>
          <p:nvPr/>
        </p:nvSpPr>
        <p:spPr bwMode="auto">
          <a:xfrm>
            <a:off x="98125" y="3038678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 bwMode="auto">
          <a:xfrm>
            <a:off x="112265" y="5227365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 bwMode="auto">
          <a:xfrm>
            <a:off x="585247" y="1746519"/>
            <a:ext cx="36576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DSC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 bwMode="auto">
          <a:xfrm>
            <a:off x="4652217" y="1746518"/>
            <a:ext cx="3876452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DOCCA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07460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9" y="4276783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7" y="2063481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80" y="2052637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29" y="4280555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SS2 Detailed </a:t>
            </a:r>
            <a:r>
              <a:rPr kumimoji="1" lang="en-US" altLang="ja-JP" dirty="0"/>
              <a:t>statistics</a:t>
            </a:r>
            <a:br>
              <a:rPr kumimoji="1" lang="en-US" altLang="ja-JP" dirty="0"/>
            </a:br>
            <a:r>
              <a:rPr kumimoji="1" lang="en-US" altLang="ja-JP" dirty="0"/>
              <a:t>(CCA-SD/OCCA-threshold)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28" name="角丸四角形 27"/>
          <p:cNvSpPr/>
          <p:nvPr/>
        </p:nvSpPr>
        <p:spPr bwMode="auto">
          <a:xfrm>
            <a:off x="304800" y="1746519"/>
            <a:ext cx="41148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TPC+DSC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 bwMode="auto">
          <a:xfrm>
            <a:off x="4572000" y="1746519"/>
            <a:ext cx="42672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TPC+DOCCA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 bwMode="auto">
          <a:xfrm>
            <a:off x="98125" y="3038678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112265" y="5227365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0205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7" y="1763713"/>
            <a:ext cx="3247621" cy="25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4" y="4289941"/>
            <a:ext cx="3247621" cy="25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7" y="1737934"/>
            <a:ext cx="3247621" cy="255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4291511"/>
            <a:ext cx="3247621" cy="255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SS3 Detailed statistics (SINR)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5" name="角丸四角形 14"/>
          <p:cNvSpPr/>
          <p:nvPr/>
        </p:nvSpPr>
        <p:spPr bwMode="auto">
          <a:xfrm>
            <a:off x="846926" y="1442337"/>
            <a:ext cx="36576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SINR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all of STA is Ax 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4800600" y="1437160"/>
            <a:ext cx="3768366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SINR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half of STA is Ax 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511475" y="2859872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525615" y="5048559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DL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69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6" y="2078459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14" y="2073692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3" y="4279768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5" y="4289195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SS3 Detailed </a:t>
            </a:r>
            <a:r>
              <a:rPr kumimoji="1" lang="en-US" altLang="ja-JP" dirty="0"/>
              <a:t>statistics</a:t>
            </a:r>
            <a:br>
              <a:rPr kumimoji="1" lang="en-US" altLang="ja-JP" dirty="0"/>
            </a:br>
            <a:r>
              <a:rPr kumimoji="1" lang="en-US" altLang="ja-JP" dirty="0"/>
              <a:t>(</a:t>
            </a:r>
            <a:r>
              <a:rPr kumimoji="1" lang="en-US" altLang="ja-JP" dirty="0" err="1"/>
              <a:t>TxPower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35" name="角丸四角形 34"/>
          <p:cNvSpPr/>
          <p:nvPr/>
        </p:nvSpPr>
        <p:spPr bwMode="auto">
          <a:xfrm>
            <a:off x="1828800" y="1746519"/>
            <a:ext cx="54864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Tx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Power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of STA/AP and Data/</a:t>
            </a:r>
            <a:r>
              <a:rPr kumimoji="1"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Ack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7330710" y="1143000"/>
            <a:ext cx="1752600" cy="47178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[NOTE] Distribution when TPC+DSC/DOCCA case was almost same.</a:t>
            </a:r>
          </a:p>
        </p:txBody>
      </p:sp>
    </p:spTree>
    <p:extLst>
      <p:ext uri="{BB962C8B-B14F-4D97-AF65-F5344CB8AC3E}">
        <p14:creationId xmlns:p14="http://schemas.microsoft.com/office/powerpoint/2010/main" val="242715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Setup (SS1)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Based on </a:t>
            </a:r>
            <a:r>
              <a:rPr kumimoji="1" lang="en-US" altLang="ja-JP" dirty="0" smtClean="0"/>
              <a:t>14/0980r14 and 15/0571r10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Selected parameters</a:t>
            </a:r>
          </a:p>
          <a:p>
            <a:pPr lvl="2"/>
            <a:r>
              <a:rPr kumimoji="1" lang="en-US" altLang="ja-JP" dirty="0"/>
              <a:t>2412MHz, 20MHz BW 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34 APs, 10 STAs per AP</a:t>
            </a:r>
          </a:p>
          <a:p>
            <a:pPr lvl="2"/>
            <a:r>
              <a:rPr kumimoji="1" lang="en-US" altLang="ja-JP" dirty="0" smtClean="0"/>
              <a:t>Max aggregation = 64</a:t>
            </a:r>
          </a:p>
          <a:p>
            <a:pPr lvl="2"/>
            <a:r>
              <a:rPr kumimoji="1" lang="en-US" altLang="ja-JP" dirty="0" err="1" smtClean="0"/>
              <a:t>Goodput</a:t>
            </a:r>
            <a:r>
              <a:rPr kumimoji="1" lang="en-US" altLang="ja-JP" dirty="0" smtClean="0"/>
              <a:t> </a:t>
            </a:r>
            <a:r>
              <a:rPr kumimoji="1" lang="en-US" altLang="ja-JP" dirty="0"/>
              <a:t>maximizing MCS </a:t>
            </a:r>
            <a:r>
              <a:rPr kumimoji="1" lang="en-US" altLang="ja-JP" dirty="0" smtClean="0"/>
              <a:t>selection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based </a:t>
            </a:r>
            <a:r>
              <a:rPr kumimoji="1" lang="en-US" altLang="ja-JP" dirty="0"/>
              <a:t>on </a:t>
            </a:r>
            <a:r>
              <a:rPr kumimoji="1" lang="en-US" altLang="ja-JP" dirty="0" smtClean="0"/>
              <a:t>Training</a:t>
            </a:r>
          </a:p>
          <a:p>
            <a:r>
              <a:rPr kumimoji="1" lang="en-US" altLang="ja-JP" dirty="0" smtClean="0"/>
              <a:t>Modified parameters</a:t>
            </a:r>
          </a:p>
          <a:p>
            <a:pPr lvl="1"/>
            <a:r>
              <a:rPr kumimoji="1" lang="en-US" altLang="ja-JP" dirty="0" smtClean="0"/>
              <a:t>Channels are </a:t>
            </a:r>
            <a:r>
              <a:rPr kumimoji="1" lang="en-US" altLang="ja-JP" dirty="0"/>
              <a:t>assigned uniformly</a:t>
            </a:r>
          </a:p>
          <a:p>
            <a:pPr lvl="1"/>
            <a:r>
              <a:rPr kumimoji="1" lang="en-US" altLang="ja-JP" dirty="0" smtClean="0"/>
              <a:t>Traffic mix is emulated with CBR UDP as next slide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15" name="角丸四角形 114"/>
          <p:cNvSpPr/>
          <p:nvPr/>
        </p:nvSpPr>
        <p:spPr bwMode="auto">
          <a:xfrm>
            <a:off x="6921939" y="5943600"/>
            <a:ext cx="2133600" cy="457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More detailed conditions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are shown in </a:t>
            </a:r>
            <a:r>
              <a:rPr lang="en-US" altLang="ja-JP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slide #36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948091" y="2209800"/>
            <a:ext cx="3107448" cy="3031030"/>
            <a:chOff x="5948091" y="2209800"/>
            <a:chExt cx="3107448" cy="3031030"/>
          </a:xfrm>
        </p:grpSpPr>
        <p:sp>
          <p:nvSpPr>
            <p:cNvPr id="108" name="テキスト ボックス 107"/>
            <p:cNvSpPr txBox="1"/>
            <p:nvPr/>
          </p:nvSpPr>
          <p:spPr>
            <a:xfrm>
              <a:off x="5948091" y="4809708"/>
              <a:ext cx="868832" cy="214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Ground Floor</a:t>
              </a: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6160001" y="4221675"/>
              <a:ext cx="637404" cy="214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1st Floor</a:t>
              </a:r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6140483" y="3618244"/>
              <a:ext cx="676440" cy="214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2nd Floor</a:t>
              </a: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6172200" y="3026301"/>
              <a:ext cx="654134" cy="214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3rd Floor</a:t>
              </a:r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6172200" y="2374450"/>
              <a:ext cx="649951" cy="214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4th Floor</a:t>
              </a:r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421" y="2209800"/>
              <a:ext cx="2317118" cy="3031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25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5" y="4267985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4" y="2063481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53" y="2063481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14" y="4267986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SS3 Detailed </a:t>
            </a:r>
            <a:r>
              <a:rPr kumimoji="1" lang="en-US" altLang="ja-JP" dirty="0"/>
              <a:t>statistics</a:t>
            </a:r>
            <a:br>
              <a:rPr kumimoji="1" lang="en-US" altLang="ja-JP" dirty="0"/>
            </a:br>
            <a:r>
              <a:rPr kumimoji="1" lang="en-US" altLang="ja-JP" dirty="0"/>
              <a:t>(CCA-SD/OCCA-threshold)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24" name="角丸四角形 23"/>
          <p:cNvSpPr/>
          <p:nvPr/>
        </p:nvSpPr>
        <p:spPr bwMode="auto">
          <a:xfrm>
            <a:off x="98125" y="3038678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112265" y="5227365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585247" y="1746519"/>
            <a:ext cx="36576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DSC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 bwMode="auto">
          <a:xfrm>
            <a:off x="4652217" y="1746518"/>
            <a:ext cx="3876452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DOCCA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2168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5" y="4280554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6" y="2063481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78" y="2056410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80" y="4280554"/>
            <a:ext cx="3667671" cy="22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SS3 Detailed </a:t>
            </a:r>
            <a:r>
              <a:rPr kumimoji="1" lang="en-US" altLang="ja-JP" dirty="0"/>
              <a:t>statistics</a:t>
            </a:r>
            <a:br>
              <a:rPr kumimoji="1" lang="en-US" altLang="ja-JP" dirty="0"/>
            </a:br>
            <a:r>
              <a:rPr kumimoji="1" lang="en-US" altLang="ja-JP" dirty="0"/>
              <a:t>(CCA-SD/OCCA-threshold)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28" name="角丸四角形 27"/>
          <p:cNvSpPr/>
          <p:nvPr/>
        </p:nvSpPr>
        <p:spPr bwMode="auto">
          <a:xfrm>
            <a:off x="304800" y="1746519"/>
            <a:ext cx="41148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CCA-SD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TPC+DSC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 bwMode="auto">
          <a:xfrm>
            <a:off x="4572000" y="1746519"/>
            <a:ext cx="426720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Distribution of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OCCA-</a:t>
            </a:r>
            <a:r>
              <a:rPr kumimoji="1" lang="en-US" altLang="ja-JP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when 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TPC+DOCCA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Enabled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 bwMode="auto">
          <a:xfrm>
            <a:off x="98125" y="3038678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112265" y="5227365"/>
            <a:ext cx="413350" cy="31088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4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List of CCA control related contributions that shows simulation </a:t>
            </a:r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507869"/>
              </p:ext>
            </p:extLst>
          </p:nvPr>
        </p:nvGraphicFramePr>
        <p:xfrm>
          <a:off x="76200" y="1828800"/>
          <a:ext cx="8888414" cy="3688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9575"/>
                <a:gridCol w="3034225"/>
                <a:gridCol w="2003988"/>
                <a:gridCol w="762000"/>
                <a:gridCol w="557584"/>
                <a:gridCol w="781613"/>
                <a:gridCol w="104942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DCN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Title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Author (Affiliation)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Scenario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Traffic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MCS</a:t>
                      </a:r>
                    </a:p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Selection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CCA</a:t>
                      </a:r>
                    </a:p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Control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14/0523r0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MAC simulation results for DSC and TPC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Laurent </a:t>
                      </a:r>
                      <a:r>
                        <a:rPr lang="en-US" altLang="ja-JP" sz="1100" dirty="0" err="1" smtClean="0">
                          <a:effectLst/>
                        </a:rPr>
                        <a:t>Cariou</a:t>
                      </a:r>
                      <a:r>
                        <a:rPr lang="en-US" altLang="ja-JP" sz="1100" dirty="0" smtClean="0">
                          <a:effectLst/>
                        </a:rPr>
                        <a:t> (Orange)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Mod. SS3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14/0578r0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Residential Scenario CCA/TPC Simulation Discussion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Joseph Levy (</a:t>
                      </a:r>
                      <a:r>
                        <a:rPr lang="en-US" altLang="ja-JP" sz="1100" dirty="0" err="1" smtClean="0">
                          <a:effectLst/>
                          <a:latin typeface="+mn-lt"/>
                        </a:rPr>
                        <a:t>InterDigital</a:t>
                      </a:r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Fixed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14/0779r2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DSC Practical Usage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Graham Smith (DSP Group)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Original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?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14/0832r0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Performance Evaluation of OBSS Densification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Po-Kai Huang (Intel)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SS1/2/3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smtClean="0">
                          <a:latin typeface="+mn-lt"/>
                        </a:rPr>
                        <a:t>Fixed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14/0833r0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Residential Scenario Sensitivity and Transmit Power Control Simulation Results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Ron </a:t>
                      </a:r>
                      <a:r>
                        <a:rPr lang="en-US" altLang="ja-JP" sz="1100" dirty="0" err="1" smtClean="0">
                          <a:effectLst/>
                          <a:latin typeface="+mn-lt"/>
                        </a:rPr>
                        <a:t>Murias</a:t>
                      </a:r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en-US" altLang="ja-JP" sz="1100" dirty="0" err="1" smtClean="0">
                          <a:effectLst/>
                          <a:latin typeface="+mn-lt"/>
                        </a:rPr>
                        <a:t>InterDigital</a:t>
                      </a:r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Fixed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14/0846r1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CCA Study in Residential Scenario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Gwen Barriac (Qualcomm)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Mod. 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14/0854r0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DSC and Legacy Coexistence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William Carney (SONY)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Original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Fixed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14/0861r0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Impact of CCA adaptation on spatial reuse in dense residential scenario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Sayantan Choudhury (Nokia)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UL/UL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14/0868r1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UL &amp; DL DSC and TPC MAC simulations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Johan </a:t>
                      </a:r>
                      <a:r>
                        <a:rPr lang="en-US" altLang="ja-JP" sz="1100" dirty="0" err="1" smtClean="0">
                          <a:effectLst/>
                        </a:rPr>
                        <a:t>Soder</a:t>
                      </a:r>
                      <a:r>
                        <a:rPr lang="en-US" altLang="ja-JP" sz="1100" dirty="0" smtClean="0">
                          <a:effectLst/>
                        </a:rPr>
                        <a:t> (Ericsson)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SS2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?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14/0889r3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Performance Gains from CCA </a:t>
                      </a:r>
                      <a:r>
                        <a:rPr lang="en-US" altLang="ja-JP" sz="1100" dirty="0" err="1" smtClean="0">
                          <a:effectLst/>
                          <a:latin typeface="+mn-lt"/>
                        </a:rPr>
                        <a:t>Optimiation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err="1" smtClean="0">
                          <a:effectLst/>
                          <a:latin typeface="+mn-lt"/>
                        </a:rPr>
                        <a:t>Nihar</a:t>
                      </a:r>
                      <a:r>
                        <a:rPr lang="en-US" altLang="ja-JP" sz="1100" dirty="0" smtClean="0">
                          <a:effectLst/>
                          <a:latin typeface="+mn-lt"/>
                        </a:rPr>
                        <a:t> Jindal (Broadcom)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SS1/2/3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14/1171r1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DSC Simulation Results for Scenario 3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Masahito Mori (Sony)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SS3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14/1199r1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CCA Study in Residential Scenario - Part 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Gwen Barriac (Qualcomm)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Mod. 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14/1207r1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OBSS Reuse mechanism which preserves fairness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err="1" smtClean="0">
                          <a:effectLst/>
                        </a:rPr>
                        <a:t>laurent</a:t>
                      </a:r>
                      <a:r>
                        <a:rPr lang="en-US" altLang="ja-JP" sz="1100" dirty="0" smtClean="0">
                          <a:effectLst/>
                        </a:rPr>
                        <a:t> </a:t>
                      </a:r>
                      <a:r>
                        <a:rPr lang="en-US" altLang="ja-JP" sz="1100" dirty="0" err="1" smtClean="0">
                          <a:effectLst/>
                        </a:rPr>
                        <a:t>cariou</a:t>
                      </a:r>
                      <a:r>
                        <a:rPr lang="en-US" altLang="ja-JP" sz="1100" dirty="0" smtClean="0">
                          <a:effectLst/>
                        </a:rPr>
                        <a:t> (Orange)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Mod. SS3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14/1225r1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Considerations on CCA for OBSS </a:t>
                      </a:r>
                      <a:r>
                        <a:rPr lang="en-US" altLang="ja-JP" sz="1100" dirty="0" err="1" smtClean="0">
                          <a:effectLst/>
                        </a:rPr>
                        <a:t>Opearation</a:t>
                      </a:r>
                      <a:r>
                        <a:rPr lang="en-US" altLang="ja-JP" sz="1100" dirty="0" smtClean="0">
                          <a:effectLst/>
                        </a:rPr>
                        <a:t> in 802.11ax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Jun Luo (Huawei)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SS3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?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14/1403r0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Performance Analysis of BSS Color and DSC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Masahito Mori (Sony)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SS3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14/1426r2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DSC and legacy coexistence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Gustav </a:t>
                      </a:r>
                      <a:r>
                        <a:rPr lang="en-US" altLang="ja-JP" sz="1100" dirty="0" err="1" smtClean="0">
                          <a:effectLst/>
                        </a:rPr>
                        <a:t>Wikstrom</a:t>
                      </a:r>
                      <a:r>
                        <a:rPr lang="en-US" altLang="ja-JP" sz="1100" dirty="0" smtClean="0">
                          <a:effectLst/>
                        </a:rPr>
                        <a:t> et al. (Ericsson)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SS2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?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List of CCA control related contributions that shows simulation </a:t>
            </a:r>
            <a:r>
              <a:rPr kumimoji="1" lang="en-US" altLang="ja-JP" dirty="0" smtClean="0"/>
              <a:t>results (cont.)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516193"/>
              </p:ext>
            </p:extLst>
          </p:nvPr>
        </p:nvGraphicFramePr>
        <p:xfrm>
          <a:off x="76200" y="1828800"/>
          <a:ext cx="8888414" cy="352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9575"/>
                <a:gridCol w="3034225"/>
                <a:gridCol w="2003988"/>
                <a:gridCol w="762000"/>
                <a:gridCol w="557584"/>
                <a:gridCol w="781613"/>
                <a:gridCol w="104942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DCN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Title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Author (Affiliation)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Scenario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Traffic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MCS</a:t>
                      </a:r>
                    </a:p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Selection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CCA</a:t>
                      </a:r>
                    </a:p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Control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1550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14/1427r2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DSC Performance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Gustav </a:t>
                      </a:r>
                      <a:r>
                        <a:rPr lang="en-US" altLang="ja-JP" sz="1100" dirty="0" err="1" smtClean="0">
                          <a:effectLst/>
                        </a:rPr>
                        <a:t>Wikstrom</a:t>
                      </a:r>
                      <a:r>
                        <a:rPr lang="en-US" altLang="ja-JP" sz="1100" dirty="0" smtClean="0">
                          <a:effectLst/>
                        </a:rPr>
                        <a:t> et al. (Ericsson)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SS1/2/3/4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Static/Dynamic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145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14/1443r0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Adapting CCA and Receiver Sensitivity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Esa Tuomaala (Nokia)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Fixed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15/0027r1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Simulation Based Evaluation DSC in residential scenario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M. </a:t>
                      </a:r>
                      <a:r>
                        <a:rPr lang="en-US" altLang="ja-JP" sz="1100" dirty="0" err="1" smtClean="0">
                          <a:effectLst/>
                        </a:rPr>
                        <a:t>Shahwaiz</a:t>
                      </a:r>
                      <a:r>
                        <a:rPr lang="en-US" altLang="ja-JP" sz="1100" dirty="0" smtClean="0">
                          <a:effectLst/>
                        </a:rPr>
                        <a:t> </a:t>
                      </a:r>
                      <a:r>
                        <a:rPr lang="en-US" altLang="ja-JP" sz="1100" dirty="0" err="1" smtClean="0">
                          <a:effectLst/>
                        </a:rPr>
                        <a:t>Afaqui</a:t>
                      </a:r>
                      <a:r>
                        <a:rPr lang="en-US" altLang="ja-JP" sz="1100" dirty="0" smtClean="0">
                          <a:effectLst/>
                        </a:rPr>
                        <a:t> (UPC)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15/0045r0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Performance Analysis of BSS Color and DSC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Masahito Mori (Sony)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SS3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15/0050r0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Modeling components impacting throughput gain from CCAT adjustment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Yu Wang (Ericsson AB)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SS2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15/0085r1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Legacy Fairness Issues of Enhanced CCA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John Son (WILUS Institute)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Mod. 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15/0300r0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Potential of Modified Signal Detection Thresholds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Gustav </a:t>
                      </a:r>
                      <a:r>
                        <a:rPr lang="en-US" altLang="ja-JP" sz="1100" dirty="0" err="1" smtClean="0">
                          <a:effectLst/>
                        </a:rPr>
                        <a:t>Wikstrom</a:t>
                      </a:r>
                      <a:r>
                        <a:rPr lang="en-US" altLang="ja-JP" sz="1100" dirty="0" smtClean="0">
                          <a:effectLst/>
                        </a:rPr>
                        <a:t> (Ericsson AB)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SS2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15/0319r1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Impact of TPC coupled to DSC for legacy unfairness issue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Masahito Mori (Sony)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SS3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UL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 smtClean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15/0357r4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Scenario 1 CCA Simulation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Knut Odman (Broadcom)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15/0371r2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Proposal and </a:t>
                      </a:r>
                      <a:r>
                        <a:rPr lang="en-US" altLang="ja-JP" sz="1100" dirty="0" err="1" smtClean="0">
                          <a:effectLst/>
                        </a:rPr>
                        <a:t>simulatin</a:t>
                      </a:r>
                      <a:r>
                        <a:rPr lang="en-US" altLang="ja-JP" sz="1100" dirty="0" smtClean="0">
                          <a:effectLst/>
                        </a:rPr>
                        <a:t> based evaluation of DSC-AP Algorithm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Eduard Garcia-Villegas (UPC)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Enabled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15/0374r1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Further Considerations on Legacy Fairness with Enhanced CCA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John Son (WILUS Institute)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Mod. 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Fixed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Static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15/0548r0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Enterprise Scenario and DSC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Graham Smith (SR Technologies)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SS2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-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-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+mn-lt"/>
                        </a:rPr>
                        <a:t>15/0595r2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Discussion on the Receiver Behavior for CCAC DSC with BSS Color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 smtClean="0">
                          <a:effectLst/>
                        </a:rPr>
                        <a:t>Yasuhiko Inoue (NTT)</a:t>
                      </a:r>
                      <a:endParaRPr kumimoji="1" lang="ja-JP" altLang="en-US" sz="1100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Mod. SS1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DL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Fixed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 smtClean="0">
                          <a:latin typeface="+mn-lt"/>
                        </a:rPr>
                        <a:t>Dynamic</a:t>
                      </a:r>
                      <a:endParaRPr kumimoji="1" lang="ja-JP" altLang="en-US" sz="1100" b="1" dirty="0"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Simulation Setup (SS1)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r>
              <a:rPr kumimoji="1" lang="en-US" altLang="ja-JP" dirty="0" smtClean="0"/>
              <a:t>Traffic mix of SSD is approximated as CBR UDP flows reflecting expected traffic bandwidth as follows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graphicFrame>
        <p:nvGraphicFramePr>
          <p:cNvPr id="114" name="表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0"/>
              </p:ext>
            </p:extLst>
          </p:nvPr>
        </p:nvGraphicFramePr>
        <p:xfrm>
          <a:off x="152400" y="2834952"/>
          <a:ext cx="8839200" cy="2575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137"/>
                <a:gridCol w="1779649"/>
                <a:gridCol w="1083265"/>
                <a:gridCol w="1161405"/>
                <a:gridCol w="350568"/>
                <a:gridCol w="735837"/>
                <a:gridCol w="735837"/>
                <a:gridCol w="2141502"/>
              </a:tblGrid>
              <a:tr h="37147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SSD description (Traffic 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model for each </a:t>
                      </a: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apartment)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dirty="0" smtClean="0">
                          <a:effectLst/>
                          <a:latin typeface="+mn-ea"/>
                          <a:ea typeface="+mn-ea"/>
                        </a:rPr>
                        <a:t>Expected average bandwidth [Mbps]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/>
                </a:tc>
              </a:tr>
              <a:tr h="351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+mn-ea"/>
                          <a:ea typeface="+mn-ea"/>
                        </a:rPr>
                        <a:t>Sim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 Traffic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Identifier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Traffic </a:t>
                      </a: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Model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Traffic Model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Class Identifier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Number of </a:t>
                      </a:r>
                      <a:endParaRPr lang="en-GB" sz="1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ea"/>
                          <a:ea typeface="+mn-ea"/>
                        </a:rPr>
                        <a:t>Traffic </a:t>
                      </a: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Services 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AC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DL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UL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(Calculation from EMD)</a:t>
                      </a:r>
                      <a:endParaRPr lang="ja-JP" sz="11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D1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Buffered Video Streaming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BV6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2/2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15.6 x 2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15.6Mbps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Buffered Video Streaming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BV3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4/4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6.0 x 4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6.0Mbps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D3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FTP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FTP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2/2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BE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0.089 x 2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2MByte/180sec</a:t>
                      </a:r>
                      <a:endParaRPr lang="ja-JP" sz="1100" b="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D4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HTTP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HTTP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4/4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BE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0.015 x 4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(10710 + 7758*5.64)Byte/30sec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D5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Gaming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GMG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3/3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0.208 x 3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390Byte/15msec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D6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VoIP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VOIP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2/2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VO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0.012 x 2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0.012 x 2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12.2Kbps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U1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Buffered Video Streaming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BV3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1/1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6.0 x 1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Source Rate 6.0Mbps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U2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FTP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FTP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2/2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BE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0.089 x 2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2MByte/180sec</a:t>
                      </a:r>
                    </a:p>
                  </a:txBody>
                  <a:tcPr marL="52764" marR="52764" marT="36000" marB="0" anchor="ctr"/>
                </a:tc>
              </a:tr>
              <a:tr h="175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U3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ea"/>
                          <a:ea typeface="+mn-ea"/>
                        </a:rPr>
                        <a:t>Gaming</a:t>
                      </a:r>
                      <a:endParaRPr lang="ja-JP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GMG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3/3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+mn-ea"/>
                          <a:ea typeface="+mn-ea"/>
                        </a:rPr>
                        <a:t>VI</a:t>
                      </a:r>
                      <a:endParaRPr lang="ja-JP" sz="1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1" dirty="0" smtClean="0">
                          <a:effectLst/>
                          <a:latin typeface="+mn-ea"/>
                          <a:ea typeface="+mn-ea"/>
                        </a:rPr>
                        <a:t>0.054 x 3</a:t>
                      </a:r>
                      <a:endParaRPr lang="ja-JP" sz="11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2764" marR="52764" marT="360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100" b="0" dirty="0" smtClean="0">
                          <a:effectLst/>
                          <a:latin typeface="+mn-ea"/>
                          <a:ea typeface="+mn-ea"/>
                        </a:rPr>
                        <a:t>158Byte/23.5msec</a:t>
                      </a:r>
                    </a:p>
                  </a:txBody>
                  <a:tcPr marL="52764" marR="52764" marT="36000" marB="0" anchor="ctr"/>
                </a:tc>
              </a:tr>
            </a:tbl>
          </a:graphicData>
        </a:graphic>
      </p:graphicFrame>
      <p:sp>
        <p:nvSpPr>
          <p:cNvPr id="116" name="下矢印 115"/>
          <p:cNvSpPr/>
          <p:nvPr/>
        </p:nvSpPr>
        <p:spPr>
          <a:xfrm>
            <a:off x="5943600" y="5654352"/>
            <a:ext cx="528906" cy="28924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4400" y="5425752"/>
            <a:ext cx="2086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Total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kumimoji="1"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56.626     6.364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7" name="角丸四角形 116"/>
          <p:cNvSpPr/>
          <p:nvPr/>
        </p:nvSpPr>
        <p:spPr bwMode="auto">
          <a:xfrm>
            <a:off x="4572000" y="5943600"/>
            <a:ext cx="4114800" cy="457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DL ...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6.0 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Mbps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flow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(IP 1000byte)</a:t>
            </a:r>
          </a:p>
          <a:p>
            <a:pPr algn="ctr"/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...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0.8 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Mbps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 </a:t>
            </a:r>
            <a:r>
              <a:rPr lang="en-US" altLang="ja-JP" sz="1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en-US" altLang="ja-JP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flow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(IP 1000byte)</a:t>
            </a:r>
            <a:endParaRPr kumimoji="0" lang="ja-JP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850597" y="5943600"/>
            <a:ext cx="37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Approximated CBR UDP traffic model</a:t>
            </a:r>
            <a:endParaRPr kumimoji="1" lang="en-US" altLang="ja-JP" sz="1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(AC_BE is used in all flows)</a:t>
            </a:r>
          </a:p>
        </p:txBody>
      </p:sp>
    </p:spTree>
    <p:extLst>
      <p:ext uri="{BB962C8B-B14F-4D97-AF65-F5344CB8AC3E}">
        <p14:creationId xmlns:p14="http://schemas.microsoft.com/office/powerpoint/2010/main" val="33601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9248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SS1 results</a:t>
            </a:r>
            <a:br>
              <a:rPr kumimoji="1" lang="en-US" altLang="ja-JP" dirty="0" smtClean="0"/>
            </a:br>
            <a:r>
              <a:rPr kumimoji="1" lang="en-US" altLang="ja-JP" dirty="0" smtClean="0"/>
              <a:t>(All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64012" y="1667961"/>
            <a:ext cx="2008563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(Offered DL load=60Mbps)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3124200" y="1752599"/>
            <a:ext cx="3997424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8534400" y="4514850"/>
            <a:ext cx="605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Offered </a:t>
            </a:r>
          </a:p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load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1828800" y="4610100"/>
            <a:ext cx="66294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角丸四角形 19"/>
          <p:cNvSpPr/>
          <p:nvPr/>
        </p:nvSpPr>
        <p:spPr bwMode="auto">
          <a:xfrm>
            <a:off x="78032" y="6078907"/>
            <a:ext cx="8987935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When TPC and DCCA(DSC/DOCCA) are used together, larger gain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can be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obtained than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when TPC/DCCA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is used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alone.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0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7" y="2281934"/>
            <a:ext cx="4394378" cy="359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74" y="2281934"/>
            <a:ext cx="4394378" cy="360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SS1 results</a:t>
            </a:r>
            <a:br>
              <a:rPr kumimoji="1" lang="en-US" altLang="ja-JP" dirty="0" smtClean="0"/>
            </a:br>
            <a:r>
              <a:rPr kumimoji="1" lang="en-US" altLang="ja-JP" dirty="0"/>
              <a:t>(All </a:t>
            </a:r>
            <a:r>
              <a:rPr kumimoji="1" lang="en-US" altLang="ja-JP" dirty="0" smtClean="0"/>
              <a:t>of STAs </a:t>
            </a:r>
            <a:r>
              <a:rPr kumimoji="1" lang="en-US" altLang="ja-JP" dirty="0"/>
              <a:t>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981199" y="1969010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476999" y="1969011"/>
            <a:ext cx="1079364" cy="3129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Downlink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 bwMode="auto">
          <a:xfrm>
            <a:off x="6572251" y="4210050"/>
            <a:ext cx="381000" cy="152400"/>
          </a:xfrm>
          <a:prstGeom prst="rightArrow">
            <a:avLst/>
          </a:prstGeom>
          <a:solidFill>
            <a:srgbClr val="FF0000"/>
          </a:solidFill>
          <a:ln w="9525"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152401" y="6078908"/>
            <a:ext cx="8850552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DCCA(DSC/DOCCA) can deteriorate the 5%tile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throughput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when used alone.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On the other hand, when TPC is used with DCCA,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5%tile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throughput can be improved.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3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5148"/>
            <a:ext cx="79248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SS1 results</a:t>
            </a:r>
            <a:br>
              <a:rPr kumimoji="1" lang="en-US" altLang="ja-JP" dirty="0" smtClean="0"/>
            </a:br>
            <a:r>
              <a:rPr kumimoji="1" lang="en-US" altLang="ja-JP" dirty="0" smtClean="0"/>
              <a:t>(Half of STAs are Ax-STA)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September 2015</a:t>
            </a:r>
            <a:endParaRPr 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64012" y="1667961"/>
            <a:ext cx="2008563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(Offered DL load=60Mbps)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3124200" y="1752599"/>
            <a:ext cx="3997424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534400" y="4514850"/>
            <a:ext cx="60593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Offered </a:t>
            </a:r>
          </a:p>
          <a:p>
            <a:r>
              <a:rPr kumimoji="1" lang="en-US" altLang="ja-JP" sz="11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UL load</a:t>
            </a:r>
            <a:endParaRPr kumimoji="1" lang="ja-JP" altLang="en-US" sz="11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828800" y="4610100"/>
            <a:ext cx="6629400" cy="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 bwMode="auto">
          <a:xfrm>
            <a:off x="152401" y="6078908"/>
            <a:ext cx="8763000" cy="35242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Although performance gain decreases from when all STAs are AX, 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gain remains and there’s no degradation.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17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29231</TotalTime>
  <Words>3966</Words>
  <Application>Microsoft Office PowerPoint</Application>
  <PresentationFormat>画面に合わせる (4:3)</PresentationFormat>
  <Paragraphs>1091</Paragraphs>
  <Slides>53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55" baseType="lpstr">
      <vt:lpstr>802-11-Submission</vt:lpstr>
      <vt:lpstr>Document</vt:lpstr>
      <vt:lpstr>Dynamic CCA control and TPC Simulation Results with SS1~SS3</vt:lpstr>
      <vt:lpstr>Abstract</vt:lpstr>
      <vt:lpstr>Spatial reuse techniques</vt:lpstr>
      <vt:lpstr>SS1</vt:lpstr>
      <vt:lpstr>Simulation Setup (SS1)</vt:lpstr>
      <vt:lpstr>Simulation Setup (SS1)</vt:lpstr>
      <vt:lpstr>SS1 results (All of STAs are Ax-STA)</vt:lpstr>
      <vt:lpstr>SS1 results (All of STAs are Ax-STA)</vt:lpstr>
      <vt:lpstr>SS1 results (Half of STAs are Ax-STA)</vt:lpstr>
      <vt:lpstr>SS1 results (Half of STAs are Ax-STA)</vt:lpstr>
      <vt:lpstr>SS2</vt:lpstr>
      <vt:lpstr>Simulation Setup (SS2)</vt:lpstr>
      <vt:lpstr>Simulation Setup (SS2)</vt:lpstr>
      <vt:lpstr>SS2 results (All of STAs are Ax-STA)</vt:lpstr>
      <vt:lpstr>SS2 results (All of STAs are Ax-STA)</vt:lpstr>
      <vt:lpstr>SS2 results (Half of STAs are Ax-STA)</vt:lpstr>
      <vt:lpstr>SS2 results (Half of STAs are Ax-STA)</vt:lpstr>
      <vt:lpstr>SS3</vt:lpstr>
      <vt:lpstr>Simulation Setup (SS3)</vt:lpstr>
      <vt:lpstr>Simulation Setup (SS3)</vt:lpstr>
      <vt:lpstr>SS3 results (All of STAs are Ax-STA)</vt:lpstr>
      <vt:lpstr>SS3 results (All of STAs are Ax-STA)</vt:lpstr>
      <vt:lpstr>SS3 results (Half of STAs are Ax-STA)</vt:lpstr>
      <vt:lpstr>SS3 results (Half of STAs are Ax-STA)</vt:lpstr>
      <vt:lpstr>Conclusion</vt:lpstr>
      <vt:lpstr>PowerPoint プレゼンテーション</vt:lpstr>
      <vt:lpstr>References</vt:lpstr>
      <vt:lpstr>Appendix</vt:lpstr>
      <vt:lpstr>Applied spatial reuse techniques 1. BSS COLOR based packet filtering</vt:lpstr>
      <vt:lpstr>Applied spatial reuse techniques 2a. Dynamic sensitivity control (DSC)</vt:lpstr>
      <vt:lpstr>Applied spatial reuse techniques 2a. Dynamic sensitivity control (DSC)</vt:lpstr>
      <vt:lpstr>Applied spatial reuse techniques 2b. Dynamic OBSS CCA (DOCCA)</vt:lpstr>
      <vt:lpstr>Applied spatial reuse techniques 2b. Dynamic OBSS CCA (DOCCA)</vt:lpstr>
      <vt:lpstr>Difference of Rx procedure between  DSC and DOCCA</vt:lpstr>
      <vt:lpstr>Applied spatial reuse techniques 3. Transmit power control (TPC)</vt:lpstr>
      <vt:lpstr>Combination of TPC and DSC/DOCCA</vt:lpstr>
      <vt:lpstr>Simulation Setup Details (SS1)</vt:lpstr>
      <vt:lpstr>Simulation Setup Details (SS2)</vt:lpstr>
      <vt:lpstr>Simulation Setup Details (SS3)</vt:lpstr>
      <vt:lpstr>SS1 Detailed statistics (SINR) </vt:lpstr>
      <vt:lpstr>SS1 Detailed statistics (TxPower)</vt:lpstr>
      <vt:lpstr>SS1 Detailed statistics (CCA-SD/OCCA-threshold)</vt:lpstr>
      <vt:lpstr>SS1 Detailed statistics (CCA-SD/OCCA-threshold)</vt:lpstr>
      <vt:lpstr>SS2 Detailed statistics (SINR) </vt:lpstr>
      <vt:lpstr>SS2 Detailed statistics (TxPower)</vt:lpstr>
      <vt:lpstr>SS2 Detailed statistics (CCA-SD/OCCA-threshold)</vt:lpstr>
      <vt:lpstr>SS2 Detailed statistics (CCA-SD/OCCA-threshold)</vt:lpstr>
      <vt:lpstr>SS3 Detailed statistics (SINR) </vt:lpstr>
      <vt:lpstr>SS3 Detailed statistics (TxPower)</vt:lpstr>
      <vt:lpstr>SS3 Detailed statistics (CCA-SD/OCCA-threshold)</vt:lpstr>
      <vt:lpstr>SS3 Detailed statistics (CCA-SD/OCCA-threshold)</vt:lpstr>
      <vt:lpstr>List of CCA control related contributions that shows simulation results</vt:lpstr>
      <vt:lpstr>List of CCA control related contributions that shows simulation results (cont.)</vt:lpstr>
    </vt:vector>
  </TitlesOfParts>
  <Company>Sony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Itagaki, Takeshi</dc:creator>
  <cp:lastModifiedBy>Itagaki, Takeshi</cp:lastModifiedBy>
  <cp:revision>460</cp:revision>
  <cp:lastPrinted>1998-02-10T13:28:06Z</cp:lastPrinted>
  <dcterms:created xsi:type="dcterms:W3CDTF">2014-01-02T14:03:14Z</dcterms:created>
  <dcterms:modified xsi:type="dcterms:W3CDTF">2015-09-11T07:45:56Z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(1)O48q+nWDiKNAVXoAwq58w+4LvdQeLWil3Rq3V4v9XkiJ2IiN7fvCdsyqreequemyW6dOPSnk_x000d_
F4Bs1fr9Bn5o3mpJtUIgFqXl2Km6NI/F7EATlSc3+wHgfUfAkHn9UFggby0q7dJ5TySRiROE_x000d_
HmXUa/iZKW34ur5nJGxPkwBTQ5FlL49sl9QK07bN1jXePOG7TbA3YLb+5p+8BObszfmrbg==</vt:lpwstr>
  </property>
</Properties>
</file>