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64" r:id="rId19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6" autoAdjust="0"/>
    <p:restoredTop sz="86421" autoAdjust="0"/>
  </p:normalViewPr>
  <p:slideViewPr>
    <p:cSldViewPr>
      <p:cViewPr varScale="1">
        <p:scale>
          <a:sx n="66" d="100"/>
          <a:sy n="66" d="100"/>
        </p:scale>
        <p:origin x="-102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26" y="4192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3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0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smtClean="0"/>
              <a:t>doc.: IEEE 802.11-yy/1015r1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smtClean="0"/>
              <a:t>September 2015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smtClean="0"/>
              <a:t>Guido R. Hiertz et al., Ericsson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18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September 2015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70" y="6475413"/>
            <a:ext cx="2898768" cy="180975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September 2015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4375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802.11-14/1015r1</a:t>
            </a:r>
            <a:endParaRPr kumimoji="0" lang="en-GB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87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486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 smtClean="0"/>
              <a:t>September 2015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s-ES" dirty="0" smtClean="0"/>
              <a:t>Guido R. </a:t>
            </a:r>
            <a:r>
              <a:rPr lang="es-ES" dirty="0" err="1" smtClean="0"/>
              <a:t>Hiertz</a:t>
            </a:r>
            <a:r>
              <a:rPr lang="es-ES" smtClean="0"/>
              <a:t> et al., Ericsson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noProof="0" dirty="0" smtClean="0"/>
              <a:t>Proxy ARP in 802.11ax</a:t>
            </a:r>
            <a:endParaRPr lang="en-US" noProof="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noProof="0" dirty="0" smtClean="0"/>
              <a:t>Date:</a:t>
            </a:r>
            <a:r>
              <a:rPr lang="en-US" sz="2000" b="0" noProof="0" dirty="0" smtClean="0"/>
              <a:t> 2015-08-25</a:t>
            </a:r>
            <a:endParaRPr lang="en-US" sz="2000" b="0" noProof="0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7780"/>
              </p:ext>
            </p:extLst>
          </p:nvPr>
        </p:nvGraphicFramePr>
        <p:xfrm>
          <a:off x="520700" y="2270125"/>
          <a:ext cx="8040688" cy="337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Document" r:id="rId4" imgW="8246962" imgH="3472290" progId="Word.Document.8">
                  <p:embed/>
                </p:oleObj>
              </mc:Choice>
              <mc:Fallback>
                <p:oleObj name="Document" r:id="rId4" imgW="8246962" imgH="347229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270125"/>
                        <a:ext cx="8040688" cy="337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Proxy ARP in 802.11-REVmc/D4.1 [2]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/>
              <a:t>When the AP </a:t>
            </a:r>
            <a:r>
              <a:rPr lang="en-US" noProof="0" dirty="0" smtClean="0"/>
              <a:t>supports </a:t>
            </a:r>
            <a:r>
              <a:rPr lang="en-US" noProof="0" dirty="0"/>
              <a:t>Proxy ARP </a:t>
            </a:r>
            <a:r>
              <a:rPr lang="en-US" noProof="0" dirty="0" smtClean="0"/>
              <a:t>“</a:t>
            </a:r>
            <a:r>
              <a:rPr lang="en-US" i="1" noProof="0" dirty="0" smtClean="0"/>
              <a:t>[…] the </a:t>
            </a:r>
            <a:r>
              <a:rPr lang="en-US" i="1" noProof="0" dirty="0"/>
              <a:t>AP shall maintain </a:t>
            </a:r>
            <a:r>
              <a:rPr lang="en-US" i="1" noProof="0" dirty="0" smtClean="0"/>
              <a:t>a Hardware </a:t>
            </a:r>
            <a:r>
              <a:rPr lang="en-US" i="1" noProof="0" dirty="0"/>
              <a:t>Address to Internet Address mapping for each associated station, and shall update the </a:t>
            </a:r>
            <a:r>
              <a:rPr lang="en-US" i="1" noProof="0" dirty="0" smtClean="0"/>
              <a:t>mapping when </a:t>
            </a:r>
            <a:r>
              <a:rPr lang="en-US" i="1" noProof="0" dirty="0"/>
              <a:t>the Internet Address of the associated station changes. When the IPv4 address being resolved in </a:t>
            </a:r>
            <a:r>
              <a:rPr lang="en-US" i="1" noProof="0" dirty="0" smtClean="0"/>
              <a:t>the ARP </a:t>
            </a:r>
            <a:r>
              <a:rPr lang="en-US" i="1" noProof="0" dirty="0"/>
              <a:t>request packet is used by a non-AP STA currently associated to the BSS, the proxy </a:t>
            </a:r>
            <a:r>
              <a:rPr lang="en-US" i="1" noProof="0" dirty="0" smtClean="0"/>
              <a:t>ARP service </a:t>
            </a:r>
            <a:r>
              <a:rPr lang="en-US" i="1" noProof="0" dirty="0"/>
              <a:t>shall </a:t>
            </a:r>
            <a:r>
              <a:rPr lang="en-US" i="1" noProof="0" dirty="0" smtClean="0"/>
              <a:t>respond </a:t>
            </a:r>
            <a:r>
              <a:rPr lang="en-US" i="1" noProof="0" dirty="0"/>
              <a:t>on behalf of the STA to </a:t>
            </a:r>
            <a:r>
              <a:rPr lang="en-US" i="1" noProof="0" dirty="0" smtClean="0"/>
              <a:t>an </a:t>
            </a:r>
            <a:r>
              <a:rPr lang="en-US" i="1" noProof="0" dirty="0"/>
              <a:t>ARP request </a:t>
            </a:r>
            <a:r>
              <a:rPr lang="en-US" i="1" noProof="0" dirty="0" smtClean="0"/>
              <a:t>or </a:t>
            </a:r>
            <a:r>
              <a:rPr lang="en-US" i="1" noProof="0" dirty="0"/>
              <a:t>an </a:t>
            </a:r>
            <a:r>
              <a:rPr lang="en-US" i="1" noProof="0" dirty="0" smtClean="0"/>
              <a:t>ARP Probe</a:t>
            </a:r>
            <a:r>
              <a:rPr lang="en-US" noProof="0" dirty="0" smtClean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Keeps ARP frames off the wireless medium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See </a:t>
            </a:r>
            <a:r>
              <a:rPr lang="en-US" dirty="0" smtClean="0"/>
              <a:t>10.24.14 in [2] </a:t>
            </a:r>
            <a:endParaRPr lang="en-US" noProof="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1CD163DD-D5E7-41DA-95F2-71530C24F8C3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36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ARP and IPv6?</a:t>
            </a:r>
            <a:endParaRPr lang="en-U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IPv6 doesn’t need ARP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/>
              <a:t>IPv6 uses Neighbor Discovery </a:t>
            </a:r>
            <a:r>
              <a:rPr lang="en-US" noProof="0" dirty="0" smtClean="0"/>
              <a:t>Protocol (NDP) instead [3]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Every IPv6 node subscribes to special multicast address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Neighbor-Solicitation message replaces ARP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NDP may be used to request additional information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Maximum Transmission Unit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Router Solicitation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Router Advertisement,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NDP messages are sent as group addressed (broadcast) frames in 802.11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806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IPv6 support </a:t>
            </a:r>
            <a:r>
              <a:rPr lang="en-US" noProof="0" dirty="0" smtClean="0"/>
              <a:t>in 802.11-REVmc/D4.1 [2]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i="1" noProof="0" dirty="0" smtClean="0"/>
              <a:t>“When </a:t>
            </a:r>
            <a:r>
              <a:rPr lang="en-US" i="1" noProof="0" dirty="0"/>
              <a:t>an IPv6 address is being resolved, the Proxy Neighbor Discovery service shall respond with </a:t>
            </a:r>
            <a:r>
              <a:rPr lang="en-US" i="1" noProof="0" dirty="0" smtClean="0"/>
              <a:t>a Neighbor </a:t>
            </a:r>
            <a:r>
              <a:rPr lang="en-US" i="1" noProof="0" dirty="0"/>
              <a:t>Advertisement </a:t>
            </a:r>
            <a:r>
              <a:rPr lang="en-US" i="1" noProof="0" dirty="0" smtClean="0"/>
              <a:t>message […] </a:t>
            </a:r>
            <a:r>
              <a:rPr lang="en-US" i="1" noProof="0" dirty="0"/>
              <a:t>on behalf of an associated STA </a:t>
            </a:r>
            <a:r>
              <a:rPr lang="en-US" i="1" noProof="0" dirty="0" smtClean="0"/>
              <a:t>to an [ICMPv6] </a:t>
            </a:r>
            <a:r>
              <a:rPr lang="en-US" i="1" noProof="0" dirty="0"/>
              <a:t>Neighbor Solicitation </a:t>
            </a:r>
            <a:r>
              <a:rPr lang="en-US" i="1" noProof="0" dirty="0" smtClean="0"/>
              <a:t>message […]. </a:t>
            </a:r>
            <a:r>
              <a:rPr lang="en-US" i="1" noProof="0" dirty="0"/>
              <a:t>When MAC address mappings change, the AP may send </a:t>
            </a:r>
            <a:r>
              <a:rPr lang="en-US" i="1" noProof="0" dirty="0" smtClean="0"/>
              <a:t>unsolicited Neighbor </a:t>
            </a:r>
            <a:r>
              <a:rPr lang="en-US" i="1" noProof="0" dirty="0"/>
              <a:t>Advertisement Messages on behalf of a STA</a:t>
            </a:r>
            <a:r>
              <a:rPr lang="en-US" i="1" noProof="0" dirty="0" smtClean="0"/>
              <a:t>.”</a:t>
            </a:r>
            <a:endParaRPr lang="en-US" i="1" noProof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802.11 Proxy ARP prepared for IPv6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Keep NDP messages off the wireless medium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See 10.24.14 in [2]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1CD163DD-D5E7-41DA-95F2-71530C24F8C3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7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Why mandatory?</a:t>
            </a:r>
            <a:endParaRPr lang="en-U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Today, many issues arise from “broken” implementations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In dense deployments, which 802.11ax is designed for, a “broken” implementation is not just your neighbor’s issue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In dense deployments, inefficient medium usage hurts everyone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802.11ax focuses at system level, not only at entity level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Efficient airtime use is “everybody’s duty”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/>
              <a:t>F</a:t>
            </a:r>
            <a:r>
              <a:rPr lang="en-US" noProof="0" dirty="0" smtClean="0"/>
              <a:t>or robustness, broadcast frames use low(</a:t>
            </a:r>
            <a:r>
              <a:rPr lang="en-US" noProof="0" dirty="0" err="1" smtClean="0"/>
              <a:t>est</a:t>
            </a:r>
            <a:r>
              <a:rPr lang="en-US" noProof="0" dirty="0" smtClean="0"/>
              <a:t>) MCS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Proxy ARP is important and simple to prevent unnecessary traffic from reaching the BSS</a:t>
            </a:r>
            <a:endParaRPr lang="en-US" noProof="0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5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Straw Poll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3ABCC52B-A3F7-440B-BBF2-55191E6E777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65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Straw Poll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/>
              <a:t>Do you agree to add the following to the IEEE 802.11 </a:t>
            </a:r>
            <a:r>
              <a:rPr lang="en-US" noProof="0" dirty="0" err="1"/>
              <a:t>TGax</a:t>
            </a:r>
            <a:r>
              <a:rPr lang="en-US" noProof="0" dirty="0"/>
              <a:t> Specification Framework?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Add to the end of Clause 6 (MAC): “The amendment shall define a HE AP to implement Proxy ARP capability</a:t>
            </a:r>
            <a:r>
              <a:rPr lang="en-US" noProof="0" dirty="0" smtClean="0"/>
              <a:t>.”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00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MOtion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Transform </a:t>
            </a:r>
            <a:r>
              <a:rPr lang="en-US" noProof="0" dirty="0" smtClean="0"/>
              <a:t>successful </a:t>
            </a:r>
            <a:r>
              <a:rPr lang="en-US" noProof="0" dirty="0"/>
              <a:t>straw poll into a </a:t>
            </a:r>
            <a:r>
              <a:rPr lang="en-US" noProof="0" dirty="0" smtClean="0"/>
              <a:t>motion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3ABCC52B-A3F7-440B-BBF2-55191E6E777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Motion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/>
              <a:t>Moved to add to the end of Clause 6 (MAC) of the IEEE 802.11 </a:t>
            </a:r>
            <a:r>
              <a:rPr lang="en-US" noProof="0" dirty="0" err="1"/>
              <a:t>TGax</a:t>
            </a:r>
            <a:r>
              <a:rPr lang="en-US" noProof="0" dirty="0"/>
              <a:t> Specification Framework: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“The amendment shall define a HE AP to implement Proxy ARP capability.”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Moved by: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Seconded</a:t>
            </a:r>
            <a:r>
              <a:rPr lang="en-US" noProof="0" dirty="0" smtClean="0"/>
              <a:t>: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8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noProof="0" dirty="0" smtClean="0"/>
              <a:t>References</a:t>
            </a:r>
            <a:endParaRPr lang="en-US" noProof="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noProof="0" dirty="0" smtClean="0"/>
              <a:t>G. R. Hiertz et al., “Efficiency enhancement for 802.11ax,” Jul. 2015. [Online]. Available: </a:t>
            </a:r>
            <a:r>
              <a:rPr lang="en-US" noProof="0" dirty="0" smtClean="0">
                <a:hlinkClick r:id="rId3"/>
              </a:rPr>
              <a:t>https://mentor.ieee.org/802.11/dcn/15/11-15-0871</a:t>
            </a:r>
            <a:endParaRPr lang="en-US" noProof="0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IEEE 802.11, “IEEE </a:t>
            </a:r>
            <a:r>
              <a:rPr lang="en-US" dirty="0" smtClean="0"/>
              <a:t>P802.11-REVmc/D4.1”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 smtClean="0"/>
              <a:t>T. </a:t>
            </a:r>
            <a:r>
              <a:rPr lang="en-US" noProof="0" dirty="0" err="1" smtClean="0"/>
              <a:t>Narten</a:t>
            </a:r>
            <a:r>
              <a:rPr lang="en-US" noProof="0" dirty="0" smtClean="0"/>
              <a:t> et al., “</a:t>
            </a:r>
            <a:r>
              <a:rPr lang="en-US" dirty="0"/>
              <a:t>Neighbor Discovery for IP version 6 (IPv6</a:t>
            </a:r>
            <a:r>
              <a:rPr lang="en-US" dirty="0" smtClean="0"/>
              <a:t>),” IETF RFC 4861, Sep. 2007. [Online]. </a:t>
            </a:r>
            <a:r>
              <a:rPr lang="en-US" dirty="0"/>
              <a:t>Available: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tools.ietf.org/html/rfc4861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noProof="0" dirty="0" smtClean="0"/>
              <a:t>Abstract</a:t>
            </a:r>
            <a:endParaRPr lang="en-US" noProof="0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noProof="0" dirty="0"/>
              <a:t>Submission [1] proposes the </a:t>
            </a:r>
            <a:r>
              <a:rPr lang="en-US" noProof="0" dirty="0" smtClean="0"/>
              <a:t>implementation of Proxy ARP with 802.11ax AP. </a:t>
            </a:r>
            <a:r>
              <a:rPr lang="en-US" noProof="0" dirty="0"/>
              <a:t>The submission was presented during the July 2015 meeting but attendees asked for more time to review the </a:t>
            </a:r>
            <a:r>
              <a:rPr lang="en-US" noProof="0" dirty="0" smtClean="0"/>
              <a:t>Proxy ARP mechanism. Further information about Proxy ARP and IPv6 was asked for. The present </a:t>
            </a:r>
            <a:r>
              <a:rPr lang="en-US" noProof="0" dirty="0"/>
              <a:t>submission intends to provide </a:t>
            </a:r>
            <a:r>
              <a:rPr lang="en-US" noProof="0" dirty="0" smtClean="0"/>
              <a:t>according explanations.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Address Resolution Protocol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What is the Address Resolution Protocol (ARP)?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The Internet Protocol (IP) layer does not assume/know anything about lower layers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In a Local Area Network (LAN) devices talk in peer-to-peer mode to each other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The MAC (layer 2) address space is flat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No hierarchy like in IP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How do devices learn about each others MAC address?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ARP glues MAC and IP addresses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More precisely: ARP glues MAC and IPv4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IPv6 is different 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Example network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981200"/>
            <a:ext cx="3166120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Example LAN consisting of router and clients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Router operates on IP layer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Has routing knowledge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Knows paths to “all” destinations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000" y="1918800"/>
            <a:ext cx="436245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925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Without ARP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981200"/>
            <a:ext cx="3382144" cy="411321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Client PC intends to communicate with printer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W/o ARP, client PC does not know how to communicate with printer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Sends data to router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Router =</a:t>
            </a:r>
            <a:br>
              <a:rPr lang="en-US" noProof="0" dirty="0" smtClean="0"/>
            </a:br>
            <a:r>
              <a:rPr lang="en-US" noProof="0" dirty="0" smtClean="0"/>
              <a:t>default gateway =</a:t>
            </a:r>
            <a:br>
              <a:rPr lang="en-US" noProof="0" dirty="0" smtClean="0"/>
            </a:br>
            <a:r>
              <a:rPr lang="en-US" noProof="0" dirty="0" smtClean="0"/>
              <a:t>first hop for all unknown destinations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000" y="1916832"/>
            <a:ext cx="4533900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265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916832"/>
            <a:ext cx="4533900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With ARP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3598167" cy="411321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noProof="0" dirty="0" smtClean="0"/>
              <a:t>Client PC intends to communicate with server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Client uses subnet mask to identify that server is on same subnet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600" noProof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600" noProof="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10101100.00010000.00010011</a:t>
            </a: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.01001010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600" noProof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 </a:t>
            </a:r>
            <a:r>
              <a:rPr lang="en-US" sz="600" noProof="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10101100.00010000.00010011</a:t>
            </a: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.00101010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Mask: </a:t>
            </a:r>
            <a:r>
              <a:rPr lang="en-US" sz="600" noProof="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11111111.11111111.11111111</a:t>
            </a:r>
            <a:r>
              <a:rPr lang="en-US" sz="6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.00000000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600" noProof="0" dirty="0" smtClean="0">
                <a:cs typeface="Courier New" panose="02070309020205020404" pitchFamily="49" charset="0"/>
              </a:rPr>
              <a:t>Match indicates destination is immediately reachable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 smtClean="0"/>
              <a:t>ARP message to find destination MAC address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noProof="0" dirty="0" smtClean="0"/>
              <a:t>Broadcast message sent to everyone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sp>
        <p:nvSpPr>
          <p:cNvPr id="9" name="Freeform 8"/>
          <p:cNvSpPr/>
          <p:nvPr/>
        </p:nvSpPr>
        <p:spPr bwMode="auto">
          <a:xfrm>
            <a:off x="5220072" y="4060407"/>
            <a:ext cx="1369579" cy="1084470"/>
          </a:xfrm>
          <a:custGeom>
            <a:avLst/>
            <a:gdLst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87317 h 1087317"/>
              <a:gd name="connsiteX1" fmla="*/ 1322024 w 1366092"/>
              <a:gd name="connsiteY1" fmla="*/ 393254 h 1087317"/>
              <a:gd name="connsiteX2" fmla="*/ 1322025 w 1366092"/>
              <a:gd name="connsiteY2" fmla="*/ 310628 h 1087317"/>
              <a:gd name="connsiteX3" fmla="*/ 341523 w 1366092"/>
              <a:gd name="connsiteY3" fmla="*/ 13173 h 1087317"/>
              <a:gd name="connsiteX4" fmla="*/ 93644 w 1366092"/>
              <a:gd name="connsiteY4" fmla="*/ 51732 h 1087317"/>
              <a:gd name="connsiteX5" fmla="*/ 0 w 1366092"/>
              <a:gd name="connsiteY5" fmla="*/ 46223 h 1087317"/>
              <a:gd name="connsiteX0" fmla="*/ 1366092 w 1413930"/>
              <a:gd name="connsiteY0" fmla="*/ 1087317 h 1087317"/>
              <a:gd name="connsiteX1" fmla="*/ 1377108 w 1413930"/>
              <a:gd name="connsiteY1" fmla="*/ 426304 h 1087317"/>
              <a:gd name="connsiteX2" fmla="*/ 1322025 w 1413930"/>
              <a:gd name="connsiteY2" fmla="*/ 310628 h 1087317"/>
              <a:gd name="connsiteX3" fmla="*/ 341523 w 1413930"/>
              <a:gd name="connsiteY3" fmla="*/ 13173 h 1087317"/>
              <a:gd name="connsiteX4" fmla="*/ 93644 w 1413930"/>
              <a:gd name="connsiteY4" fmla="*/ 51732 h 1087317"/>
              <a:gd name="connsiteX5" fmla="*/ 0 w 1413930"/>
              <a:gd name="connsiteY5" fmla="*/ 46223 h 1087317"/>
              <a:gd name="connsiteX0" fmla="*/ 1366092 w 1419073"/>
              <a:gd name="connsiteY0" fmla="*/ 1087317 h 1087317"/>
              <a:gd name="connsiteX1" fmla="*/ 1377108 w 1419073"/>
              <a:gd name="connsiteY1" fmla="*/ 426304 h 1087317"/>
              <a:gd name="connsiteX2" fmla="*/ 1322025 w 1419073"/>
              <a:gd name="connsiteY2" fmla="*/ 310628 h 1087317"/>
              <a:gd name="connsiteX3" fmla="*/ 341523 w 1419073"/>
              <a:gd name="connsiteY3" fmla="*/ 13173 h 1087317"/>
              <a:gd name="connsiteX4" fmla="*/ 93644 w 1419073"/>
              <a:gd name="connsiteY4" fmla="*/ 51732 h 1087317"/>
              <a:gd name="connsiteX5" fmla="*/ 0 w 1419073"/>
              <a:gd name="connsiteY5" fmla="*/ 46223 h 1087317"/>
              <a:gd name="connsiteX0" fmla="*/ 1366092 w 1387777"/>
              <a:gd name="connsiteY0" fmla="*/ 1083355 h 1083355"/>
              <a:gd name="connsiteX1" fmla="*/ 1377108 w 1387777"/>
              <a:gd name="connsiteY1" fmla="*/ 422342 h 1083355"/>
              <a:gd name="connsiteX2" fmla="*/ 1156772 w 1387777"/>
              <a:gd name="connsiteY2" fmla="*/ 246073 h 1083355"/>
              <a:gd name="connsiteX3" fmla="*/ 341523 w 1387777"/>
              <a:gd name="connsiteY3" fmla="*/ 9211 h 1083355"/>
              <a:gd name="connsiteX4" fmla="*/ 93644 w 1387777"/>
              <a:gd name="connsiteY4" fmla="*/ 47770 h 1083355"/>
              <a:gd name="connsiteX5" fmla="*/ 0 w 1387777"/>
              <a:gd name="connsiteY5" fmla="*/ 42261 h 1083355"/>
              <a:gd name="connsiteX0" fmla="*/ 1366092 w 1387777"/>
              <a:gd name="connsiteY0" fmla="*/ 1091084 h 1091084"/>
              <a:gd name="connsiteX1" fmla="*/ 1377108 w 1387777"/>
              <a:gd name="connsiteY1" fmla="*/ 430071 h 1091084"/>
              <a:gd name="connsiteX2" fmla="*/ 1156772 w 1387777"/>
              <a:gd name="connsiteY2" fmla="*/ 253802 h 1091084"/>
              <a:gd name="connsiteX3" fmla="*/ 341523 w 1387777"/>
              <a:gd name="connsiteY3" fmla="*/ 16940 h 1091084"/>
              <a:gd name="connsiteX4" fmla="*/ 115678 w 1387777"/>
              <a:gd name="connsiteY4" fmla="*/ 22448 h 1091084"/>
              <a:gd name="connsiteX5" fmla="*/ 0 w 1387777"/>
              <a:gd name="connsiteY5" fmla="*/ 49990 h 1091084"/>
              <a:gd name="connsiteX0" fmla="*/ 1366092 w 1387777"/>
              <a:gd name="connsiteY0" fmla="*/ 1084470 h 1084470"/>
              <a:gd name="connsiteX1" fmla="*/ 1377108 w 1387777"/>
              <a:gd name="connsiteY1" fmla="*/ 423457 h 1084470"/>
              <a:gd name="connsiteX2" fmla="*/ 1156772 w 1387777"/>
              <a:gd name="connsiteY2" fmla="*/ 247188 h 1084470"/>
              <a:gd name="connsiteX3" fmla="*/ 341523 w 1387777"/>
              <a:gd name="connsiteY3" fmla="*/ 10326 h 1084470"/>
              <a:gd name="connsiteX4" fmla="*/ 0 w 1387777"/>
              <a:gd name="connsiteY4" fmla="*/ 43376 h 1084470"/>
              <a:gd name="connsiteX0" fmla="*/ 1366092 w 1369579"/>
              <a:gd name="connsiteY0" fmla="*/ 1084470 h 1084470"/>
              <a:gd name="connsiteX1" fmla="*/ 1355074 w 1369579"/>
              <a:gd name="connsiteY1" fmla="*/ 511592 h 1084470"/>
              <a:gd name="connsiteX2" fmla="*/ 1156772 w 1369579"/>
              <a:gd name="connsiteY2" fmla="*/ 247188 h 1084470"/>
              <a:gd name="connsiteX3" fmla="*/ 341523 w 1369579"/>
              <a:gd name="connsiteY3" fmla="*/ 10326 h 1084470"/>
              <a:gd name="connsiteX4" fmla="*/ 0 w 1369579"/>
              <a:gd name="connsiteY4" fmla="*/ 43376 h 1084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9579" h="1084470">
                <a:moveTo>
                  <a:pt x="1366092" y="1084470"/>
                </a:moveTo>
                <a:cubicBezTo>
                  <a:pt x="1348648" y="795277"/>
                  <a:pt x="1389961" y="651139"/>
                  <a:pt x="1355074" y="511592"/>
                </a:cubicBezTo>
                <a:cubicBezTo>
                  <a:pt x="1320187" y="372045"/>
                  <a:pt x="1325697" y="330732"/>
                  <a:pt x="1156772" y="247188"/>
                </a:cubicBezTo>
                <a:cubicBezTo>
                  <a:pt x="987847" y="163644"/>
                  <a:pt x="534318" y="44295"/>
                  <a:pt x="341523" y="10326"/>
                </a:cubicBezTo>
                <a:cubicBezTo>
                  <a:pt x="148728" y="-23643"/>
                  <a:pt x="71151" y="36491"/>
                  <a:pt x="0" y="43376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tx1"/>
                </a:solidFill>
                <a:prstDash val="sysDash"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646546" y="3343619"/>
            <a:ext cx="60889" cy="1801258"/>
          </a:xfrm>
          <a:custGeom>
            <a:avLst/>
            <a:gdLst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87317 h 1087317"/>
              <a:gd name="connsiteX1" fmla="*/ 1322024 w 1366092"/>
              <a:gd name="connsiteY1" fmla="*/ 393254 h 1087317"/>
              <a:gd name="connsiteX2" fmla="*/ 1322025 w 1366092"/>
              <a:gd name="connsiteY2" fmla="*/ 310628 h 1087317"/>
              <a:gd name="connsiteX3" fmla="*/ 341523 w 1366092"/>
              <a:gd name="connsiteY3" fmla="*/ 13173 h 1087317"/>
              <a:gd name="connsiteX4" fmla="*/ 93644 w 1366092"/>
              <a:gd name="connsiteY4" fmla="*/ 51732 h 1087317"/>
              <a:gd name="connsiteX5" fmla="*/ 0 w 1366092"/>
              <a:gd name="connsiteY5" fmla="*/ 46223 h 1087317"/>
              <a:gd name="connsiteX0" fmla="*/ 1366092 w 1413930"/>
              <a:gd name="connsiteY0" fmla="*/ 1087317 h 1087317"/>
              <a:gd name="connsiteX1" fmla="*/ 1377108 w 1413930"/>
              <a:gd name="connsiteY1" fmla="*/ 426304 h 1087317"/>
              <a:gd name="connsiteX2" fmla="*/ 1322025 w 1413930"/>
              <a:gd name="connsiteY2" fmla="*/ 310628 h 1087317"/>
              <a:gd name="connsiteX3" fmla="*/ 341523 w 1413930"/>
              <a:gd name="connsiteY3" fmla="*/ 13173 h 1087317"/>
              <a:gd name="connsiteX4" fmla="*/ 93644 w 1413930"/>
              <a:gd name="connsiteY4" fmla="*/ 51732 h 1087317"/>
              <a:gd name="connsiteX5" fmla="*/ 0 w 1413930"/>
              <a:gd name="connsiteY5" fmla="*/ 46223 h 1087317"/>
              <a:gd name="connsiteX0" fmla="*/ 1366092 w 1419073"/>
              <a:gd name="connsiteY0" fmla="*/ 1087317 h 1087317"/>
              <a:gd name="connsiteX1" fmla="*/ 1377108 w 1419073"/>
              <a:gd name="connsiteY1" fmla="*/ 426304 h 1087317"/>
              <a:gd name="connsiteX2" fmla="*/ 1322025 w 1419073"/>
              <a:gd name="connsiteY2" fmla="*/ 310628 h 1087317"/>
              <a:gd name="connsiteX3" fmla="*/ 341523 w 1419073"/>
              <a:gd name="connsiteY3" fmla="*/ 13173 h 1087317"/>
              <a:gd name="connsiteX4" fmla="*/ 93644 w 1419073"/>
              <a:gd name="connsiteY4" fmla="*/ 51732 h 1087317"/>
              <a:gd name="connsiteX5" fmla="*/ 0 w 1419073"/>
              <a:gd name="connsiteY5" fmla="*/ 46223 h 1087317"/>
              <a:gd name="connsiteX0" fmla="*/ 1366092 w 1387777"/>
              <a:gd name="connsiteY0" fmla="*/ 1083355 h 1083355"/>
              <a:gd name="connsiteX1" fmla="*/ 1377108 w 1387777"/>
              <a:gd name="connsiteY1" fmla="*/ 422342 h 1083355"/>
              <a:gd name="connsiteX2" fmla="*/ 1156772 w 1387777"/>
              <a:gd name="connsiteY2" fmla="*/ 246073 h 1083355"/>
              <a:gd name="connsiteX3" fmla="*/ 341523 w 1387777"/>
              <a:gd name="connsiteY3" fmla="*/ 9211 h 1083355"/>
              <a:gd name="connsiteX4" fmla="*/ 93644 w 1387777"/>
              <a:gd name="connsiteY4" fmla="*/ 47770 h 1083355"/>
              <a:gd name="connsiteX5" fmla="*/ 0 w 1387777"/>
              <a:gd name="connsiteY5" fmla="*/ 42261 h 1083355"/>
              <a:gd name="connsiteX0" fmla="*/ 1366092 w 1387777"/>
              <a:gd name="connsiteY0" fmla="*/ 1091084 h 1091084"/>
              <a:gd name="connsiteX1" fmla="*/ 1377108 w 1387777"/>
              <a:gd name="connsiteY1" fmla="*/ 430071 h 1091084"/>
              <a:gd name="connsiteX2" fmla="*/ 1156772 w 1387777"/>
              <a:gd name="connsiteY2" fmla="*/ 253802 h 1091084"/>
              <a:gd name="connsiteX3" fmla="*/ 341523 w 1387777"/>
              <a:gd name="connsiteY3" fmla="*/ 16940 h 1091084"/>
              <a:gd name="connsiteX4" fmla="*/ 115678 w 1387777"/>
              <a:gd name="connsiteY4" fmla="*/ 22448 h 1091084"/>
              <a:gd name="connsiteX5" fmla="*/ 0 w 1387777"/>
              <a:gd name="connsiteY5" fmla="*/ 49990 h 1091084"/>
              <a:gd name="connsiteX0" fmla="*/ 1302291 w 1323976"/>
              <a:gd name="connsiteY0" fmla="*/ 1961002 h 1961002"/>
              <a:gd name="connsiteX1" fmla="*/ 1313307 w 1323976"/>
              <a:gd name="connsiteY1" fmla="*/ 1299989 h 1961002"/>
              <a:gd name="connsiteX2" fmla="*/ 1092971 w 1323976"/>
              <a:gd name="connsiteY2" fmla="*/ 1123720 h 1961002"/>
              <a:gd name="connsiteX3" fmla="*/ 277722 w 1323976"/>
              <a:gd name="connsiteY3" fmla="*/ 886858 h 1961002"/>
              <a:gd name="connsiteX4" fmla="*/ 51877 w 1323976"/>
              <a:gd name="connsiteY4" fmla="*/ 892366 h 1961002"/>
              <a:gd name="connsiteX5" fmla="*/ 1170088 w 1323976"/>
              <a:gd name="connsiteY5" fmla="*/ 0 h 1961002"/>
              <a:gd name="connsiteX0" fmla="*/ 1024570 w 1046255"/>
              <a:gd name="connsiteY0" fmla="*/ 1961002 h 1961002"/>
              <a:gd name="connsiteX1" fmla="*/ 1035586 w 1046255"/>
              <a:gd name="connsiteY1" fmla="*/ 1299989 h 1961002"/>
              <a:gd name="connsiteX2" fmla="*/ 815250 w 1046255"/>
              <a:gd name="connsiteY2" fmla="*/ 1123720 h 1961002"/>
              <a:gd name="connsiteX3" fmla="*/ 1 w 1046255"/>
              <a:gd name="connsiteY3" fmla="*/ 886858 h 1961002"/>
              <a:gd name="connsiteX4" fmla="*/ 820758 w 1046255"/>
              <a:gd name="connsiteY4" fmla="*/ 534318 h 1961002"/>
              <a:gd name="connsiteX5" fmla="*/ 892367 w 1046255"/>
              <a:gd name="connsiteY5" fmla="*/ 0 h 1961002"/>
              <a:gd name="connsiteX0" fmla="*/ 222561 w 244246"/>
              <a:gd name="connsiteY0" fmla="*/ 1961002 h 1961002"/>
              <a:gd name="connsiteX1" fmla="*/ 233577 w 244246"/>
              <a:gd name="connsiteY1" fmla="*/ 1299989 h 1961002"/>
              <a:gd name="connsiteX2" fmla="*/ 13241 w 244246"/>
              <a:gd name="connsiteY2" fmla="*/ 1123720 h 1961002"/>
              <a:gd name="connsiteX3" fmla="*/ 24257 w 244246"/>
              <a:gd name="connsiteY3" fmla="*/ 793214 h 1961002"/>
              <a:gd name="connsiteX4" fmla="*/ 18749 w 244246"/>
              <a:gd name="connsiteY4" fmla="*/ 534318 h 1961002"/>
              <a:gd name="connsiteX5" fmla="*/ 90358 w 244246"/>
              <a:gd name="connsiteY5" fmla="*/ 0 h 1961002"/>
              <a:gd name="connsiteX0" fmla="*/ 213453 w 226713"/>
              <a:gd name="connsiteY0" fmla="*/ 1961002 h 1961002"/>
              <a:gd name="connsiteX1" fmla="*/ 224469 w 226713"/>
              <a:gd name="connsiteY1" fmla="*/ 1299989 h 1961002"/>
              <a:gd name="connsiteX2" fmla="*/ 141844 w 226713"/>
              <a:gd name="connsiteY2" fmla="*/ 1140245 h 1961002"/>
              <a:gd name="connsiteX3" fmla="*/ 15149 w 226713"/>
              <a:gd name="connsiteY3" fmla="*/ 793214 h 1961002"/>
              <a:gd name="connsiteX4" fmla="*/ 9641 w 226713"/>
              <a:gd name="connsiteY4" fmla="*/ 534318 h 1961002"/>
              <a:gd name="connsiteX5" fmla="*/ 81250 w 226713"/>
              <a:gd name="connsiteY5" fmla="*/ 0 h 1961002"/>
              <a:gd name="connsiteX0" fmla="*/ 213453 w 213453"/>
              <a:gd name="connsiteY0" fmla="*/ 1961002 h 1961002"/>
              <a:gd name="connsiteX1" fmla="*/ 141843 w 213453"/>
              <a:gd name="connsiteY1" fmla="*/ 1382615 h 1961002"/>
              <a:gd name="connsiteX2" fmla="*/ 141844 w 213453"/>
              <a:gd name="connsiteY2" fmla="*/ 1140245 h 1961002"/>
              <a:gd name="connsiteX3" fmla="*/ 15149 w 213453"/>
              <a:gd name="connsiteY3" fmla="*/ 793214 h 1961002"/>
              <a:gd name="connsiteX4" fmla="*/ 9641 w 213453"/>
              <a:gd name="connsiteY4" fmla="*/ 534318 h 1961002"/>
              <a:gd name="connsiteX5" fmla="*/ 81250 w 213453"/>
              <a:gd name="connsiteY5" fmla="*/ 0 h 1961002"/>
              <a:gd name="connsiteX0" fmla="*/ 108792 w 152576"/>
              <a:gd name="connsiteY0" fmla="*/ 1872867 h 1872867"/>
              <a:gd name="connsiteX1" fmla="*/ 141843 w 152576"/>
              <a:gd name="connsiteY1" fmla="*/ 1382615 h 1872867"/>
              <a:gd name="connsiteX2" fmla="*/ 141844 w 152576"/>
              <a:gd name="connsiteY2" fmla="*/ 1140245 h 1872867"/>
              <a:gd name="connsiteX3" fmla="*/ 15149 w 152576"/>
              <a:gd name="connsiteY3" fmla="*/ 793214 h 1872867"/>
              <a:gd name="connsiteX4" fmla="*/ 9641 w 152576"/>
              <a:gd name="connsiteY4" fmla="*/ 534318 h 1872867"/>
              <a:gd name="connsiteX5" fmla="*/ 81250 w 152576"/>
              <a:gd name="connsiteY5" fmla="*/ 0 h 1872867"/>
              <a:gd name="connsiteX0" fmla="*/ 99212 w 139013"/>
              <a:gd name="connsiteY0" fmla="*/ 1872867 h 1872867"/>
              <a:gd name="connsiteX1" fmla="*/ 132263 w 139013"/>
              <a:gd name="connsiteY1" fmla="*/ 1382615 h 1872867"/>
              <a:gd name="connsiteX2" fmla="*/ 132264 w 139013"/>
              <a:gd name="connsiteY2" fmla="*/ 1140245 h 1872867"/>
              <a:gd name="connsiteX3" fmla="*/ 60654 w 139013"/>
              <a:gd name="connsiteY3" fmla="*/ 776689 h 1872867"/>
              <a:gd name="connsiteX4" fmla="*/ 61 w 139013"/>
              <a:gd name="connsiteY4" fmla="*/ 534318 h 1872867"/>
              <a:gd name="connsiteX5" fmla="*/ 71670 w 139013"/>
              <a:gd name="connsiteY5" fmla="*/ 0 h 1872867"/>
              <a:gd name="connsiteX0" fmla="*/ 55520 w 95321"/>
              <a:gd name="connsiteY0" fmla="*/ 1872867 h 1872867"/>
              <a:gd name="connsiteX1" fmla="*/ 88571 w 95321"/>
              <a:gd name="connsiteY1" fmla="*/ 1382615 h 1872867"/>
              <a:gd name="connsiteX2" fmla="*/ 88572 w 95321"/>
              <a:gd name="connsiteY2" fmla="*/ 1140245 h 1872867"/>
              <a:gd name="connsiteX3" fmla="*/ 16962 w 95321"/>
              <a:gd name="connsiteY3" fmla="*/ 776689 h 1872867"/>
              <a:gd name="connsiteX4" fmla="*/ 437 w 95321"/>
              <a:gd name="connsiteY4" fmla="*/ 523302 h 1872867"/>
              <a:gd name="connsiteX5" fmla="*/ 27978 w 95321"/>
              <a:gd name="connsiteY5" fmla="*/ 0 h 1872867"/>
              <a:gd name="connsiteX0" fmla="*/ 61029 w 95049"/>
              <a:gd name="connsiteY0" fmla="*/ 1801258 h 1801258"/>
              <a:gd name="connsiteX1" fmla="*/ 88571 w 95049"/>
              <a:gd name="connsiteY1" fmla="*/ 1382615 h 1801258"/>
              <a:gd name="connsiteX2" fmla="*/ 88572 w 95049"/>
              <a:gd name="connsiteY2" fmla="*/ 1140245 h 1801258"/>
              <a:gd name="connsiteX3" fmla="*/ 16962 w 95049"/>
              <a:gd name="connsiteY3" fmla="*/ 776689 h 1801258"/>
              <a:gd name="connsiteX4" fmla="*/ 437 w 95049"/>
              <a:gd name="connsiteY4" fmla="*/ 523302 h 1801258"/>
              <a:gd name="connsiteX5" fmla="*/ 27978 w 95049"/>
              <a:gd name="connsiteY5" fmla="*/ 0 h 1801258"/>
              <a:gd name="connsiteX0" fmla="*/ 61029 w 89282"/>
              <a:gd name="connsiteY0" fmla="*/ 1801258 h 1801258"/>
              <a:gd name="connsiteX1" fmla="*/ 88571 w 89282"/>
              <a:gd name="connsiteY1" fmla="*/ 1382615 h 1801258"/>
              <a:gd name="connsiteX2" fmla="*/ 16962 w 89282"/>
              <a:gd name="connsiteY2" fmla="*/ 776689 h 1801258"/>
              <a:gd name="connsiteX3" fmla="*/ 437 w 89282"/>
              <a:gd name="connsiteY3" fmla="*/ 523302 h 1801258"/>
              <a:gd name="connsiteX4" fmla="*/ 27978 w 89282"/>
              <a:gd name="connsiteY4" fmla="*/ 0 h 1801258"/>
              <a:gd name="connsiteX0" fmla="*/ 61029 w 61029"/>
              <a:gd name="connsiteY0" fmla="*/ 1801258 h 1801258"/>
              <a:gd name="connsiteX1" fmla="*/ 16962 w 61029"/>
              <a:gd name="connsiteY1" fmla="*/ 776689 h 1801258"/>
              <a:gd name="connsiteX2" fmla="*/ 437 w 61029"/>
              <a:gd name="connsiteY2" fmla="*/ 523302 h 1801258"/>
              <a:gd name="connsiteX3" fmla="*/ 27978 w 61029"/>
              <a:gd name="connsiteY3" fmla="*/ 0 h 1801258"/>
              <a:gd name="connsiteX0" fmla="*/ 60889 w 60889"/>
              <a:gd name="connsiteY0" fmla="*/ 1801258 h 1801258"/>
              <a:gd name="connsiteX1" fmla="*/ 55381 w 60889"/>
              <a:gd name="connsiteY1" fmla="*/ 1024568 h 1801258"/>
              <a:gd name="connsiteX2" fmla="*/ 297 w 60889"/>
              <a:gd name="connsiteY2" fmla="*/ 523302 h 1801258"/>
              <a:gd name="connsiteX3" fmla="*/ 27838 w 60889"/>
              <a:gd name="connsiteY3" fmla="*/ 0 h 1801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89" h="1801258">
                <a:moveTo>
                  <a:pt x="60889" y="1801258"/>
                </a:moveTo>
                <a:cubicBezTo>
                  <a:pt x="51709" y="1587806"/>
                  <a:pt x="65480" y="1237561"/>
                  <a:pt x="55381" y="1024568"/>
                </a:cubicBezTo>
                <a:cubicBezTo>
                  <a:pt x="40692" y="921744"/>
                  <a:pt x="4888" y="694063"/>
                  <a:pt x="297" y="523302"/>
                </a:cubicBezTo>
                <a:cubicBezTo>
                  <a:pt x="-4294" y="352541"/>
                  <a:pt x="46200" y="5508"/>
                  <a:pt x="27838" y="0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tx1"/>
                </a:solidFill>
                <a:prstDash val="sysDash"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6802428" y="4482448"/>
            <a:ext cx="1764591" cy="662430"/>
          </a:xfrm>
          <a:custGeom>
            <a:avLst/>
            <a:gdLst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92942 h 1092942"/>
              <a:gd name="connsiteX1" fmla="*/ 1322024 w 1366092"/>
              <a:gd name="connsiteY1" fmla="*/ 398879 h 1092942"/>
              <a:gd name="connsiteX2" fmla="*/ 1311008 w 1366092"/>
              <a:gd name="connsiteY2" fmla="*/ 398879 h 1092942"/>
              <a:gd name="connsiteX3" fmla="*/ 341523 w 1366092"/>
              <a:gd name="connsiteY3" fmla="*/ 18798 h 1092942"/>
              <a:gd name="connsiteX4" fmla="*/ 93644 w 1366092"/>
              <a:gd name="connsiteY4" fmla="*/ 57357 h 1092942"/>
              <a:gd name="connsiteX5" fmla="*/ 0 w 1366092"/>
              <a:gd name="connsiteY5" fmla="*/ 51848 h 1092942"/>
              <a:gd name="connsiteX0" fmla="*/ 1366092 w 1366092"/>
              <a:gd name="connsiteY0" fmla="*/ 1087317 h 1087317"/>
              <a:gd name="connsiteX1" fmla="*/ 1322024 w 1366092"/>
              <a:gd name="connsiteY1" fmla="*/ 393254 h 1087317"/>
              <a:gd name="connsiteX2" fmla="*/ 1322025 w 1366092"/>
              <a:gd name="connsiteY2" fmla="*/ 310628 h 1087317"/>
              <a:gd name="connsiteX3" fmla="*/ 341523 w 1366092"/>
              <a:gd name="connsiteY3" fmla="*/ 13173 h 1087317"/>
              <a:gd name="connsiteX4" fmla="*/ 93644 w 1366092"/>
              <a:gd name="connsiteY4" fmla="*/ 51732 h 1087317"/>
              <a:gd name="connsiteX5" fmla="*/ 0 w 1366092"/>
              <a:gd name="connsiteY5" fmla="*/ 46223 h 1087317"/>
              <a:gd name="connsiteX0" fmla="*/ 1366092 w 1413930"/>
              <a:gd name="connsiteY0" fmla="*/ 1087317 h 1087317"/>
              <a:gd name="connsiteX1" fmla="*/ 1377108 w 1413930"/>
              <a:gd name="connsiteY1" fmla="*/ 426304 h 1087317"/>
              <a:gd name="connsiteX2" fmla="*/ 1322025 w 1413930"/>
              <a:gd name="connsiteY2" fmla="*/ 310628 h 1087317"/>
              <a:gd name="connsiteX3" fmla="*/ 341523 w 1413930"/>
              <a:gd name="connsiteY3" fmla="*/ 13173 h 1087317"/>
              <a:gd name="connsiteX4" fmla="*/ 93644 w 1413930"/>
              <a:gd name="connsiteY4" fmla="*/ 51732 h 1087317"/>
              <a:gd name="connsiteX5" fmla="*/ 0 w 1413930"/>
              <a:gd name="connsiteY5" fmla="*/ 46223 h 1087317"/>
              <a:gd name="connsiteX0" fmla="*/ 1366092 w 1419073"/>
              <a:gd name="connsiteY0" fmla="*/ 1087317 h 1087317"/>
              <a:gd name="connsiteX1" fmla="*/ 1377108 w 1419073"/>
              <a:gd name="connsiteY1" fmla="*/ 426304 h 1087317"/>
              <a:gd name="connsiteX2" fmla="*/ 1322025 w 1419073"/>
              <a:gd name="connsiteY2" fmla="*/ 310628 h 1087317"/>
              <a:gd name="connsiteX3" fmla="*/ 341523 w 1419073"/>
              <a:gd name="connsiteY3" fmla="*/ 13173 h 1087317"/>
              <a:gd name="connsiteX4" fmla="*/ 93644 w 1419073"/>
              <a:gd name="connsiteY4" fmla="*/ 51732 h 1087317"/>
              <a:gd name="connsiteX5" fmla="*/ 0 w 1419073"/>
              <a:gd name="connsiteY5" fmla="*/ 46223 h 1087317"/>
              <a:gd name="connsiteX0" fmla="*/ 1366092 w 1387777"/>
              <a:gd name="connsiteY0" fmla="*/ 1083355 h 1083355"/>
              <a:gd name="connsiteX1" fmla="*/ 1377108 w 1387777"/>
              <a:gd name="connsiteY1" fmla="*/ 422342 h 1083355"/>
              <a:gd name="connsiteX2" fmla="*/ 1156772 w 1387777"/>
              <a:gd name="connsiteY2" fmla="*/ 246073 h 1083355"/>
              <a:gd name="connsiteX3" fmla="*/ 341523 w 1387777"/>
              <a:gd name="connsiteY3" fmla="*/ 9211 h 1083355"/>
              <a:gd name="connsiteX4" fmla="*/ 93644 w 1387777"/>
              <a:gd name="connsiteY4" fmla="*/ 47770 h 1083355"/>
              <a:gd name="connsiteX5" fmla="*/ 0 w 1387777"/>
              <a:gd name="connsiteY5" fmla="*/ 42261 h 1083355"/>
              <a:gd name="connsiteX0" fmla="*/ 1366092 w 1387777"/>
              <a:gd name="connsiteY0" fmla="*/ 1091084 h 1091084"/>
              <a:gd name="connsiteX1" fmla="*/ 1377108 w 1387777"/>
              <a:gd name="connsiteY1" fmla="*/ 430071 h 1091084"/>
              <a:gd name="connsiteX2" fmla="*/ 1156772 w 1387777"/>
              <a:gd name="connsiteY2" fmla="*/ 253802 h 1091084"/>
              <a:gd name="connsiteX3" fmla="*/ 341523 w 1387777"/>
              <a:gd name="connsiteY3" fmla="*/ 16940 h 1091084"/>
              <a:gd name="connsiteX4" fmla="*/ 115678 w 1387777"/>
              <a:gd name="connsiteY4" fmla="*/ 22448 h 1091084"/>
              <a:gd name="connsiteX5" fmla="*/ 0 w 1387777"/>
              <a:gd name="connsiteY5" fmla="*/ 49990 h 1091084"/>
              <a:gd name="connsiteX0" fmla="*/ 1302291 w 1323976"/>
              <a:gd name="connsiteY0" fmla="*/ 1961002 h 1961002"/>
              <a:gd name="connsiteX1" fmla="*/ 1313307 w 1323976"/>
              <a:gd name="connsiteY1" fmla="*/ 1299989 h 1961002"/>
              <a:gd name="connsiteX2" fmla="*/ 1092971 w 1323976"/>
              <a:gd name="connsiteY2" fmla="*/ 1123720 h 1961002"/>
              <a:gd name="connsiteX3" fmla="*/ 277722 w 1323976"/>
              <a:gd name="connsiteY3" fmla="*/ 886858 h 1961002"/>
              <a:gd name="connsiteX4" fmla="*/ 51877 w 1323976"/>
              <a:gd name="connsiteY4" fmla="*/ 892366 h 1961002"/>
              <a:gd name="connsiteX5" fmla="*/ 1170088 w 1323976"/>
              <a:gd name="connsiteY5" fmla="*/ 0 h 1961002"/>
              <a:gd name="connsiteX0" fmla="*/ 1024570 w 1046255"/>
              <a:gd name="connsiteY0" fmla="*/ 1961002 h 1961002"/>
              <a:gd name="connsiteX1" fmla="*/ 1035586 w 1046255"/>
              <a:gd name="connsiteY1" fmla="*/ 1299989 h 1961002"/>
              <a:gd name="connsiteX2" fmla="*/ 815250 w 1046255"/>
              <a:gd name="connsiteY2" fmla="*/ 1123720 h 1961002"/>
              <a:gd name="connsiteX3" fmla="*/ 1 w 1046255"/>
              <a:gd name="connsiteY3" fmla="*/ 886858 h 1961002"/>
              <a:gd name="connsiteX4" fmla="*/ 820758 w 1046255"/>
              <a:gd name="connsiteY4" fmla="*/ 534318 h 1961002"/>
              <a:gd name="connsiteX5" fmla="*/ 892367 w 1046255"/>
              <a:gd name="connsiteY5" fmla="*/ 0 h 1961002"/>
              <a:gd name="connsiteX0" fmla="*/ 222561 w 244246"/>
              <a:gd name="connsiteY0" fmla="*/ 1961002 h 1961002"/>
              <a:gd name="connsiteX1" fmla="*/ 233577 w 244246"/>
              <a:gd name="connsiteY1" fmla="*/ 1299989 h 1961002"/>
              <a:gd name="connsiteX2" fmla="*/ 13241 w 244246"/>
              <a:gd name="connsiteY2" fmla="*/ 1123720 h 1961002"/>
              <a:gd name="connsiteX3" fmla="*/ 24257 w 244246"/>
              <a:gd name="connsiteY3" fmla="*/ 793214 h 1961002"/>
              <a:gd name="connsiteX4" fmla="*/ 18749 w 244246"/>
              <a:gd name="connsiteY4" fmla="*/ 534318 h 1961002"/>
              <a:gd name="connsiteX5" fmla="*/ 90358 w 244246"/>
              <a:gd name="connsiteY5" fmla="*/ 0 h 1961002"/>
              <a:gd name="connsiteX0" fmla="*/ 213453 w 226713"/>
              <a:gd name="connsiteY0" fmla="*/ 1961002 h 1961002"/>
              <a:gd name="connsiteX1" fmla="*/ 224469 w 226713"/>
              <a:gd name="connsiteY1" fmla="*/ 1299989 h 1961002"/>
              <a:gd name="connsiteX2" fmla="*/ 141844 w 226713"/>
              <a:gd name="connsiteY2" fmla="*/ 1140245 h 1961002"/>
              <a:gd name="connsiteX3" fmla="*/ 15149 w 226713"/>
              <a:gd name="connsiteY3" fmla="*/ 793214 h 1961002"/>
              <a:gd name="connsiteX4" fmla="*/ 9641 w 226713"/>
              <a:gd name="connsiteY4" fmla="*/ 534318 h 1961002"/>
              <a:gd name="connsiteX5" fmla="*/ 81250 w 226713"/>
              <a:gd name="connsiteY5" fmla="*/ 0 h 1961002"/>
              <a:gd name="connsiteX0" fmla="*/ 213453 w 213453"/>
              <a:gd name="connsiteY0" fmla="*/ 1961002 h 1961002"/>
              <a:gd name="connsiteX1" fmla="*/ 141843 w 213453"/>
              <a:gd name="connsiteY1" fmla="*/ 1382615 h 1961002"/>
              <a:gd name="connsiteX2" fmla="*/ 141844 w 213453"/>
              <a:gd name="connsiteY2" fmla="*/ 1140245 h 1961002"/>
              <a:gd name="connsiteX3" fmla="*/ 15149 w 213453"/>
              <a:gd name="connsiteY3" fmla="*/ 793214 h 1961002"/>
              <a:gd name="connsiteX4" fmla="*/ 9641 w 213453"/>
              <a:gd name="connsiteY4" fmla="*/ 534318 h 1961002"/>
              <a:gd name="connsiteX5" fmla="*/ 81250 w 213453"/>
              <a:gd name="connsiteY5" fmla="*/ 0 h 1961002"/>
              <a:gd name="connsiteX0" fmla="*/ 108792 w 152576"/>
              <a:gd name="connsiteY0" fmla="*/ 1872867 h 1872867"/>
              <a:gd name="connsiteX1" fmla="*/ 141843 w 152576"/>
              <a:gd name="connsiteY1" fmla="*/ 1382615 h 1872867"/>
              <a:gd name="connsiteX2" fmla="*/ 141844 w 152576"/>
              <a:gd name="connsiteY2" fmla="*/ 1140245 h 1872867"/>
              <a:gd name="connsiteX3" fmla="*/ 15149 w 152576"/>
              <a:gd name="connsiteY3" fmla="*/ 793214 h 1872867"/>
              <a:gd name="connsiteX4" fmla="*/ 9641 w 152576"/>
              <a:gd name="connsiteY4" fmla="*/ 534318 h 1872867"/>
              <a:gd name="connsiteX5" fmla="*/ 81250 w 152576"/>
              <a:gd name="connsiteY5" fmla="*/ 0 h 1872867"/>
              <a:gd name="connsiteX0" fmla="*/ 99212 w 139013"/>
              <a:gd name="connsiteY0" fmla="*/ 1872867 h 1872867"/>
              <a:gd name="connsiteX1" fmla="*/ 132263 w 139013"/>
              <a:gd name="connsiteY1" fmla="*/ 1382615 h 1872867"/>
              <a:gd name="connsiteX2" fmla="*/ 132264 w 139013"/>
              <a:gd name="connsiteY2" fmla="*/ 1140245 h 1872867"/>
              <a:gd name="connsiteX3" fmla="*/ 60654 w 139013"/>
              <a:gd name="connsiteY3" fmla="*/ 776689 h 1872867"/>
              <a:gd name="connsiteX4" fmla="*/ 61 w 139013"/>
              <a:gd name="connsiteY4" fmla="*/ 534318 h 1872867"/>
              <a:gd name="connsiteX5" fmla="*/ 71670 w 139013"/>
              <a:gd name="connsiteY5" fmla="*/ 0 h 1872867"/>
              <a:gd name="connsiteX0" fmla="*/ 55520 w 95321"/>
              <a:gd name="connsiteY0" fmla="*/ 1872867 h 1872867"/>
              <a:gd name="connsiteX1" fmla="*/ 88571 w 95321"/>
              <a:gd name="connsiteY1" fmla="*/ 1382615 h 1872867"/>
              <a:gd name="connsiteX2" fmla="*/ 88572 w 95321"/>
              <a:gd name="connsiteY2" fmla="*/ 1140245 h 1872867"/>
              <a:gd name="connsiteX3" fmla="*/ 16962 w 95321"/>
              <a:gd name="connsiteY3" fmla="*/ 776689 h 1872867"/>
              <a:gd name="connsiteX4" fmla="*/ 437 w 95321"/>
              <a:gd name="connsiteY4" fmla="*/ 523302 h 1872867"/>
              <a:gd name="connsiteX5" fmla="*/ 27978 w 95321"/>
              <a:gd name="connsiteY5" fmla="*/ 0 h 1872867"/>
              <a:gd name="connsiteX0" fmla="*/ 61029 w 95049"/>
              <a:gd name="connsiteY0" fmla="*/ 1801258 h 1801258"/>
              <a:gd name="connsiteX1" fmla="*/ 88571 w 95049"/>
              <a:gd name="connsiteY1" fmla="*/ 1382615 h 1801258"/>
              <a:gd name="connsiteX2" fmla="*/ 88572 w 95049"/>
              <a:gd name="connsiteY2" fmla="*/ 1140245 h 1801258"/>
              <a:gd name="connsiteX3" fmla="*/ 16962 w 95049"/>
              <a:gd name="connsiteY3" fmla="*/ 776689 h 1801258"/>
              <a:gd name="connsiteX4" fmla="*/ 437 w 95049"/>
              <a:gd name="connsiteY4" fmla="*/ 523302 h 1801258"/>
              <a:gd name="connsiteX5" fmla="*/ 27978 w 95049"/>
              <a:gd name="connsiteY5" fmla="*/ 0 h 1801258"/>
              <a:gd name="connsiteX0" fmla="*/ 189341 w 1897122"/>
              <a:gd name="connsiteY0" fmla="*/ 1325641 h 1325641"/>
              <a:gd name="connsiteX1" fmla="*/ 216883 w 1897122"/>
              <a:gd name="connsiteY1" fmla="*/ 906998 h 1325641"/>
              <a:gd name="connsiteX2" fmla="*/ 216884 w 1897122"/>
              <a:gd name="connsiteY2" fmla="*/ 664628 h 1325641"/>
              <a:gd name="connsiteX3" fmla="*/ 145274 w 1897122"/>
              <a:gd name="connsiteY3" fmla="*/ 301072 h 1325641"/>
              <a:gd name="connsiteX4" fmla="*/ 128749 w 1897122"/>
              <a:gd name="connsiteY4" fmla="*/ 47685 h 1325641"/>
              <a:gd name="connsiteX5" fmla="*/ 1896955 w 1897122"/>
              <a:gd name="connsiteY5" fmla="*/ 1303607 h 1325641"/>
              <a:gd name="connsiteX0" fmla="*/ 145181 w 1905935"/>
              <a:gd name="connsiteY0" fmla="*/ 1024893 h 1024893"/>
              <a:gd name="connsiteX1" fmla="*/ 172723 w 1905935"/>
              <a:gd name="connsiteY1" fmla="*/ 606250 h 1024893"/>
              <a:gd name="connsiteX2" fmla="*/ 172724 w 1905935"/>
              <a:gd name="connsiteY2" fmla="*/ 363880 h 1024893"/>
              <a:gd name="connsiteX3" fmla="*/ 101114 w 1905935"/>
              <a:gd name="connsiteY3" fmla="*/ 324 h 1024893"/>
              <a:gd name="connsiteX4" fmla="*/ 1726102 w 1905935"/>
              <a:gd name="connsiteY4" fmla="*/ 429983 h 1024893"/>
              <a:gd name="connsiteX5" fmla="*/ 1852795 w 1905935"/>
              <a:gd name="connsiteY5" fmla="*/ 1002859 h 1024893"/>
              <a:gd name="connsiteX0" fmla="*/ 40815 w 1754202"/>
              <a:gd name="connsiteY0" fmla="*/ 676133 h 676133"/>
              <a:gd name="connsiteX1" fmla="*/ 68357 w 1754202"/>
              <a:gd name="connsiteY1" fmla="*/ 257490 h 676133"/>
              <a:gd name="connsiteX2" fmla="*/ 68358 w 1754202"/>
              <a:gd name="connsiteY2" fmla="*/ 15120 h 676133"/>
              <a:gd name="connsiteX3" fmla="*/ 1004792 w 1754202"/>
              <a:gd name="connsiteY3" fmla="*/ 31646 h 676133"/>
              <a:gd name="connsiteX4" fmla="*/ 1621736 w 1754202"/>
              <a:gd name="connsiteY4" fmla="*/ 81223 h 676133"/>
              <a:gd name="connsiteX5" fmla="*/ 1748429 w 1754202"/>
              <a:gd name="connsiteY5" fmla="*/ 654099 h 676133"/>
              <a:gd name="connsiteX0" fmla="*/ 48492 w 1761879"/>
              <a:gd name="connsiteY0" fmla="*/ 681388 h 681388"/>
              <a:gd name="connsiteX1" fmla="*/ 54000 w 1761879"/>
              <a:gd name="connsiteY1" fmla="*/ 334354 h 681388"/>
              <a:gd name="connsiteX2" fmla="*/ 76035 w 1761879"/>
              <a:gd name="connsiteY2" fmla="*/ 20375 h 681388"/>
              <a:gd name="connsiteX3" fmla="*/ 1012469 w 1761879"/>
              <a:gd name="connsiteY3" fmla="*/ 36901 h 681388"/>
              <a:gd name="connsiteX4" fmla="*/ 1629413 w 1761879"/>
              <a:gd name="connsiteY4" fmla="*/ 86478 h 681388"/>
              <a:gd name="connsiteX5" fmla="*/ 1756106 w 1761879"/>
              <a:gd name="connsiteY5" fmla="*/ 659354 h 681388"/>
              <a:gd name="connsiteX0" fmla="*/ 18043 w 1731430"/>
              <a:gd name="connsiteY0" fmla="*/ 681388 h 681388"/>
              <a:gd name="connsiteX1" fmla="*/ 23551 w 1731430"/>
              <a:gd name="connsiteY1" fmla="*/ 334354 h 681388"/>
              <a:gd name="connsiteX2" fmla="*/ 243890 w 1731430"/>
              <a:gd name="connsiteY2" fmla="*/ 20375 h 681388"/>
              <a:gd name="connsiteX3" fmla="*/ 982020 w 1731430"/>
              <a:gd name="connsiteY3" fmla="*/ 36901 h 681388"/>
              <a:gd name="connsiteX4" fmla="*/ 1598964 w 1731430"/>
              <a:gd name="connsiteY4" fmla="*/ 86478 h 681388"/>
              <a:gd name="connsiteX5" fmla="*/ 1725657 w 1731430"/>
              <a:gd name="connsiteY5" fmla="*/ 659354 h 681388"/>
              <a:gd name="connsiteX0" fmla="*/ 15155 w 1728542"/>
              <a:gd name="connsiteY0" fmla="*/ 668527 h 668527"/>
              <a:gd name="connsiteX1" fmla="*/ 26171 w 1728542"/>
              <a:gd name="connsiteY1" fmla="*/ 145223 h 668527"/>
              <a:gd name="connsiteX2" fmla="*/ 241002 w 1728542"/>
              <a:gd name="connsiteY2" fmla="*/ 7514 h 668527"/>
              <a:gd name="connsiteX3" fmla="*/ 979132 w 1728542"/>
              <a:gd name="connsiteY3" fmla="*/ 24040 h 668527"/>
              <a:gd name="connsiteX4" fmla="*/ 1596076 w 1728542"/>
              <a:gd name="connsiteY4" fmla="*/ 73617 h 668527"/>
              <a:gd name="connsiteX5" fmla="*/ 1722769 w 1728542"/>
              <a:gd name="connsiteY5" fmla="*/ 646493 h 668527"/>
              <a:gd name="connsiteX0" fmla="*/ 15155 w 1728542"/>
              <a:gd name="connsiteY0" fmla="*/ 673585 h 673585"/>
              <a:gd name="connsiteX1" fmla="*/ 26171 w 1728542"/>
              <a:gd name="connsiteY1" fmla="*/ 150281 h 673585"/>
              <a:gd name="connsiteX2" fmla="*/ 241002 w 1728542"/>
              <a:gd name="connsiteY2" fmla="*/ 12572 h 673585"/>
              <a:gd name="connsiteX3" fmla="*/ 1596076 w 1728542"/>
              <a:gd name="connsiteY3" fmla="*/ 78675 h 673585"/>
              <a:gd name="connsiteX4" fmla="*/ 1722769 w 1728542"/>
              <a:gd name="connsiteY4" fmla="*/ 651551 h 673585"/>
              <a:gd name="connsiteX0" fmla="*/ 25026 w 1760507"/>
              <a:gd name="connsiteY0" fmla="*/ 681479 h 681479"/>
              <a:gd name="connsiteX1" fmla="*/ 36042 w 1760507"/>
              <a:gd name="connsiteY1" fmla="*/ 158175 h 681479"/>
              <a:gd name="connsiteX2" fmla="*/ 399601 w 1760507"/>
              <a:gd name="connsiteY2" fmla="*/ 9449 h 681479"/>
              <a:gd name="connsiteX3" fmla="*/ 1605947 w 1760507"/>
              <a:gd name="connsiteY3" fmla="*/ 86569 h 681479"/>
              <a:gd name="connsiteX4" fmla="*/ 1732640 w 1760507"/>
              <a:gd name="connsiteY4" fmla="*/ 659445 h 681479"/>
              <a:gd name="connsiteX0" fmla="*/ 25026 w 1783272"/>
              <a:gd name="connsiteY0" fmla="*/ 681936 h 681936"/>
              <a:gd name="connsiteX1" fmla="*/ 36042 w 1783272"/>
              <a:gd name="connsiteY1" fmla="*/ 158632 h 681936"/>
              <a:gd name="connsiteX2" fmla="*/ 399601 w 1783272"/>
              <a:gd name="connsiteY2" fmla="*/ 9906 h 681936"/>
              <a:gd name="connsiteX3" fmla="*/ 1605947 w 1783272"/>
              <a:gd name="connsiteY3" fmla="*/ 87026 h 681936"/>
              <a:gd name="connsiteX4" fmla="*/ 1765691 w 1783272"/>
              <a:gd name="connsiteY4" fmla="*/ 670919 h 681936"/>
              <a:gd name="connsiteX0" fmla="*/ 25026 w 1786848"/>
              <a:gd name="connsiteY0" fmla="*/ 684110 h 684110"/>
              <a:gd name="connsiteX1" fmla="*/ 36042 w 1786848"/>
              <a:gd name="connsiteY1" fmla="*/ 160806 h 684110"/>
              <a:gd name="connsiteX2" fmla="*/ 399601 w 1786848"/>
              <a:gd name="connsiteY2" fmla="*/ 12080 h 684110"/>
              <a:gd name="connsiteX3" fmla="*/ 1616963 w 1786848"/>
              <a:gd name="connsiteY3" fmla="*/ 83692 h 684110"/>
              <a:gd name="connsiteX4" fmla="*/ 1765691 w 1786848"/>
              <a:gd name="connsiteY4" fmla="*/ 673093 h 684110"/>
              <a:gd name="connsiteX0" fmla="*/ 25026 w 1782410"/>
              <a:gd name="connsiteY0" fmla="*/ 709516 h 709516"/>
              <a:gd name="connsiteX1" fmla="*/ 36042 w 1782410"/>
              <a:gd name="connsiteY1" fmla="*/ 186212 h 709516"/>
              <a:gd name="connsiteX2" fmla="*/ 399601 w 1782410"/>
              <a:gd name="connsiteY2" fmla="*/ 37486 h 709516"/>
              <a:gd name="connsiteX3" fmla="*/ 1616963 w 1782410"/>
              <a:gd name="connsiteY3" fmla="*/ 109098 h 709516"/>
              <a:gd name="connsiteX4" fmla="*/ 1765691 w 1782410"/>
              <a:gd name="connsiteY4" fmla="*/ 698499 h 709516"/>
              <a:gd name="connsiteX0" fmla="*/ 25026 w 1770760"/>
              <a:gd name="connsiteY0" fmla="*/ 711712 h 711712"/>
              <a:gd name="connsiteX1" fmla="*/ 36042 w 1770760"/>
              <a:gd name="connsiteY1" fmla="*/ 188408 h 711712"/>
              <a:gd name="connsiteX2" fmla="*/ 399601 w 1770760"/>
              <a:gd name="connsiteY2" fmla="*/ 39682 h 711712"/>
              <a:gd name="connsiteX3" fmla="*/ 1616963 w 1770760"/>
              <a:gd name="connsiteY3" fmla="*/ 111294 h 711712"/>
              <a:gd name="connsiteX4" fmla="*/ 1765691 w 1770760"/>
              <a:gd name="connsiteY4" fmla="*/ 700695 h 711712"/>
              <a:gd name="connsiteX0" fmla="*/ 25026 w 1771827"/>
              <a:gd name="connsiteY0" fmla="*/ 682978 h 682978"/>
              <a:gd name="connsiteX1" fmla="*/ 36042 w 1771827"/>
              <a:gd name="connsiteY1" fmla="*/ 159674 h 682978"/>
              <a:gd name="connsiteX2" fmla="*/ 399601 w 1771827"/>
              <a:gd name="connsiteY2" fmla="*/ 10948 h 682978"/>
              <a:gd name="connsiteX3" fmla="*/ 1627980 w 1771827"/>
              <a:gd name="connsiteY3" fmla="*/ 137645 h 682978"/>
              <a:gd name="connsiteX4" fmla="*/ 1765691 w 1771827"/>
              <a:gd name="connsiteY4" fmla="*/ 671961 h 682978"/>
              <a:gd name="connsiteX0" fmla="*/ 16304 w 1763105"/>
              <a:gd name="connsiteY0" fmla="*/ 687386 h 687386"/>
              <a:gd name="connsiteX1" fmla="*/ 43846 w 1763105"/>
              <a:gd name="connsiteY1" fmla="*/ 224675 h 687386"/>
              <a:gd name="connsiteX2" fmla="*/ 390879 w 1763105"/>
              <a:gd name="connsiteY2" fmla="*/ 15356 h 687386"/>
              <a:gd name="connsiteX3" fmla="*/ 1619258 w 1763105"/>
              <a:gd name="connsiteY3" fmla="*/ 142053 h 687386"/>
              <a:gd name="connsiteX4" fmla="*/ 1756969 w 1763105"/>
              <a:gd name="connsiteY4" fmla="*/ 676369 h 687386"/>
              <a:gd name="connsiteX0" fmla="*/ 16625 w 1782206"/>
              <a:gd name="connsiteY0" fmla="*/ 640177 h 640177"/>
              <a:gd name="connsiteX1" fmla="*/ 44167 w 1782206"/>
              <a:gd name="connsiteY1" fmla="*/ 177466 h 640177"/>
              <a:gd name="connsiteX2" fmla="*/ 396709 w 1782206"/>
              <a:gd name="connsiteY2" fmla="*/ 6706 h 640177"/>
              <a:gd name="connsiteX3" fmla="*/ 1619579 w 1782206"/>
              <a:gd name="connsiteY3" fmla="*/ 94844 h 640177"/>
              <a:gd name="connsiteX4" fmla="*/ 1757290 w 1782206"/>
              <a:gd name="connsiteY4" fmla="*/ 629160 h 640177"/>
              <a:gd name="connsiteX0" fmla="*/ 16625 w 1761944"/>
              <a:gd name="connsiteY0" fmla="*/ 675009 h 675009"/>
              <a:gd name="connsiteX1" fmla="*/ 44167 w 1761944"/>
              <a:gd name="connsiteY1" fmla="*/ 212298 h 675009"/>
              <a:gd name="connsiteX2" fmla="*/ 396709 w 1761944"/>
              <a:gd name="connsiteY2" fmla="*/ 41538 h 675009"/>
              <a:gd name="connsiteX3" fmla="*/ 1619579 w 1761944"/>
              <a:gd name="connsiteY3" fmla="*/ 129676 h 675009"/>
              <a:gd name="connsiteX4" fmla="*/ 1757290 w 1761944"/>
              <a:gd name="connsiteY4" fmla="*/ 663992 h 675009"/>
              <a:gd name="connsiteX0" fmla="*/ 16625 w 1764591"/>
              <a:gd name="connsiteY0" fmla="*/ 662430 h 662430"/>
              <a:gd name="connsiteX1" fmla="*/ 44167 w 1764591"/>
              <a:gd name="connsiteY1" fmla="*/ 199719 h 662430"/>
              <a:gd name="connsiteX2" fmla="*/ 396709 w 1764591"/>
              <a:gd name="connsiteY2" fmla="*/ 28959 h 662430"/>
              <a:gd name="connsiteX3" fmla="*/ 1619579 w 1764591"/>
              <a:gd name="connsiteY3" fmla="*/ 117097 h 662430"/>
              <a:gd name="connsiteX4" fmla="*/ 1757290 w 1764591"/>
              <a:gd name="connsiteY4" fmla="*/ 651413 h 662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4591" h="662430">
                <a:moveTo>
                  <a:pt x="16625" y="662430"/>
                </a:moveTo>
                <a:cubicBezTo>
                  <a:pt x="-819" y="373237"/>
                  <a:pt x="-19180" y="305298"/>
                  <a:pt x="44167" y="199719"/>
                </a:cubicBezTo>
                <a:cubicBezTo>
                  <a:pt x="107514" y="94141"/>
                  <a:pt x="134140" y="42729"/>
                  <a:pt x="396709" y="28959"/>
                </a:cubicBezTo>
                <a:cubicBezTo>
                  <a:pt x="659278" y="15189"/>
                  <a:pt x="1469934" y="-63764"/>
                  <a:pt x="1619579" y="117097"/>
                </a:cubicBezTo>
                <a:cubicBezTo>
                  <a:pt x="1769224" y="297958"/>
                  <a:pt x="1775652" y="656921"/>
                  <a:pt x="1757290" y="651413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solidFill>
                  <a:schemeClr val="tx1"/>
                </a:solidFill>
                <a:prstDash val="sysDash"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78004" y="3798797"/>
            <a:ext cx="18002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Broadcast message: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Who has 172.16.19.42?</a:t>
            </a:r>
            <a:endParaRPr lang="en-US" sz="14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3121623" y="2370066"/>
            <a:ext cx="5976664" cy="216024"/>
          </a:xfrm>
          <a:prstGeom prst="rect">
            <a:avLst/>
          </a:prstGeom>
          <a:solidFill>
            <a:schemeClr val="accent5">
              <a:lumMod val="60000"/>
              <a:lumOff val="40000"/>
              <a:alpha val="7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1" y="685800"/>
            <a:ext cx="2233399" cy="1065213"/>
          </a:xfrm>
        </p:spPr>
        <p:txBody>
          <a:bodyPr/>
          <a:lstStyle/>
          <a:p>
            <a:r>
              <a:rPr lang="en-US" noProof="0" dirty="0" smtClean="0"/>
              <a:t>Example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685801" y="1981200"/>
            <a:ext cx="2374031" cy="411321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noProof="0" dirty="0" smtClean="0"/>
              <a:t>Event 611:</a:t>
            </a:r>
            <a:br>
              <a:rPr lang="en-US" sz="1200" noProof="0" dirty="0" smtClean="0"/>
            </a:br>
            <a:r>
              <a:rPr lang="en-US" sz="1200" noProof="0" dirty="0" smtClean="0"/>
              <a:t>172.16.19.74 (</a:t>
            </a:r>
            <a:r>
              <a:rPr lang="en-US" sz="12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xx:xx:xx:xx:03:9a</a:t>
            </a:r>
            <a:r>
              <a:rPr lang="en-US" sz="1200" noProof="0" dirty="0" smtClean="0"/>
              <a:t>) sends message to broadcast address (</a:t>
            </a:r>
            <a:r>
              <a:rPr lang="en-US" sz="1200" b="0" noProof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ff:ff:ff:ff:ff:ff</a:t>
            </a:r>
            <a:r>
              <a:rPr lang="en-US" sz="1200" noProof="0" dirty="0" smtClean="0"/>
              <a:t>), asking</a:t>
            </a:r>
            <a:br>
              <a:rPr lang="en-US" sz="1200" noProof="0" dirty="0" smtClean="0"/>
            </a:br>
            <a:r>
              <a:rPr lang="en-US" sz="1200" noProof="0" dirty="0" smtClean="0"/>
              <a:t>“Who has 172.16.19.42?”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noProof="0" dirty="0" smtClean="0"/>
              <a:t>Event 612:</a:t>
            </a:r>
            <a:br>
              <a:rPr lang="en-US" sz="1200" noProof="0" dirty="0" smtClean="0"/>
            </a:br>
            <a:r>
              <a:rPr lang="en-US" sz="12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xx:xx:xx:xx:46:3b</a:t>
            </a:r>
            <a:r>
              <a:rPr lang="en-US" sz="1200" noProof="0" dirty="0" smtClean="0"/>
              <a:t> directly replies to </a:t>
            </a:r>
            <a:r>
              <a:rPr lang="en-US" sz="12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xx:xx:xx:xx:03:9a</a:t>
            </a:r>
            <a:r>
              <a:rPr lang="en-US" sz="1200" noProof="0" dirty="0" smtClean="0"/>
              <a:t>, indicating</a:t>
            </a:r>
            <a:br>
              <a:rPr lang="en-US" sz="1200" noProof="0" dirty="0" smtClean="0"/>
            </a:br>
            <a:r>
              <a:rPr lang="en-US" sz="1200" noProof="0" dirty="0" smtClean="0"/>
              <a:t>“I am 172.16.19.42”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noProof="0" dirty="0" smtClean="0"/>
              <a:t>172.16.19.74 adds entry to its local ARP cache:</a:t>
            </a:r>
            <a:r>
              <a:rPr lang="en-US" sz="1100" noProof="0" dirty="0" smtClean="0"/>
              <a:t/>
            </a:r>
            <a:br>
              <a:rPr lang="en-US" sz="1100" noProof="0" dirty="0" smtClean="0"/>
            </a:br>
            <a:r>
              <a:rPr lang="en-US" sz="5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50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</a:t>
            </a:r>
            <a:r>
              <a:rPr lang="en-US" sz="600" b="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windows\system32&gt;arp </a:t>
            </a: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–a</a:t>
            </a:r>
            <a:b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Interface</a:t>
            </a:r>
            <a:r>
              <a:rPr lang="en-US" sz="600" b="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172.16.19.74</a:t>
            </a:r>
            <a:b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Internet </a:t>
            </a:r>
            <a:r>
              <a:rPr lang="en-US" sz="600" b="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Address  </a:t>
            </a: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Physical Address</a:t>
            </a:r>
            <a:b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600" b="0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172.16.19.42      xx-xx-xx-xx-46-3b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42"/>
          <a:stretch/>
        </p:blipFill>
        <p:spPr>
          <a:xfrm>
            <a:off x="3080596" y="689440"/>
            <a:ext cx="6027908" cy="5619880"/>
          </a:xfrm>
        </p:spPr>
      </p:pic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18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How does ARP hurt WLANs?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981200"/>
            <a:ext cx="3238127" cy="4113213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AP extends wired segment (“transparent bridge”)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All broadcast frames on LAN side copied to WLAN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ARP requests are broadcast messages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All ARP requests forwarded to WLAN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In WLAN, broadcast messages transmitted at most robust MCS</a:t>
            </a:r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1CD163DD-D5E7-41DA-95F2-71530C24F8C3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099" y="1471761"/>
            <a:ext cx="4895850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170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Solution: Proxy ARP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The AP knows all associated STA’s MAC address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AP acts as central “manager” in BSS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AP acts on behalf of STAs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Power save relies on AP buffering data for STAs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Proxy ARP easy to implement at AP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Advantages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Less low MCS broadcast traffic on wireless medium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noProof="0" dirty="0" smtClean="0"/>
              <a:t>STA benefits from extended power save in sleep mode as ARP requests are replied to by AP</a:t>
            </a:r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smtClean="0"/>
              <a:t>Guido R. Hiertz et al., Ericsson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1CD163DD-D5E7-41DA-95F2-71530C24F8C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87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 (6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 (6)</Template>
  <TotalTime>4560</TotalTime>
  <Words>1145</Words>
  <Application>Microsoft Office PowerPoint</Application>
  <PresentationFormat>On-screen Show (4:3)</PresentationFormat>
  <Paragraphs>167</Paragraphs>
  <Slides>18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802-11-Submission (6)</vt:lpstr>
      <vt:lpstr>Microsoft Word 97 - 2003 Document</vt:lpstr>
      <vt:lpstr>Proxy ARP in 802.11ax</vt:lpstr>
      <vt:lpstr>Abstract</vt:lpstr>
      <vt:lpstr>Address Resolution Protocol</vt:lpstr>
      <vt:lpstr>Example network</vt:lpstr>
      <vt:lpstr>Without ARP</vt:lpstr>
      <vt:lpstr>With ARP</vt:lpstr>
      <vt:lpstr>Example</vt:lpstr>
      <vt:lpstr>How does ARP hurt WLANs?</vt:lpstr>
      <vt:lpstr>Solution: Proxy ARP</vt:lpstr>
      <vt:lpstr>Proxy ARP in 802.11-REVmc/D4.1 [2]</vt:lpstr>
      <vt:lpstr>ARP and IPv6?</vt:lpstr>
      <vt:lpstr>IPv6 support in 802.11-REVmc/D4.1 [2]</vt:lpstr>
      <vt:lpstr>Why mandatory?</vt:lpstr>
      <vt:lpstr>Straw Poll</vt:lpstr>
      <vt:lpstr>Straw Poll</vt:lpstr>
      <vt:lpstr>MOtion</vt:lpstr>
      <vt:lpstr>Motion</vt:lpstr>
      <vt:lpstr>References</vt:lpstr>
    </vt:vector>
  </TitlesOfParts>
  <Company>Ericsson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Proxy ARP in 802.11ax</dc:title>
  <dc:creator>Guido R. Hiertz</dc:creator>
  <cp:lastModifiedBy>Guido R. Hiertz</cp:lastModifiedBy>
  <cp:revision>55</cp:revision>
  <cp:lastPrinted>1601-01-01T00:00:00Z</cp:lastPrinted>
  <dcterms:created xsi:type="dcterms:W3CDTF">2015-08-06T15:58:04Z</dcterms:created>
  <dcterms:modified xsi:type="dcterms:W3CDTF">2015-09-13T12:43:32Z</dcterms:modified>
</cp:coreProperties>
</file>