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393" r:id="rId3"/>
    <p:sldId id="324" r:id="rId4"/>
    <p:sldId id="352" r:id="rId5"/>
    <p:sldId id="317" r:id="rId6"/>
    <p:sldId id="318" r:id="rId7"/>
    <p:sldId id="319" r:id="rId8"/>
    <p:sldId id="320" r:id="rId9"/>
    <p:sldId id="321" r:id="rId10"/>
    <p:sldId id="322" r:id="rId11"/>
    <p:sldId id="433" r:id="rId12"/>
    <p:sldId id="416" r:id="rId13"/>
    <p:sldId id="435" r:id="rId14"/>
    <p:sldId id="438" r:id="rId15"/>
    <p:sldId id="437" r:id="rId16"/>
    <p:sldId id="436"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71" autoAdjust="0"/>
    <p:restoredTop sz="94660"/>
  </p:normalViewPr>
  <p:slideViewPr>
    <p:cSldViewPr>
      <p:cViewPr varScale="1">
        <p:scale>
          <a:sx n="82" d="100"/>
          <a:sy n="82" d="100"/>
        </p:scale>
        <p:origin x="-738"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467349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 xmlns:p14="http://schemas.microsoft.com/office/powerpoint/2010/main" val="3211949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4172316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 xmlns:p14="http://schemas.microsoft.com/office/powerpoint/2010/main" val="2709532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 xmlns:p14="http://schemas.microsoft.com/office/powerpoint/2010/main" val="569071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950154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3039483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 2015</a:t>
            </a:r>
            <a:endParaRPr lang="en-US" dirty="0"/>
          </a:p>
        </p:txBody>
      </p:sp>
      <p:sp>
        <p:nvSpPr>
          <p:cNvPr id="1029"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87787" y="330575"/>
            <a:ext cx="3456138"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 0898r0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Jul 2015 Meeting Agenda</a:t>
            </a:r>
          </a:p>
        </p:txBody>
      </p:sp>
      <p:sp>
        <p:nvSpPr>
          <p:cNvPr id="1031" name="Rectangle 6"/>
          <p:cNvSpPr>
            <a:spLocks noGrp="1" noChangeArrowheads="1"/>
          </p:cNvSpPr>
          <p:nvPr>
            <p:ph type="body" idx="1"/>
          </p:nvPr>
        </p:nvSpPr>
        <p:spPr>
          <a:xfrm>
            <a:off x="685800" y="1676400"/>
            <a:ext cx="7772400" cy="381000"/>
          </a:xfrm>
          <a:noFill/>
        </p:spPr>
        <p:txBody>
          <a:bodyPr/>
          <a:lstStyle/>
          <a:p>
            <a:pPr algn="ctr">
              <a:buFontTx/>
              <a:buNone/>
            </a:pPr>
            <a:r>
              <a:rPr lang="en-US" altLang="en-US" sz="2000" dirty="0" smtClean="0"/>
              <a:t>Date:</a:t>
            </a:r>
            <a:r>
              <a:rPr lang="en-US" altLang="en-US" sz="2000" b="0" dirty="0" smtClean="0"/>
              <a:t> 2015-07-14</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2657451252"/>
              </p:ext>
            </p:extLst>
          </p:nvPr>
        </p:nvGraphicFramePr>
        <p:xfrm>
          <a:off x="622300" y="2603500"/>
          <a:ext cx="7416800" cy="2463800"/>
        </p:xfrm>
        <a:graphic>
          <a:graphicData uri="http://schemas.openxmlformats.org/presentationml/2006/ole">
            <p:oleObj spid="_x0000_s1045" name="Document" r:id="rId4" imgW="8330811" imgH="2774172"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
        <p:nvSpPr>
          <p:cNvPr id="2" name="Footer Placeholder 1"/>
          <p:cNvSpPr>
            <a:spLocks noGrp="1"/>
          </p:cNvSpPr>
          <p:nvPr>
            <p:ph type="ftr" sz="quarter" idx="3"/>
          </p:nvPr>
        </p:nvSpPr>
        <p:spPr>
          <a:xfrm>
            <a:off x="6820696" y="6475413"/>
            <a:ext cx="1723229" cy="184666"/>
          </a:xfrm>
        </p:spPr>
        <p:txBody>
          <a:bodyPr/>
          <a:lstStyle/>
          <a:p>
            <a:pPr>
              <a:defRPr/>
            </a:pPr>
            <a:endParaRPr lang="en-US" dirty="0"/>
          </a:p>
        </p:txBody>
      </p:sp>
      <p:sp>
        <p:nvSpPr>
          <p:cNvPr id="9" name="Rectangle 5"/>
          <p:cNvSpPr txBox="1">
            <a:spLocks noChangeArrowheads="1"/>
          </p:cNvSpPr>
          <p:nvPr/>
        </p:nvSpPr>
        <p:spPr bwMode="auto">
          <a:xfrm>
            <a:off x="7662273" y="6477000"/>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
        <p:nvSpPr>
          <p:cNvPr id="10" name="Rectangle 4"/>
          <p:cNvSpPr>
            <a:spLocks noGrp="1" noChangeArrowheads="1"/>
          </p:cNvSpPr>
          <p:nvPr>
            <p:ph type="dt" sz="quarter" idx="10"/>
          </p:nvPr>
        </p:nvSpPr>
        <p:spPr>
          <a:xfrm>
            <a:off x="696913" y="332601"/>
            <a:ext cx="82715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t>
            </a:r>
            <a:r>
              <a:rPr lang="en-US" altLang="zh-CN" sz="1800" dirty="0" smtClean="0"/>
              <a:t>ul</a:t>
            </a:r>
            <a:r>
              <a:rPr lang="en-US" altLang="en-US" sz="1800" dirty="0" smtClean="0"/>
              <a:t>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2" name="Footer Placeholder 1"/>
          <p:cNvSpPr>
            <a:spLocks noGrp="1"/>
          </p:cNvSpPr>
          <p:nvPr>
            <p:ph type="ftr" sz="quarter" idx="3"/>
          </p:nvPr>
        </p:nvSpPr>
        <p:spPr>
          <a:xfrm>
            <a:off x="6820696" y="6475413"/>
            <a:ext cx="1723229" cy="184666"/>
          </a:xfrm>
        </p:spPr>
        <p:txBody>
          <a:bodyPr/>
          <a:lstStyle/>
          <a:p>
            <a:pPr>
              <a:defRPr/>
            </a:pPr>
            <a:endParaRPr lang="en-US" dirty="0"/>
          </a:p>
        </p:txBody>
      </p:sp>
      <p:sp>
        <p:nvSpPr>
          <p:cNvPr id="8"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sz="2000" dirty="0" smtClean="0"/>
              <a:t>A straw poll needs to achieves at least 75% at the ad-hoc level to be converted to a motion at the TG level.</a:t>
            </a:r>
          </a:p>
          <a:p>
            <a:r>
              <a:rPr lang="en-GB" altLang="zh-CN" sz="2000" dirty="0" smtClean="0"/>
              <a:t>In the case a consensus can not be reached within an Ad Hoc group (a stalemate that prohibits further progress), the subject is moved to the Task group, if an Ad Hoc straw poll vote to move the subject to the </a:t>
            </a:r>
            <a:r>
              <a:rPr lang="en-GB" altLang="zh-CN" sz="2000" dirty="0" err="1" smtClean="0"/>
              <a:t>Taskgroup</a:t>
            </a:r>
            <a:r>
              <a:rPr lang="en-GB" altLang="zh-CN" sz="2000" dirty="0" smtClean="0"/>
              <a:t> achieves &gt; 50% approval.</a:t>
            </a:r>
          </a:p>
          <a:p>
            <a:r>
              <a:rPr lang="en-US" altLang="en-US" sz="2000" dirty="0" smtClean="0"/>
              <a:t>A straw poll affecting the Spec Framework has to start with, </a:t>
            </a:r>
          </a:p>
          <a:p>
            <a:pPr lvl="1"/>
            <a:r>
              <a:rPr lang="en-US" altLang="en-US" b="1" dirty="0" smtClean="0">
                <a:solidFill>
                  <a:srgbClr val="FF0000"/>
                </a:solidFill>
              </a:rPr>
              <a:t>Do you agree to add to the TG Specification Frame work document?</a:t>
            </a:r>
          </a:p>
          <a:p>
            <a:pPr lvl="2"/>
            <a:r>
              <a:rPr lang="en-US" altLang="en-US" b="1" dirty="0" err="1" smtClean="0">
                <a:solidFill>
                  <a:srgbClr val="FF0000"/>
                </a:solidFill>
              </a:rPr>
              <a:t>x.y.z</a:t>
            </a:r>
            <a:r>
              <a:rPr lang="en-US" altLang="en-US" b="1" dirty="0" smtClean="0">
                <a:solidFill>
                  <a:srgbClr val="FF0000"/>
                </a:solidFill>
              </a:rPr>
              <a:t>. &lt;feature description&gt;</a:t>
            </a:r>
          </a:p>
          <a:p>
            <a:r>
              <a:rPr lang="en-US" altLang="zh-CN" sz="2000" dirty="0" smtClean="0"/>
              <a:t>For further details, please see 11-15-0075r0</a:t>
            </a:r>
          </a:p>
          <a:p>
            <a:r>
              <a:rPr lang="en-US" altLang="zh-CN" sz="2000" dirty="0" smtClean="0"/>
              <a:t>Minutes of the Ad Hoc group meetings will be available on mentor.</a:t>
            </a:r>
            <a:endParaRPr lang="en-US" altLang="zh-CN" dirty="0" smtClean="0"/>
          </a:p>
        </p:txBody>
      </p:sp>
      <p:sp>
        <p:nvSpPr>
          <p:cNvPr id="25604"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2" name="Footer Placeholder 1"/>
          <p:cNvSpPr>
            <a:spLocks noGrp="1"/>
          </p:cNvSpPr>
          <p:nvPr>
            <p:ph type="ftr" sz="quarter" idx="3"/>
          </p:nvPr>
        </p:nvSpPr>
        <p:spPr>
          <a:xfrm>
            <a:off x="6820696" y="6475413"/>
            <a:ext cx="1723229" cy="184666"/>
          </a:xfrm>
        </p:spPr>
        <p:txBody>
          <a:bodyPr/>
          <a:lstStyle/>
          <a:p>
            <a:pPr>
              <a:defRPr/>
            </a:pPr>
            <a:endParaRPr lang="en-US" dirty="0"/>
          </a:p>
        </p:txBody>
      </p:sp>
      <p:sp>
        <p:nvSpPr>
          <p:cNvPr id="7"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(PHY)</a:t>
            </a:r>
          </a:p>
        </p:txBody>
      </p:sp>
      <p:sp>
        <p:nvSpPr>
          <p:cNvPr id="2052"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sp>
        <p:nvSpPr>
          <p:cNvPr id="2" name="Footer Placeholder 1"/>
          <p:cNvSpPr>
            <a:spLocks noGrp="1"/>
          </p:cNvSpPr>
          <p:nvPr>
            <p:ph type="ftr" sz="quarter" idx="3"/>
          </p:nvPr>
        </p:nvSpPr>
        <p:spPr>
          <a:xfrm>
            <a:off x="6820696" y="6475413"/>
            <a:ext cx="1723229" cy="184666"/>
          </a:xfrm>
        </p:spPr>
        <p:txBody>
          <a:bodyPr/>
          <a:lstStyle/>
          <a:p>
            <a:pPr>
              <a:defRPr/>
            </a:pPr>
            <a:endParaRPr lang="en-US" dirty="0"/>
          </a:p>
        </p:txBody>
      </p:sp>
      <p:sp>
        <p:nvSpPr>
          <p:cNvPr id="7"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graphicFrame>
        <p:nvGraphicFramePr>
          <p:cNvPr id="9" name="Table 7"/>
          <p:cNvGraphicFramePr>
            <a:graphicFrameLocks noGrp="1"/>
          </p:cNvGraphicFramePr>
          <p:nvPr/>
        </p:nvGraphicFramePr>
        <p:xfrm>
          <a:off x="914400" y="1295400"/>
          <a:ext cx="7467600" cy="4257394"/>
        </p:xfrm>
        <a:graphic>
          <a:graphicData uri="http://schemas.openxmlformats.org/drawingml/2006/table">
            <a:tbl>
              <a:tblPr/>
              <a:tblGrid>
                <a:gridCol w="1029067"/>
                <a:gridCol w="4228733"/>
                <a:gridCol w="1551197"/>
                <a:gridCol w="658603"/>
              </a:tblGrid>
              <a:tr h="158675">
                <a:tc>
                  <a:txBody>
                    <a:bodyPr/>
                    <a:lstStyle/>
                    <a:p>
                      <a:pPr algn="ctr" fontAlgn="b"/>
                      <a:r>
                        <a:rPr lang="en-CA" sz="1100" b="1" i="0" u="none" strike="noStrike" dirty="0">
                          <a:solidFill>
                            <a:srgbClr val="FFFFFF"/>
                          </a:solidFill>
                          <a:latin typeface="Calibri"/>
                        </a:rPr>
                        <a:t>DCN</a:t>
                      </a:r>
                    </a:p>
                  </a:txBody>
                  <a:tcPr marL="8128" marR="8128" marT="8128"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100" b="1" i="0" u="none" strike="noStrike" dirty="0">
                          <a:solidFill>
                            <a:srgbClr val="FFFFFF"/>
                          </a:solidFill>
                          <a:latin typeface="Calibri"/>
                        </a:rPr>
                        <a:t>Title</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100" b="1" i="0" u="none" strike="noStrike">
                          <a:solidFill>
                            <a:srgbClr val="FFFFFF"/>
                          </a:solidFill>
                          <a:latin typeface="Calibri"/>
                        </a:rPr>
                        <a:t>Author</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100" b="1" i="0" u="none" strike="noStrike">
                          <a:solidFill>
                            <a:srgbClr val="FFFFFF"/>
                          </a:solidFill>
                          <a:latin typeface="Calibri"/>
                        </a:rPr>
                        <a:t>ad hoc</a:t>
                      </a:r>
                    </a:p>
                  </a:txBody>
                  <a:tcPr marL="8128" marR="8128" marT="8128"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77539">
                <a:tc>
                  <a:txBody>
                    <a:bodyPr/>
                    <a:lstStyle/>
                    <a:p>
                      <a:pPr algn="l" fontAlgn="b"/>
                      <a:r>
                        <a:rPr lang="en-CA" sz="1100" b="0" i="0" u="none" strike="noStrike">
                          <a:solidFill>
                            <a:srgbClr val="000000"/>
                          </a:solidFill>
                          <a:latin typeface="Calibri"/>
                        </a:rPr>
                        <a:t>11-15/0805</a:t>
                      </a:r>
                    </a:p>
                  </a:txBody>
                  <a:tcPr marL="8128" marR="8128" marT="8128"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da-DK" sz="1100" b="0" i="0" u="none" strike="noStrike">
                          <a:solidFill>
                            <a:srgbClr val="000000"/>
                          </a:solidFill>
                          <a:latin typeface="Calibri"/>
                        </a:rPr>
                        <a:t>SIG-B field for HEW PPDU</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Young Hoon Kwon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0000"/>
                          </a:solidFill>
                          <a:latin typeface="Calibri"/>
                        </a:rPr>
                        <a:t>11-15/0810</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HE PHY Padding and Packet Extension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Hongyuan Zhang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a:solidFill>
                            <a:srgbClr val="000000"/>
                          </a:solidFill>
                          <a:latin typeface="Calibri"/>
                        </a:rPr>
                        <a:t>11-15/0812</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Pilot Design for Data Section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Sameer Vermani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0000"/>
                          </a:solidFill>
                          <a:latin typeface="Calibri"/>
                        </a:rPr>
                        <a:t>11-15/0813</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CP Indication for UL MU Transmission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Zhigang Rong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a:solidFill>
                            <a:srgbClr val="000000"/>
                          </a:solidFill>
                          <a:latin typeface="Calibri"/>
                        </a:rPr>
                        <a:t>11-15/0816</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Interleaver and Tone Mapper for OFDMA</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Yakun Sun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0000"/>
                          </a:solidFill>
                          <a:latin typeface="Calibri"/>
                        </a:rPr>
                        <a:t>11-15/0817</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P Matrix for HE-LTF</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Yakun Sun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a:solidFill>
                            <a:srgbClr val="000000"/>
                          </a:solidFill>
                          <a:latin typeface="Calibri"/>
                        </a:rPr>
                        <a:t>11-15/0819</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11ax OFDMA Tone Plan Leftover Tones and Pilot Structure</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Bin Tian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dirty="0" smtClean="0">
                          <a:solidFill>
                            <a:srgbClr val="000000"/>
                          </a:solidFill>
                          <a:latin typeface="Calibri"/>
                        </a:rPr>
                        <a:t>11-15/0822</a:t>
                      </a:r>
                      <a:endParaRPr lang="en-CA" sz="1100" b="0" i="0" u="none" strike="noStrike" dirty="0">
                        <a:solidFill>
                          <a:srgbClr val="000000"/>
                        </a:solidFill>
                        <a:latin typeface="Calibri"/>
                      </a:endParaRP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SIG-A Structure in 11ax Preamble</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err="1">
                          <a:solidFill>
                            <a:srgbClr val="000000"/>
                          </a:solidFill>
                          <a:latin typeface="Calibri"/>
                        </a:rPr>
                        <a:t>Jianhan</a:t>
                      </a:r>
                      <a:r>
                        <a:rPr lang="en-CA" sz="1100" b="0" i="0" u="none" strike="noStrike" dirty="0">
                          <a:solidFill>
                            <a:srgbClr val="000000"/>
                          </a:solidFill>
                          <a:latin typeface="Calibri"/>
                        </a:rPr>
                        <a:t> Liu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a:solidFill>
                            <a:srgbClr val="000000"/>
                          </a:solidFill>
                          <a:latin typeface="Calibri"/>
                        </a:rPr>
                        <a:t>11-15/0821</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HE SIG-B Structure</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Joonsuk Kim</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a:solidFill>
                            <a:srgbClr val="00B050"/>
                          </a:solidFill>
                          <a:latin typeface="Calibri"/>
                        </a:rPr>
                        <a:t>11-15/0823</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B050"/>
                          </a:solidFill>
                          <a:latin typeface="Calibri"/>
                        </a:rPr>
                        <a:t>Preamble Design and Auto-Detection for 11ax</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B050"/>
                          </a:solidFill>
                          <a:latin typeface="Calibri"/>
                        </a:rPr>
                        <a:t>Sungho Moon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a:solidFill>
                            <a:srgbClr val="000000"/>
                          </a:solidFill>
                          <a:latin typeface="Calibri"/>
                        </a:rPr>
                        <a:t>11-15/0824</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Pilot Design for 11ax Downlink Transmissions</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Yujin Noh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0000"/>
                          </a:solidFill>
                          <a:latin typeface="Calibri"/>
                        </a:rPr>
                        <a:t>11-15/0826</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HE-SIG-A transmission for range extension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Jiayin Zhang</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a:solidFill>
                            <a:srgbClr val="000000"/>
                          </a:solidFill>
                          <a:latin typeface="Calibri"/>
                        </a:rPr>
                        <a:t>11-15/0827</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Considerations on HE-SIG-A and B</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Katsuo Yunoki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0000"/>
                          </a:solidFill>
                          <a:latin typeface="Calibri"/>
                        </a:rPr>
                        <a:t>11-15/0832</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Performance evaluation of SU/MU MIMO in OFDMA</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Jiayin Zhang</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a:solidFill>
                            <a:srgbClr val="000000"/>
                          </a:solidFill>
                          <a:latin typeface="Calibri"/>
                        </a:rPr>
                        <a:t>11-15/0845</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LTF Design for Uplink MU-MIMO</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Daewon Lee</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0000"/>
                          </a:solidFill>
                          <a:latin typeface="Calibri"/>
                        </a:rPr>
                        <a:t>11-15/0853</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Extensible Preamble Format Design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Leonardo Lanante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a:solidFill>
                            <a:srgbClr val="000000"/>
                          </a:solidFill>
                          <a:latin typeface="Calibri"/>
                        </a:rPr>
                        <a:t>11-15/0602</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HE-LTF squence for UL MU-MIMO</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Qinghua Li</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58869">
                <a:tc>
                  <a:txBody>
                    <a:bodyPr/>
                    <a:lstStyle/>
                    <a:p>
                      <a:pPr algn="l" fontAlgn="b"/>
                      <a:r>
                        <a:rPr lang="en-CA" sz="1100" b="0" i="0" u="none" strike="noStrike">
                          <a:solidFill>
                            <a:srgbClr val="000000"/>
                          </a:solidFill>
                          <a:latin typeface="Calibri"/>
                        </a:rPr>
                        <a:t>11-15/0865</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CA" sz="1100" b="0" i="0" u="none" strike="noStrike" dirty="0">
                          <a:solidFill>
                            <a:srgbClr val="000000"/>
                          </a:solidFill>
                          <a:latin typeface="Calibri"/>
                        </a:rPr>
                        <a:t>Discussion of ACI performance and ACI requirements for IEEE 802.11ax</a:t>
                      </a:r>
                    </a:p>
                  </a:txBody>
                  <a:tcPr marL="8128" marR="8128" marT="812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Leif Wilhelmsson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a:solidFill>
                            <a:srgbClr val="000000"/>
                          </a:solidFill>
                          <a:latin typeface="Calibri"/>
                        </a:rPr>
                        <a:t>11-15/0868</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mpact of Frequency Selective Scheduling Feedback for OFDMA</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Hakan Persson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0000"/>
                          </a:solidFill>
                          <a:latin typeface="Calibri"/>
                        </a:rPr>
                        <a:t>11-15/0873</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SIG-B Encoding Structure</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Ron Porat</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a:solidFill>
                            <a:srgbClr val="00B050"/>
                          </a:solidFill>
                          <a:latin typeface="Calibri"/>
                        </a:rPr>
                        <a:t>11-15/0579</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B050"/>
                          </a:solidFill>
                          <a:latin typeface="Calibri"/>
                        </a:rPr>
                        <a:t>preamble design and autodetection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B050"/>
                          </a:solidFill>
                          <a:latin typeface="Calibri"/>
                        </a:rPr>
                        <a:t>Hongyuan Zhang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0000"/>
                          </a:solidFill>
                          <a:latin typeface="Calibri"/>
                        </a:rPr>
                        <a:t>11-15/0580</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11ax coding discussion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Hongyuan Zhang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a:solidFill>
                            <a:srgbClr val="000000"/>
                          </a:solidFill>
                          <a:latin typeface="Calibri"/>
                        </a:rPr>
                        <a:t>11-15/0887</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CA" sz="1100" b="0" i="0" u="none" strike="noStrike">
                          <a:solidFill>
                            <a:srgbClr val="000000"/>
                          </a:solidFill>
                          <a:latin typeface="Calibri"/>
                        </a:rPr>
                        <a:t>effcient padding for last OFDM symbol</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CA" sz="1100" b="0" i="0" u="none" strike="noStrike">
                          <a:solidFill>
                            <a:srgbClr val="000000"/>
                          </a:solidFill>
                          <a:latin typeface="Calibri"/>
                        </a:rPr>
                        <a:t>Heejung Yu</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sp>
        <p:nvSpPr>
          <p:cNvPr id="10" name="矩形 9"/>
          <p:cNvSpPr/>
          <p:nvPr/>
        </p:nvSpPr>
        <p:spPr>
          <a:xfrm>
            <a:off x="1752600" y="5646003"/>
            <a:ext cx="4572000" cy="830997"/>
          </a:xfrm>
          <a:prstGeom prst="rect">
            <a:avLst/>
          </a:prstGeom>
        </p:spPr>
        <p:txBody>
          <a:bodyPr>
            <a:spAutoFit/>
          </a:bodyPr>
          <a:lstStyle/>
          <a:p>
            <a:r>
              <a:rPr lang="en-US" altLang="zh-CN" b="1" dirty="0" smtClean="0"/>
              <a:t>Note: </a:t>
            </a:r>
          </a:p>
          <a:p>
            <a:pPr>
              <a:buFont typeface="Arial" pitchFamily="34" charset="0"/>
              <a:buChar char="•"/>
            </a:pPr>
            <a:r>
              <a:rPr lang="en-US" altLang="zh-CN" dirty="0" smtClean="0">
                <a:solidFill>
                  <a:srgbClr val="00B050"/>
                </a:solidFill>
              </a:rPr>
              <a:t>Contribution presented and straw poll done if there is.</a:t>
            </a:r>
          </a:p>
          <a:p>
            <a:pPr>
              <a:buFont typeface="Arial" pitchFamily="34" charset="0"/>
              <a:buChar char="•"/>
            </a:pPr>
            <a:r>
              <a:rPr lang="en-US" altLang="zh-CN" dirty="0" smtClean="0">
                <a:solidFill>
                  <a:srgbClr val="FF0000"/>
                </a:solidFill>
              </a:rPr>
              <a:t>Contribution presented but straw poll(s) deferred.</a:t>
            </a:r>
          </a:p>
          <a:p>
            <a:pPr>
              <a:buFont typeface="Arial" pitchFamily="34" charset="0"/>
              <a:buChar char="•"/>
            </a:pPr>
            <a:r>
              <a:rPr lang="en-US" altLang="zh-CN" dirty="0" smtClean="0"/>
              <a:t>Contribution NOT presented yet.</a:t>
            </a:r>
            <a:endParaRPr lang="en-US" altLang="zh-C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Tuesday AM2</a:t>
            </a:r>
            <a:endParaRPr lang="zh-CN" altLang="en-US" dirty="0"/>
          </a:p>
        </p:txBody>
      </p:sp>
      <p:sp>
        <p:nvSpPr>
          <p:cNvPr id="3" name="内容占位符 2"/>
          <p:cNvSpPr>
            <a:spLocks noGrp="1"/>
          </p:cNvSpPr>
          <p:nvPr>
            <p:ph idx="1"/>
          </p:nvPr>
        </p:nvSpPr>
        <p:spPr/>
        <p:txBody>
          <a:bodyPr/>
          <a:lstStyle/>
          <a:p>
            <a:r>
              <a:rPr lang="en-US" altLang="zh-CN" dirty="0" smtClean="0"/>
              <a:t>Presented contributions:</a:t>
            </a:r>
            <a:endParaRPr lang="zh-CN" altLang="en-US" dirty="0"/>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SP1</a:t>
            </a:r>
            <a:endParaRPr lang="zh-CN" altLang="en-US" dirty="0"/>
          </a:p>
        </p:txBody>
      </p:sp>
      <p:sp>
        <p:nvSpPr>
          <p:cNvPr id="3" name="内容占位符 2"/>
          <p:cNvSpPr>
            <a:spLocks noGrp="1"/>
          </p:cNvSpPr>
          <p:nvPr>
            <p:ph idx="1"/>
          </p:nvPr>
        </p:nvSpPr>
        <p:spPr/>
        <p:txBody>
          <a:bodyPr/>
          <a:lstStyle/>
          <a:p>
            <a:r>
              <a:rPr lang="en-US" altLang="en-US" b="1" dirty="0" smtClean="0"/>
              <a:t>Do you agree to add to the TG Specification Frame work document?</a:t>
            </a:r>
          </a:p>
          <a:p>
            <a:pPr lvl="1"/>
            <a:r>
              <a:rPr lang="en-US" altLang="en-US" b="1" dirty="0" err="1" smtClean="0"/>
              <a:t>x.y.z</a:t>
            </a:r>
            <a:r>
              <a:rPr lang="en-US" altLang="en-US" b="1" dirty="0" smtClean="0"/>
              <a:t>. &lt;feature description&gt;</a:t>
            </a:r>
          </a:p>
          <a:p>
            <a:endParaRPr lang="zh-CN" altLang="en-US" dirty="0"/>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Wednesday PM1</a:t>
            </a:r>
            <a:endParaRPr lang="zh-CN" altLang="en-US" dirty="0"/>
          </a:p>
        </p:txBody>
      </p:sp>
      <p:sp>
        <p:nvSpPr>
          <p:cNvPr id="3" name="内容占位符 2"/>
          <p:cNvSpPr>
            <a:spLocks noGrp="1"/>
          </p:cNvSpPr>
          <p:nvPr>
            <p:ph idx="1"/>
          </p:nvPr>
        </p:nvSpPr>
        <p:spPr/>
        <p:txBody>
          <a:bodyPr/>
          <a:lstStyle/>
          <a:p>
            <a:r>
              <a:rPr lang="en-US" altLang="zh-CN" dirty="0" smtClean="0"/>
              <a:t>Presented contributions:</a:t>
            </a:r>
            <a:endParaRPr lang="zh-CN" altLang="en-US" dirty="0" smtClean="0"/>
          </a:p>
          <a:p>
            <a:endParaRPr lang="zh-CN" altLang="en-US" dirty="0"/>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Wednesday PM2</a:t>
            </a:r>
            <a:endParaRPr lang="zh-CN" altLang="en-US" dirty="0"/>
          </a:p>
        </p:txBody>
      </p:sp>
      <p:sp>
        <p:nvSpPr>
          <p:cNvPr id="3" name="内容占位符 2"/>
          <p:cNvSpPr>
            <a:spLocks noGrp="1"/>
          </p:cNvSpPr>
          <p:nvPr>
            <p:ph idx="1"/>
          </p:nvPr>
        </p:nvSpPr>
        <p:spPr/>
        <p:txBody>
          <a:bodyPr/>
          <a:lstStyle/>
          <a:p>
            <a:r>
              <a:rPr lang="en-US" altLang="zh-CN" dirty="0" smtClean="0"/>
              <a:t>Presented contributions:</a:t>
            </a:r>
            <a:endParaRPr lang="zh-CN" altLang="en-US" dirty="0" smtClean="0"/>
          </a:p>
          <a:p>
            <a:endParaRPr lang="zh-CN" altLang="en-US" dirty="0"/>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82715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t>
            </a:r>
            <a:r>
              <a:rPr lang="en-US" altLang="zh-CN" sz="1800" dirty="0" smtClean="0"/>
              <a:t>ul</a:t>
            </a:r>
            <a:r>
              <a:rPr lang="en-US" altLang="en-US" sz="1800" dirty="0" smtClean="0"/>
              <a:t>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None/>
            </a:pPr>
            <a:r>
              <a:rPr lang="en-US" altLang="en-US" sz="2000" dirty="0" err="1" smtClean="0">
                <a:latin typeface="Arial" pitchFamily="34" charset="0"/>
              </a:rPr>
              <a:t>Yakun</a:t>
            </a:r>
            <a:r>
              <a:rPr lang="en-US" altLang="en-US" sz="2000" dirty="0" smtClean="0">
                <a:latin typeface="Arial" pitchFamily="34" charset="0"/>
              </a:rPr>
              <a:t> </a:t>
            </a:r>
            <a:r>
              <a:rPr lang="en-US" altLang="en-US" sz="2000" dirty="0">
                <a:latin typeface="Arial" pitchFamily="34" charset="0"/>
              </a:rPr>
              <a:t>Sun (Marvell)</a:t>
            </a:r>
          </a:p>
          <a:p>
            <a:pPr algn="ctr">
              <a:lnSpc>
                <a:spcPct val="90000"/>
              </a:lnSpc>
              <a:buFontTx/>
              <a:buNone/>
            </a:pPr>
            <a:r>
              <a:rPr lang="en-US" altLang="en-US" sz="2000" dirty="0" smtClean="0">
                <a:latin typeface="Arial" pitchFamily="34" charset="0"/>
              </a:rPr>
              <a:t>Jianhan Liu (</a:t>
            </a:r>
            <a:r>
              <a:rPr lang="en-US" altLang="en-US" sz="2000" dirty="0" err="1" smtClean="0">
                <a:latin typeface="Arial" pitchFamily="34" charset="0"/>
              </a:rPr>
              <a:t>Mediatek</a:t>
            </a:r>
            <a:r>
              <a:rPr lang="en-US" altLang="en-US" sz="2000" dirty="0" smtClean="0">
                <a:latin typeface="Arial" pitchFamily="34" charset="0"/>
              </a:rPr>
              <a:t>)</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2" name="Footer Placeholder 1"/>
          <p:cNvSpPr>
            <a:spLocks noGrp="1"/>
          </p:cNvSpPr>
          <p:nvPr>
            <p:ph type="ftr" sz="quarter" idx="3"/>
          </p:nvPr>
        </p:nvSpPr>
        <p:spPr>
          <a:xfrm>
            <a:off x="6820696" y="6475413"/>
            <a:ext cx="1723229" cy="184666"/>
          </a:xfrm>
        </p:spPr>
        <p:txBody>
          <a:bodyPr/>
          <a:lstStyle/>
          <a:p>
            <a:pPr>
              <a:defRPr/>
            </a:pPr>
            <a:endParaRPr lang="en-US" dirty="0"/>
          </a:p>
        </p:txBody>
      </p:sp>
      <p:sp>
        <p:nvSpPr>
          <p:cNvPr id="7"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
        <p:nvSpPr>
          <p:cNvPr id="2" name="Footer Placeholder 1"/>
          <p:cNvSpPr>
            <a:spLocks noGrp="1"/>
          </p:cNvSpPr>
          <p:nvPr>
            <p:ph type="ftr" sz="quarter" idx="3"/>
          </p:nvPr>
        </p:nvSpPr>
        <p:spPr>
          <a:xfrm>
            <a:off x="6820696" y="6475413"/>
            <a:ext cx="1723229" cy="184666"/>
          </a:xfrm>
        </p:spPr>
        <p:txBody>
          <a:bodyPr/>
          <a:lstStyle/>
          <a:p>
            <a:pPr>
              <a:defRPr/>
            </a:pPr>
            <a:endParaRPr lang="en-US" dirty="0"/>
          </a:p>
        </p:txBody>
      </p:sp>
      <p:sp>
        <p:nvSpPr>
          <p:cNvPr id="7"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
        <p:nvSpPr>
          <p:cNvPr id="8" name="Rectangle 4"/>
          <p:cNvSpPr>
            <a:spLocks noGrp="1" noChangeArrowheads="1"/>
          </p:cNvSpPr>
          <p:nvPr>
            <p:ph type="dt" sz="quarter" idx="10"/>
          </p:nvPr>
        </p:nvSpPr>
        <p:spPr>
          <a:xfrm>
            <a:off x="696913" y="332601"/>
            <a:ext cx="82715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t>
            </a:r>
            <a:r>
              <a:rPr lang="en-US" altLang="zh-CN" sz="1800" dirty="0" smtClean="0"/>
              <a:t>ul</a:t>
            </a:r>
            <a:r>
              <a:rPr lang="en-US" altLang="en-US" sz="1800" dirty="0" smtClean="0"/>
              <a:t> 2015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2" name="Footer Placeholder 1"/>
          <p:cNvSpPr>
            <a:spLocks noGrp="1"/>
          </p:cNvSpPr>
          <p:nvPr>
            <p:ph type="ftr" sz="quarter" idx="3"/>
          </p:nvPr>
        </p:nvSpPr>
        <p:spPr>
          <a:xfrm>
            <a:off x="6820696" y="6475413"/>
            <a:ext cx="1723229" cy="184666"/>
          </a:xfrm>
        </p:spPr>
        <p:txBody>
          <a:bodyPr/>
          <a:lstStyle/>
          <a:p>
            <a:pPr>
              <a:defRPr/>
            </a:pPr>
            <a:endParaRPr lang="en-US" dirty="0"/>
          </a:p>
        </p:txBody>
      </p:sp>
      <p:sp>
        <p:nvSpPr>
          <p:cNvPr id="8" name="Rectangle 4"/>
          <p:cNvSpPr>
            <a:spLocks noGrp="1" noChangeArrowheads="1"/>
          </p:cNvSpPr>
          <p:nvPr>
            <p:ph type="dt" sz="quarter" idx="10"/>
          </p:nvPr>
        </p:nvSpPr>
        <p:spPr>
          <a:xfrm>
            <a:off x="696913" y="332601"/>
            <a:ext cx="82715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t>
            </a:r>
            <a:r>
              <a:rPr lang="en-US" altLang="zh-CN" sz="1800" dirty="0" smtClean="0"/>
              <a:t>ul</a:t>
            </a:r>
            <a:r>
              <a:rPr lang="en-US" altLang="en-US" sz="1800" dirty="0" smtClean="0"/>
              <a:t> 2015</a:t>
            </a:r>
          </a:p>
        </p:txBody>
      </p:sp>
      <p:sp>
        <p:nvSpPr>
          <p:cNvPr id="9" name="Rectangle 5"/>
          <p:cNvSpPr txBox="1">
            <a:spLocks noChangeArrowheads="1"/>
          </p:cNvSpPr>
          <p:nvPr/>
        </p:nvSpPr>
        <p:spPr bwMode="auto">
          <a:xfrm>
            <a:off x="7662273" y="6477000"/>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82715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 2015</a:t>
            </a:r>
          </a:p>
        </p:txBody>
      </p:sp>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2" name="Footer Placeholder 1"/>
          <p:cNvSpPr>
            <a:spLocks noGrp="1"/>
          </p:cNvSpPr>
          <p:nvPr>
            <p:ph type="ftr" sz="quarter" idx="3"/>
          </p:nvPr>
        </p:nvSpPr>
        <p:spPr>
          <a:xfrm>
            <a:off x="6820696" y="6475413"/>
            <a:ext cx="1723229" cy="184666"/>
          </a:xfrm>
        </p:spPr>
        <p:txBody>
          <a:bodyPr/>
          <a:lstStyle/>
          <a:p>
            <a:pPr>
              <a:defRPr/>
            </a:pPr>
            <a:endParaRPr lang="en-US" dirty="0"/>
          </a:p>
        </p:txBody>
      </p:sp>
      <p:sp>
        <p:nvSpPr>
          <p:cNvPr id="7"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82715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 2015</a:t>
            </a:r>
          </a:p>
        </p:txBody>
      </p:sp>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2" name="Footer Placeholder 1"/>
          <p:cNvSpPr>
            <a:spLocks noGrp="1"/>
          </p:cNvSpPr>
          <p:nvPr>
            <p:ph type="ftr" sz="quarter" idx="3"/>
          </p:nvPr>
        </p:nvSpPr>
        <p:spPr>
          <a:xfrm>
            <a:off x="6820696" y="6475413"/>
            <a:ext cx="1723229" cy="184666"/>
          </a:xfrm>
        </p:spPr>
        <p:txBody>
          <a:bodyPr/>
          <a:lstStyle/>
          <a:p>
            <a:pPr>
              <a:defRPr/>
            </a:pPr>
            <a:endParaRPr lang="en-US" dirty="0"/>
          </a:p>
        </p:txBody>
      </p:sp>
      <p:sp>
        <p:nvSpPr>
          <p:cNvPr id="7"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82715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 2015</a:t>
            </a:r>
          </a:p>
        </p:txBody>
      </p:sp>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2" name="Footer Placeholder 1"/>
          <p:cNvSpPr>
            <a:spLocks noGrp="1"/>
          </p:cNvSpPr>
          <p:nvPr>
            <p:ph type="ftr" sz="quarter" idx="3"/>
          </p:nvPr>
        </p:nvSpPr>
        <p:spPr>
          <a:xfrm>
            <a:off x="6820696" y="6475413"/>
            <a:ext cx="1723229" cy="184666"/>
          </a:xfrm>
        </p:spPr>
        <p:txBody>
          <a:bodyPr/>
          <a:lstStyle/>
          <a:p>
            <a:pPr>
              <a:defRPr/>
            </a:pPr>
            <a:endParaRPr lang="en-US" dirty="0"/>
          </a:p>
        </p:txBody>
      </p:sp>
      <p:sp>
        <p:nvSpPr>
          <p:cNvPr id="9"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2" name="Footer Placeholder 1"/>
          <p:cNvSpPr>
            <a:spLocks noGrp="1"/>
          </p:cNvSpPr>
          <p:nvPr>
            <p:ph type="ftr" sz="quarter" idx="3"/>
          </p:nvPr>
        </p:nvSpPr>
        <p:spPr>
          <a:xfrm>
            <a:off x="6820696" y="6475413"/>
            <a:ext cx="1723229" cy="184666"/>
          </a:xfrm>
        </p:spPr>
        <p:txBody>
          <a:bodyPr/>
          <a:lstStyle/>
          <a:p>
            <a:pPr>
              <a:defRPr/>
            </a:pPr>
            <a:endParaRPr lang="en-US" dirty="0"/>
          </a:p>
        </p:txBody>
      </p:sp>
      <p:sp>
        <p:nvSpPr>
          <p:cNvPr id="9"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2" name="Footer Placeholder 1"/>
          <p:cNvSpPr>
            <a:spLocks noGrp="1"/>
          </p:cNvSpPr>
          <p:nvPr>
            <p:ph type="ftr" sz="quarter" idx="3"/>
          </p:nvPr>
        </p:nvSpPr>
        <p:spPr>
          <a:xfrm>
            <a:off x="6820696" y="6475413"/>
            <a:ext cx="1723229" cy="184666"/>
          </a:xfrm>
        </p:spPr>
        <p:txBody>
          <a:bodyPr/>
          <a:lstStyle/>
          <a:p>
            <a:pPr>
              <a:defRPr/>
            </a:pPr>
            <a:endParaRPr lang="en-US" dirty="0"/>
          </a:p>
        </p:txBody>
      </p:sp>
      <p:sp>
        <p:nvSpPr>
          <p:cNvPr id="8"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22414</TotalTime>
  <Words>1126</Words>
  <Application>Microsoft Office PowerPoint</Application>
  <PresentationFormat>全屏显示(4:3)</PresentationFormat>
  <Paragraphs>274</Paragraphs>
  <Slides>16</Slides>
  <Notes>12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18" baseType="lpstr">
      <vt:lpstr>802-11-Submission</vt:lpstr>
      <vt:lpstr>Document</vt:lpstr>
      <vt:lpstr>TGax PHY Ad Hoc Jul 2015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Submissions (PHY)</vt:lpstr>
      <vt:lpstr>Tuesday AM2</vt:lpstr>
      <vt:lpstr>SP1</vt:lpstr>
      <vt:lpstr>Wednesday PM1</vt:lpstr>
      <vt:lpstr>Wednesday PM2</vt:lpstr>
    </vt:vector>
  </TitlesOfParts>
  <Company>ZTE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phy ad hoc  meeting agenda</dc:title>
  <dc:subject>meeting agenda</dc:subject>
  <dc:creator>Bo Sun</dc:creator>
  <cp:lastModifiedBy>Bo Sun</cp:lastModifiedBy>
  <cp:revision>1402</cp:revision>
  <cp:lastPrinted>1998-02-10T13:28:06Z</cp:lastPrinted>
  <dcterms:created xsi:type="dcterms:W3CDTF">2007-04-17T18:10:23Z</dcterms:created>
  <dcterms:modified xsi:type="dcterms:W3CDTF">2015-07-14T08:25:59Z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