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Default Extension="vml" ContentType="application/vnd.openxmlformats-officedocument.vmlDrawing"/>
  <Default Extension="doc" ContentType="application/msword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10" r:id="rId2"/>
    <p:sldId id="311" r:id="rId3"/>
    <p:sldId id="312" r:id="rId4"/>
    <p:sldId id="313" r:id="rId5"/>
    <p:sldId id="338" r:id="rId6"/>
    <p:sldId id="336" r:id="rId7"/>
    <p:sldId id="339" r:id="rId8"/>
    <p:sldId id="329" r:id="rId9"/>
    <p:sldId id="344" r:id="rId10"/>
    <p:sldId id="345" r:id="rId11"/>
    <p:sldId id="362" r:id="rId12"/>
    <p:sldId id="348" r:id="rId13"/>
    <p:sldId id="349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60" r:id="rId23"/>
    <p:sldId id="361" r:id="rId24"/>
    <p:sldId id="276" r:id="rId25"/>
  </p:sldIdLst>
  <p:sldSz cx="9144000" cy="6858000" type="screen4x3"/>
  <p:notesSz cx="6797675" cy="99282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081">
          <p15:clr>
            <a:srgbClr val="A4A3A4"/>
          </p15:clr>
        </p15:guide>
        <p15:guide id="4" pos="211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5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>
      <p:cViewPr varScale="1">
        <p:scale>
          <a:sx n="69" d="100"/>
          <a:sy n="69" d="100"/>
        </p:scale>
        <p:origin x="-1314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04" y="-84"/>
      </p:cViewPr>
      <p:guideLst>
        <p:guide orient="horz" pos="2880"/>
        <p:guide orient="horz" pos="3081"/>
        <p:guide pos="2160"/>
        <p:guide pos="211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148" y="0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October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625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148" y="9430625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797675" cy="99282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529336" y="103597"/>
            <a:ext cx="627166" cy="2258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41173" y="103597"/>
            <a:ext cx="809247" cy="2258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ru-RU" smtClean="0"/>
              <a:t>October 2014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7100" y="750888"/>
            <a:ext cx="4941888" cy="37084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5735" y="4716163"/>
            <a:ext cx="4984651" cy="4466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252326" y="9612343"/>
            <a:ext cx="904177" cy="1936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John Doe, Some Company</a:t>
            </a: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159176" y="9612342"/>
            <a:ext cx="501111" cy="3889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08092" y="961234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09648" y="9610645"/>
            <a:ext cx="5378380" cy="169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34948" y="317582"/>
            <a:ext cx="5527780" cy="169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ru-RU" smtClean="0"/>
              <a:t>October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31390" y="750646"/>
            <a:ext cx="4534896" cy="37107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6779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ru-RU" smtClean="0"/>
              <a:t>October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31390" y="750646"/>
            <a:ext cx="4534896" cy="37107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9999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923925" y="4408487"/>
            <a:ext cx="5086349" cy="417671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6" name="Shape 396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2535773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zh-TW" altLang="en-US" sz="1300" smtClean="0"/>
              <a:t>doc.: IEEE 802.11-yy/xxxxr0</a:t>
            </a:r>
            <a:endParaRPr lang="en-US" altLang="zh-TW" sz="13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zh-TW" altLang="en-US" sz="1300" smtClean="0"/>
              <a:t>Month Year</a:t>
            </a:r>
            <a:endParaRPr lang="en-US" altLang="zh-TW" sz="1300" smtClean="0"/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5613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2813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0013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7213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4413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/>
            <a:r>
              <a:rPr lang="zh-TW" altLang="en-US" smtClean="0"/>
              <a:t>John Doe, Some Company</a:t>
            </a:r>
            <a:endParaRPr lang="en-US" altLang="zh-TW" smtClean="0"/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525838" y="9294813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TW"/>
              <a:t>Page </a:t>
            </a:r>
            <a:fld id="{03162C5F-2B1B-48F0-97A7-F64711736A15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3775" cy="3602037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491518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4D2AB943-091C-4362-8644-4A8AFE000F18}" type="slidenum">
              <a:rPr lang="de-DE" altLang="en-US" sz="1200"/>
              <a:pPr/>
              <a:t>7</a:t>
            </a:fld>
            <a:endParaRPr lang="de-DE" altLang="en-US" sz="1200"/>
          </a:p>
        </p:txBody>
      </p:sp>
    </p:spTree>
    <p:extLst>
      <p:ext uri="{BB962C8B-B14F-4D97-AF65-F5344CB8AC3E}">
        <p14:creationId xmlns:p14="http://schemas.microsoft.com/office/powerpoint/2010/main" xmlns="" val="1281718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2400" kern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A1A9E8-B5BE-4B89-A2F8-79968B7AA1F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883750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0" dirty="0" smtClean="0"/>
              <a:t>5G systems at mm-wave require SNR optimisation</a:t>
            </a:r>
            <a:r>
              <a:rPr lang="de-DE" sz="1200" kern="1200" baseline="0" dirty="0" smtClean="0"/>
              <a:t> </a:t>
            </a:r>
            <a:r>
              <a:rPr lang="de-DE" sz="1200" kern="1200" baseline="0" dirty="0" smtClean="0">
                <a:sym typeface="Wingdings" panose="05000000000000000000" pitchFamily="2" charset="2"/>
              </a:rPr>
              <a:t> </a:t>
            </a:r>
            <a:r>
              <a:rPr lang="de-DE" sz="1200" kern="1200" baseline="0" dirty="0" err="1" smtClean="0">
                <a:sym typeface="Wingdings" panose="05000000000000000000" pitchFamily="2" charset="2"/>
              </a:rPr>
              <a:t>and</a:t>
            </a:r>
            <a:r>
              <a:rPr lang="de-DE" sz="1200" kern="1200" baseline="0" dirty="0" smtClean="0">
                <a:sym typeface="Wingdings" panose="05000000000000000000" pitchFamily="2" charset="2"/>
              </a:rPr>
              <a:t> </a:t>
            </a:r>
            <a:r>
              <a:rPr lang="de-DE" sz="1200" kern="1200" baseline="0" dirty="0" err="1" smtClean="0">
                <a:sym typeface="Wingdings" panose="05000000000000000000" pitchFamily="2" charset="2"/>
              </a:rPr>
              <a:t>this</a:t>
            </a:r>
            <a:r>
              <a:rPr lang="de-DE" sz="1200" kern="1200" baseline="0" dirty="0" smtClean="0">
                <a:sym typeface="Wingdings" panose="05000000000000000000" pitchFamily="2" charset="2"/>
              </a:rPr>
              <a:t> will </a:t>
            </a:r>
            <a:r>
              <a:rPr lang="de-DE" sz="1200" kern="1200" baseline="0" dirty="0" err="1" smtClean="0">
                <a:sym typeface="Wingdings" panose="05000000000000000000" pitchFamily="2" charset="2"/>
              </a:rPr>
              <a:t>be</a:t>
            </a:r>
            <a:r>
              <a:rPr lang="de-DE" sz="1200" kern="1200" baseline="0" dirty="0" smtClean="0">
                <a:sym typeface="Wingdings" panose="05000000000000000000" pitchFamily="2" charset="2"/>
              </a:rPr>
              <a:t> </a:t>
            </a:r>
            <a:r>
              <a:rPr lang="de-DE" sz="1200" kern="1200" baseline="0" dirty="0" err="1" smtClean="0">
                <a:sym typeface="Wingdings" panose="05000000000000000000" pitchFamily="2" charset="2"/>
              </a:rPr>
              <a:t>only</a:t>
            </a:r>
            <a:r>
              <a:rPr lang="de-DE" sz="1200" kern="1200" baseline="0" dirty="0" smtClean="0">
                <a:sym typeface="Wingdings" panose="05000000000000000000" pitchFamily="2" charset="2"/>
              </a:rPr>
              <a:t> </a:t>
            </a:r>
            <a:r>
              <a:rPr lang="de-DE" sz="1200" kern="1200" baseline="0" dirty="0" err="1" smtClean="0">
                <a:sym typeface="Wingdings" panose="05000000000000000000" pitchFamily="2" charset="2"/>
              </a:rPr>
              <a:t>done</a:t>
            </a:r>
            <a:r>
              <a:rPr lang="de-DE" sz="1200" kern="1200" baseline="0" dirty="0" smtClean="0">
                <a:sym typeface="Wingdings" panose="05000000000000000000" pitchFamily="2" charset="2"/>
              </a:rPr>
              <a:t> </a:t>
            </a:r>
            <a:r>
              <a:rPr lang="de-DE" sz="1200" kern="1200" baseline="0" dirty="0" err="1" smtClean="0">
                <a:sym typeface="Wingdings" panose="05000000000000000000" pitchFamily="2" charset="2"/>
              </a:rPr>
              <a:t>with</a:t>
            </a:r>
            <a:r>
              <a:rPr lang="de-DE" sz="1200" kern="1200" baseline="0" dirty="0" smtClean="0">
                <a:sym typeface="Wingdings" panose="05000000000000000000" pitchFamily="2" charset="2"/>
              </a:rPr>
              <a:t> dual </a:t>
            </a:r>
            <a:r>
              <a:rPr lang="de-DE" sz="1200" kern="1200" baseline="0" dirty="0" err="1" smtClean="0">
                <a:sym typeface="Wingdings" panose="05000000000000000000" pitchFamily="2" charset="2"/>
              </a:rPr>
              <a:t>polarisation</a:t>
            </a:r>
            <a:endParaRPr lang="en-GB" sz="2400" kern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A1A9E8-B5BE-4B89-A2F8-79968B7AA1F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099538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March.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March.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March.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March. 2015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" name="Rectangle 3"/>
          <p:cNvSpPr txBox="1">
            <a:spLocks noChangeArrowheads="1"/>
          </p:cNvSpPr>
          <p:nvPr userDrawn="1"/>
        </p:nvSpPr>
        <p:spPr bwMode="auto">
          <a:xfrm>
            <a:off x="755576" y="286736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dirty="0" smtClean="0"/>
              <a:t>March.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March. 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March. 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March.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March.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March. 2015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802.11-15/0879r0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Channel Sounding for 802.11ay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2015-07-15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87884804"/>
              </p:ext>
            </p:extLst>
          </p:nvPr>
        </p:nvGraphicFramePr>
        <p:xfrm>
          <a:off x="495300" y="2224088"/>
          <a:ext cx="8990013" cy="4029075"/>
        </p:xfrm>
        <a:graphic>
          <a:graphicData uri="http://schemas.openxmlformats.org/presentationml/2006/ole">
            <p:oleObj spid="_x0000_s47401" name="Document" r:id="rId4" imgW="8246962" imgH="3704762" progId="Word.Document.8">
              <p:embed/>
            </p:oleObj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844824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837531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982" y="1268760"/>
            <a:ext cx="4678326" cy="4953000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/>
              <a:t>Static access point scenario</a:t>
            </a:r>
          </a:p>
          <a:p>
            <a:r>
              <a:rPr lang="de-DE" sz="1800" dirty="0" smtClean="0"/>
              <a:t>Tx: </a:t>
            </a:r>
            <a:endParaRPr lang="de-DE" sz="1800" dirty="0"/>
          </a:p>
          <a:p>
            <a:pPr lvl="1"/>
            <a:r>
              <a:rPr lang="de-DE" sz="1800" dirty="0" smtClean="0"/>
              <a:t>Located on the side of the wall</a:t>
            </a:r>
          </a:p>
          <a:p>
            <a:pPr lvl="1"/>
            <a:r>
              <a:rPr lang="en-GB" sz="1800" dirty="0" smtClean="0"/>
              <a:t>Height from ground 2.5 m</a:t>
            </a:r>
          </a:p>
          <a:p>
            <a:pPr lvl="1"/>
            <a:r>
              <a:rPr lang="en-GB" sz="1800" dirty="0" smtClean="0"/>
              <a:t>30°HBW of the antenna</a:t>
            </a:r>
          </a:p>
          <a:p>
            <a:r>
              <a:rPr lang="de-DE" sz="1800" dirty="0" err="1" smtClean="0"/>
              <a:t>Rx</a:t>
            </a:r>
            <a:r>
              <a:rPr lang="de-DE" sz="1800" dirty="0" smtClean="0"/>
              <a:t>:</a:t>
            </a:r>
            <a:endParaRPr lang="de-DE" sz="1800" dirty="0"/>
          </a:p>
          <a:p>
            <a:pPr lvl="1"/>
            <a:r>
              <a:rPr lang="de-DE" sz="1800" dirty="0"/>
              <a:t>Located at several points in the </a:t>
            </a:r>
            <a:r>
              <a:rPr lang="de-DE" sz="1800" dirty="0" smtClean="0"/>
              <a:t>hall</a:t>
            </a:r>
          </a:p>
          <a:p>
            <a:pPr lvl="1"/>
            <a:r>
              <a:rPr lang="de-DE" sz="1800" dirty="0" smtClean="0"/>
              <a:t>Height 1.4m</a:t>
            </a:r>
          </a:p>
          <a:p>
            <a:pPr lvl="1"/>
            <a:r>
              <a:rPr lang="en-GB" sz="1800" dirty="0"/>
              <a:t>30°HBW of the </a:t>
            </a:r>
            <a:r>
              <a:rPr lang="en-GB" sz="1800" dirty="0" smtClean="0"/>
              <a:t>antenna</a:t>
            </a:r>
            <a:endParaRPr lang="de-DE" sz="1800" dirty="0" smtClean="0"/>
          </a:p>
          <a:p>
            <a:pPr lvl="1"/>
            <a:endParaRPr lang="de-DE" sz="1800" dirty="0"/>
          </a:p>
          <a:p>
            <a:pPr marL="0" indent="0">
              <a:buNone/>
            </a:pPr>
            <a:r>
              <a:rPr lang="de-DE" sz="1800" dirty="0"/>
              <a:t>Scanning at </a:t>
            </a:r>
            <a:r>
              <a:rPr lang="de-DE" sz="1800" dirty="0" smtClean="0"/>
              <a:t>Tx </a:t>
            </a:r>
            <a:r>
              <a:rPr lang="de-DE" sz="1800" dirty="0"/>
              <a:t>and </a:t>
            </a:r>
            <a:r>
              <a:rPr lang="de-DE" sz="1800" dirty="0" smtClean="0"/>
              <a:t>Rx </a:t>
            </a:r>
            <a:r>
              <a:rPr lang="de-DE" sz="1800" dirty="0"/>
              <a:t>stage via positioners</a:t>
            </a:r>
          </a:p>
          <a:p>
            <a:r>
              <a:rPr lang="de-DE" sz="1800" dirty="0" smtClean="0"/>
              <a:t>Tx: 	Azimuth -90°... 30° 90°          	Elevation -90°…30°…90°</a:t>
            </a:r>
            <a:endParaRPr lang="de-DE" sz="1800" dirty="0"/>
          </a:p>
          <a:p>
            <a:r>
              <a:rPr lang="de-DE" sz="1800" dirty="0" smtClean="0"/>
              <a:t>Rx:	Azimuth </a:t>
            </a:r>
            <a:r>
              <a:rPr lang="de-DE" sz="1800" dirty="0"/>
              <a:t>-180</a:t>
            </a:r>
            <a:r>
              <a:rPr lang="de-DE" sz="1800" dirty="0" smtClean="0"/>
              <a:t>°…30°…150°</a:t>
            </a:r>
            <a:endParaRPr lang="de-DE" sz="1800" dirty="0"/>
          </a:p>
          <a:p>
            <a:endParaRPr lang="en-US" sz="1800" dirty="0" smtClean="0">
              <a:solidFill>
                <a:srgbClr val="003359"/>
              </a:solidFill>
            </a:endParaRPr>
          </a:p>
          <a:p>
            <a:endParaRPr lang="en-US" sz="1800" dirty="0" smtClean="0">
              <a:solidFill>
                <a:srgbClr val="003359"/>
              </a:solidFill>
            </a:endParaRPr>
          </a:p>
          <a:p>
            <a:endParaRPr lang="en-US" sz="1800" dirty="0">
              <a:solidFill>
                <a:srgbClr val="003359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6982" y="657739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 smtClean="0">
                <a:solidFill>
                  <a:schemeClr val="tx1"/>
                </a:solidFill>
              </a:rPr>
              <a:t>Measurement Set-Up</a:t>
            </a:r>
            <a:endParaRPr lang="de-DE" sz="2800" b="1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916260" y="1116361"/>
            <a:ext cx="3950448" cy="5105400"/>
            <a:chOff x="927446" y="2218302"/>
            <a:chExt cx="2882554" cy="3725297"/>
          </a:xfrm>
        </p:grpSpPr>
        <p:cxnSp>
          <p:nvCxnSpPr>
            <p:cNvPr id="7" name="Straight Arrow Connector 6"/>
            <p:cNvCxnSpPr/>
            <p:nvPr/>
          </p:nvCxnSpPr>
          <p:spPr bwMode="auto">
            <a:xfrm flipV="1">
              <a:off x="2245201" y="3177069"/>
              <a:ext cx="309096" cy="86791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2245200" y="4058586"/>
              <a:ext cx="160479" cy="7993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 flipH="1" flipV="1">
              <a:off x="2554297" y="3169556"/>
              <a:ext cx="223728" cy="113632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V="1">
              <a:off x="2421019" y="4385798"/>
              <a:ext cx="357006" cy="48824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TextBox 58"/>
            <p:cNvSpPr txBox="1"/>
            <p:nvPr/>
          </p:nvSpPr>
          <p:spPr>
            <a:xfrm>
              <a:off x="2346762" y="3541372"/>
              <a:ext cx="300184" cy="358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GB" sz="1800" dirty="0" smtClean="0">
                  <a:solidFill>
                    <a:srgbClr val="FF7900"/>
                  </a:solidFill>
                </a:rPr>
                <a:t>A</a:t>
              </a:r>
            </a:p>
          </p:txBody>
        </p:sp>
        <p:sp>
          <p:nvSpPr>
            <p:cNvPr id="12" name="TextBox 60"/>
            <p:cNvSpPr txBox="1"/>
            <p:nvPr/>
          </p:nvSpPr>
          <p:spPr>
            <a:xfrm>
              <a:off x="2592060" y="4518040"/>
              <a:ext cx="300184" cy="358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GB" sz="1800" dirty="0" smtClean="0">
                  <a:solidFill>
                    <a:srgbClr val="FF7900"/>
                  </a:solidFill>
                </a:rPr>
                <a:t>B</a:t>
              </a:r>
            </a:p>
          </p:txBody>
        </p:sp>
        <p:sp>
          <p:nvSpPr>
            <p:cNvPr id="13" name="TextBox 63"/>
            <p:cNvSpPr txBox="1"/>
            <p:nvPr/>
          </p:nvSpPr>
          <p:spPr>
            <a:xfrm>
              <a:off x="2105495" y="3069666"/>
              <a:ext cx="300184" cy="358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GB" sz="1800" dirty="0" smtClean="0">
                  <a:solidFill>
                    <a:srgbClr val="FF7900"/>
                  </a:solidFill>
                </a:rPr>
                <a:t>C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V="1">
              <a:off x="2245201" y="2753260"/>
              <a:ext cx="234390" cy="131130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2479591" y="2726006"/>
              <a:ext cx="86547" cy="21561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6" name="Grafik 15"/>
            <p:cNvPicPr>
              <a:picLocks noChangeAspect="1"/>
            </p:cNvPicPr>
            <p:nvPr/>
          </p:nvPicPr>
          <p:blipFill rotWithShape="1">
            <a:blip r:embed="rId2" cstate="print">
              <a:grayscl/>
              <a:lum bright="20000" contrast="40000"/>
            </a:blip>
            <a:srcRect t="25152" r="11094" b="42517"/>
            <a:stretch/>
          </p:blipFill>
          <p:spPr>
            <a:xfrm rot="16200000">
              <a:off x="860851" y="2994450"/>
              <a:ext cx="3725297" cy="2173001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1932508" y="3594154"/>
              <a:ext cx="861339" cy="924625"/>
              <a:chOff x="1569579" y="3331216"/>
              <a:chExt cx="888007" cy="953252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1569579" y="3331216"/>
                <a:ext cx="888007" cy="953252"/>
                <a:chOff x="1569579" y="3331216"/>
                <a:chExt cx="888007" cy="953252"/>
              </a:xfrm>
            </p:grpSpPr>
            <p:sp>
              <p:nvSpPr>
                <p:cNvPr id="47" name="Chord 46"/>
                <p:cNvSpPr/>
                <p:nvPr/>
              </p:nvSpPr>
              <p:spPr bwMode="auto">
                <a:xfrm rot="12106165">
                  <a:off x="1569579" y="3375673"/>
                  <a:ext cx="879049" cy="879049"/>
                </a:xfrm>
                <a:prstGeom prst="chord">
                  <a:avLst>
                    <a:gd name="adj1" fmla="val 4349605"/>
                    <a:gd name="adj2" fmla="val 14571132"/>
                  </a:avLst>
                </a:prstGeom>
                <a:solidFill>
                  <a:srgbClr val="CCD6DE">
                    <a:alpha val="50196"/>
                  </a:srgbClr>
                </a:solidFill>
                <a:ln w="9525" cap="flat" cmpd="sng" algn="ctr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cxnSp>
              <p:nvCxnSpPr>
                <p:cNvPr id="48" name="Straight Arrow Connector 47"/>
                <p:cNvCxnSpPr>
                  <a:stCxn id="46" idx="6"/>
                </p:cNvCxnSpPr>
                <p:nvPr/>
              </p:nvCxnSpPr>
              <p:spPr bwMode="auto">
                <a:xfrm>
                  <a:off x="2131185" y="3815197"/>
                  <a:ext cx="326401" cy="0"/>
                </a:xfrm>
                <a:prstGeom prst="straightConnector1">
                  <a:avLst/>
                </a:prstGeom>
                <a:ln w="28575">
                  <a:solidFill>
                    <a:srgbClr val="FF7900"/>
                  </a:solidFill>
                  <a:headEnd type="none" w="med" len="med"/>
                  <a:tailEnd type="arrow"/>
                </a:ln>
                <a:extLst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49" name="Textfeld 12"/>
                <p:cNvSpPr txBox="1"/>
                <p:nvPr/>
              </p:nvSpPr>
              <p:spPr>
                <a:xfrm>
                  <a:off x="1981200" y="3988564"/>
                  <a:ext cx="245208" cy="29590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noAutofit/>
                </a:bodyPr>
                <a:lstStyle>
                  <a:defPPr>
                    <a:defRPr lang="de-DE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pPr marL="0" marR="0" eaLnBrk="0" fontAlgn="base" hangingPunct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400" b="1" kern="1200" dirty="0" smtClean="0">
                      <a:solidFill>
                        <a:srgbClr val="FF7900"/>
                      </a:solidFill>
                      <a:effectLst/>
                      <a:latin typeface="Arial"/>
                      <a:ea typeface="MS PGothic"/>
                      <a:cs typeface="Times New Roman"/>
                    </a:rPr>
                    <a:t>+</a:t>
                  </a:r>
                  <a:endParaRPr lang="en-GB" sz="1200" b="1" dirty="0">
                    <a:solidFill>
                      <a:srgbClr val="FF7900"/>
                    </a:solidFill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50" name="Textfeld 12"/>
                <p:cNvSpPr txBox="1"/>
                <p:nvPr/>
              </p:nvSpPr>
              <p:spPr>
                <a:xfrm>
                  <a:off x="1981200" y="3331216"/>
                  <a:ext cx="245208" cy="29590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noAutofit/>
                </a:bodyPr>
                <a:lstStyle>
                  <a:defPPr>
                    <a:defRPr lang="de-DE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pPr marL="0" marR="0" eaLnBrk="0" fontAlgn="base" hangingPunct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400" b="1" kern="1200" dirty="0" smtClean="0">
                      <a:solidFill>
                        <a:srgbClr val="FF7900"/>
                      </a:solidFill>
                      <a:effectLst/>
                      <a:latin typeface="Arial"/>
                      <a:ea typeface="MS PGothic"/>
                      <a:cs typeface="Times New Roman"/>
                    </a:rPr>
                    <a:t>-</a:t>
                  </a:r>
                  <a:endParaRPr lang="en-GB" sz="1200" b="1" dirty="0">
                    <a:solidFill>
                      <a:srgbClr val="FF7900"/>
                    </a:solidFill>
                    <a:effectLst/>
                    <a:latin typeface="Times New Roman"/>
                    <a:ea typeface="SimSun"/>
                  </a:endParaRPr>
                </a:p>
              </p:txBody>
            </p:sp>
          </p:grpSp>
          <p:sp>
            <p:nvSpPr>
              <p:cNvPr id="46" name="Ellipse 18"/>
              <p:cNvSpPr/>
              <p:nvPr/>
            </p:nvSpPr>
            <p:spPr bwMode="auto">
              <a:xfrm>
                <a:off x="1952568" y="3731971"/>
                <a:ext cx="178617" cy="166452"/>
              </a:xfrm>
              <a:prstGeom prst="ellipse">
                <a:avLst/>
              </a:prstGeom>
              <a:solidFill>
                <a:srgbClr val="FF7900"/>
              </a:solidFill>
              <a:ln>
                <a:solidFill>
                  <a:srgbClr val="FF7900"/>
                </a:solidFill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de-DE" sz="1100" dirty="0">
                    <a:effectLst/>
                    <a:ea typeface="Times New Roman"/>
                    <a:cs typeface="Times New Roman"/>
                  </a:rPr>
                  <a:t> </a:t>
                </a:r>
                <a:endParaRPr lang="en-GB" sz="1100" dirty="0">
                  <a:effectLst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 rot="5400000">
              <a:off x="2292424" y="2240251"/>
              <a:ext cx="861339" cy="924625"/>
              <a:chOff x="1569579" y="3331216"/>
              <a:chExt cx="888007" cy="953252"/>
            </a:xfrm>
          </p:grpSpPr>
          <p:sp>
            <p:nvSpPr>
              <p:cNvPr id="41" name="Chord 40"/>
              <p:cNvSpPr/>
              <p:nvPr/>
            </p:nvSpPr>
            <p:spPr bwMode="auto">
              <a:xfrm rot="12106165">
                <a:off x="1569579" y="3375673"/>
                <a:ext cx="879049" cy="879049"/>
              </a:xfrm>
              <a:prstGeom prst="chord">
                <a:avLst>
                  <a:gd name="adj1" fmla="val 14837686"/>
                  <a:gd name="adj2" fmla="val 14571132"/>
                </a:avLst>
              </a:prstGeom>
              <a:solidFill>
                <a:srgbClr val="CCD6DE">
                  <a:alpha val="50196"/>
                </a:srgbClr>
              </a:solidFill>
              <a:ln w="9525" cap="flat" cmpd="sng" algn="ctr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cxnSp>
            <p:nvCxnSpPr>
              <p:cNvPr id="42" name="Straight Arrow Connector 41"/>
              <p:cNvCxnSpPr/>
              <p:nvPr/>
            </p:nvCxnSpPr>
            <p:spPr bwMode="auto">
              <a:xfrm>
                <a:off x="2131185" y="3815197"/>
                <a:ext cx="326401" cy="0"/>
              </a:xfrm>
              <a:prstGeom prst="straightConnector1">
                <a:avLst/>
              </a:prstGeom>
              <a:ln w="28575">
                <a:solidFill>
                  <a:srgbClr val="003359"/>
                </a:solidFill>
                <a:headEnd type="none" w="med" len="med"/>
                <a:tailEnd type="arrow"/>
              </a:ln>
              <a:extLst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3" name="Textfeld 12"/>
              <p:cNvSpPr txBox="1"/>
              <p:nvPr/>
            </p:nvSpPr>
            <p:spPr>
              <a:xfrm>
                <a:off x="1981200" y="3988564"/>
                <a:ext cx="245208" cy="2959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noAutofit/>
              </a:bodyPr>
              <a:lstStyle>
                <a:defPPr>
                  <a:defRPr lang="de-DE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pPr marL="0" marR="0" eaLnBrk="0" fontAlgn="base" hangingPunc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400" b="1" kern="1200" dirty="0" smtClean="0">
                    <a:solidFill>
                      <a:srgbClr val="003359"/>
                    </a:solidFill>
                    <a:effectLst/>
                    <a:latin typeface="Arial"/>
                    <a:ea typeface="MS PGothic"/>
                    <a:cs typeface="Times New Roman"/>
                  </a:rPr>
                  <a:t>+</a:t>
                </a:r>
                <a:endParaRPr lang="en-GB" sz="1200" b="1" dirty="0">
                  <a:solidFill>
                    <a:srgbClr val="003359"/>
                  </a:solidFill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44" name="Textfeld 12"/>
              <p:cNvSpPr txBox="1"/>
              <p:nvPr/>
            </p:nvSpPr>
            <p:spPr>
              <a:xfrm>
                <a:off x="1981200" y="3331216"/>
                <a:ext cx="245208" cy="2959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noAutofit/>
              </a:bodyPr>
              <a:lstStyle>
                <a:defPPr>
                  <a:defRPr lang="de-DE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pPr marL="0" marR="0" eaLnBrk="0" fontAlgn="base" hangingPunc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400" b="1" kern="1200" dirty="0" smtClean="0">
                    <a:solidFill>
                      <a:srgbClr val="003359"/>
                    </a:solidFill>
                    <a:effectLst/>
                    <a:latin typeface="Arial"/>
                    <a:ea typeface="MS PGothic"/>
                    <a:cs typeface="Times New Roman"/>
                  </a:rPr>
                  <a:t>-</a:t>
                </a:r>
                <a:endParaRPr lang="en-GB" sz="1200" b="1" dirty="0">
                  <a:solidFill>
                    <a:srgbClr val="003359"/>
                  </a:solidFill>
                  <a:effectLst/>
                  <a:latin typeface="Times New Roman"/>
                  <a:ea typeface="SimSun"/>
                </a:endParaRPr>
              </a:p>
            </p:txBody>
          </p:sp>
        </p:grpSp>
        <p:sp>
          <p:nvSpPr>
            <p:cNvPr id="19" name="Textfeld 11"/>
            <p:cNvSpPr txBox="1"/>
            <p:nvPr/>
          </p:nvSpPr>
          <p:spPr>
            <a:xfrm>
              <a:off x="2377660" y="4058560"/>
              <a:ext cx="673065" cy="28806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DE" sz="1600" kern="1200" dirty="0" smtClean="0">
                  <a:solidFill>
                    <a:srgbClr val="FF7900"/>
                  </a:solidFill>
                  <a:effectLst/>
                  <a:latin typeface="Arial"/>
                  <a:ea typeface="MS PGothic"/>
                  <a:cs typeface="Times New Roman"/>
                </a:rPr>
                <a:t>Tx X</a:t>
              </a:r>
              <a:endParaRPr lang="en-GB" sz="1200" dirty="0">
                <a:solidFill>
                  <a:srgbClr val="FF7900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20" name="Textfeld 12"/>
            <p:cNvSpPr txBox="1"/>
            <p:nvPr/>
          </p:nvSpPr>
          <p:spPr>
            <a:xfrm>
              <a:off x="2698401" y="2800058"/>
              <a:ext cx="617398" cy="28701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DE" sz="1400" kern="1200" dirty="0" smtClean="0">
                  <a:solidFill>
                    <a:srgbClr val="003359"/>
                  </a:solidFill>
                  <a:effectLst/>
                  <a:latin typeface="Arial"/>
                  <a:ea typeface="MS PGothic"/>
                  <a:cs typeface="Times New Roman"/>
                </a:rPr>
                <a:t>Rx </a:t>
              </a:r>
              <a:r>
                <a:rPr lang="de-DE" sz="1400" kern="1200" dirty="0">
                  <a:solidFill>
                    <a:srgbClr val="003359"/>
                  </a:solidFill>
                  <a:effectLst/>
                  <a:latin typeface="Arial"/>
                  <a:ea typeface="MS PGothic"/>
                  <a:cs typeface="Times New Roman"/>
                </a:rPr>
                <a:t>1</a:t>
              </a:r>
              <a:endParaRPr lang="en-GB" sz="1200" dirty="0">
                <a:solidFill>
                  <a:srgbClr val="003359"/>
                </a:solidFill>
                <a:effectLst/>
                <a:latin typeface="Times New Roman"/>
                <a:ea typeface="SimSun"/>
              </a:endParaRPr>
            </a:p>
          </p:txBody>
        </p:sp>
        <p:cxnSp>
          <p:nvCxnSpPr>
            <p:cNvPr id="21" name="Gerader Verbinder 6"/>
            <p:cNvCxnSpPr/>
            <p:nvPr/>
          </p:nvCxnSpPr>
          <p:spPr bwMode="auto">
            <a:xfrm flipH="1">
              <a:off x="1211186" y="2505609"/>
              <a:ext cx="1261143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CD6DE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Gerader Verbinder 31"/>
            <p:cNvCxnSpPr/>
            <p:nvPr/>
          </p:nvCxnSpPr>
          <p:spPr bwMode="auto">
            <a:xfrm flipH="1">
              <a:off x="1211186" y="2721126"/>
              <a:ext cx="1488521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CD6DE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Gerader Verbinder 32"/>
            <p:cNvCxnSpPr/>
            <p:nvPr/>
          </p:nvCxnSpPr>
          <p:spPr bwMode="auto">
            <a:xfrm flipH="1">
              <a:off x="1218700" y="3277532"/>
              <a:ext cx="1488521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CD6DE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Gerader Verbinder 33"/>
            <p:cNvCxnSpPr/>
            <p:nvPr/>
          </p:nvCxnSpPr>
          <p:spPr bwMode="auto">
            <a:xfrm flipH="1">
              <a:off x="1218700" y="3833941"/>
              <a:ext cx="1488521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CD6DE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Gerader Verbinder 34"/>
            <p:cNvCxnSpPr/>
            <p:nvPr/>
          </p:nvCxnSpPr>
          <p:spPr bwMode="auto">
            <a:xfrm flipH="1">
              <a:off x="1218700" y="4504838"/>
              <a:ext cx="1488521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CD6DE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Gerade Verbindung mit Pfeil 34"/>
            <p:cNvCxnSpPr/>
            <p:nvPr/>
          </p:nvCxnSpPr>
          <p:spPr bwMode="auto">
            <a:xfrm>
              <a:off x="1397224" y="2505609"/>
              <a:ext cx="0" cy="21551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3359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Gerade Verbindung mit Pfeil 35"/>
            <p:cNvCxnSpPr/>
            <p:nvPr/>
          </p:nvCxnSpPr>
          <p:spPr bwMode="auto">
            <a:xfrm>
              <a:off x="1397224" y="2721126"/>
              <a:ext cx="0" cy="53880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3359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Gerade Verbindung mit Pfeil 36"/>
            <p:cNvCxnSpPr/>
            <p:nvPr/>
          </p:nvCxnSpPr>
          <p:spPr bwMode="auto">
            <a:xfrm>
              <a:off x="1389568" y="3286687"/>
              <a:ext cx="1579" cy="52798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3359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Gerade Verbindung mit Pfeil 37"/>
            <p:cNvCxnSpPr/>
            <p:nvPr/>
          </p:nvCxnSpPr>
          <p:spPr bwMode="auto">
            <a:xfrm flipH="1">
              <a:off x="1389568" y="3848517"/>
              <a:ext cx="7656" cy="66962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3359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Textfeld 41"/>
            <p:cNvSpPr txBox="1"/>
            <p:nvPr/>
          </p:nvSpPr>
          <p:spPr>
            <a:xfrm rot="16200000">
              <a:off x="836351" y="2387922"/>
              <a:ext cx="633080" cy="45088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DE" sz="1400" b="1" kern="1200" dirty="0">
                  <a:solidFill>
                    <a:srgbClr val="003359"/>
                  </a:solidFill>
                  <a:effectLst/>
                  <a:latin typeface="Arial"/>
                  <a:ea typeface="MS PGothic"/>
                  <a:cs typeface="Times New Roman"/>
                </a:rPr>
                <a:t>2.8m</a:t>
              </a:r>
              <a:endParaRPr lang="en-GB" sz="1200" dirty="0">
                <a:solidFill>
                  <a:srgbClr val="003359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31" name="Textfeld 42"/>
            <p:cNvSpPr txBox="1"/>
            <p:nvPr/>
          </p:nvSpPr>
          <p:spPr>
            <a:xfrm rot="16200000">
              <a:off x="1028793" y="2785177"/>
              <a:ext cx="470113" cy="26664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DE" sz="1400" b="1" kern="1200" dirty="0">
                  <a:solidFill>
                    <a:srgbClr val="003359"/>
                  </a:solidFill>
                  <a:effectLst/>
                  <a:latin typeface="Arial"/>
                  <a:ea typeface="MS PGothic"/>
                  <a:cs typeface="Times New Roman"/>
                </a:rPr>
                <a:t>5m</a:t>
              </a:r>
              <a:endParaRPr lang="en-GB" sz="1200" dirty="0">
                <a:solidFill>
                  <a:srgbClr val="003359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32" name="Textfeld 43"/>
            <p:cNvSpPr txBox="1"/>
            <p:nvPr/>
          </p:nvSpPr>
          <p:spPr>
            <a:xfrm rot="16200000">
              <a:off x="1027863" y="4004912"/>
              <a:ext cx="470618" cy="26664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DE" sz="1400" b="1" kern="1200">
                  <a:solidFill>
                    <a:srgbClr val="003359"/>
                  </a:solidFill>
                  <a:effectLst/>
                  <a:latin typeface="Arial"/>
                  <a:ea typeface="MS PGothic"/>
                  <a:cs typeface="Times New Roman"/>
                </a:rPr>
                <a:t>5m</a:t>
              </a:r>
              <a:endParaRPr lang="en-GB" sz="1200">
                <a:solidFill>
                  <a:srgbClr val="003359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33" name="Textfeld 44"/>
            <p:cNvSpPr txBox="1"/>
            <p:nvPr/>
          </p:nvSpPr>
          <p:spPr>
            <a:xfrm rot="16200000">
              <a:off x="1015664" y="3341578"/>
              <a:ext cx="470113" cy="26664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DE" sz="1400" b="1" kern="1200">
                  <a:solidFill>
                    <a:srgbClr val="003359"/>
                  </a:solidFill>
                  <a:effectLst/>
                  <a:latin typeface="Arial"/>
                  <a:ea typeface="MS PGothic"/>
                  <a:cs typeface="Times New Roman"/>
                </a:rPr>
                <a:t>5m</a:t>
              </a:r>
              <a:endParaRPr lang="en-GB" sz="1200">
                <a:solidFill>
                  <a:srgbClr val="003359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34" name="Ellipse 18"/>
            <p:cNvSpPr/>
            <p:nvPr/>
          </p:nvSpPr>
          <p:spPr bwMode="auto">
            <a:xfrm>
              <a:off x="2620594" y="2640399"/>
              <a:ext cx="173253" cy="161453"/>
            </a:xfrm>
            <a:prstGeom prst="ellipse">
              <a:avLst/>
            </a:prstGeom>
            <a:solidFill>
              <a:srgbClr val="003359"/>
            </a:solidFill>
            <a:ln>
              <a:solidFill>
                <a:srgbClr val="003359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de-DE" sz="1100" dirty="0">
                  <a:effectLst/>
                  <a:ea typeface="Times New Roman"/>
                  <a:cs typeface="Times New Roman"/>
                </a:rPr>
                <a:t> </a:t>
              </a:r>
              <a:endParaRPr lang="en-GB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35" name="Ellipse 18"/>
            <p:cNvSpPr/>
            <p:nvPr/>
          </p:nvSpPr>
          <p:spPr bwMode="auto">
            <a:xfrm>
              <a:off x="2631638" y="3193925"/>
              <a:ext cx="173253" cy="161453"/>
            </a:xfrm>
            <a:prstGeom prst="ellipse">
              <a:avLst/>
            </a:prstGeom>
            <a:solidFill>
              <a:srgbClr val="003359"/>
            </a:solidFill>
            <a:ln>
              <a:solidFill>
                <a:srgbClr val="003359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de-DE" sz="1100" dirty="0">
                  <a:effectLst/>
                  <a:ea typeface="Times New Roman"/>
                  <a:cs typeface="Times New Roman"/>
                </a:rPr>
                <a:t> </a:t>
              </a:r>
              <a:endParaRPr lang="en-GB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36" name="Ellipse 18"/>
            <p:cNvSpPr/>
            <p:nvPr/>
          </p:nvSpPr>
          <p:spPr bwMode="auto">
            <a:xfrm>
              <a:off x="2635547" y="4410547"/>
              <a:ext cx="173253" cy="161453"/>
            </a:xfrm>
            <a:prstGeom prst="ellipse">
              <a:avLst/>
            </a:prstGeom>
            <a:solidFill>
              <a:srgbClr val="003359"/>
            </a:solidFill>
            <a:ln>
              <a:solidFill>
                <a:srgbClr val="003359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de-DE" sz="1100" dirty="0">
                  <a:effectLst/>
                  <a:ea typeface="Times New Roman"/>
                  <a:cs typeface="Times New Roman"/>
                </a:rPr>
                <a:t> </a:t>
              </a:r>
              <a:endParaRPr lang="en-GB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37" name="Ellipse 18"/>
            <p:cNvSpPr/>
            <p:nvPr/>
          </p:nvSpPr>
          <p:spPr bwMode="auto">
            <a:xfrm>
              <a:off x="2635547" y="3733800"/>
              <a:ext cx="173253" cy="161453"/>
            </a:xfrm>
            <a:prstGeom prst="ellipse">
              <a:avLst/>
            </a:prstGeom>
            <a:solidFill>
              <a:srgbClr val="003359"/>
            </a:solidFill>
            <a:ln>
              <a:solidFill>
                <a:srgbClr val="003359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de-DE" sz="1100" dirty="0">
                  <a:effectLst/>
                  <a:ea typeface="Times New Roman"/>
                  <a:cs typeface="Times New Roman"/>
                </a:rPr>
                <a:t> </a:t>
              </a:r>
              <a:endParaRPr lang="en-GB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38" name="Textfeld 12"/>
            <p:cNvSpPr txBox="1"/>
            <p:nvPr/>
          </p:nvSpPr>
          <p:spPr>
            <a:xfrm>
              <a:off x="2835390" y="3157106"/>
              <a:ext cx="617398" cy="28701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DE" sz="1400" kern="1200" dirty="0" smtClean="0">
                  <a:solidFill>
                    <a:srgbClr val="003359"/>
                  </a:solidFill>
                  <a:effectLst/>
                  <a:latin typeface="Arial"/>
                  <a:ea typeface="MS PGothic"/>
                  <a:cs typeface="Times New Roman"/>
                </a:rPr>
                <a:t>Rx 2</a:t>
              </a:r>
              <a:endParaRPr lang="en-GB" sz="1200" dirty="0">
                <a:solidFill>
                  <a:srgbClr val="003359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39" name="Textfeld 12"/>
            <p:cNvSpPr txBox="1"/>
            <p:nvPr/>
          </p:nvSpPr>
          <p:spPr>
            <a:xfrm>
              <a:off x="2385304" y="3514958"/>
              <a:ext cx="617398" cy="28701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DE" sz="1400" kern="1200" dirty="0" smtClean="0">
                  <a:solidFill>
                    <a:srgbClr val="003359"/>
                  </a:solidFill>
                  <a:effectLst/>
                  <a:latin typeface="Arial"/>
                  <a:ea typeface="MS PGothic"/>
                  <a:cs typeface="Times New Roman"/>
                </a:rPr>
                <a:t>Rx 3</a:t>
              </a:r>
              <a:endParaRPr lang="en-GB" sz="1200" dirty="0">
                <a:solidFill>
                  <a:srgbClr val="003359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40" name="Textfeld 12"/>
            <p:cNvSpPr txBox="1"/>
            <p:nvPr/>
          </p:nvSpPr>
          <p:spPr>
            <a:xfrm>
              <a:off x="2745840" y="4505493"/>
              <a:ext cx="617398" cy="28701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DE" sz="1400" kern="1200" dirty="0" smtClean="0">
                  <a:solidFill>
                    <a:srgbClr val="003359"/>
                  </a:solidFill>
                  <a:effectLst/>
                  <a:latin typeface="Arial"/>
                  <a:ea typeface="MS PGothic"/>
                  <a:cs typeface="Times New Roman"/>
                </a:rPr>
                <a:t>Rx 4</a:t>
              </a:r>
              <a:endParaRPr lang="en-GB" sz="1200" dirty="0">
                <a:solidFill>
                  <a:srgbClr val="003359"/>
                </a:solidFill>
                <a:effectLst/>
                <a:latin typeface="Times New Roman"/>
                <a:ea typeface="SimSun"/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6493100" y="2164866"/>
            <a:ext cx="10214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srgbClr val="003359"/>
                </a:solidFill>
                <a:latin typeface="Arial"/>
                <a:ea typeface="MS PGothic"/>
                <a:cs typeface="Times New Roman"/>
              </a:rPr>
              <a:t>Azimuth 0°</a:t>
            </a:r>
            <a:endParaRPr lang="en-GB" sz="1200" dirty="0">
              <a:solidFill>
                <a:srgbClr val="003359"/>
              </a:solidFill>
              <a:latin typeface="Times New Roman"/>
              <a:ea typeface="SimSun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401583" y="3506783"/>
            <a:ext cx="10214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srgbClr val="FF7900"/>
                </a:solidFill>
                <a:latin typeface="Arial"/>
                <a:ea typeface="MS PGothic"/>
                <a:cs typeface="Times New Roman"/>
              </a:rPr>
              <a:t>Azimuth 0°</a:t>
            </a:r>
            <a:endParaRPr lang="en-GB" sz="1200" dirty="0">
              <a:solidFill>
                <a:srgbClr val="FF7900"/>
              </a:solidFill>
              <a:latin typeface="Times New Roman"/>
              <a:ea typeface="SimSun"/>
            </a:endParaRPr>
          </a:p>
        </p:txBody>
      </p:sp>
      <p:sp>
        <p:nvSpPr>
          <p:cNvPr id="53" name="Ellipse 18"/>
          <p:cNvSpPr/>
          <p:nvPr/>
        </p:nvSpPr>
        <p:spPr bwMode="auto">
          <a:xfrm>
            <a:off x="7802945" y="4859430"/>
            <a:ext cx="237438" cy="221266"/>
          </a:xfrm>
          <a:prstGeom prst="ellipse">
            <a:avLst/>
          </a:prstGeom>
          <a:solidFill>
            <a:srgbClr val="003359"/>
          </a:solidFill>
          <a:ln>
            <a:solidFill>
              <a:srgbClr val="003359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54" name="Textfeld 12"/>
          <p:cNvSpPr txBox="1"/>
          <p:nvPr/>
        </p:nvSpPr>
        <p:spPr>
          <a:xfrm>
            <a:off x="7841586" y="5051796"/>
            <a:ext cx="846124" cy="3933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400" kern="1200" dirty="0" smtClean="0">
                <a:solidFill>
                  <a:srgbClr val="003359"/>
                </a:solidFill>
                <a:effectLst/>
                <a:latin typeface="Arial"/>
                <a:ea typeface="MS PGothic"/>
                <a:cs typeface="Times New Roman"/>
              </a:rPr>
              <a:t>Rx 12</a:t>
            </a:r>
            <a:endParaRPr lang="en-GB" sz="1200" dirty="0">
              <a:solidFill>
                <a:srgbClr val="003359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55" name="Ellipse 18"/>
          <p:cNvSpPr/>
          <p:nvPr/>
        </p:nvSpPr>
        <p:spPr bwMode="auto">
          <a:xfrm>
            <a:off x="7802945" y="5417527"/>
            <a:ext cx="237438" cy="221266"/>
          </a:xfrm>
          <a:prstGeom prst="ellipse">
            <a:avLst/>
          </a:prstGeom>
          <a:solidFill>
            <a:srgbClr val="003359"/>
          </a:solidFill>
          <a:ln>
            <a:solidFill>
              <a:srgbClr val="003359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56" name="Textfeld 12"/>
          <p:cNvSpPr txBox="1"/>
          <p:nvPr/>
        </p:nvSpPr>
        <p:spPr>
          <a:xfrm>
            <a:off x="7841586" y="5609386"/>
            <a:ext cx="846124" cy="3933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400" kern="1200" dirty="0" smtClean="0">
                <a:solidFill>
                  <a:srgbClr val="003359"/>
                </a:solidFill>
                <a:effectLst/>
                <a:latin typeface="Arial"/>
                <a:ea typeface="MS PGothic"/>
                <a:cs typeface="Times New Roman"/>
              </a:rPr>
              <a:t>Rx 13</a:t>
            </a:r>
            <a:endParaRPr lang="en-GB" sz="1200" dirty="0">
              <a:solidFill>
                <a:srgbClr val="003359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57" name="Ellipse 18"/>
          <p:cNvSpPr/>
          <p:nvPr/>
        </p:nvSpPr>
        <p:spPr bwMode="auto">
          <a:xfrm>
            <a:off x="6857901" y="4404570"/>
            <a:ext cx="237438" cy="221266"/>
          </a:xfrm>
          <a:prstGeom prst="ellipse">
            <a:avLst/>
          </a:prstGeom>
          <a:solidFill>
            <a:srgbClr val="003359"/>
          </a:solidFill>
          <a:ln>
            <a:solidFill>
              <a:srgbClr val="003359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58" name="Textfeld 12"/>
          <p:cNvSpPr txBox="1"/>
          <p:nvPr/>
        </p:nvSpPr>
        <p:spPr>
          <a:xfrm>
            <a:off x="7009210" y="4571783"/>
            <a:ext cx="846124" cy="3933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400" kern="1200" dirty="0" smtClean="0">
                <a:solidFill>
                  <a:srgbClr val="003359"/>
                </a:solidFill>
                <a:effectLst/>
                <a:latin typeface="Arial"/>
                <a:ea typeface="MS PGothic"/>
                <a:cs typeface="Times New Roman"/>
              </a:rPr>
              <a:t>Rx 14</a:t>
            </a:r>
            <a:endParaRPr lang="en-GB" sz="1200" dirty="0">
              <a:solidFill>
                <a:srgbClr val="003359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59" name="Ellipse 18"/>
          <p:cNvSpPr/>
          <p:nvPr/>
        </p:nvSpPr>
        <p:spPr bwMode="auto">
          <a:xfrm>
            <a:off x="8121129" y="2945258"/>
            <a:ext cx="237438" cy="221266"/>
          </a:xfrm>
          <a:prstGeom prst="ellipse">
            <a:avLst/>
          </a:prstGeom>
          <a:solidFill>
            <a:srgbClr val="003359"/>
          </a:solidFill>
          <a:ln>
            <a:solidFill>
              <a:srgbClr val="003359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60" name="Textfeld 12"/>
          <p:cNvSpPr txBox="1"/>
          <p:nvPr/>
        </p:nvSpPr>
        <p:spPr>
          <a:xfrm>
            <a:off x="7801261" y="3161411"/>
            <a:ext cx="846124" cy="3933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400" kern="1200" dirty="0" smtClean="0">
                <a:solidFill>
                  <a:srgbClr val="003359"/>
                </a:solidFill>
                <a:effectLst/>
                <a:latin typeface="Arial"/>
                <a:ea typeface="MS PGothic"/>
                <a:cs typeface="Times New Roman"/>
              </a:rPr>
              <a:t>Rx 10</a:t>
            </a:r>
            <a:endParaRPr lang="en-GB" sz="1200" dirty="0">
              <a:solidFill>
                <a:srgbClr val="003359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61" name="Ellipse 18"/>
          <p:cNvSpPr/>
          <p:nvPr/>
        </p:nvSpPr>
        <p:spPr bwMode="auto">
          <a:xfrm>
            <a:off x="8124620" y="2626329"/>
            <a:ext cx="237438" cy="221266"/>
          </a:xfrm>
          <a:prstGeom prst="ellipse">
            <a:avLst/>
          </a:prstGeom>
          <a:solidFill>
            <a:srgbClr val="003359"/>
          </a:solidFill>
          <a:ln>
            <a:solidFill>
              <a:srgbClr val="003359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62" name="Textfeld 12"/>
          <p:cNvSpPr txBox="1"/>
          <p:nvPr/>
        </p:nvSpPr>
        <p:spPr>
          <a:xfrm>
            <a:off x="7987665" y="2293675"/>
            <a:ext cx="574243" cy="3933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400" kern="1200" dirty="0" smtClean="0">
                <a:solidFill>
                  <a:srgbClr val="003359"/>
                </a:solidFill>
                <a:effectLst/>
                <a:latin typeface="Arial"/>
                <a:ea typeface="MS PGothic"/>
                <a:cs typeface="Times New Roman"/>
              </a:rPr>
              <a:t>Rx 9</a:t>
            </a:r>
            <a:endParaRPr lang="en-GB" sz="1200" dirty="0">
              <a:solidFill>
                <a:srgbClr val="003359"/>
              </a:solidFill>
              <a:effectLst/>
              <a:latin typeface="Times New Roman"/>
              <a:ea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56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6593" y="2780928"/>
            <a:ext cx="7770813" cy="1065213"/>
          </a:xfrm>
        </p:spPr>
        <p:txBody>
          <a:bodyPr/>
          <a:lstStyle/>
          <a:p>
            <a:r>
              <a:rPr lang="de-DE" dirty="0"/>
              <a:t>Measurement </a:t>
            </a:r>
            <a:r>
              <a:rPr lang="de-DE" dirty="0" err="1"/>
              <a:t>results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5839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3063" y="1412776"/>
                <a:ext cx="8107326" cy="4953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sz="1800" b="1" dirty="0" smtClean="0">
                    <a:solidFill>
                      <a:schemeClr val="tx1"/>
                    </a:solidFill>
                  </a:rPr>
                  <a:t>Data set</a:t>
                </a:r>
              </a:p>
              <a:p>
                <a:r>
                  <a:rPr lang="de-DE" sz="1800" dirty="0" smtClean="0">
                    <a:solidFill>
                      <a:schemeClr val="tx1"/>
                    </a:solidFill>
                  </a:rPr>
                  <a:t>Output of the channel sounder:</a:t>
                </a:r>
              </a:p>
              <a:p>
                <a:pPr marL="0" indent="0">
                  <a:buNone/>
                </a:pPr>
                <a:endParaRPr lang="de-DE" sz="1800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bSup>
                      <m:d>
                        <m:dPr>
                          <m:ctrlP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𝑇𝑥</m:t>
                              </m:r>
                            </m:sup>
                          </m:sSubSup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𝑇𝑥</m:t>
                              </m:r>
                            </m:sup>
                          </m:sSubSup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𝑅𝑥</m:t>
                              </m:r>
                            </m:sup>
                          </m:sSubSup>
                        </m:e>
                      </m:d>
                      <m:r>
                        <a:rPr lang="de-D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 </m:t>
                      </m:r>
                      <m:r>
                        <a:rPr lang="de-D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ℂ</m:t>
                      </m:r>
                    </m:oMath>
                  </m:oMathPara>
                </a14:m>
                <a:endParaRPr lang="de-DE" sz="18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de-DE" sz="1800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de-DE" sz="1800" dirty="0" smtClean="0">
                    <a:solidFill>
                      <a:schemeClr val="tx1"/>
                    </a:solidFill>
                  </a:rPr>
                  <a:t>Where:</a:t>
                </a:r>
              </a:p>
              <a:p>
                <a:pPr marL="0" indent="0">
                  <a:buNone/>
                </a:pPr>
                <a:endParaRPr lang="de-DE" sz="1800" dirty="0">
                  <a:solidFill>
                    <a:schemeClr val="tx1"/>
                  </a:solidFill>
                </a:endParaRPr>
              </a:p>
              <a:p>
                <a:r>
                  <a:rPr lang="en-US" sz="1800" dirty="0" smtClean="0">
                    <a:solidFill>
                      <a:schemeClr val="tx1"/>
                    </a:solidFill>
                  </a:rPr>
                  <a:t>x: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T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x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polarization (in direction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𝑇𝑥</m:t>
                        </m:r>
                      </m:sup>
                    </m:sSubSup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𝑇𝑥</m:t>
                        </m:r>
                      </m:sup>
                    </m:sSubSup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r>
                  <a:rPr lang="en-US" sz="1800" dirty="0">
                    <a:solidFill>
                      <a:schemeClr val="tx1"/>
                    </a:solidFill>
                  </a:rPr>
                  <a:t>y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: Rx polarization (in direction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𝑅𝑥</m:t>
                        </m:r>
                      </m:sup>
                    </m:sSubSup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𝑅𝑥</m:t>
                        </m:r>
                      </m:sup>
                    </m:sSubSup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delay sample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𝑇𝑥</m:t>
                        </m:r>
                      </m:sup>
                    </m:sSubSup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Tx azimuth position</a:t>
                </a:r>
                <a:endParaRPr lang="en-US" sz="18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𝑇𝑥</m:t>
                        </m:r>
                      </m:sup>
                    </m:sSubSup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Tx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elevation position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𝑅𝑥</m:t>
                        </m:r>
                      </m:sup>
                    </m:sSubSup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Rx </a:t>
                </a:r>
                <a:r>
                  <a:rPr lang="en-US" sz="1800" dirty="0">
                    <a:solidFill>
                      <a:schemeClr val="tx1"/>
                    </a:solidFill>
                  </a:rPr>
                  <a:t>azimuth position</a:t>
                </a:r>
              </a:p>
              <a:p>
                <a:endParaRPr lang="en-US" sz="1800" dirty="0">
                  <a:solidFill>
                    <a:srgbClr val="003359"/>
                  </a:solidFill>
                </a:endParaRPr>
              </a:p>
              <a:p>
                <a:endParaRPr lang="en-US" sz="1800" dirty="0" smtClean="0">
                  <a:solidFill>
                    <a:srgbClr val="003359"/>
                  </a:solidFill>
                </a:endParaRPr>
              </a:p>
              <a:p>
                <a:endParaRPr lang="en-US" sz="1800" dirty="0" smtClean="0">
                  <a:solidFill>
                    <a:srgbClr val="003359"/>
                  </a:solidFill>
                </a:endParaRPr>
              </a:p>
              <a:p>
                <a:endParaRPr lang="en-US" sz="1800" dirty="0" smtClean="0">
                  <a:solidFill>
                    <a:srgbClr val="003359"/>
                  </a:solidFill>
                </a:endParaRPr>
              </a:p>
              <a:p>
                <a:endParaRPr lang="en-US" sz="1800" dirty="0">
                  <a:solidFill>
                    <a:srgbClr val="003359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063" y="1412776"/>
                <a:ext cx="8107326" cy="4953000"/>
              </a:xfrm>
              <a:blipFill rotWithShape="0">
                <a:blip r:embed="rId2" cstate="print"/>
                <a:stretch>
                  <a:fillRect l="-602" t="-73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23063" y="692696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 smtClean="0">
                <a:solidFill>
                  <a:schemeClr val="tx1"/>
                </a:solidFill>
              </a:rPr>
              <a:t>Data Set</a:t>
            </a:r>
            <a:endParaRPr lang="de-D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13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9474" y="1556792"/>
                <a:ext cx="8259726" cy="423440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sz="1800" b="1" dirty="0" smtClean="0">
                    <a:solidFill>
                      <a:schemeClr val="tx1"/>
                    </a:solidFill>
                  </a:rPr>
                  <a:t>Calibration</a:t>
                </a:r>
                <a:endParaRPr lang="de-DE" sz="1800" b="1" dirty="0">
                  <a:solidFill>
                    <a:schemeClr val="tx1"/>
                  </a:solidFill>
                </a:endParaRPr>
              </a:p>
              <a:p>
                <a:r>
                  <a:rPr lang="de-DE" sz="1800" dirty="0" smtClean="0">
                    <a:solidFill>
                      <a:schemeClr val="tx1"/>
                    </a:solidFill>
                  </a:rPr>
                  <a:t>2 steps calibration: </a:t>
                </a:r>
                <a:endParaRPr lang="de-DE" sz="18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de-DE" sz="1800" dirty="0" smtClean="0">
                    <a:solidFill>
                      <a:schemeClr val="tx1"/>
                    </a:solidFill>
                  </a:rPr>
                  <a:t>Deconvolution + windowing with the UWB units back to back calibration</a:t>
                </a:r>
              </a:p>
              <a:p>
                <a:pPr lvl="1"/>
                <a:r>
                  <a:rPr lang="de-DE" sz="1800" dirty="0" smtClean="0">
                    <a:solidFill>
                      <a:schemeClr val="tx1"/>
                    </a:solidFill>
                  </a:rPr>
                  <a:t>Deconvolution with the in-situ LOS measurement calibration to eliminate antenna and up / down converter effects</a:t>
                </a:r>
              </a:p>
              <a:p>
                <a:pPr lvl="1"/>
                <a:endParaRPr lang="de-DE" sz="18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de-DE" sz="1800" b="1" dirty="0" smtClean="0">
                    <a:solidFill>
                      <a:schemeClr val="tx1"/>
                    </a:solidFill>
                  </a:rPr>
                  <a:t>Noise floor estimation and removal</a:t>
                </a:r>
              </a:p>
              <a:p>
                <a:r>
                  <a:rPr lang="en-US" sz="1800" dirty="0" smtClean="0">
                    <a:solidFill>
                      <a:schemeClr val="tx1"/>
                    </a:solidFill>
                  </a:rPr>
                  <a:t>Samples lower than the noise floor + 10dB are set to zero</a:t>
                </a:r>
              </a:p>
              <a:p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de-D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de-D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de-D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bSup>
                      <m:d>
                        <m:dPr>
                          <m:begChr m:val="{"/>
                          <m:endChr m:val=""/>
                          <m:ctrlPr>
                            <a:rPr lang="de-DE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de-D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de-D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de-D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de-D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lang="de-D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D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bSup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de-DE" sz="1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de-DE" sz="1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func>
                                <m:funcPr>
                                  <m:ctrlPr>
                                    <a:rPr lang="de-DE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de-DE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de-DE" sz="18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de-DE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sub>
                                  </m:sSub>
                                </m:fName>
                                <m:e>
                                  <m:sSup>
                                    <m:sSupPr>
                                      <m:ctrlPr>
                                        <a:rPr lang="de-DE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de-DE" sz="1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de-DE" sz="18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de-DE" sz="18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de-DE" sz="18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h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de-DE" sz="18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de-DE" sz="18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de-DE" sz="18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  <m:r>
                                                    <a:rPr lang="de-DE" sz="18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de-DE" sz="18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  <m:r>
                                                    <a:rPr lang="de-DE" sz="18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de-DE" sz="18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𝑙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de-DE" sz="18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  <m:r>
                                                    <a:rPr lang="de-DE" sz="18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de-DE" sz="18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DE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de-DE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sz="1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  <m:sSub>
                                    <m:sSubPr>
                                      <m:ctrlPr>
                                        <a:rPr lang="de-DE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de-DE" sz="18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F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de-DE" sz="18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dB</m:t>
                                      </m:r>
                                    </m:sub>
                                  </m:sSub>
                                  <m:r>
                                    <a:rPr lang="de-DE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+10 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sz="1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dB</m:t>
                                  </m:r>
                                  <m:r>
                                    <a:rPr lang="de-DE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func>
                            </m:e>
                            <m:e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0  </m:t>
                              </m:r>
                              <m:r>
                                <m:rPr>
                                  <m:sty m:val="p"/>
                                </m:rPr>
                                <a:rPr lang="de-DE" sz="1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de-DE" sz="1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de-DE" sz="1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a:rPr lang="de-DE" sz="1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de-DE" sz="1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a:rPr lang="de-DE" sz="1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800" dirty="0">
                  <a:solidFill>
                    <a:srgbClr val="003359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9474" y="1556792"/>
                <a:ext cx="8259726" cy="4234408"/>
              </a:xfrm>
              <a:blipFill rotWithShape="0">
                <a:blip r:embed="rId2" cstate="print"/>
                <a:stretch>
                  <a:fillRect l="-590" t="-719" r="-7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10243" y="764704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 smtClean="0">
                <a:solidFill>
                  <a:schemeClr val="tx1"/>
                </a:solidFill>
              </a:rPr>
              <a:t>Data Pre-processing</a:t>
            </a:r>
            <a:endParaRPr lang="de-D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773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681" y="1410593"/>
            <a:ext cx="3382926" cy="685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1800" b="1" dirty="0" smtClean="0">
                <a:solidFill>
                  <a:schemeClr val="tx1"/>
                </a:solidFill>
              </a:rPr>
              <a:t>Normalized Power Elevation / Azimuth Profile at Tx</a:t>
            </a:r>
            <a:endParaRPr lang="de-DE" sz="1800" b="1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9144" y="701240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 smtClean="0">
                <a:solidFill>
                  <a:schemeClr val="tx1"/>
                </a:solidFill>
              </a:rPr>
              <a:t>Tx 1 – </a:t>
            </a:r>
            <a:r>
              <a:rPr lang="de-DE" sz="2800" b="1" dirty="0" err="1" smtClean="0">
                <a:solidFill>
                  <a:schemeClr val="tx1"/>
                </a:solidFill>
              </a:rPr>
              <a:t>Rx</a:t>
            </a:r>
            <a:r>
              <a:rPr lang="de-DE" sz="2800" b="1" dirty="0" smtClean="0">
                <a:solidFill>
                  <a:schemeClr val="tx1"/>
                </a:solidFill>
              </a:rPr>
              <a:t> 1 </a:t>
            </a:r>
            <a:r>
              <a:rPr lang="de-DE" sz="2800" b="1" dirty="0" err="1" smtClean="0">
                <a:solidFill>
                  <a:schemeClr val="tx1"/>
                </a:solidFill>
              </a:rPr>
              <a:t>pLOS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54826" y="1410593"/>
            <a:ext cx="3459126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de-DE" sz="1800" b="1" kern="0" dirty="0" smtClean="0"/>
              <a:t>Normalized Power Azimuth / Azimuth Profile at Tx and Rx</a:t>
            </a:r>
          </a:p>
          <a:p>
            <a:endParaRPr lang="en-US" sz="1800" kern="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988840"/>
            <a:ext cx="4320000" cy="43312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7544" y="2001309"/>
            <a:ext cx="4320000" cy="433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224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137" y="1410593"/>
            <a:ext cx="3382926" cy="685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1800" b="1" dirty="0" smtClean="0">
                <a:solidFill>
                  <a:schemeClr val="tx1"/>
                </a:solidFill>
              </a:rPr>
              <a:t>Normalized Power Elevation / Azimuth Profile at Tx</a:t>
            </a:r>
            <a:endParaRPr lang="de-DE" sz="1800" b="1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3600" y="701240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 smtClean="0">
                <a:solidFill>
                  <a:schemeClr val="tx1"/>
                </a:solidFill>
              </a:rPr>
              <a:t>Tx 1 – </a:t>
            </a:r>
            <a:r>
              <a:rPr lang="de-DE" sz="2800" b="1" dirty="0" err="1" smtClean="0">
                <a:solidFill>
                  <a:schemeClr val="tx1"/>
                </a:solidFill>
              </a:rPr>
              <a:t>Rx</a:t>
            </a:r>
            <a:r>
              <a:rPr lang="de-DE" sz="2800" b="1" dirty="0" smtClean="0">
                <a:solidFill>
                  <a:schemeClr val="tx1"/>
                </a:solidFill>
              </a:rPr>
              <a:t> </a:t>
            </a:r>
            <a:r>
              <a:rPr lang="de-DE" sz="2800" dirty="0">
                <a:solidFill>
                  <a:schemeClr val="tx1"/>
                </a:solidFill>
              </a:rPr>
              <a:t>9 </a:t>
            </a:r>
            <a:r>
              <a:rPr lang="de-DE" sz="2800" dirty="0" smtClean="0">
                <a:solidFill>
                  <a:schemeClr val="tx1"/>
                </a:solidFill>
              </a:rPr>
              <a:t>NLOS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39282" y="1410593"/>
            <a:ext cx="3459126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de-DE" sz="1800" b="1" kern="0" dirty="0" smtClean="0"/>
              <a:t>Normalized Power Azimuth / Azimuth Profile at Tx and Rx</a:t>
            </a:r>
          </a:p>
          <a:p>
            <a:endParaRPr lang="en-US" sz="1800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000" y="1988840"/>
            <a:ext cx="4320000" cy="43312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988840"/>
            <a:ext cx="4320000" cy="433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234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673" y="1482601"/>
            <a:ext cx="3382926" cy="685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1800" b="1" dirty="0" smtClean="0">
                <a:solidFill>
                  <a:schemeClr val="tx1"/>
                </a:solidFill>
              </a:rPr>
              <a:t>Normalized Power Elevation / Azimuth Profile at Tx</a:t>
            </a:r>
            <a:endParaRPr lang="de-DE" sz="1800" b="1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37136" y="773248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 smtClean="0">
                <a:solidFill>
                  <a:schemeClr val="tx1"/>
                </a:solidFill>
              </a:rPr>
              <a:t>Tx 1 – </a:t>
            </a:r>
            <a:r>
              <a:rPr lang="de-DE" sz="2800" b="1" dirty="0" err="1" smtClean="0">
                <a:solidFill>
                  <a:schemeClr val="tx1"/>
                </a:solidFill>
              </a:rPr>
              <a:t>Rx</a:t>
            </a:r>
            <a:r>
              <a:rPr lang="de-DE" sz="2800" b="1" dirty="0" smtClean="0">
                <a:solidFill>
                  <a:schemeClr val="tx1"/>
                </a:solidFill>
              </a:rPr>
              <a:t> </a:t>
            </a:r>
            <a:r>
              <a:rPr lang="de-DE" sz="2800" dirty="0">
                <a:solidFill>
                  <a:schemeClr val="tx1"/>
                </a:solidFill>
              </a:rPr>
              <a:t>12 </a:t>
            </a:r>
            <a:r>
              <a:rPr lang="de-DE" sz="2800" dirty="0" err="1">
                <a:solidFill>
                  <a:schemeClr val="tx1"/>
                </a:solidFill>
              </a:rPr>
              <a:t>pLOS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82818" y="1482601"/>
            <a:ext cx="3459126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de-DE" sz="1800" b="1" kern="0" dirty="0" smtClean="0"/>
              <a:t>Normalized Power Azimuth / Azimuth Profile at Tx and Rx</a:t>
            </a:r>
          </a:p>
          <a:p>
            <a:endParaRPr lang="en-US" sz="1800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060848"/>
            <a:ext cx="4320000" cy="43312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5536" y="2060848"/>
            <a:ext cx="4320000" cy="433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095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96" y="1410593"/>
            <a:ext cx="3382926" cy="685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1800" b="1" dirty="0" smtClean="0">
                <a:solidFill>
                  <a:schemeClr val="tx1"/>
                </a:solidFill>
              </a:rPr>
              <a:t>Normalized Power Elevation / Azimuth Profile at Tx</a:t>
            </a:r>
            <a:endParaRPr lang="de-DE" sz="1800" b="1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13859" y="701240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 smtClean="0">
                <a:solidFill>
                  <a:schemeClr val="tx1"/>
                </a:solidFill>
              </a:rPr>
              <a:t>Tx 1 – </a:t>
            </a:r>
            <a:r>
              <a:rPr lang="de-DE" sz="2800" b="1" dirty="0" err="1" smtClean="0">
                <a:solidFill>
                  <a:schemeClr val="tx1"/>
                </a:solidFill>
              </a:rPr>
              <a:t>Rx</a:t>
            </a:r>
            <a:r>
              <a:rPr lang="de-DE" sz="2800" b="1" dirty="0" smtClean="0">
                <a:solidFill>
                  <a:schemeClr val="tx1"/>
                </a:solidFill>
              </a:rPr>
              <a:t> 13 NLOS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59541" y="1410593"/>
            <a:ext cx="3459126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de-DE" sz="1800" b="1" kern="0" dirty="0" smtClean="0"/>
              <a:t>Normalized Power Azimuth / Azimuth Profile at Tx and Rx</a:t>
            </a:r>
          </a:p>
          <a:p>
            <a:endParaRPr lang="en-US" sz="1800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259" y="1988840"/>
            <a:ext cx="4320000" cy="43312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2259" y="1988840"/>
            <a:ext cx="4320000" cy="433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898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518455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 smtClean="0">
                <a:solidFill>
                  <a:schemeClr val="tx1"/>
                </a:solidFill>
              </a:rPr>
              <a:t>Power Angular Profile of all Receivers</a:t>
            </a:r>
            <a:endParaRPr lang="de-DE" sz="28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6029302" cy="5328592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4761466" y="2265546"/>
            <a:ext cx="42381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The azimuth plane have a bigger impact than the </a:t>
            </a:r>
            <a:r>
              <a:rPr lang="en-GB" b="1" dirty="0">
                <a:solidFill>
                  <a:schemeClr val="tx1"/>
                </a:solidFill>
              </a:rPr>
              <a:t>elevation </a:t>
            </a:r>
            <a:r>
              <a:rPr lang="en-GB" b="1" dirty="0" smtClean="0">
                <a:solidFill>
                  <a:schemeClr val="tx1"/>
                </a:solidFill>
              </a:rPr>
              <a:t>plane on the Path loss of the 60 GHz channel </a:t>
            </a:r>
          </a:p>
          <a:p>
            <a:endParaRPr lang="en-GB" b="1" dirty="0">
              <a:solidFill>
                <a:schemeClr val="tx1"/>
              </a:solidFill>
            </a:endParaRPr>
          </a:p>
          <a:p>
            <a:r>
              <a:rPr lang="en-GB" b="1" dirty="0" smtClean="0">
                <a:solidFill>
                  <a:schemeClr val="tx1"/>
                </a:solidFill>
              </a:rPr>
              <a:t>But we use here antennas withe a  </a:t>
            </a:r>
          </a:p>
          <a:p>
            <a:r>
              <a:rPr lang="en-GB" b="1" dirty="0" smtClean="0">
                <a:solidFill>
                  <a:schemeClr val="tx1"/>
                </a:solidFill>
              </a:rPr>
              <a:t>3dB </a:t>
            </a:r>
            <a:r>
              <a:rPr lang="en-GB" b="1" dirty="0" err="1" smtClean="0">
                <a:solidFill>
                  <a:schemeClr val="tx1"/>
                </a:solidFill>
              </a:rPr>
              <a:t>beamwidth</a:t>
            </a:r>
            <a:r>
              <a:rPr lang="en-GB" b="1" dirty="0" smtClean="0">
                <a:solidFill>
                  <a:schemeClr val="tx1"/>
                </a:solidFill>
              </a:rPr>
              <a:t> of 30°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57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427571" y="2331511"/>
                <a:ext cx="4473853" cy="795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de-D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𝐼𝐽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de-D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de-D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de-D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de-D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de-D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  <m:sup>
                                      <m:r>
                                        <a:rPr lang="de-D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de-D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de-D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r>
                                        <a:rPr lang="de-D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Sup>
                                        <m:sSubSupPr>
                                          <m:ctrlPr>
                                            <a:rPr lang="de-D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de-D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de-D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de-D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𝑇𝑥</m:t>
                                          </m:r>
                                        </m:sup>
                                      </m:sSubSup>
                                      <m:r>
                                        <a:rPr lang="de-D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Sup>
                                        <m:sSubSupPr>
                                          <m:ctrlPr>
                                            <a:rPr lang="de-D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de-D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de-D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de-D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𝑇𝑥</m:t>
                                          </m:r>
                                        </m:sup>
                                      </m:sSubSup>
                                      <m:r>
                                        <a:rPr lang="de-D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Sup>
                                        <m:sSubSupPr>
                                          <m:ctrlPr>
                                            <a:rPr lang="de-D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de-D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de-D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de-D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𝑅𝑥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s-AR" sz="18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71" y="2331511"/>
                <a:ext cx="4473853" cy="795859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585" y="1916832"/>
            <a:ext cx="2667000" cy="354490"/>
          </a:xfrm>
        </p:spPr>
        <p:txBody>
          <a:bodyPr/>
          <a:lstStyle/>
          <a:p>
            <a:pPr marL="0" indent="0" algn="ctr">
              <a:buNone/>
            </a:pPr>
            <a:r>
              <a:rPr lang="de-DE" sz="1800" b="1" dirty="0"/>
              <a:t>Power </a:t>
            </a:r>
            <a:r>
              <a:rPr lang="de-DE" sz="1800" b="1" dirty="0" smtClean="0"/>
              <a:t>Delay Profile</a:t>
            </a:r>
            <a:endParaRPr lang="de-DE" sz="1800" b="1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836712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 smtClean="0">
                <a:solidFill>
                  <a:schemeClr val="tx1"/>
                </a:solidFill>
              </a:rPr>
              <a:t>Calculation</a:t>
            </a:r>
            <a:endParaRPr lang="de-D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443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3568" y="1916832"/>
            <a:ext cx="7772400" cy="4114800"/>
          </a:xfrm>
          <a:ln/>
        </p:spPr>
        <p:txBody>
          <a:bodyPr/>
          <a:lstStyle/>
          <a:p>
            <a:pPr marL="0" indent="0" algn="just"/>
            <a:r>
              <a:rPr lang="en-US" b="0" dirty="0" smtClean="0"/>
              <a:t>In this presentation, we show the first 60 GHz ultra-wide-band measurement results at a large entrance hall scenario. We show that the coverage of 60 </a:t>
            </a:r>
            <a:r>
              <a:rPr lang="en-US" b="0" dirty="0"/>
              <a:t>GHz can be very </a:t>
            </a:r>
            <a:r>
              <a:rPr lang="en-US" b="0" dirty="0" smtClean="0"/>
              <a:t>large. Another points which we like to discuses are the calibration problems of the AGC.</a:t>
            </a:r>
            <a:endParaRPr lang="en-US" b="0" dirty="0"/>
          </a:p>
          <a:p>
            <a:pPr marL="0" indent="0" algn="just"/>
            <a:r>
              <a:rPr lang="en-US" b="0" dirty="0" smtClean="0"/>
              <a:t>We like also to discuss the requirements for the outdoor  measurement campaigns. </a:t>
            </a:r>
            <a:endParaRPr lang="en-GB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954458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753" y="1374569"/>
            <a:ext cx="3382926" cy="685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1800" b="1" dirty="0" smtClean="0">
                <a:solidFill>
                  <a:schemeClr val="tx1"/>
                </a:solidFill>
              </a:rPr>
              <a:t>Power Delay Profile Rx 1</a:t>
            </a:r>
            <a:endParaRPr lang="de-DE" sz="1800" b="1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45216" y="665216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 smtClean="0">
                <a:solidFill>
                  <a:schemeClr val="tx1"/>
                </a:solidFill>
              </a:rPr>
              <a:t>PDP </a:t>
            </a:r>
            <a:r>
              <a:rPr lang="de-DE" sz="2800" b="1" dirty="0" err="1" smtClean="0">
                <a:solidFill>
                  <a:schemeClr val="tx1"/>
                </a:solidFill>
              </a:rPr>
              <a:t>Tx</a:t>
            </a:r>
            <a:r>
              <a:rPr lang="de-DE" sz="2800" b="1" dirty="0" smtClean="0">
                <a:solidFill>
                  <a:schemeClr val="tx1"/>
                </a:solidFill>
              </a:rPr>
              <a:t> 1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064816" y="1371256"/>
            <a:ext cx="3382926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de-DE" sz="1800" b="1" kern="0" dirty="0" smtClean="0"/>
              <a:t>Power Delay Profile</a:t>
            </a:r>
            <a:r>
              <a:rPr lang="de-DE" sz="1800" b="1" dirty="0"/>
              <a:t> Rx </a:t>
            </a:r>
            <a:r>
              <a:rPr lang="de-DE" sz="1800" b="1" dirty="0" smtClean="0"/>
              <a:t>2</a:t>
            </a:r>
            <a:endParaRPr lang="de-DE" sz="1800" b="1" kern="0" dirty="0" smtClean="0"/>
          </a:p>
          <a:p>
            <a:endParaRPr lang="en-US" sz="1800" kern="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84753" y="3868929"/>
            <a:ext cx="3382926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de-DE" sz="1800" b="1" kern="0" dirty="0" smtClean="0"/>
              <a:t>Power Delay Profile</a:t>
            </a:r>
            <a:r>
              <a:rPr lang="de-DE" sz="1800" b="1" dirty="0"/>
              <a:t> Rx </a:t>
            </a:r>
            <a:r>
              <a:rPr lang="de-DE" sz="1800" b="1" dirty="0" smtClean="0"/>
              <a:t>3</a:t>
            </a:r>
            <a:endParaRPr lang="de-DE" sz="1800" b="1" kern="0" dirty="0" smtClean="0"/>
          </a:p>
          <a:p>
            <a:endParaRPr lang="en-US" sz="1800" kern="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064816" y="3865616"/>
            <a:ext cx="3382926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de-DE" sz="1800" b="1" kern="0" dirty="0" smtClean="0"/>
              <a:t>Power Delay Profile</a:t>
            </a:r>
            <a:r>
              <a:rPr lang="de-DE" sz="1800" b="1" dirty="0"/>
              <a:t> Rx </a:t>
            </a:r>
            <a:r>
              <a:rPr lang="de-DE" sz="1800" b="1" dirty="0" smtClean="0"/>
              <a:t>4</a:t>
            </a:r>
            <a:endParaRPr lang="de-DE" sz="1800" b="1" kern="0" dirty="0" smtClean="0"/>
          </a:p>
          <a:p>
            <a:endParaRPr lang="en-US" sz="1800" kern="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6279" y="1730721"/>
            <a:ext cx="3060000" cy="19917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6279" y="4225808"/>
            <a:ext cx="3060000" cy="19917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6279" y="1730719"/>
            <a:ext cx="3060000" cy="19917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6279" y="4234121"/>
            <a:ext cx="3060000" cy="199171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772816"/>
            <a:ext cx="3060000" cy="19917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5616" y="1772816"/>
            <a:ext cx="3060000" cy="19917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4292816"/>
            <a:ext cx="3060000" cy="19917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5616" y="4292816"/>
            <a:ext cx="3060000" cy="199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283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45" y="1374569"/>
            <a:ext cx="3382926" cy="685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1800" b="1" dirty="0" smtClean="0">
                <a:solidFill>
                  <a:schemeClr val="tx1"/>
                </a:solidFill>
              </a:rPr>
              <a:t>Power Delay Profile Rx 9</a:t>
            </a:r>
            <a:endParaRPr lang="de-DE" sz="1800" b="1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73208" y="665216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dirty="0">
                <a:solidFill>
                  <a:schemeClr val="tx1"/>
                </a:solidFill>
              </a:rPr>
              <a:t>PDP </a:t>
            </a:r>
            <a:r>
              <a:rPr lang="de-DE" sz="2800" dirty="0" err="1" smtClean="0">
                <a:solidFill>
                  <a:schemeClr val="tx1"/>
                </a:solidFill>
              </a:rPr>
              <a:t>Tx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b="1" dirty="0" smtClean="0">
                <a:solidFill>
                  <a:schemeClr val="tx1"/>
                </a:solidFill>
              </a:rPr>
              <a:t>1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92808" y="1371256"/>
            <a:ext cx="3382926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de-DE" sz="1800" b="1" kern="0" dirty="0" smtClean="0"/>
              <a:t>Power Delay Profile</a:t>
            </a:r>
            <a:r>
              <a:rPr lang="de-DE" sz="1800" b="1" dirty="0"/>
              <a:t> Rx </a:t>
            </a:r>
            <a:r>
              <a:rPr lang="de-DE" sz="1800" b="1" dirty="0" smtClean="0"/>
              <a:t>10</a:t>
            </a:r>
            <a:endParaRPr lang="de-DE" sz="1800" b="1" kern="0" dirty="0" smtClean="0"/>
          </a:p>
          <a:p>
            <a:endParaRPr lang="en-US" sz="1800" kern="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12745" y="3868929"/>
            <a:ext cx="3382926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de-DE" sz="1800" b="1" kern="0" dirty="0" smtClean="0"/>
              <a:t>Power Delay Profile</a:t>
            </a:r>
            <a:r>
              <a:rPr lang="de-DE" sz="1800" b="1" dirty="0"/>
              <a:t> Rx </a:t>
            </a:r>
            <a:r>
              <a:rPr lang="de-DE" sz="1800" b="1" dirty="0" smtClean="0"/>
              <a:t>12</a:t>
            </a:r>
            <a:endParaRPr lang="de-DE" sz="1800" b="1" kern="0" dirty="0" smtClean="0"/>
          </a:p>
          <a:p>
            <a:endParaRPr lang="en-US" sz="1800" kern="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992808" y="3865616"/>
            <a:ext cx="3382926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de-DE" sz="1800" b="1" kern="0" dirty="0" smtClean="0"/>
              <a:t>Power Delay Profile</a:t>
            </a:r>
            <a:r>
              <a:rPr lang="de-DE" sz="1800" b="1" dirty="0"/>
              <a:t> Rx </a:t>
            </a:r>
            <a:r>
              <a:rPr lang="de-DE" sz="1800" b="1" dirty="0" smtClean="0"/>
              <a:t>13</a:t>
            </a:r>
            <a:endParaRPr lang="de-DE" sz="1800" b="1" kern="0" dirty="0" smtClean="0"/>
          </a:p>
          <a:p>
            <a:endParaRPr lang="en-US" sz="1800" kern="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772816"/>
            <a:ext cx="3060000" cy="19917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3608" y="1772816"/>
            <a:ext cx="3060000" cy="19917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4292816"/>
            <a:ext cx="3060000" cy="19917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3608" y="4292816"/>
            <a:ext cx="3060000" cy="199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811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620688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 smtClean="0">
                <a:solidFill>
                  <a:schemeClr val="tx1"/>
                </a:solidFill>
              </a:rPr>
              <a:t>List of Parameters</a:t>
            </a:r>
            <a:endParaRPr lang="de-DE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1534328"/>
              </p:ext>
            </p:extLst>
          </p:nvPr>
        </p:nvGraphicFramePr>
        <p:xfrm>
          <a:off x="395538" y="1194865"/>
          <a:ext cx="8424933" cy="2738190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693409"/>
                <a:gridCol w="632737"/>
                <a:gridCol w="1170131"/>
                <a:gridCol w="1014113"/>
                <a:gridCol w="936103"/>
                <a:gridCol w="936103"/>
                <a:gridCol w="1014113"/>
                <a:gridCol w="936103"/>
                <a:gridCol w="1092121"/>
              </a:tblGrid>
              <a:tr h="5171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en-GB" sz="1400" dirty="0" err="1" smtClean="0">
                          <a:effectLst/>
                          <a:latin typeface="+mn-lt"/>
                        </a:rPr>
                        <a:t>Tx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Rx</a:t>
                      </a:r>
                      <a:endParaRPr lang="en-GB" sz="1400" dirty="0">
                        <a:solidFill>
                          <a:srgbClr val="FFFFF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LOS / NLOS</a:t>
                      </a:r>
                      <a:endParaRPr lang="en-GB" sz="1400" b="1" dirty="0">
                        <a:solidFill>
                          <a:srgbClr val="FFFFFF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DS [ns</a:t>
                      </a:r>
                      <a:r>
                        <a:rPr lang="en-GB" sz="1400" dirty="0">
                          <a:effectLst/>
                        </a:rPr>
                        <a:t>]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MED [ns</a:t>
                      </a:r>
                      <a:r>
                        <a:rPr lang="en-GB" sz="1400" dirty="0">
                          <a:effectLst/>
                        </a:rPr>
                        <a:t>]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AS at </a:t>
                      </a:r>
                      <a:r>
                        <a:rPr lang="en-GB" sz="1400" dirty="0" err="1" smtClean="0">
                          <a:effectLst/>
                        </a:rPr>
                        <a:t>Tx</a:t>
                      </a:r>
                      <a:r>
                        <a:rPr lang="en-GB" sz="1400" dirty="0" smtClean="0">
                          <a:effectLst/>
                        </a:rPr>
                        <a:t> </a:t>
                      </a:r>
                      <a:r>
                        <a:rPr lang="en-GB" sz="1400" dirty="0">
                          <a:effectLst/>
                        </a:rPr>
                        <a:t>[°]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ES at </a:t>
                      </a:r>
                      <a:r>
                        <a:rPr lang="en-GB" sz="1400" dirty="0" err="1" smtClean="0">
                          <a:effectLst/>
                        </a:rPr>
                        <a:t>Tx</a:t>
                      </a:r>
                      <a:r>
                        <a:rPr lang="en-GB" sz="1400" dirty="0" smtClean="0">
                          <a:effectLst/>
                        </a:rPr>
                        <a:t> </a:t>
                      </a:r>
                      <a:r>
                        <a:rPr lang="en-GB" sz="1400" dirty="0">
                          <a:effectLst/>
                        </a:rPr>
                        <a:t>[°]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AS at Rx </a:t>
                      </a:r>
                      <a:r>
                        <a:rPr lang="en-GB" sz="1400" dirty="0">
                          <a:effectLst/>
                        </a:rPr>
                        <a:t>[°]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Rx Energy [dB]</a:t>
                      </a:r>
                      <a:endParaRPr lang="en-GB" sz="1400" dirty="0">
                        <a:solidFill>
                          <a:srgbClr val="FFFFF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pLOS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27,04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173,18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71,59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55,42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86,03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8,23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pLOS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33,53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207,25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67,40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54,67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79,68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7,69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pLOS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39,87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160,59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64,29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47,97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84,16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7,47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pLOS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40,97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154,81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66,35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49,44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77,66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9,19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9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NLOS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28,10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116,14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53,50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41,22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73,38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2,77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10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NLOS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44,08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213,62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69,15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46,17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80,89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2,68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12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pLOS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34,99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160,14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52,91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43,71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36,17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3,35</a:t>
                      </a:r>
                    </a:p>
                  </a:txBody>
                  <a:tcPr marL="68580" marR="68580" marT="0" marB="0"/>
                </a:tc>
              </a:tr>
              <a:tr h="246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13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NLOS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58,35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200,00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70,25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50,74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34,47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-3,01</a:t>
                      </a:r>
                    </a:p>
                  </a:txBody>
                  <a:tcPr marL="68580" marR="68580" marT="0" marB="0"/>
                </a:tc>
              </a:tr>
              <a:tr h="246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14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pLOS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25,44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114,07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50,89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59,07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73,19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9,85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7504" y="4005064"/>
            <a:ext cx="8259726" cy="2448272"/>
          </a:xfrm>
        </p:spPr>
        <p:txBody>
          <a:bodyPr/>
          <a:lstStyle/>
          <a:p>
            <a:r>
              <a:rPr lang="de-DE" sz="1800" dirty="0" smtClean="0">
                <a:solidFill>
                  <a:schemeClr val="tx1"/>
                </a:solidFill>
              </a:rPr>
              <a:t>DS: delay spread. Calculated with a dynamic range of 20 dB.</a:t>
            </a:r>
          </a:p>
          <a:p>
            <a:r>
              <a:rPr lang="de-DE" sz="1800" dirty="0" smtClean="0">
                <a:solidFill>
                  <a:schemeClr val="tx1"/>
                </a:solidFill>
              </a:rPr>
              <a:t>MED: maximum excess delay. </a:t>
            </a:r>
            <a:r>
              <a:rPr lang="de-DE" sz="1800" dirty="0">
                <a:solidFill>
                  <a:schemeClr val="tx1"/>
                </a:solidFill>
              </a:rPr>
              <a:t>Calculated with a dynamic range of 20 dB.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AS: azimuth spread (at the Rx calculated for the cyclic angles since 360°measurements were available).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ES: elevation spread.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Rx Energy: un-calibrated data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The AGC was not de-embedded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892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6593" y="476672"/>
            <a:ext cx="7770813" cy="726976"/>
          </a:xfrm>
        </p:spPr>
        <p:txBody>
          <a:bodyPr/>
          <a:lstStyle/>
          <a:p>
            <a:r>
              <a:rPr lang="en-GB" dirty="0"/>
              <a:t>Result discussion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8984" y="1124743"/>
            <a:ext cx="8510423" cy="5112569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Double directional measurements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All was full </a:t>
            </a:r>
            <a:r>
              <a:rPr lang="en-US" sz="2000" dirty="0" err="1" smtClean="0"/>
              <a:t>polarimetric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9 positions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The azimuth plane at </a:t>
            </a:r>
            <a:r>
              <a:rPr lang="en-US" sz="2000" dirty="0" err="1" smtClean="0"/>
              <a:t>Tx</a:t>
            </a:r>
            <a:r>
              <a:rPr lang="en-US" sz="2000" dirty="0"/>
              <a:t> has a greater </a:t>
            </a:r>
            <a:r>
              <a:rPr lang="en-US" sz="2000" dirty="0" smtClean="0"/>
              <a:t>impact on the power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Delay spread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For LOS is the DS with a threshold of 20 dB smaller than 40ns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For </a:t>
            </a:r>
            <a:r>
              <a:rPr lang="en-US" sz="1600" dirty="0"/>
              <a:t>N</a:t>
            </a:r>
            <a:r>
              <a:rPr lang="en-US" sz="1600" dirty="0" smtClean="0"/>
              <a:t>LOS </a:t>
            </a:r>
            <a:r>
              <a:rPr lang="en-US" sz="1600" dirty="0"/>
              <a:t>is the DS with a threshold of 20 dB smaller than </a:t>
            </a:r>
            <a:r>
              <a:rPr lang="en-US" sz="1600" dirty="0" smtClean="0"/>
              <a:t>60ns</a:t>
            </a:r>
          </a:p>
          <a:p>
            <a:pPr lvl="1">
              <a:buFont typeface="Arial" pitchFamily="34" charset="0"/>
              <a:buChar char="•"/>
            </a:pPr>
            <a:endParaRPr lang="en-US" sz="5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Maximum Access Delay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For </a:t>
            </a:r>
            <a:r>
              <a:rPr lang="en-US" sz="1600" dirty="0"/>
              <a:t>LOS is the DS with a threshold of 20 dB smaller than </a:t>
            </a:r>
            <a:r>
              <a:rPr lang="en-US" sz="1600" dirty="0" smtClean="0"/>
              <a:t>210ns</a:t>
            </a:r>
            <a:endParaRPr lang="en-US" sz="1600" dirty="0"/>
          </a:p>
          <a:p>
            <a:pPr lvl="1">
              <a:buFont typeface="Arial" pitchFamily="34" charset="0"/>
              <a:buChar char="•"/>
            </a:pPr>
            <a:r>
              <a:rPr lang="en-US" sz="1600" dirty="0"/>
              <a:t>For N</a:t>
            </a:r>
            <a:r>
              <a:rPr lang="en-US" sz="1600" dirty="0" smtClean="0"/>
              <a:t>LOS </a:t>
            </a:r>
            <a:r>
              <a:rPr lang="en-US" sz="1600" dirty="0"/>
              <a:t>is the DS with a threshold of 20 dB smaller than </a:t>
            </a:r>
            <a:r>
              <a:rPr lang="en-US" sz="1600" dirty="0" smtClean="0"/>
              <a:t>220ns</a:t>
            </a:r>
            <a:endParaRPr lang="en-US" sz="1600" dirty="0"/>
          </a:p>
          <a:p>
            <a:pPr marL="457200" lvl="1" indent="0">
              <a:buNone/>
            </a:pPr>
            <a:endParaRPr lang="en-US" sz="1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Measurement issues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AGC calibration wasn’t performed </a:t>
            </a:r>
            <a:r>
              <a:rPr lang="en-US" sz="1600" dirty="0" smtClean="0">
                <a:sym typeface="Wingdings" panose="05000000000000000000" pitchFamily="2" charset="2"/>
              </a:rPr>
              <a:t> </a:t>
            </a:r>
            <a:r>
              <a:rPr lang="en-US" sz="1600" dirty="0" smtClean="0"/>
              <a:t> problems in the </a:t>
            </a:r>
            <a:r>
              <a:rPr lang="en-US" sz="1600" dirty="0" err="1" smtClean="0"/>
              <a:t>Insitu</a:t>
            </a:r>
            <a:r>
              <a:rPr lang="en-US" sz="1600" dirty="0" smtClean="0"/>
              <a:t> calibration with the high power</a:t>
            </a:r>
            <a:endParaRPr lang="en-US" sz="12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Only azimuth scan at the RX </a:t>
            </a:r>
            <a:r>
              <a:rPr lang="en-US" sz="1600" dirty="0" smtClean="0">
                <a:sym typeface="Wingdings" panose="05000000000000000000" pitchFamily="2" charset="2"/>
              </a:rPr>
              <a:t>Outdoor measurement with 1 TX and 2 RX and azimuth and elevation scan on booth side</a:t>
            </a:r>
          </a:p>
          <a:p>
            <a:pPr lvl="1">
              <a:buFont typeface="Arial" pitchFamily="34" charset="0"/>
              <a:buChar char="•"/>
            </a:pP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25788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726976"/>
          </a:xfrm>
        </p:spPr>
        <p:txBody>
          <a:bodyPr/>
          <a:lstStyle/>
          <a:p>
            <a:r>
              <a:rPr lang="en-GB" sz="2800" b="1" dirty="0" smtClean="0"/>
              <a:t>C</a:t>
            </a:r>
            <a:r>
              <a:rPr lang="en-GB" sz="2800" b="1" dirty="0" smtClean="0">
                <a:solidFill>
                  <a:schemeClr val="tx2"/>
                </a:solidFill>
              </a:rPr>
              <a:t>onclusion/Discussion</a:t>
            </a:r>
            <a:endParaRPr lang="en-GB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504" y="1412776"/>
            <a:ext cx="9001000" cy="496855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We present 60 GHz entrance hall measurements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Measurement bandwidth of 7 GHz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analysis of channel bonding possible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The capability of MIMO measurements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The unambiguous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range (606 ns)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of the CS system is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to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small for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this scenarios</a:t>
            </a: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Polarization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effects are clearly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visible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Next Steps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Extension of the calibration </a:t>
            </a:r>
            <a:r>
              <a:rPr lang="en-US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AGC calibration for dual pol. 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w</a:t>
            </a:r>
            <a:r>
              <a:rPr lang="en-US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aveguide systems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Outdoor</a:t>
            </a:r>
            <a:r>
              <a:rPr lang="en-US" sz="1800" dirty="0">
                <a:solidFill>
                  <a:schemeClr val="tx1"/>
                </a:solidFill>
              </a:rPr>
              <a:t>: Above roof top to street level </a:t>
            </a:r>
            <a:r>
              <a:rPr lang="en-US" sz="1800" dirty="0" smtClean="0">
                <a:solidFill>
                  <a:schemeClr val="tx1"/>
                </a:solidFill>
              </a:rPr>
              <a:t>measurements </a:t>
            </a:r>
            <a:endParaRPr lang="en-US" sz="1800" dirty="0">
              <a:solidFill>
                <a:schemeClr val="tx1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How many measurement points are required/meaningful?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 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measuring time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Which resolution for the azimuth and elevation scan?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measuring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time</a:t>
            </a:r>
            <a:endParaRPr lang="en-US" dirty="0" smtClean="0">
              <a:solidFill>
                <a:srgbClr val="FF0000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Which range for the azimuth and elevation for the different scenarios are useful</a:t>
            </a:r>
            <a:r>
              <a:rPr lang="en-US" smtClean="0">
                <a:solidFill>
                  <a:schemeClr val="tx1"/>
                </a:solidFill>
              </a:rPr>
              <a:t>? </a:t>
            </a:r>
          </a:p>
          <a:p>
            <a:pPr marL="914400" lvl="2" indent="0"/>
            <a:r>
              <a:rPr lang="en-US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measuring time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/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9635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870992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99691"/>
            <a:ext cx="7770813" cy="453762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Motivation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60 GHz Entrance Hall Measurements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Measurement results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Result discussion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0256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4784"/>
            <a:ext cx="7846640" cy="4968552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b="0" dirty="0" smtClean="0"/>
              <a:t>ISM-band at 60 GHz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Free and wide </a:t>
            </a:r>
            <a:r>
              <a:rPr lang="en-US" dirty="0"/>
              <a:t>bandwidth </a:t>
            </a:r>
            <a:r>
              <a:rPr lang="en-US" dirty="0" smtClean="0"/>
              <a:t>available (up to 7 GHz)</a:t>
            </a:r>
            <a:endParaRPr lang="en-US" b="0" dirty="0" smtClean="0"/>
          </a:p>
          <a:p>
            <a:pPr lvl="1">
              <a:buFont typeface="Arial" pitchFamily="34" charset="0"/>
              <a:buChar char="•"/>
            </a:pPr>
            <a:r>
              <a:rPr lang="en-US" b="0" dirty="0" smtClean="0"/>
              <a:t>WLAN/</a:t>
            </a:r>
            <a:r>
              <a:rPr lang="en-US" b="0" dirty="0" err="1" smtClean="0"/>
              <a:t>WiGig</a:t>
            </a:r>
            <a:r>
              <a:rPr lang="en-US" b="0" dirty="0" smtClean="0"/>
              <a:t> </a:t>
            </a:r>
            <a:r>
              <a:rPr lang="en-US" dirty="0" smtClean="0"/>
              <a:t>(.</a:t>
            </a:r>
            <a:r>
              <a:rPr lang="en-US" b="0" dirty="0" smtClean="0"/>
              <a:t>11ad) and WPAN (.15.3.c)    </a:t>
            </a:r>
          </a:p>
          <a:p>
            <a:endParaRPr lang="en-US" b="0" dirty="0"/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Advanced </a:t>
            </a:r>
            <a:r>
              <a:rPr lang="en-US" b="0" dirty="0"/>
              <a:t>system </a:t>
            </a:r>
            <a:r>
              <a:rPr lang="en-US" b="0" dirty="0" smtClean="0"/>
              <a:t>concepts </a:t>
            </a:r>
            <a:r>
              <a:rPr lang="en-US" altLang="de-DE" b="0" dirty="0">
                <a:solidFill>
                  <a:schemeClr val="tx1"/>
                </a:solidFill>
                <a:sym typeface="Symbol"/>
              </a:rPr>
              <a:t></a:t>
            </a:r>
            <a:r>
              <a:rPr lang="en-US" dirty="0" smtClean="0"/>
              <a:t> </a:t>
            </a:r>
            <a:r>
              <a:rPr lang="en-US" b="0" dirty="0"/>
              <a:t>define measurement and modelling requirements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Massive </a:t>
            </a:r>
            <a:r>
              <a:rPr lang="en-US" dirty="0" smtClean="0"/>
              <a:t>MIMO/pencil beam-forming </a:t>
            </a:r>
            <a:r>
              <a:rPr lang="en-US" altLang="de-DE" dirty="0">
                <a:solidFill>
                  <a:schemeClr val="tx1"/>
                </a:solidFill>
                <a:sym typeface="Symbol"/>
              </a:rPr>
              <a:t></a:t>
            </a:r>
            <a:r>
              <a:rPr lang="en-US" dirty="0" smtClean="0"/>
              <a:t> large spatial bandwidth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Adaptive or switched selection beam-forming to mitigate shadowing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Channel </a:t>
            </a:r>
            <a:r>
              <a:rPr lang="en-US" dirty="0" smtClean="0"/>
              <a:t>bonding </a:t>
            </a:r>
            <a:r>
              <a:rPr lang="en-US" altLang="de-DE" dirty="0">
                <a:solidFill>
                  <a:schemeClr val="tx1"/>
                </a:solidFill>
                <a:sym typeface="Symbol"/>
              </a:rPr>
              <a:t></a:t>
            </a:r>
            <a:r>
              <a:rPr lang="en-US" dirty="0" smtClean="0"/>
              <a:t> large bandwidth</a:t>
            </a:r>
            <a:endParaRPr lang="en-US" b="0" dirty="0" smtClean="0"/>
          </a:p>
          <a:p>
            <a:pPr>
              <a:buFont typeface="Arial" pitchFamily="34" charset="0"/>
              <a:buChar char="•"/>
            </a:pPr>
            <a:endParaRPr lang="en-US" b="0" dirty="0"/>
          </a:p>
          <a:p>
            <a:pPr>
              <a:buFont typeface="Arial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Propagation channel </a:t>
            </a:r>
            <a:r>
              <a:rPr lang="en-US" b="0" dirty="0" smtClean="0">
                <a:solidFill>
                  <a:schemeClr val="tx1"/>
                </a:solidFill>
              </a:rPr>
              <a:t>measurements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Double directional measurements are needed to characterized the full channel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Polarization is an important aspect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High dynamic range are essential to measure the different propagation effects</a:t>
            </a:r>
          </a:p>
          <a:p>
            <a:pPr>
              <a:buFont typeface="Arial" pitchFamily="34" charset="0"/>
              <a:buChar char="•"/>
            </a:pPr>
            <a:endParaRPr lang="en-US" b="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/>
              <a:t>Channel characterization for different usage </a:t>
            </a:r>
            <a:r>
              <a:rPr lang="en-US" dirty="0" smtClean="0"/>
              <a:t>cases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b="0" dirty="0" smtClean="0"/>
          </a:p>
          <a:p>
            <a:pPr marL="0" indent="0"/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671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title"/>
          </p:nvPr>
        </p:nvSpPr>
        <p:spPr>
          <a:xfrm>
            <a:off x="683568" y="548680"/>
            <a:ext cx="7772400" cy="726976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Summary of </a:t>
            </a:r>
            <a:r>
              <a:rPr lang="en-US" sz="280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en-US" sz="2800" b="1" i="0" u="none" strike="noStrike" cap="none" baseline="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easurement </a:t>
            </a:r>
            <a:r>
              <a:rPr lang="en-US" sz="280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2800" b="1" i="0" u="none" strike="noStrike" cap="none" baseline="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ctivities</a:t>
            </a:r>
            <a:endParaRPr lang="en-US" sz="2800" b="1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17653"/>
              </p:ext>
            </p:extLst>
          </p:nvPr>
        </p:nvGraphicFramePr>
        <p:xfrm>
          <a:off x="215516" y="1196752"/>
          <a:ext cx="8712968" cy="520989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52813"/>
                <a:gridCol w="2887547"/>
                <a:gridCol w="2159227"/>
                <a:gridCol w="1917466"/>
                <a:gridCol w="1395915"/>
              </a:tblGrid>
              <a:tr h="3986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#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Applications and Characteristics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Propagation 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conditions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Experimental </a:t>
                      </a:r>
                      <a:r>
                        <a:rPr lang="de-DE" sz="1050" dirty="0" err="1">
                          <a:effectLst/>
                        </a:rPr>
                        <a:t>setup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r>
                        <a:rPr lang="de-DE" sz="1050" dirty="0" err="1">
                          <a:effectLst/>
                        </a:rPr>
                        <a:t>description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Responsible companies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</a:tr>
              <a:tr h="5562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1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Ultra Short Range (USR) Communications </a:t>
                      </a:r>
                      <a:endParaRPr lang="de-DE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-Static,D2D, </a:t>
                      </a:r>
                      <a:endParaRPr lang="de-DE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-Streaming/</a:t>
                      </a:r>
                      <a:r>
                        <a:rPr lang="de-DE" sz="1050" dirty="0" err="1">
                          <a:effectLst/>
                        </a:rPr>
                        <a:t>Downloading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  LOS </a:t>
                      </a:r>
                      <a:r>
                        <a:rPr lang="de-DE" sz="1050" dirty="0" err="1">
                          <a:effectLst/>
                        </a:rPr>
                        <a:t>only</a:t>
                      </a:r>
                      <a:r>
                        <a:rPr lang="de-DE" sz="1050" dirty="0">
                          <a:effectLst/>
                        </a:rPr>
                        <a:t>, </a:t>
                      </a:r>
                      <a:r>
                        <a:rPr lang="de-DE" sz="1050" dirty="0" err="1">
                          <a:effectLst/>
                        </a:rPr>
                        <a:t>Indoor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endParaRPr lang="de-DE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&lt;10cm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TBD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TBD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</a:tr>
              <a:tr h="568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2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8K UHD Wireless Transfer at Smart Home </a:t>
                      </a:r>
                      <a:endParaRPr lang="de-DE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-Umcompressed 8K UHD Streaming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Indoor, LOS with small NLOS chance, &lt;5m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Living room environment, 8 TX by 16 RX, stationary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NIST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</a:tr>
              <a:tr h="743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3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 err="1">
                          <a:effectLst/>
                        </a:rPr>
                        <a:t>Augmented</a:t>
                      </a:r>
                      <a:r>
                        <a:rPr lang="de-DE" sz="1050" dirty="0">
                          <a:effectLst/>
                        </a:rPr>
                        <a:t> Reality/Virtual Reality Headsets </a:t>
                      </a:r>
                      <a:r>
                        <a:rPr lang="de-DE" sz="1050" dirty="0" err="1">
                          <a:effectLst/>
                        </a:rPr>
                        <a:t>and</a:t>
                      </a:r>
                      <a:r>
                        <a:rPr lang="de-DE" sz="1050" dirty="0">
                          <a:effectLst/>
                        </a:rPr>
                        <a:t> Other High-End </a:t>
                      </a:r>
                      <a:r>
                        <a:rPr lang="de-DE" sz="1050" dirty="0" err="1">
                          <a:effectLst/>
                        </a:rPr>
                        <a:t>Wearables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endParaRPr lang="de-DE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-Low Mobility, D2D </a:t>
                      </a:r>
                      <a:endParaRPr lang="de-DE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-3D UHD </a:t>
                      </a:r>
                      <a:r>
                        <a:rPr lang="de-DE" sz="1050" dirty="0" err="1">
                          <a:effectLst/>
                        </a:rPr>
                        <a:t>streaming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Indoor, LOS with small NLOS chance 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&lt;10m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Living room environment, 8 TX by 16 RX, non-stationary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NIST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</a:tr>
              <a:tr h="418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4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Data Center 11ay Inter-Rack Connectivity </a:t>
                      </a:r>
                      <a:endParaRPr lang="de-DE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-Indoor Backhaul with multi-hop*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Indoor, LOS only 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&lt;10m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Server room environment, 8 TX by 16  RX, stationary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NIST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</a:tr>
              <a:tr h="743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5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Video/Mass-Data Distribution/Video on Demand System </a:t>
                      </a:r>
                      <a:endParaRPr lang="de-DE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- Multicast Streaming/Downloading </a:t>
                      </a:r>
                      <a:endParaRPr lang="de-DE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- Dense Hotspots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Indoor, LOS/NLOS 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&lt;100m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Entrance large hall, lecture room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Huawei, Intel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</a:tr>
              <a:tr h="585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6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Mobile </a:t>
                      </a:r>
                      <a:r>
                        <a:rPr lang="de-DE" sz="1050" dirty="0" err="1">
                          <a:effectLst/>
                        </a:rPr>
                        <a:t>Offloading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r>
                        <a:rPr lang="de-DE" sz="1050" dirty="0" err="1">
                          <a:effectLst/>
                        </a:rPr>
                        <a:t>and</a:t>
                      </a:r>
                      <a:r>
                        <a:rPr lang="de-DE" sz="1050" dirty="0">
                          <a:effectLst/>
                        </a:rPr>
                        <a:t> Multi-Band Operation (MBO) </a:t>
                      </a:r>
                      <a:endParaRPr lang="de-DE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-Multi-band/-Multi-RAT Hotspot </a:t>
                      </a:r>
                      <a:r>
                        <a:rPr lang="de-DE" sz="1050" dirty="0" err="1">
                          <a:effectLst/>
                        </a:rPr>
                        <a:t>operation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Indoor/Outdoor, LOS/NLOS 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&lt;100m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 err="1">
                          <a:effectLst/>
                        </a:rPr>
                        <a:t>Indoor</a:t>
                      </a:r>
                      <a:r>
                        <a:rPr lang="de-DE" sz="1050" dirty="0">
                          <a:effectLst/>
                        </a:rPr>
                        <a:t>: </a:t>
                      </a:r>
                      <a:r>
                        <a:rPr lang="de-DE" sz="1050" dirty="0" err="1">
                          <a:effectLst/>
                        </a:rPr>
                        <a:t>Entrance</a:t>
                      </a:r>
                      <a:r>
                        <a:rPr lang="de-DE" sz="1050" dirty="0">
                          <a:effectLst/>
                        </a:rPr>
                        <a:t> large hall/ Outdoor: </a:t>
                      </a:r>
                      <a:r>
                        <a:rPr lang="de-DE" sz="1050" dirty="0" err="1">
                          <a:effectLst/>
                        </a:rPr>
                        <a:t>Above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r>
                        <a:rPr lang="de-DE" sz="1050" dirty="0" err="1">
                          <a:effectLst/>
                        </a:rPr>
                        <a:t>roof</a:t>
                      </a:r>
                      <a:r>
                        <a:rPr lang="de-DE" sz="1050" dirty="0">
                          <a:effectLst/>
                        </a:rPr>
                        <a:t> top </a:t>
                      </a:r>
                      <a:r>
                        <a:rPr lang="de-DE" sz="1050" dirty="0" err="1">
                          <a:effectLst/>
                        </a:rPr>
                        <a:t>to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r>
                        <a:rPr lang="de-DE" sz="1050" dirty="0" err="1">
                          <a:effectLst/>
                        </a:rPr>
                        <a:t>street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r>
                        <a:rPr lang="de-DE" sz="1050" dirty="0" err="1">
                          <a:effectLst/>
                        </a:rPr>
                        <a:t>level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Huawei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</a:tr>
              <a:tr h="3986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7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Mobile </a:t>
                      </a:r>
                      <a:r>
                        <a:rPr lang="de-DE" sz="1050" dirty="0" err="1">
                          <a:effectLst/>
                        </a:rPr>
                        <a:t>Fronthauling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Outdoor, LOS 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&lt;200m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Above roof top to street level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Huawei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</a:tr>
              <a:tr h="7723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8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Wireless </a:t>
                      </a:r>
                      <a:r>
                        <a:rPr lang="de-DE" sz="1050" dirty="0" err="1">
                          <a:effectLst/>
                        </a:rPr>
                        <a:t>Backhauling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endParaRPr lang="de-DE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-Small </a:t>
                      </a:r>
                      <a:r>
                        <a:rPr lang="de-DE" sz="1050" dirty="0" err="1">
                          <a:effectLst/>
                        </a:rPr>
                        <a:t>Cell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r>
                        <a:rPr lang="de-DE" sz="1050" dirty="0" err="1">
                          <a:effectLst/>
                        </a:rPr>
                        <a:t>Backhauling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r>
                        <a:rPr lang="de-DE" sz="1050" dirty="0" err="1">
                          <a:effectLst/>
                        </a:rPr>
                        <a:t>with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r>
                        <a:rPr lang="de-DE" sz="1050" dirty="0" err="1">
                          <a:effectLst/>
                        </a:rPr>
                        <a:t>single</a:t>
                      </a:r>
                      <a:r>
                        <a:rPr lang="de-DE" sz="1050" dirty="0">
                          <a:effectLst/>
                        </a:rPr>
                        <a:t>/multi-</a:t>
                      </a:r>
                      <a:r>
                        <a:rPr lang="de-DE" sz="1050" dirty="0" err="1">
                          <a:effectLst/>
                        </a:rPr>
                        <a:t>hop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Single hop: outdoor, LOS 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&lt;1km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Multi hop: Outdoor, LOS 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&lt;150m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Above roof top, street level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 err="1">
                          <a:effectLst/>
                        </a:rPr>
                        <a:t>Huawei</a:t>
                      </a:r>
                      <a:r>
                        <a:rPr lang="de-DE" sz="1050" dirty="0">
                          <a:effectLst/>
                        </a:rPr>
                        <a:t>, Intel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41016002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TW"/>
              <a:t>Slide </a:t>
            </a:r>
            <a:fld id="{120884A1-2C4A-4BE4-9D0B-985BC69D3519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11560" y="2484512"/>
            <a:ext cx="7772400" cy="1888976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GB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60 GHz Entrance Hall Measurements</a:t>
            </a:r>
            <a:endParaRPr lang="en-GB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686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el 1"/>
          <p:cNvSpPr>
            <a:spLocks noGrp="1"/>
          </p:cNvSpPr>
          <p:nvPr>
            <p:ph type="title"/>
          </p:nvPr>
        </p:nvSpPr>
        <p:spPr>
          <a:xfrm>
            <a:off x="505049" y="260648"/>
            <a:ext cx="7770813" cy="1065213"/>
          </a:xfrm>
        </p:spPr>
        <p:txBody>
          <a:bodyPr/>
          <a:lstStyle/>
          <a:p>
            <a:r>
              <a:rPr lang="en-GB" sz="2800" b="1" dirty="0" smtClean="0"/>
              <a:t> </a:t>
            </a:r>
            <a:r>
              <a:rPr lang="en-GB" sz="1800" dirty="0" smtClean="0"/>
              <a:t>Dual </a:t>
            </a:r>
            <a:r>
              <a:rPr lang="en-GB" sz="1800" dirty="0" err="1" smtClean="0"/>
              <a:t>Polarimetric</a:t>
            </a:r>
            <a:r>
              <a:rPr lang="en-GB" sz="1800" dirty="0" smtClean="0"/>
              <a:t> Ultra-Wideband Channel Sounder (DP-UMCS)</a:t>
            </a:r>
            <a:endParaRPr lang="de-DE" sz="1800" dirty="0"/>
          </a:p>
        </p:txBody>
      </p:sp>
      <p:sp>
        <p:nvSpPr>
          <p:cNvPr id="101" name="Content Placeholder 2"/>
          <p:cNvSpPr txBox="1">
            <a:spLocks/>
          </p:cNvSpPr>
          <p:nvPr/>
        </p:nvSpPr>
        <p:spPr>
          <a:xfrm>
            <a:off x="404952" y="4439958"/>
            <a:ext cx="8408707" cy="203545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7 GHz BW up to 10 GHz</a:t>
            </a:r>
            <a:r>
              <a:rPr kumimoji="0" lang="en-GB" sz="1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 measurable bandwidth</a:t>
            </a:r>
            <a:endParaRPr kumimoji="0" lang="en-GB" sz="1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sym typeface="Wingdings" panose="05000000000000000000" pitchFamily="2" charset="2"/>
            </a:endParaRPr>
          </a:p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Maximum excess delay of 606 ns (180 m) in CS version 1 </a:t>
            </a:r>
          </a:p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GB" sz="1400" kern="0" dirty="0" smtClean="0">
                <a:solidFill>
                  <a:srgbClr val="000000"/>
                </a:solidFill>
                <a:latin typeface="+mn-lt"/>
                <a:ea typeface="+mn-ea"/>
              </a:rPr>
              <a:t>Dual polarization measurement capability</a:t>
            </a:r>
          </a:p>
          <a:p>
            <a:pPr marL="342900" lvl="0" indent="-34290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+mn-lt"/>
                <a:ea typeface="+mn-ea"/>
              </a:rPr>
              <a:t>25 dB AGC (Automatic Gain Control) with 3.5 dB steps</a:t>
            </a:r>
            <a:endParaRPr lang="en-US" sz="1400" kern="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 lvl="0" indent="-34290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+mn-lt"/>
                <a:ea typeface="+mn-ea"/>
              </a:rPr>
              <a:t>High instantaneous dynamic range: up to 75 dB </a:t>
            </a:r>
          </a:p>
          <a:p>
            <a:pPr marL="342900" lvl="0" indent="-34290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+mn-lt"/>
                <a:ea typeface="+mn-ea"/>
              </a:rPr>
              <a:t>Multi-Link </a:t>
            </a:r>
            <a:r>
              <a:rPr lang="en-US" sz="1400" kern="0" dirty="0">
                <a:solidFill>
                  <a:srgbClr val="000000"/>
                </a:solidFill>
                <a:latin typeface="+mn-lt"/>
                <a:ea typeface="+mn-ea"/>
              </a:rPr>
              <a:t>and Massive MIMO capabilities</a:t>
            </a:r>
          </a:p>
          <a:p>
            <a:pPr marL="342900" lvl="0" indent="-34290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400" kern="0" dirty="0">
                <a:solidFill>
                  <a:srgbClr val="000000"/>
                </a:solidFill>
                <a:latin typeface="+mn-lt"/>
                <a:ea typeface="+mn-ea"/>
              </a:rPr>
              <a:t>Double directional measurements (with 1 TX and 2 RX</a:t>
            </a:r>
            <a:r>
              <a:rPr lang="en-US" sz="1400" kern="0" dirty="0" smtClean="0">
                <a:solidFill>
                  <a:srgbClr val="000000"/>
                </a:solidFill>
                <a:latin typeface="+mn-lt"/>
                <a:ea typeface="+mn-ea"/>
              </a:rPr>
              <a:t>)</a:t>
            </a:r>
            <a:endParaRPr lang="en-US" sz="1400" kern="0" dirty="0">
              <a:solidFill>
                <a:srgbClr val="000000"/>
              </a:solidFill>
              <a:latin typeface="+mn-lt"/>
              <a:ea typeface="+mn-ea"/>
            </a:endParaRPr>
          </a:p>
          <a:p>
            <a:pPr marR="0" lvl="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endParaRPr kumimoji="0" lang="en-GB" sz="1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126231" y="1090559"/>
            <a:ext cx="8784976" cy="3467898"/>
            <a:chOff x="107504" y="1242385"/>
            <a:chExt cx="8784976" cy="3467898"/>
          </a:xfrm>
        </p:grpSpPr>
        <p:grpSp>
          <p:nvGrpSpPr>
            <p:cNvPr id="267" name="Gruppieren 266"/>
            <p:cNvGrpSpPr/>
            <p:nvPr/>
          </p:nvGrpSpPr>
          <p:grpSpPr>
            <a:xfrm>
              <a:off x="107504" y="1242385"/>
              <a:ext cx="8784976" cy="3410751"/>
              <a:chOff x="176447" y="182246"/>
              <a:chExt cx="7591742" cy="2873011"/>
            </a:xfrm>
          </p:grpSpPr>
          <p:grpSp>
            <p:nvGrpSpPr>
              <p:cNvPr id="268" name="Gruppieren 267"/>
              <p:cNvGrpSpPr/>
              <p:nvPr/>
            </p:nvGrpSpPr>
            <p:grpSpPr>
              <a:xfrm>
                <a:off x="615374" y="182246"/>
                <a:ext cx="7152815" cy="2873011"/>
                <a:chOff x="822004" y="291099"/>
                <a:chExt cx="10787864" cy="4640866"/>
              </a:xfrm>
            </p:grpSpPr>
            <p:cxnSp>
              <p:nvCxnSpPr>
                <p:cNvPr id="271" name="Gewinkelte Verbindung 270"/>
                <p:cNvCxnSpPr>
                  <a:stCxn id="274" idx="0"/>
                  <a:endCxn id="280" idx="4"/>
                </p:cNvCxnSpPr>
                <p:nvPr/>
              </p:nvCxnSpPr>
              <p:spPr>
                <a:xfrm rot="5400000" flipH="1" flipV="1">
                  <a:off x="1846383" y="2450638"/>
                  <a:ext cx="2036690" cy="13873"/>
                </a:xfrm>
                <a:prstGeom prst="bentConnector3">
                  <a:avLst>
                    <a:gd name="adj1" fmla="val 50000"/>
                  </a:avLst>
                </a:prstGeom>
                <a:ln w="19050">
                  <a:solidFill>
                    <a:schemeClr val="tx1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2" name="Freeform 23"/>
                <p:cNvSpPr>
                  <a:spLocks/>
                </p:cNvSpPr>
                <p:nvPr/>
              </p:nvSpPr>
              <p:spPr bwMode="auto">
                <a:xfrm>
                  <a:off x="5403320" y="1580292"/>
                  <a:ext cx="176925" cy="544247"/>
                </a:xfrm>
                <a:custGeom>
                  <a:avLst/>
                  <a:gdLst>
                    <a:gd name="T0" fmla="*/ 2147483646 w 360"/>
                    <a:gd name="T1" fmla="*/ 0 h 1080"/>
                    <a:gd name="T2" fmla="*/ 0 w 360"/>
                    <a:gd name="T3" fmla="*/ 2147483646 h 1080"/>
                    <a:gd name="T4" fmla="*/ 2147483646 w 360"/>
                    <a:gd name="T5" fmla="*/ 2147483646 h 1080"/>
                    <a:gd name="T6" fmla="*/ 0 w 360"/>
                    <a:gd name="T7" fmla="*/ 2147483646 h 108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0"/>
                    <a:gd name="T13" fmla="*/ 0 h 1080"/>
                    <a:gd name="T14" fmla="*/ 360 w 360"/>
                    <a:gd name="T15" fmla="*/ 1080 h 108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0" h="1080">
                      <a:moveTo>
                        <a:pt x="180" y="0"/>
                      </a:moveTo>
                      <a:lnTo>
                        <a:pt x="0" y="540"/>
                      </a:lnTo>
                      <a:lnTo>
                        <a:pt x="360" y="360"/>
                      </a:lnTo>
                      <a:lnTo>
                        <a:pt x="0" y="1080"/>
                      </a:lnTo>
                    </a:path>
                  </a:pathLst>
                </a:custGeom>
                <a:noFill/>
                <a:ln w="9525">
                  <a:solidFill>
                    <a:srgbClr val="000099"/>
                  </a:solidFill>
                  <a:prstDash val="lg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 sz="1600"/>
                </a:p>
              </p:txBody>
            </p:sp>
            <p:sp>
              <p:nvSpPr>
                <p:cNvPr id="274" name="Rectangle 83"/>
                <p:cNvSpPr>
                  <a:spLocks noChangeArrowheads="1"/>
                </p:cNvSpPr>
                <p:nvPr/>
              </p:nvSpPr>
              <p:spPr bwMode="auto">
                <a:xfrm>
                  <a:off x="2368048" y="3475919"/>
                  <a:ext cx="979488" cy="496888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>
                  <a:solidFill>
                    <a:srgbClr val="00335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sz="1100" dirty="0" smtClean="0">
                      <a:latin typeface="Times New Roman" panose="02020603050405020304" pitchFamily="18" charset="0"/>
                      <a:ea typeface="ＭＳ Ｐゴシック" charset="-128"/>
                    </a:rPr>
                    <a:t>Multiplier</a:t>
                  </a:r>
                </a:p>
                <a:p>
                  <a:pPr algn="ctr" eaLnBrk="1" hangingPunct="1">
                    <a:defRPr/>
                  </a:pPr>
                  <a:r>
                    <a:rPr lang="en-US" sz="1100" dirty="0" smtClean="0">
                      <a:latin typeface="Times New Roman" panose="02020603050405020304" pitchFamily="18" charset="0"/>
                      <a:ea typeface="ＭＳ Ｐゴシック" charset="-128"/>
                    </a:rPr>
                    <a:t>X8</a:t>
                  </a:r>
                  <a:endParaRPr lang="en-US" sz="1100" dirty="0">
                    <a:latin typeface="Times New Roman" panose="02020603050405020304" pitchFamily="18" charset="0"/>
                    <a:ea typeface="ＭＳ Ｐゴシック" charset="-128"/>
                  </a:endParaRPr>
                </a:p>
              </p:txBody>
            </p:sp>
            <p:sp>
              <p:nvSpPr>
                <p:cNvPr id="27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809348" y="385048"/>
                  <a:ext cx="979895" cy="6566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>
                      <a:latin typeface="Times New Roman" pitchFamily="18" charset="0"/>
                    </a:rPr>
                    <a:t>PA </a:t>
                  </a:r>
                  <a:r>
                    <a:rPr lang="es-ES" altLang="en-US" sz="1100" dirty="0" smtClean="0">
                      <a:latin typeface="Times New Roman" pitchFamily="18" charset="0"/>
                    </a:rPr>
                    <a:t>min. 23 dBm</a:t>
                  </a:r>
                  <a:endParaRPr lang="es-ES" altLang="en-US" sz="1100" dirty="0">
                    <a:latin typeface="Times New Roman" pitchFamily="18" charset="0"/>
                  </a:endParaRPr>
                </a:p>
              </p:txBody>
            </p:sp>
            <p:sp>
              <p:nvSpPr>
                <p:cNvPr id="276" name="Rectangle 83"/>
                <p:cNvSpPr>
                  <a:spLocks noChangeArrowheads="1"/>
                </p:cNvSpPr>
                <p:nvPr/>
              </p:nvSpPr>
              <p:spPr bwMode="auto">
                <a:xfrm>
                  <a:off x="5870851" y="4462065"/>
                  <a:ext cx="979488" cy="4699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sz="1050" dirty="0">
                      <a:latin typeface="Times New Roman" panose="02020603050405020304" pitchFamily="18" charset="0"/>
                      <a:ea typeface="ＭＳ Ｐゴシック" charset="-128"/>
                    </a:rPr>
                    <a:t>7</a:t>
                  </a:r>
                  <a:r>
                    <a:rPr lang="en-US" sz="1050" dirty="0" smtClean="0">
                      <a:latin typeface="Times New Roman" panose="02020603050405020304" pitchFamily="18" charset="0"/>
                      <a:ea typeface="ＭＳ Ｐゴシック" charset="-128"/>
                    </a:rPr>
                    <a:t> GHz </a:t>
                  </a:r>
                </a:p>
                <a:p>
                  <a:pPr algn="ctr" eaLnBrk="1" hangingPunct="1">
                    <a:defRPr/>
                  </a:pPr>
                  <a:r>
                    <a:rPr lang="en-US" sz="1050" dirty="0" smtClean="0">
                      <a:latin typeface="Times New Roman" panose="02020603050405020304" pitchFamily="18" charset="0"/>
                      <a:ea typeface="ＭＳ Ｐゴシック" charset="-128"/>
                    </a:rPr>
                    <a:t>Oscillator</a:t>
                  </a:r>
                  <a:endParaRPr lang="en-US" sz="1050" dirty="0">
                    <a:latin typeface="Times New Roman" panose="02020603050405020304" pitchFamily="18" charset="0"/>
                    <a:ea typeface="ＭＳ Ｐゴシック" charset="-128"/>
                  </a:endParaRPr>
                </a:p>
              </p:txBody>
            </p:sp>
            <p:cxnSp>
              <p:nvCxnSpPr>
                <p:cNvPr id="277" name="Gewinkelte Verbindung 10"/>
                <p:cNvCxnSpPr>
                  <a:cxnSpLocks noChangeShapeType="1"/>
                  <a:stCxn id="276" idx="1"/>
                  <a:endCxn id="270" idx="2"/>
                </p:cNvCxnSpPr>
                <p:nvPr/>
              </p:nvCxnSpPr>
              <p:spPr bwMode="auto">
                <a:xfrm rot="10800000">
                  <a:off x="822004" y="2233156"/>
                  <a:ext cx="5048850" cy="2463859"/>
                </a:xfrm>
                <a:prstGeom prst="bentConnector2">
                  <a:avLst/>
                </a:prstGeom>
                <a:noFill/>
                <a:ln w="19050" algn="ctr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278" name="Gruppieren 189"/>
                <p:cNvGrpSpPr/>
                <p:nvPr/>
              </p:nvGrpSpPr>
              <p:grpSpPr bwMode="auto">
                <a:xfrm>
                  <a:off x="3297357" y="1026850"/>
                  <a:ext cx="404582" cy="421740"/>
                  <a:chOff x="5053775" y="1553784"/>
                  <a:chExt cx="404601" cy="408769"/>
                </a:xfrm>
                <a:solidFill>
                  <a:schemeClr val="tx2">
                    <a:lumMod val="40000"/>
                    <a:lumOff val="60000"/>
                  </a:schemeClr>
                </a:solidFill>
              </p:grpSpPr>
              <p:sp>
                <p:nvSpPr>
                  <p:cNvPr id="383" name="Flowchart: Process 284"/>
                  <p:cNvSpPr/>
                  <p:nvPr/>
                </p:nvSpPr>
                <p:spPr bwMode="auto">
                  <a:xfrm>
                    <a:off x="5053775" y="1572113"/>
                    <a:ext cx="404601" cy="369360"/>
                  </a:xfrm>
                  <a:prstGeom prst="flowChartProcess">
                    <a:avLst/>
                  </a:prstGeom>
                  <a:grpFill/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b="1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84" name="Freeform 285"/>
                  <p:cNvSpPr/>
                  <p:nvPr/>
                </p:nvSpPr>
                <p:spPr bwMode="auto">
                  <a:xfrm rot="18810344">
                    <a:off x="5150004" y="1541848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85" name="Freeform 286"/>
                  <p:cNvSpPr/>
                  <p:nvPr/>
                </p:nvSpPr>
                <p:spPr bwMode="auto">
                  <a:xfrm rot="18810344">
                    <a:off x="5149067" y="1739408"/>
                    <a:ext cx="212146" cy="234144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86" name="Straight Connector 287"/>
                  <p:cNvCxnSpPr/>
                  <p:nvPr/>
                </p:nvCxnSpPr>
                <p:spPr bwMode="auto">
                  <a:xfrm rot="5400000" flipH="1" flipV="1">
                    <a:off x="5218671" y="1827057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387" name="Freeform 285"/>
                  <p:cNvSpPr/>
                  <p:nvPr/>
                </p:nvSpPr>
                <p:spPr bwMode="auto">
                  <a:xfrm rot="18810344">
                    <a:off x="5150005" y="1638000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88" name="Straight Connector 287"/>
                  <p:cNvCxnSpPr/>
                  <p:nvPr/>
                </p:nvCxnSpPr>
                <p:spPr bwMode="auto">
                  <a:xfrm rot="5400000" flipH="1" flipV="1">
                    <a:off x="5228010" y="1637725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79" name="Isosceles Triangle 103"/>
                <p:cNvSpPr/>
                <p:nvPr/>
              </p:nvSpPr>
              <p:spPr bwMode="auto">
                <a:xfrm rot="5400000">
                  <a:off x="3963179" y="1044033"/>
                  <a:ext cx="423862" cy="387350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80" name="Flowchart: Summing Junction 188"/>
                <p:cNvSpPr>
                  <a:spLocks noChangeArrowheads="1"/>
                </p:cNvSpPr>
                <p:nvPr/>
              </p:nvSpPr>
              <p:spPr bwMode="auto">
                <a:xfrm>
                  <a:off x="2672434" y="1028067"/>
                  <a:ext cx="398462" cy="411162"/>
                </a:xfrm>
                <a:prstGeom prst="flowChartSummingJuncti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50" kern="0">
                    <a:solidFill>
                      <a:srgbClr val="FFFFFF"/>
                    </a:solidFill>
                    <a:latin typeface="Arial"/>
                    <a:ea typeface="ＭＳ Ｐゴシック" charset="-128"/>
                  </a:endParaRPr>
                </a:p>
              </p:txBody>
            </p:sp>
            <p:sp>
              <p:nvSpPr>
                <p:cNvPr id="28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376873" y="378580"/>
                  <a:ext cx="979895" cy="3937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endParaRPr lang="es-ES" altLang="en-US" sz="1100">
                    <a:latin typeface="Times New Roman" pitchFamily="18" charset="0"/>
                  </a:endParaRPr>
                </a:p>
              </p:txBody>
            </p:sp>
            <p:sp>
              <p:nvSpPr>
                <p:cNvPr id="282" name="AutoShape 26"/>
                <p:cNvSpPr>
                  <a:spLocks noChangeArrowheads="1"/>
                </p:cNvSpPr>
                <p:nvPr/>
              </p:nvSpPr>
              <p:spPr bwMode="auto">
                <a:xfrm rot="16200000">
                  <a:off x="5010565" y="1702231"/>
                  <a:ext cx="294325" cy="28416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B0F0"/>
                </a:solidFill>
                <a:ln w="19050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 sz="2000">
                    <a:latin typeface="Calibri" pitchFamily="34" charset="0"/>
                  </a:endParaRPr>
                </a:p>
              </p:txBody>
            </p:sp>
            <p:sp>
              <p:nvSpPr>
                <p:cNvPr id="283" name="AutoShape 26"/>
                <p:cNvSpPr>
                  <a:spLocks noChangeArrowheads="1"/>
                </p:cNvSpPr>
                <p:nvPr/>
              </p:nvSpPr>
              <p:spPr bwMode="auto">
                <a:xfrm rot="5400000">
                  <a:off x="5620107" y="1702876"/>
                  <a:ext cx="294325" cy="28416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B0F0"/>
                </a:solidFill>
                <a:ln w="19050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 sz="2000">
                    <a:latin typeface="Calibri" pitchFamily="34" charset="0"/>
                  </a:endParaRPr>
                </a:p>
              </p:txBody>
            </p:sp>
            <p:sp>
              <p:nvSpPr>
                <p:cNvPr id="284" name="Rectangle 83"/>
                <p:cNvSpPr>
                  <a:spLocks noChangeArrowheads="1"/>
                </p:cNvSpPr>
                <p:nvPr/>
              </p:nvSpPr>
              <p:spPr bwMode="auto">
                <a:xfrm>
                  <a:off x="8823812" y="3357189"/>
                  <a:ext cx="979488" cy="496888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>
                  <a:solidFill>
                    <a:srgbClr val="00335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sz="1100" dirty="0">
                      <a:latin typeface="Times New Roman" panose="02020603050405020304" pitchFamily="18" charset="0"/>
                      <a:ea typeface="ＭＳ Ｐゴシック" charset="-128"/>
                    </a:rPr>
                    <a:t>Multiplier</a:t>
                  </a:r>
                </a:p>
                <a:p>
                  <a:pPr algn="ctr" eaLnBrk="1" hangingPunct="1">
                    <a:defRPr/>
                  </a:pPr>
                  <a:r>
                    <a:rPr lang="en-US" sz="1100" dirty="0" smtClean="0">
                      <a:latin typeface="Times New Roman" panose="02020603050405020304" pitchFamily="18" charset="0"/>
                      <a:ea typeface="ＭＳ Ｐゴシック" charset="-128"/>
                    </a:rPr>
                    <a:t>X8</a:t>
                  </a:r>
                  <a:endParaRPr lang="en-US" sz="1100" dirty="0">
                    <a:latin typeface="Times New Roman" panose="02020603050405020304" pitchFamily="18" charset="0"/>
                    <a:ea typeface="ＭＳ Ｐゴシック" charset="-128"/>
                  </a:endParaRPr>
                </a:p>
              </p:txBody>
            </p:sp>
            <p:sp>
              <p:nvSpPr>
                <p:cNvPr id="28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7103483" y="632095"/>
                  <a:ext cx="1307314" cy="708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 smtClean="0">
                      <a:latin typeface="Times New Roman" pitchFamily="18" charset="0"/>
                    </a:rPr>
                    <a:t>LNA</a:t>
                  </a:r>
                </a:p>
                <a:p>
                  <a:pPr algn="ctr"/>
                  <a:r>
                    <a:rPr lang="es-ES" altLang="en-US" sz="1100" dirty="0" smtClean="0">
                      <a:latin typeface="Times New Roman" pitchFamily="18" charset="0"/>
                    </a:rPr>
                    <a:t>Gain : 35 dB</a:t>
                  </a:r>
                </a:p>
                <a:p>
                  <a:pPr algn="ctr"/>
                  <a:endParaRPr lang="es-ES" altLang="en-US" sz="1100" dirty="0" smtClean="0">
                    <a:latin typeface="Times New Roman" pitchFamily="18" charset="0"/>
                  </a:endParaRPr>
                </a:p>
                <a:p>
                  <a:pPr algn="ctr"/>
                  <a:endParaRPr lang="es-ES" altLang="en-US" sz="1100" dirty="0">
                    <a:latin typeface="Times New Roman" pitchFamily="18" charset="0"/>
                  </a:endParaRPr>
                </a:p>
              </p:txBody>
            </p:sp>
            <p:grpSp>
              <p:nvGrpSpPr>
                <p:cNvPr id="287" name="Gruppieren 252"/>
                <p:cNvGrpSpPr/>
                <p:nvPr/>
              </p:nvGrpSpPr>
              <p:grpSpPr bwMode="auto">
                <a:xfrm>
                  <a:off x="8295060" y="1305891"/>
                  <a:ext cx="404582" cy="421740"/>
                  <a:chOff x="5053775" y="1553784"/>
                  <a:chExt cx="404601" cy="408769"/>
                </a:xfrm>
                <a:solidFill>
                  <a:schemeClr val="tx2">
                    <a:lumMod val="40000"/>
                    <a:lumOff val="60000"/>
                  </a:schemeClr>
                </a:solidFill>
              </p:grpSpPr>
              <p:sp>
                <p:nvSpPr>
                  <p:cNvPr id="377" name="Flowchart: Process 284"/>
                  <p:cNvSpPr/>
                  <p:nvPr/>
                </p:nvSpPr>
                <p:spPr bwMode="auto">
                  <a:xfrm>
                    <a:off x="5053775" y="1572113"/>
                    <a:ext cx="404601" cy="369360"/>
                  </a:xfrm>
                  <a:prstGeom prst="flowChartProcess">
                    <a:avLst/>
                  </a:prstGeom>
                  <a:grpFill/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b="1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78" name="Freeform 285"/>
                  <p:cNvSpPr/>
                  <p:nvPr/>
                </p:nvSpPr>
                <p:spPr bwMode="auto">
                  <a:xfrm rot="18810344">
                    <a:off x="5150004" y="1541848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79" name="Freeform 286"/>
                  <p:cNvSpPr/>
                  <p:nvPr/>
                </p:nvSpPr>
                <p:spPr bwMode="auto">
                  <a:xfrm rot="18810344">
                    <a:off x="5149067" y="1739408"/>
                    <a:ext cx="212146" cy="234144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80" name="Straight Connector 287"/>
                  <p:cNvCxnSpPr/>
                  <p:nvPr/>
                </p:nvCxnSpPr>
                <p:spPr bwMode="auto">
                  <a:xfrm rot="5400000" flipH="1" flipV="1">
                    <a:off x="5218671" y="1827057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381" name="Freeform 285"/>
                  <p:cNvSpPr/>
                  <p:nvPr/>
                </p:nvSpPr>
                <p:spPr bwMode="auto">
                  <a:xfrm rot="18810344">
                    <a:off x="5150005" y="1638000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82" name="Straight Connector 287"/>
                  <p:cNvCxnSpPr/>
                  <p:nvPr/>
                </p:nvCxnSpPr>
                <p:spPr bwMode="auto">
                  <a:xfrm rot="5400000" flipH="1" flipV="1">
                    <a:off x="5228010" y="1637725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88" name="Isosceles Triangle 103"/>
                <p:cNvSpPr/>
                <p:nvPr/>
              </p:nvSpPr>
              <p:spPr bwMode="auto">
                <a:xfrm rot="5400000">
                  <a:off x="7350777" y="1323132"/>
                  <a:ext cx="425450" cy="387350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90" name="Flowchart: Summing Junction 188"/>
                <p:cNvSpPr>
                  <a:spLocks noChangeArrowheads="1"/>
                </p:cNvSpPr>
                <p:nvPr/>
              </p:nvSpPr>
              <p:spPr bwMode="auto">
                <a:xfrm>
                  <a:off x="9114207" y="1311776"/>
                  <a:ext cx="398463" cy="412750"/>
                </a:xfrm>
                <a:prstGeom prst="flowChartSummingJuncti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50" kern="0">
                    <a:solidFill>
                      <a:srgbClr val="FFFFFF"/>
                    </a:solidFill>
                    <a:latin typeface="Arial"/>
                    <a:ea typeface="ＭＳ Ｐゴシック" charset="-128"/>
                  </a:endParaRPr>
                </a:p>
              </p:txBody>
            </p:sp>
            <p:cxnSp>
              <p:nvCxnSpPr>
                <p:cNvPr id="291" name="Gewinkelte Verbindung 264"/>
                <p:cNvCxnSpPr>
                  <a:cxnSpLocks noChangeShapeType="1"/>
                  <a:endCxn id="284" idx="2"/>
                </p:cNvCxnSpPr>
                <p:nvPr/>
              </p:nvCxnSpPr>
              <p:spPr bwMode="auto">
                <a:xfrm rot="10800000">
                  <a:off x="9313557" y="3854077"/>
                  <a:ext cx="1608657" cy="248902"/>
                </a:xfrm>
                <a:prstGeom prst="bentConnector2">
                  <a:avLst/>
                </a:prstGeom>
                <a:noFill/>
                <a:ln w="19050" algn="ctr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292" name="Rectangle 39"/>
                <p:cNvSpPr>
                  <a:spLocks noChangeArrowheads="1"/>
                </p:cNvSpPr>
                <p:nvPr/>
              </p:nvSpPr>
              <p:spPr bwMode="auto">
                <a:xfrm>
                  <a:off x="10285893" y="1323604"/>
                  <a:ext cx="1323975" cy="1145621"/>
                </a:xfrm>
                <a:prstGeom prst="rect">
                  <a:avLst/>
                </a:prstGeom>
                <a:solidFill>
                  <a:schemeClr val="tx1">
                    <a:lumMod val="25000"/>
                    <a:lumOff val="75000"/>
                  </a:schemeClr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GB" sz="1050" b="1" dirty="0">
                      <a:latin typeface="Times New Roman" panose="02020603050405020304" pitchFamily="18" charset="0"/>
                      <a:ea typeface="ＭＳ Ｐゴシック" charset="-128"/>
                    </a:rPr>
                    <a:t>UWB </a:t>
                  </a:r>
                  <a:r>
                    <a:rPr lang="en-GB" sz="1050" b="1" dirty="0" smtClean="0">
                      <a:latin typeface="Times New Roman" panose="02020603050405020304" pitchFamily="18" charset="0"/>
                      <a:ea typeface="ＭＳ Ｐゴシック" charset="-128"/>
                    </a:rPr>
                    <a:t>Sounder RX </a:t>
                  </a:r>
                </a:p>
                <a:p>
                  <a:pPr algn="ctr" eaLnBrk="1" hangingPunct="1">
                    <a:defRPr/>
                  </a:pPr>
                  <a:r>
                    <a:rPr lang="en-GB" sz="1000" dirty="0" smtClean="0">
                      <a:latin typeface="Times New Roman" panose="02020603050405020304" pitchFamily="18" charset="0"/>
                      <a:ea typeface="ＭＳ Ｐゴシック" charset="-128"/>
                    </a:rPr>
                    <a:t>0 – 3.5 GHz</a:t>
                  </a:r>
                  <a:endParaRPr lang="en-GB" sz="1000" dirty="0">
                    <a:latin typeface="Times New Roman" panose="02020603050405020304" pitchFamily="18" charset="0"/>
                    <a:ea typeface="ＭＳ Ｐゴシック" charset="-128"/>
                  </a:endParaRPr>
                </a:p>
                <a:p>
                  <a:pPr algn="ctr" eaLnBrk="1" hangingPunct="1">
                    <a:defRPr/>
                  </a:pPr>
                  <a:r>
                    <a:rPr lang="es-ES" sz="1000" dirty="0">
                      <a:latin typeface="Times New Roman" panose="02020603050405020304" pitchFamily="18" charset="0"/>
                      <a:ea typeface="ＭＳ Ｐゴシック" charset="-128"/>
                    </a:rPr>
                    <a:t>3.5 GHz - 10.5 GHz</a:t>
                  </a:r>
                </a:p>
              </p:txBody>
            </p:sp>
            <p:cxnSp>
              <p:nvCxnSpPr>
                <p:cNvPr id="293" name="Gerade Verbindung mit Pfeil 82"/>
                <p:cNvCxnSpPr>
                  <a:cxnSpLocks noChangeShapeType="1"/>
                  <a:stCxn id="288" idx="0"/>
                  <a:endCxn id="377" idx="1"/>
                </p:cNvCxnSpPr>
                <p:nvPr/>
              </p:nvCxnSpPr>
              <p:spPr bwMode="auto">
                <a:xfrm flipV="1">
                  <a:off x="7757177" y="1515342"/>
                  <a:ext cx="537883" cy="1465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94" name="Gerade Verbindung mit Pfeil 84"/>
                <p:cNvCxnSpPr>
                  <a:cxnSpLocks noChangeShapeType="1"/>
                  <a:stCxn id="361" idx="3"/>
                  <a:endCxn id="288" idx="3"/>
                </p:cNvCxnSpPr>
                <p:nvPr/>
              </p:nvCxnSpPr>
              <p:spPr bwMode="auto">
                <a:xfrm>
                  <a:off x="6932565" y="1516328"/>
                  <a:ext cx="437262" cy="479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95" name="Gewinkelte Verbindung 86"/>
                <p:cNvCxnSpPr>
                  <a:cxnSpLocks noChangeShapeType="1"/>
                  <a:stCxn id="284" idx="0"/>
                  <a:endCxn id="300" idx="4"/>
                </p:cNvCxnSpPr>
                <p:nvPr/>
              </p:nvCxnSpPr>
              <p:spPr bwMode="auto">
                <a:xfrm rot="16200000" flipV="1">
                  <a:off x="8813873" y="2857505"/>
                  <a:ext cx="999251" cy="117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algn="ctr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96" name="Gewinkelte Verbindung 108"/>
                <p:cNvCxnSpPr>
                  <a:cxnSpLocks noChangeShapeType="1"/>
                  <a:stCxn id="276" idx="3"/>
                  <a:endCxn id="292" idx="2"/>
                </p:cNvCxnSpPr>
                <p:nvPr/>
              </p:nvCxnSpPr>
              <p:spPr bwMode="auto">
                <a:xfrm flipV="1">
                  <a:off x="6850339" y="2469225"/>
                  <a:ext cx="4097541" cy="2227790"/>
                </a:xfrm>
                <a:prstGeom prst="bentConnector2">
                  <a:avLst/>
                </a:prstGeom>
                <a:noFill/>
                <a:ln w="19050" algn="ctr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97" name="Gerader Verbinder 43"/>
                <p:cNvCxnSpPr>
                  <a:cxnSpLocks noChangeShapeType="1"/>
                  <a:stCxn id="283" idx="0"/>
                  <a:endCxn id="283" idx="1"/>
                </p:cNvCxnSpPr>
                <p:nvPr/>
              </p:nvCxnSpPr>
              <p:spPr bwMode="auto">
                <a:xfrm flipH="1" flipV="1">
                  <a:off x="5767270" y="1771376"/>
                  <a:ext cx="142081" cy="73582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298" name="Gruppieren 110"/>
                <p:cNvGrpSpPr/>
                <p:nvPr/>
              </p:nvGrpSpPr>
              <p:grpSpPr bwMode="auto">
                <a:xfrm>
                  <a:off x="8331305" y="1955661"/>
                  <a:ext cx="404582" cy="421740"/>
                  <a:chOff x="5053775" y="1553784"/>
                  <a:chExt cx="404601" cy="408769"/>
                </a:xfrm>
                <a:solidFill>
                  <a:schemeClr val="tx2">
                    <a:lumMod val="40000"/>
                    <a:lumOff val="60000"/>
                  </a:schemeClr>
                </a:solidFill>
              </p:grpSpPr>
              <p:sp>
                <p:nvSpPr>
                  <p:cNvPr id="371" name="Flowchart: Process 284"/>
                  <p:cNvSpPr/>
                  <p:nvPr/>
                </p:nvSpPr>
                <p:spPr bwMode="auto">
                  <a:xfrm>
                    <a:off x="5053775" y="1572113"/>
                    <a:ext cx="404601" cy="369360"/>
                  </a:xfrm>
                  <a:prstGeom prst="flowChartProcess">
                    <a:avLst/>
                  </a:prstGeom>
                  <a:grpFill/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b="1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72" name="Freeform 285"/>
                  <p:cNvSpPr/>
                  <p:nvPr/>
                </p:nvSpPr>
                <p:spPr bwMode="auto">
                  <a:xfrm rot="18810344">
                    <a:off x="5150004" y="1541848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73" name="Freeform 286"/>
                  <p:cNvSpPr/>
                  <p:nvPr/>
                </p:nvSpPr>
                <p:spPr bwMode="auto">
                  <a:xfrm rot="18810344">
                    <a:off x="5149067" y="1739408"/>
                    <a:ext cx="212146" cy="234144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74" name="Straight Connector 287"/>
                  <p:cNvCxnSpPr/>
                  <p:nvPr/>
                </p:nvCxnSpPr>
                <p:spPr bwMode="auto">
                  <a:xfrm rot="5400000" flipH="1" flipV="1">
                    <a:off x="5218671" y="1827057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375" name="Freeform 285"/>
                  <p:cNvSpPr/>
                  <p:nvPr/>
                </p:nvSpPr>
                <p:spPr bwMode="auto">
                  <a:xfrm rot="18810344">
                    <a:off x="5150005" y="1638000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76" name="Straight Connector 287"/>
                  <p:cNvCxnSpPr/>
                  <p:nvPr/>
                </p:nvCxnSpPr>
                <p:spPr bwMode="auto">
                  <a:xfrm rot="5400000" flipH="1" flipV="1">
                    <a:off x="5228010" y="1637725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99" name="Isosceles Triangle 103"/>
                <p:cNvSpPr/>
                <p:nvPr/>
              </p:nvSpPr>
              <p:spPr bwMode="auto">
                <a:xfrm rot="5400000">
                  <a:off x="7351535" y="1981351"/>
                  <a:ext cx="423862" cy="387350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0" name="Flowchart: Summing Junction 188"/>
                <p:cNvSpPr>
                  <a:spLocks noChangeArrowheads="1"/>
                </p:cNvSpPr>
                <p:nvPr/>
              </p:nvSpPr>
              <p:spPr bwMode="auto">
                <a:xfrm>
                  <a:off x="9114207" y="1946776"/>
                  <a:ext cx="398463" cy="411162"/>
                </a:xfrm>
                <a:prstGeom prst="flowChartSummingJuncti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50" kern="0">
                    <a:solidFill>
                      <a:srgbClr val="FFFFFF"/>
                    </a:solidFill>
                    <a:latin typeface="Arial"/>
                    <a:ea typeface="ＭＳ Ｐゴシック" charset="-128"/>
                  </a:endParaRPr>
                </a:p>
              </p:txBody>
            </p:sp>
            <p:cxnSp>
              <p:nvCxnSpPr>
                <p:cNvPr id="301" name="Gerade Verbindung mit Pfeil 119"/>
                <p:cNvCxnSpPr>
                  <a:cxnSpLocks noChangeShapeType="1"/>
                  <a:stCxn id="299" idx="0"/>
                  <a:endCxn id="371" idx="1"/>
                </p:cNvCxnSpPr>
                <p:nvPr/>
              </p:nvCxnSpPr>
              <p:spPr bwMode="auto">
                <a:xfrm flipV="1">
                  <a:off x="7757141" y="2165112"/>
                  <a:ext cx="574164" cy="9914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02" name="Gerade Verbindung mit Pfeil 120"/>
                <p:cNvCxnSpPr>
                  <a:cxnSpLocks noChangeShapeType="1"/>
                  <a:stCxn id="363" idx="3"/>
                  <a:endCxn id="299" idx="3"/>
                </p:cNvCxnSpPr>
                <p:nvPr/>
              </p:nvCxnSpPr>
              <p:spPr bwMode="auto">
                <a:xfrm flipV="1">
                  <a:off x="6918927" y="2175026"/>
                  <a:ext cx="450864" cy="647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03" name="Gerade Verbindung mit Pfeil 56"/>
                <p:cNvCxnSpPr>
                  <a:cxnSpLocks noChangeShapeType="1"/>
                  <a:stCxn id="300" idx="0"/>
                  <a:endCxn id="290" idx="4"/>
                </p:cNvCxnSpPr>
                <p:nvPr/>
              </p:nvCxnSpPr>
              <p:spPr bwMode="auto">
                <a:xfrm flipV="1">
                  <a:off x="9313556" y="1724327"/>
                  <a:ext cx="0" cy="221863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304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296012" y="1156266"/>
                  <a:ext cx="874279" cy="3685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>
                      <a:latin typeface="Times New Roman" pitchFamily="18" charset="0"/>
                    </a:rPr>
                    <a:t>H Pol. </a:t>
                  </a:r>
                </a:p>
              </p:txBody>
            </p:sp>
            <p:sp>
              <p:nvSpPr>
                <p:cNvPr id="30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233857" y="2193201"/>
                  <a:ext cx="967828" cy="3002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>
                      <a:latin typeface="Times New Roman" pitchFamily="18" charset="0"/>
                    </a:rPr>
                    <a:t>V Pol.</a:t>
                  </a:r>
                </a:p>
              </p:txBody>
            </p:sp>
            <p:sp>
              <p:nvSpPr>
                <p:cNvPr id="30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9305650" y="1071440"/>
                  <a:ext cx="839563" cy="322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>
                      <a:latin typeface="Times New Roman" pitchFamily="18" charset="0"/>
                    </a:rPr>
                    <a:t>CH 1</a:t>
                  </a:r>
                </a:p>
              </p:txBody>
            </p:sp>
            <p:sp>
              <p:nvSpPr>
                <p:cNvPr id="30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9388619" y="2147970"/>
                  <a:ext cx="749578" cy="3774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>
                      <a:latin typeface="Times New Roman" pitchFamily="18" charset="0"/>
                    </a:rPr>
                    <a:t>CH 2</a:t>
                  </a:r>
                </a:p>
              </p:txBody>
            </p:sp>
            <p:cxnSp>
              <p:nvCxnSpPr>
                <p:cNvPr id="308" name="Gewinkelte Verbindung 126"/>
                <p:cNvCxnSpPr>
                  <a:cxnSpLocks noChangeShapeType="1"/>
                  <a:endCxn id="282" idx="5"/>
                </p:cNvCxnSpPr>
                <p:nvPr/>
              </p:nvCxnSpPr>
              <p:spPr bwMode="auto">
                <a:xfrm>
                  <a:off x="4347331" y="1245106"/>
                  <a:ext cx="810397" cy="525625"/>
                </a:xfrm>
                <a:prstGeom prst="bentConnector2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30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562343" y="897675"/>
                  <a:ext cx="822338" cy="3671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>
                      <a:latin typeface="Times New Roman" pitchFamily="18" charset="0"/>
                    </a:rPr>
                    <a:t>H Pol. </a:t>
                  </a:r>
                </a:p>
              </p:txBody>
            </p:sp>
            <p:sp>
              <p:nvSpPr>
                <p:cNvPr id="31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570750" y="2592793"/>
                  <a:ext cx="825074" cy="3437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>
                      <a:latin typeface="Times New Roman" pitchFamily="18" charset="0"/>
                    </a:rPr>
                    <a:t>V Pol.</a:t>
                  </a:r>
                </a:p>
              </p:txBody>
            </p:sp>
            <p:grpSp>
              <p:nvGrpSpPr>
                <p:cNvPr id="311" name="Gruppieren 189"/>
                <p:cNvGrpSpPr/>
                <p:nvPr/>
              </p:nvGrpSpPr>
              <p:grpSpPr bwMode="auto">
                <a:xfrm>
                  <a:off x="3266708" y="2319750"/>
                  <a:ext cx="404582" cy="421740"/>
                  <a:chOff x="5053775" y="1553784"/>
                  <a:chExt cx="404601" cy="408769"/>
                </a:xfrm>
                <a:solidFill>
                  <a:schemeClr val="tx2">
                    <a:lumMod val="40000"/>
                    <a:lumOff val="60000"/>
                  </a:schemeClr>
                </a:solidFill>
              </p:grpSpPr>
              <p:sp>
                <p:nvSpPr>
                  <p:cNvPr id="365" name="Flowchart: Process 284"/>
                  <p:cNvSpPr/>
                  <p:nvPr/>
                </p:nvSpPr>
                <p:spPr bwMode="auto">
                  <a:xfrm>
                    <a:off x="5053775" y="1572113"/>
                    <a:ext cx="404601" cy="369360"/>
                  </a:xfrm>
                  <a:prstGeom prst="flowChartProcess">
                    <a:avLst/>
                  </a:prstGeom>
                  <a:grpFill/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b="1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66" name="Freeform 285"/>
                  <p:cNvSpPr/>
                  <p:nvPr/>
                </p:nvSpPr>
                <p:spPr bwMode="auto">
                  <a:xfrm rot="18810344">
                    <a:off x="5150004" y="1541848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67" name="Freeform 286"/>
                  <p:cNvSpPr/>
                  <p:nvPr/>
                </p:nvSpPr>
                <p:spPr bwMode="auto">
                  <a:xfrm rot="18810344">
                    <a:off x="5149067" y="1739408"/>
                    <a:ext cx="212146" cy="234144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68" name="Straight Connector 287"/>
                  <p:cNvCxnSpPr/>
                  <p:nvPr/>
                </p:nvCxnSpPr>
                <p:spPr bwMode="auto">
                  <a:xfrm rot="5400000" flipH="1" flipV="1">
                    <a:off x="5218671" y="1827057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369" name="Freeform 285"/>
                  <p:cNvSpPr/>
                  <p:nvPr/>
                </p:nvSpPr>
                <p:spPr bwMode="auto">
                  <a:xfrm rot="18810344">
                    <a:off x="5150005" y="1638000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70" name="Straight Connector 287"/>
                  <p:cNvCxnSpPr/>
                  <p:nvPr/>
                </p:nvCxnSpPr>
                <p:spPr bwMode="auto">
                  <a:xfrm rot="5400000" flipH="1" flipV="1">
                    <a:off x="5228010" y="1637725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12" name="Isosceles Triangle 103"/>
                <p:cNvSpPr/>
                <p:nvPr/>
              </p:nvSpPr>
              <p:spPr bwMode="auto">
                <a:xfrm rot="5400000">
                  <a:off x="3932530" y="2336933"/>
                  <a:ext cx="423862" cy="387350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13" name="Flowchart: Summing Junction 188"/>
                <p:cNvSpPr>
                  <a:spLocks noChangeArrowheads="1"/>
                </p:cNvSpPr>
                <p:nvPr/>
              </p:nvSpPr>
              <p:spPr bwMode="auto">
                <a:xfrm>
                  <a:off x="2658561" y="2325027"/>
                  <a:ext cx="398462" cy="411162"/>
                </a:xfrm>
                <a:prstGeom prst="flowChartSummingJuncti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50" kern="0">
                    <a:solidFill>
                      <a:srgbClr val="FFFFFF"/>
                    </a:solidFill>
                    <a:latin typeface="Arial"/>
                    <a:ea typeface="ＭＳ Ｐゴシック" charset="-128"/>
                  </a:endParaRPr>
                </a:p>
              </p:txBody>
            </p:sp>
            <p:cxnSp>
              <p:nvCxnSpPr>
                <p:cNvPr id="314" name="Gewinkelte Verbindung 126"/>
                <p:cNvCxnSpPr>
                  <a:cxnSpLocks noChangeShapeType="1"/>
                  <a:endCxn id="282" idx="1"/>
                </p:cNvCxnSpPr>
                <p:nvPr/>
              </p:nvCxnSpPr>
              <p:spPr bwMode="auto">
                <a:xfrm flipV="1">
                  <a:off x="4325340" y="1917894"/>
                  <a:ext cx="832388" cy="616419"/>
                </a:xfrm>
                <a:prstGeom prst="bentConnector2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315" name="Flowchart: Process 284"/>
                <p:cNvSpPr/>
                <p:nvPr/>
              </p:nvSpPr>
              <p:spPr bwMode="auto">
                <a:xfrm>
                  <a:off x="1789005" y="1580190"/>
                  <a:ext cx="404582" cy="381081"/>
                </a:xfrm>
                <a:prstGeom prst="flowChartProcess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254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50" b="1" kern="0">
                    <a:solidFill>
                      <a:srgbClr val="000000"/>
                    </a:solidFill>
                    <a:latin typeface="Arial"/>
                    <a:ea typeface="+mn-ea"/>
                  </a:endParaRPr>
                </a:p>
              </p:txBody>
            </p:sp>
            <p:cxnSp>
              <p:nvCxnSpPr>
                <p:cNvPr id="316" name="Gerader Verbinder 315"/>
                <p:cNvCxnSpPr>
                  <a:stCxn id="315" idx="1"/>
                </p:cNvCxnSpPr>
                <p:nvPr/>
              </p:nvCxnSpPr>
              <p:spPr bwMode="auto">
                <a:xfrm flipV="1">
                  <a:off x="1789005" y="1770730"/>
                  <a:ext cx="130169" cy="1"/>
                </a:xfrm>
                <a:prstGeom prst="lin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</p:cxnSp>
            <p:cxnSp>
              <p:nvCxnSpPr>
                <p:cNvPr id="317" name="Gerader Verbinder 316"/>
                <p:cNvCxnSpPr/>
                <p:nvPr/>
              </p:nvCxnSpPr>
              <p:spPr bwMode="auto">
                <a:xfrm>
                  <a:off x="2071252" y="1664461"/>
                  <a:ext cx="122335" cy="3564"/>
                </a:xfrm>
                <a:prstGeom prst="lin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</p:cxnSp>
            <p:cxnSp>
              <p:nvCxnSpPr>
                <p:cNvPr id="318" name="Gerader Verbinder 317"/>
                <p:cNvCxnSpPr/>
                <p:nvPr/>
              </p:nvCxnSpPr>
              <p:spPr bwMode="auto">
                <a:xfrm>
                  <a:off x="2066414" y="1835005"/>
                  <a:ext cx="122335" cy="3564"/>
                </a:xfrm>
                <a:prstGeom prst="lin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</p:cxnSp>
            <p:cxnSp>
              <p:nvCxnSpPr>
                <p:cNvPr id="319" name="Gerader Verbinder 318"/>
                <p:cNvCxnSpPr/>
                <p:nvPr/>
              </p:nvCxnSpPr>
              <p:spPr bwMode="auto">
                <a:xfrm flipV="1">
                  <a:off x="1920087" y="1664461"/>
                  <a:ext cx="160334" cy="106709"/>
                </a:xfrm>
                <a:prstGeom prst="lin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</p:cxnSp>
            <p:cxnSp>
              <p:nvCxnSpPr>
                <p:cNvPr id="320" name="Gerade Verbindung mit Pfeil 28"/>
                <p:cNvCxnSpPr>
                  <a:cxnSpLocks noChangeShapeType="1"/>
                  <a:stCxn id="280" idx="6"/>
                  <a:endCxn id="383" idx="1"/>
                </p:cNvCxnSpPr>
                <p:nvPr/>
              </p:nvCxnSpPr>
              <p:spPr bwMode="auto">
                <a:xfrm>
                  <a:off x="3070896" y="1233648"/>
                  <a:ext cx="226461" cy="2653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21" name="Gerade Verbindung mit Pfeil 28"/>
                <p:cNvCxnSpPr>
                  <a:cxnSpLocks noChangeShapeType="1"/>
                  <a:stCxn id="383" idx="3"/>
                  <a:endCxn id="279" idx="3"/>
                </p:cNvCxnSpPr>
                <p:nvPr/>
              </p:nvCxnSpPr>
              <p:spPr bwMode="auto">
                <a:xfrm>
                  <a:off x="3701939" y="1236301"/>
                  <a:ext cx="279496" cy="1407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22" name="Gerade Verbindung mit Pfeil 28"/>
                <p:cNvCxnSpPr>
                  <a:cxnSpLocks noChangeShapeType="1"/>
                  <a:stCxn id="365" idx="3"/>
                  <a:endCxn id="312" idx="3"/>
                </p:cNvCxnSpPr>
                <p:nvPr/>
              </p:nvCxnSpPr>
              <p:spPr bwMode="auto">
                <a:xfrm>
                  <a:off x="3671290" y="2529201"/>
                  <a:ext cx="279496" cy="1407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23" name="Gerade Verbindung mit Pfeil 28"/>
                <p:cNvCxnSpPr>
                  <a:cxnSpLocks noChangeShapeType="1"/>
                  <a:stCxn id="313" idx="6"/>
                  <a:endCxn id="365" idx="1"/>
                </p:cNvCxnSpPr>
                <p:nvPr/>
              </p:nvCxnSpPr>
              <p:spPr bwMode="auto">
                <a:xfrm flipV="1">
                  <a:off x="3057023" y="2529201"/>
                  <a:ext cx="209685" cy="1407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24" name="Gewinkelte Verbindung 126"/>
                <p:cNvCxnSpPr>
                  <a:cxnSpLocks noChangeShapeType="1"/>
                  <a:endCxn id="280" idx="2"/>
                </p:cNvCxnSpPr>
                <p:nvPr/>
              </p:nvCxnSpPr>
              <p:spPr bwMode="auto">
                <a:xfrm flipV="1">
                  <a:off x="2170158" y="1233648"/>
                  <a:ext cx="502276" cy="426789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25" name="Gerader Verbinder 324"/>
                <p:cNvCxnSpPr>
                  <a:stCxn id="315" idx="3"/>
                  <a:endCxn id="315" idx="3"/>
                </p:cNvCxnSpPr>
                <p:nvPr/>
              </p:nvCxnSpPr>
              <p:spPr>
                <a:xfrm>
                  <a:off x="2193587" y="1770731"/>
                  <a:ext cx="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Gewinkelte Verbindung 126"/>
                <p:cNvCxnSpPr>
                  <a:cxnSpLocks noChangeShapeType="1"/>
                  <a:stCxn id="315" idx="3"/>
                  <a:endCxn id="313" idx="2"/>
                </p:cNvCxnSpPr>
                <p:nvPr/>
              </p:nvCxnSpPr>
              <p:spPr bwMode="auto">
                <a:xfrm>
                  <a:off x="2193587" y="1770731"/>
                  <a:ext cx="464974" cy="759877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27" name="Gerade Verbindung mit Pfeil 28"/>
                <p:cNvCxnSpPr>
                  <a:cxnSpLocks noChangeShapeType="1"/>
                  <a:endCxn id="315" idx="1"/>
                </p:cNvCxnSpPr>
                <p:nvPr/>
              </p:nvCxnSpPr>
              <p:spPr bwMode="auto">
                <a:xfrm flipV="1">
                  <a:off x="1435916" y="1770731"/>
                  <a:ext cx="353089" cy="3362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28" name="Gewinkelte Verbindung 327"/>
                <p:cNvCxnSpPr>
                  <a:stCxn id="274" idx="0"/>
                  <a:endCxn id="313" idx="4"/>
                </p:cNvCxnSpPr>
                <p:nvPr/>
              </p:nvCxnSpPr>
              <p:spPr>
                <a:xfrm rot="5400000" flipH="1" flipV="1">
                  <a:off x="2487927" y="3106054"/>
                  <a:ext cx="739730" cy="12700"/>
                </a:xfrm>
                <a:prstGeom prst="bentConnector3">
                  <a:avLst>
                    <a:gd name="adj1" fmla="val 50000"/>
                  </a:avLst>
                </a:prstGeom>
                <a:ln w="19050">
                  <a:solidFill>
                    <a:schemeClr val="tx1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9" name="Rechteck 328"/>
                <p:cNvSpPr/>
                <p:nvPr/>
              </p:nvSpPr>
              <p:spPr>
                <a:xfrm>
                  <a:off x="1654844" y="291100"/>
                  <a:ext cx="3003147" cy="3901285"/>
                </a:xfrm>
                <a:prstGeom prst="rect">
                  <a:avLst/>
                </a:prstGeom>
                <a:noFill/>
                <a:ln w="28575">
                  <a:prstDash val="sysDot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 sz="1600"/>
                </a:p>
              </p:txBody>
            </p:sp>
            <p:cxnSp>
              <p:nvCxnSpPr>
                <p:cNvPr id="330" name="Gewinkelte Verbindung 126"/>
                <p:cNvCxnSpPr>
                  <a:cxnSpLocks noChangeShapeType="1"/>
                </p:cNvCxnSpPr>
                <p:nvPr/>
              </p:nvCxnSpPr>
              <p:spPr bwMode="auto">
                <a:xfrm>
                  <a:off x="9512670" y="1493158"/>
                  <a:ext cx="746741" cy="158077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31" name="Gewinkelte Verbindung 126"/>
                <p:cNvCxnSpPr>
                  <a:cxnSpLocks noChangeShapeType="1"/>
                </p:cNvCxnSpPr>
                <p:nvPr/>
              </p:nvCxnSpPr>
              <p:spPr bwMode="auto">
                <a:xfrm flipV="1">
                  <a:off x="9520046" y="2044449"/>
                  <a:ext cx="739365" cy="91944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332" name="Gruppieren 331"/>
                <p:cNvGrpSpPr/>
                <p:nvPr/>
              </p:nvGrpSpPr>
              <p:grpSpPr>
                <a:xfrm>
                  <a:off x="6313977" y="1962509"/>
                  <a:ext cx="604950" cy="424449"/>
                  <a:chOff x="7368527" y="3206322"/>
                  <a:chExt cx="604950" cy="424449"/>
                </a:xfrm>
              </p:grpSpPr>
              <p:sp>
                <p:nvSpPr>
                  <p:cNvPr id="363" name="Flowchart: Process 284"/>
                  <p:cNvSpPr/>
                  <p:nvPr/>
                </p:nvSpPr>
                <p:spPr bwMode="auto">
                  <a:xfrm>
                    <a:off x="7368527" y="3311384"/>
                    <a:ext cx="604950" cy="216203"/>
                  </a:xfrm>
                  <a:prstGeom prst="flowChartProcess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b="1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64" name="Gerade Verbindung mit Pfeil 363"/>
                  <p:cNvCxnSpPr/>
                  <p:nvPr/>
                </p:nvCxnSpPr>
                <p:spPr>
                  <a:xfrm flipV="1">
                    <a:off x="7451752" y="3206322"/>
                    <a:ext cx="439499" cy="424449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3" name="Gruppieren 332"/>
                <p:cNvGrpSpPr/>
                <p:nvPr/>
              </p:nvGrpSpPr>
              <p:grpSpPr>
                <a:xfrm>
                  <a:off x="6327615" y="1303164"/>
                  <a:ext cx="604950" cy="424449"/>
                  <a:chOff x="7368527" y="3206322"/>
                  <a:chExt cx="604950" cy="424449"/>
                </a:xfrm>
              </p:grpSpPr>
              <p:sp>
                <p:nvSpPr>
                  <p:cNvPr id="361" name="Flowchart: Process 284"/>
                  <p:cNvSpPr/>
                  <p:nvPr/>
                </p:nvSpPr>
                <p:spPr bwMode="auto">
                  <a:xfrm>
                    <a:off x="7368527" y="3311384"/>
                    <a:ext cx="604950" cy="216203"/>
                  </a:xfrm>
                  <a:prstGeom prst="flowChartProcess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b="1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62" name="Gerade Verbindung mit Pfeil 361"/>
                  <p:cNvCxnSpPr/>
                  <p:nvPr/>
                </p:nvCxnSpPr>
                <p:spPr>
                  <a:xfrm flipV="1">
                    <a:off x="7451752" y="3206322"/>
                    <a:ext cx="439499" cy="424449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34" name="Gerade Verbindung mit Pfeil 28"/>
                <p:cNvCxnSpPr>
                  <a:cxnSpLocks noChangeShapeType="1"/>
                </p:cNvCxnSpPr>
                <p:nvPr/>
              </p:nvCxnSpPr>
              <p:spPr bwMode="auto">
                <a:xfrm>
                  <a:off x="8653491" y="1525508"/>
                  <a:ext cx="414565" cy="2808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35" name="Gerade Verbindung mit Pfeil 28"/>
                <p:cNvCxnSpPr>
                  <a:cxnSpLocks noChangeShapeType="1"/>
                  <a:stCxn id="371" idx="3"/>
                  <a:endCxn id="300" idx="2"/>
                </p:cNvCxnSpPr>
                <p:nvPr/>
              </p:nvCxnSpPr>
              <p:spPr bwMode="auto">
                <a:xfrm flipV="1">
                  <a:off x="8735887" y="2152357"/>
                  <a:ext cx="378320" cy="12755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36" name="Gewinkelte Verbindung 126"/>
                <p:cNvCxnSpPr>
                  <a:cxnSpLocks noChangeShapeType="1"/>
                  <a:stCxn id="283" idx="1"/>
                  <a:endCxn id="361" idx="1"/>
                </p:cNvCxnSpPr>
                <p:nvPr/>
              </p:nvCxnSpPr>
              <p:spPr bwMode="auto">
                <a:xfrm rot="5400000" flipH="1" flipV="1">
                  <a:off x="5919918" y="1363680"/>
                  <a:ext cx="255048" cy="560345"/>
                </a:xfrm>
                <a:prstGeom prst="bentConnector2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37" name="Gewinkelte Verbindung 126"/>
                <p:cNvCxnSpPr>
                  <a:cxnSpLocks noChangeShapeType="1"/>
                  <a:stCxn id="283" idx="5"/>
                  <a:endCxn id="363" idx="1"/>
                </p:cNvCxnSpPr>
                <p:nvPr/>
              </p:nvCxnSpPr>
              <p:spPr bwMode="auto">
                <a:xfrm rot="16200000" flipH="1">
                  <a:off x="5912056" y="1773752"/>
                  <a:ext cx="257134" cy="546707"/>
                </a:xfrm>
                <a:prstGeom prst="bentConnector2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338" name="Rechteck 337"/>
                <p:cNvSpPr/>
                <p:nvPr/>
              </p:nvSpPr>
              <p:spPr>
                <a:xfrm>
                  <a:off x="6028441" y="291099"/>
                  <a:ext cx="4161345" cy="3936015"/>
                </a:xfrm>
                <a:prstGeom prst="rect">
                  <a:avLst/>
                </a:prstGeom>
                <a:noFill/>
                <a:ln w="28575">
                  <a:prstDash val="sysDot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 sz="1600"/>
                </a:p>
              </p:txBody>
            </p:sp>
            <p:cxnSp>
              <p:nvCxnSpPr>
                <p:cNvPr id="339" name="Gewinkelte Verbindung 264"/>
                <p:cNvCxnSpPr>
                  <a:cxnSpLocks noChangeShapeType="1"/>
                  <a:stCxn id="276" idx="1"/>
                </p:cNvCxnSpPr>
                <p:nvPr/>
              </p:nvCxnSpPr>
              <p:spPr bwMode="auto">
                <a:xfrm rot="10800000">
                  <a:off x="2848417" y="3991309"/>
                  <a:ext cx="3022434" cy="705706"/>
                </a:xfrm>
                <a:prstGeom prst="bentConnector3">
                  <a:avLst>
                    <a:gd name="adj1" fmla="val 99931"/>
                  </a:avLst>
                </a:prstGeom>
                <a:noFill/>
                <a:ln w="19050" algn="ctr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34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506461" y="1286944"/>
                  <a:ext cx="979895" cy="2837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 smtClean="0">
                      <a:latin typeface="Times New Roman" pitchFamily="18" charset="0"/>
                    </a:rPr>
                    <a:t>Switch</a:t>
                  </a:r>
                  <a:endParaRPr lang="es-ES" altLang="en-US" sz="1100" dirty="0">
                    <a:latin typeface="Times New Roman" pitchFamily="18" charset="0"/>
                  </a:endParaRPr>
                </a:p>
              </p:txBody>
            </p:sp>
            <p:sp>
              <p:nvSpPr>
                <p:cNvPr id="341" name="Rechteck 340"/>
                <p:cNvSpPr/>
                <p:nvPr/>
              </p:nvSpPr>
              <p:spPr>
                <a:xfrm>
                  <a:off x="2458901" y="347713"/>
                  <a:ext cx="1091016" cy="3454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de-DE" sz="1050" i="0" u="none" strike="noStrike" dirty="0" smtClean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rPr>
                    <a:t>TX Module</a:t>
                  </a:r>
                  <a:endParaRPr lang="de-DE" sz="1050" i="0" u="none" strike="noStrike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2" name="Rechteck 341"/>
                <p:cNvSpPr/>
                <p:nvPr/>
              </p:nvSpPr>
              <p:spPr>
                <a:xfrm>
                  <a:off x="7622347" y="337175"/>
                  <a:ext cx="1111908" cy="3454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de-DE" sz="1050" i="0" u="none" strike="noStrike" dirty="0" smtClean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rPr>
                    <a:t>RX Module</a:t>
                  </a:r>
                  <a:endParaRPr lang="de-DE" sz="1050" i="0" u="none" strike="noStrike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343" name="Gruppieren 110"/>
                <p:cNvGrpSpPr/>
                <p:nvPr/>
              </p:nvGrpSpPr>
              <p:grpSpPr bwMode="auto">
                <a:xfrm>
                  <a:off x="2666314" y="2909061"/>
                  <a:ext cx="404582" cy="421740"/>
                  <a:chOff x="5053775" y="1553784"/>
                  <a:chExt cx="404601" cy="408769"/>
                </a:xfrm>
                <a:solidFill>
                  <a:schemeClr val="tx2">
                    <a:lumMod val="40000"/>
                    <a:lumOff val="60000"/>
                  </a:schemeClr>
                </a:solidFill>
              </p:grpSpPr>
              <p:sp>
                <p:nvSpPr>
                  <p:cNvPr id="355" name="Flowchart: Process 284"/>
                  <p:cNvSpPr/>
                  <p:nvPr/>
                </p:nvSpPr>
                <p:spPr bwMode="auto">
                  <a:xfrm>
                    <a:off x="5053775" y="1572113"/>
                    <a:ext cx="404601" cy="369360"/>
                  </a:xfrm>
                  <a:prstGeom prst="flowChartProcess">
                    <a:avLst/>
                  </a:prstGeom>
                  <a:grpFill/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b="1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56" name="Freeform 285"/>
                  <p:cNvSpPr/>
                  <p:nvPr/>
                </p:nvSpPr>
                <p:spPr bwMode="auto">
                  <a:xfrm rot="18810344">
                    <a:off x="5150004" y="1541848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57" name="Freeform 286"/>
                  <p:cNvSpPr/>
                  <p:nvPr/>
                </p:nvSpPr>
                <p:spPr bwMode="auto">
                  <a:xfrm rot="18810344">
                    <a:off x="5149067" y="1739408"/>
                    <a:ext cx="212146" cy="234144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58" name="Straight Connector 287"/>
                  <p:cNvCxnSpPr/>
                  <p:nvPr/>
                </p:nvCxnSpPr>
                <p:spPr bwMode="auto">
                  <a:xfrm rot="5400000" flipH="1" flipV="1">
                    <a:off x="5218671" y="1827057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359" name="Freeform 285"/>
                  <p:cNvSpPr/>
                  <p:nvPr/>
                </p:nvSpPr>
                <p:spPr bwMode="auto">
                  <a:xfrm rot="18810344">
                    <a:off x="5150005" y="1638000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60" name="Straight Connector 287"/>
                  <p:cNvCxnSpPr/>
                  <p:nvPr/>
                </p:nvCxnSpPr>
                <p:spPr bwMode="auto">
                  <a:xfrm rot="5400000" flipH="1" flipV="1">
                    <a:off x="5228010" y="1637725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44" name="Gruppieren 110"/>
                <p:cNvGrpSpPr/>
                <p:nvPr/>
              </p:nvGrpSpPr>
              <p:grpSpPr bwMode="auto">
                <a:xfrm>
                  <a:off x="9106119" y="2831297"/>
                  <a:ext cx="404582" cy="421740"/>
                  <a:chOff x="5053775" y="1553784"/>
                  <a:chExt cx="404601" cy="408769"/>
                </a:xfrm>
                <a:solidFill>
                  <a:schemeClr val="tx2">
                    <a:lumMod val="40000"/>
                    <a:lumOff val="60000"/>
                  </a:schemeClr>
                </a:solidFill>
              </p:grpSpPr>
              <p:sp>
                <p:nvSpPr>
                  <p:cNvPr id="349" name="Flowchart: Process 284"/>
                  <p:cNvSpPr/>
                  <p:nvPr/>
                </p:nvSpPr>
                <p:spPr bwMode="auto">
                  <a:xfrm>
                    <a:off x="5053775" y="1572113"/>
                    <a:ext cx="404601" cy="369360"/>
                  </a:xfrm>
                  <a:prstGeom prst="flowChartProcess">
                    <a:avLst/>
                  </a:prstGeom>
                  <a:grpFill/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b="1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50" name="Freeform 285"/>
                  <p:cNvSpPr/>
                  <p:nvPr/>
                </p:nvSpPr>
                <p:spPr bwMode="auto">
                  <a:xfrm rot="18810344">
                    <a:off x="5150004" y="1541848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51" name="Freeform 286"/>
                  <p:cNvSpPr/>
                  <p:nvPr/>
                </p:nvSpPr>
                <p:spPr bwMode="auto">
                  <a:xfrm rot="18810344">
                    <a:off x="5149067" y="1739408"/>
                    <a:ext cx="212146" cy="234144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52" name="Straight Connector 287"/>
                  <p:cNvCxnSpPr/>
                  <p:nvPr/>
                </p:nvCxnSpPr>
                <p:spPr bwMode="auto">
                  <a:xfrm rot="5400000" flipH="1" flipV="1">
                    <a:off x="5218671" y="1827057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353" name="Freeform 285"/>
                  <p:cNvSpPr/>
                  <p:nvPr/>
                </p:nvSpPr>
                <p:spPr bwMode="auto">
                  <a:xfrm rot="18810344">
                    <a:off x="5150005" y="1638000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54" name="Straight Connector 287"/>
                  <p:cNvCxnSpPr/>
                  <p:nvPr/>
                </p:nvCxnSpPr>
                <p:spPr bwMode="auto">
                  <a:xfrm rot="5400000" flipH="1" flipV="1">
                    <a:off x="5228010" y="1637725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45" name="Rechteck 344"/>
                <p:cNvSpPr/>
                <p:nvPr/>
              </p:nvSpPr>
              <p:spPr>
                <a:xfrm>
                  <a:off x="3072805" y="1631898"/>
                  <a:ext cx="1490065" cy="4606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56 - 66 GHz</a:t>
                  </a:r>
                  <a:endParaRPr lang="de-DE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6" name="Rechteck 345"/>
                <p:cNvSpPr/>
                <p:nvPr/>
              </p:nvSpPr>
              <p:spPr>
                <a:xfrm>
                  <a:off x="8034735" y="1660345"/>
                  <a:ext cx="1103551" cy="35596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100" dirty="0" smtClean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56 - 66 GHz</a:t>
                  </a:r>
                  <a:endParaRPr lang="de-DE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681471" y="2815934"/>
                  <a:ext cx="979895" cy="6566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>
                      <a:latin typeface="Times New Roman" pitchFamily="18" charset="0"/>
                    </a:rPr>
                    <a:t>PA </a:t>
                  </a:r>
                  <a:r>
                    <a:rPr lang="es-ES" altLang="en-US" sz="1100" dirty="0" smtClean="0">
                      <a:latin typeface="Times New Roman" pitchFamily="18" charset="0"/>
                    </a:rPr>
                    <a:t>min.</a:t>
                  </a:r>
                </a:p>
                <a:p>
                  <a:pPr algn="ctr" eaLnBrk="1" hangingPunct="1"/>
                  <a:r>
                    <a:rPr lang="es-ES" altLang="en-US" sz="1100" dirty="0" smtClean="0">
                      <a:latin typeface="Times New Roman" pitchFamily="18" charset="0"/>
                    </a:rPr>
                    <a:t>23dBm</a:t>
                  </a:r>
                  <a:endParaRPr lang="es-ES" altLang="en-US" sz="1100" dirty="0">
                    <a:latin typeface="Times New Roman" pitchFamily="18" charset="0"/>
                  </a:endParaRPr>
                </a:p>
              </p:txBody>
            </p:sp>
            <p:sp>
              <p:nvSpPr>
                <p:cNvPr id="348" name="Rechteck 347"/>
                <p:cNvSpPr/>
                <p:nvPr/>
              </p:nvSpPr>
              <p:spPr>
                <a:xfrm>
                  <a:off x="6140667" y="2327144"/>
                  <a:ext cx="1024159" cy="5862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100" noProof="0" dirty="0" smtClean="0">
                      <a:solidFill>
                        <a:schemeClr val="tx1"/>
                      </a:solidFill>
                    </a:rPr>
                    <a:t>Step </a:t>
                  </a:r>
                </a:p>
                <a:p>
                  <a:pPr algn="ctr"/>
                  <a:r>
                    <a:rPr lang="en-US" sz="1100" noProof="0" dirty="0" smtClean="0">
                      <a:solidFill>
                        <a:schemeClr val="tx1"/>
                      </a:solidFill>
                    </a:rPr>
                    <a:t>Attenuator</a:t>
                  </a:r>
                </a:p>
              </p:txBody>
            </p:sp>
          </p:grpSp>
          <p:sp>
            <p:nvSpPr>
              <p:cNvPr id="269" name="Text Box 11"/>
              <p:cNvSpPr txBox="1">
                <a:spLocks noChangeArrowheads="1"/>
              </p:cNvSpPr>
              <p:nvPr/>
            </p:nvSpPr>
            <p:spPr bwMode="auto">
              <a:xfrm>
                <a:off x="4745614" y="1451028"/>
                <a:ext cx="866805" cy="438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lang="es-ES" altLang="en-US" sz="1100" dirty="0" smtClean="0">
                    <a:latin typeface="Times New Roman" pitchFamily="18" charset="0"/>
                  </a:rPr>
                  <a:t>LNA</a:t>
                </a:r>
              </a:p>
              <a:p>
                <a:pPr algn="ctr"/>
                <a:r>
                  <a:rPr lang="es-ES" altLang="en-US" sz="1100" dirty="0" smtClean="0">
                    <a:latin typeface="Times New Roman" pitchFamily="18" charset="0"/>
                  </a:rPr>
                  <a:t>Gain : 35 dB</a:t>
                </a:r>
              </a:p>
              <a:p>
                <a:pPr algn="ctr"/>
                <a:endParaRPr lang="es-ES" altLang="en-US" sz="1100" dirty="0" smtClean="0">
                  <a:latin typeface="Times New Roman" pitchFamily="18" charset="0"/>
                </a:endParaRPr>
              </a:p>
              <a:p>
                <a:pPr algn="ctr"/>
                <a:endParaRPr lang="es-ES" altLang="en-US" sz="1100" dirty="0">
                  <a:latin typeface="Times New Roman" pitchFamily="18" charset="0"/>
                </a:endParaRPr>
              </a:p>
            </p:txBody>
          </p:sp>
          <p:sp>
            <p:nvSpPr>
              <p:cNvPr id="270" name="Rectangle 39"/>
              <p:cNvSpPr>
                <a:spLocks noChangeArrowheads="1"/>
              </p:cNvSpPr>
              <p:nvPr/>
            </p:nvSpPr>
            <p:spPr bwMode="auto">
              <a:xfrm>
                <a:off x="176447" y="675294"/>
                <a:ext cx="877852" cy="709217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sz="1050" b="1" dirty="0">
                    <a:latin typeface="Times New Roman" panose="02020603050405020304" pitchFamily="18" charset="0"/>
                    <a:ea typeface="ＭＳ Ｐゴシック" charset="-128"/>
                  </a:rPr>
                  <a:t>UWB </a:t>
                </a:r>
                <a:r>
                  <a:rPr lang="en-GB" sz="1050" b="1" dirty="0" smtClean="0">
                    <a:latin typeface="Times New Roman" panose="02020603050405020304" pitchFamily="18" charset="0"/>
                    <a:ea typeface="ＭＳ Ｐゴシック" charset="-128"/>
                  </a:rPr>
                  <a:t>Sounder TX </a:t>
                </a:r>
              </a:p>
              <a:p>
                <a:pPr algn="ctr" eaLnBrk="1" hangingPunct="1">
                  <a:defRPr/>
                </a:pPr>
                <a:r>
                  <a:rPr lang="en-GB" sz="1000" dirty="0" smtClean="0">
                    <a:latin typeface="Times New Roman" panose="02020603050405020304" pitchFamily="18" charset="0"/>
                    <a:ea typeface="ＭＳ Ｐゴシック" charset="-128"/>
                  </a:rPr>
                  <a:t>0 – 3.5 GHz</a:t>
                </a:r>
                <a:endParaRPr lang="en-GB" sz="1000" dirty="0">
                  <a:latin typeface="Times New Roman" panose="02020603050405020304" pitchFamily="18" charset="0"/>
                  <a:ea typeface="ＭＳ Ｐゴシック" charset="-128"/>
                </a:endParaRPr>
              </a:p>
              <a:p>
                <a:pPr algn="ctr" eaLnBrk="1" hangingPunct="1">
                  <a:defRPr/>
                </a:pPr>
                <a:r>
                  <a:rPr lang="es-ES" sz="1000" dirty="0">
                    <a:latin typeface="Times New Roman" panose="02020603050405020304" pitchFamily="18" charset="0"/>
                    <a:ea typeface="ＭＳ Ｐゴシック" charset="-128"/>
                  </a:rPr>
                  <a:t>3.5 GHz - 10.5 GHz</a:t>
                </a:r>
              </a:p>
            </p:txBody>
          </p:sp>
        </p:grpSp>
        <p:sp>
          <p:nvSpPr>
            <p:cNvPr id="389" name="Text Box 11"/>
            <p:cNvSpPr txBox="1">
              <a:spLocks noChangeArrowheads="1"/>
            </p:cNvSpPr>
            <p:nvPr/>
          </p:nvSpPr>
          <p:spPr bwMode="auto">
            <a:xfrm>
              <a:off x="2693552" y="4227711"/>
              <a:ext cx="1585905" cy="482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1100" dirty="0" smtClean="0">
                  <a:latin typeface="Times New Roman" pitchFamily="18" charset="0"/>
                </a:rPr>
                <a:t>Optical link</a:t>
              </a:r>
              <a:endParaRPr lang="en-US" altLang="en-US" sz="1100" dirty="0">
                <a:latin typeface="Times New Roman" pitchFamily="18" charset="0"/>
              </a:endParaRPr>
            </a:p>
          </p:txBody>
        </p:sp>
        <p:sp>
          <p:nvSpPr>
            <p:cNvPr id="391" name="Text Box 11"/>
            <p:cNvSpPr txBox="1">
              <a:spLocks noChangeArrowheads="1"/>
            </p:cNvSpPr>
            <p:nvPr/>
          </p:nvSpPr>
          <p:spPr bwMode="auto">
            <a:xfrm>
              <a:off x="5905040" y="4227711"/>
              <a:ext cx="1585905" cy="482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1100" dirty="0" smtClean="0">
                  <a:latin typeface="Times New Roman" pitchFamily="18" charset="0"/>
                </a:rPr>
                <a:t>Optical link</a:t>
              </a:r>
              <a:endParaRPr lang="en-US" altLang="en-US" sz="1100" dirty="0">
                <a:latin typeface="Times New Roman" pitchFamily="18" charset="0"/>
              </a:endParaRPr>
            </a:p>
          </p:txBody>
        </p:sp>
      </p:grpSp>
      <p:sp>
        <p:nvSpPr>
          <p:cNvPr id="392" name="Rechteck 391"/>
          <p:cNvSpPr/>
          <p:nvPr/>
        </p:nvSpPr>
        <p:spPr>
          <a:xfrm>
            <a:off x="4676758" y="1415936"/>
            <a:ext cx="7857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noProof="0" dirty="0" smtClean="0">
                <a:solidFill>
                  <a:schemeClr val="tx1"/>
                </a:solidFill>
              </a:rPr>
              <a:t>Step </a:t>
            </a:r>
          </a:p>
          <a:p>
            <a:pPr algn="ctr"/>
            <a:r>
              <a:rPr lang="en-US" sz="1100" noProof="0" dirty="0" smtClean="0">
                <a:solidFill>
                  <a:schemeClr val="tx1"/>
                </a:solidFill>
              </a:rPr>
              <a:t>Attenuator</a:t>
            </a:r>
          </a:p>
        </p:txBody>
      </p:sp>
      <p:sp>
        <p:nvSpPr>
          <p:cNvPr id="127" name="Slide Number Placeholder 12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9795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726975"/>
          </a:xfrm>
        </p:spPr>
        <p:txBody>
          <a:bodyPr/>
          <a:lstStyle/>
          <a:p>
            <a:r>
              <a:rPr lang="en-US" dirty="0" smtClean="0"/>
              <a:t>Entrance Hall Scenario</a:t>
            </a:r>
            <a:endParaRPr lang="en-US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556792"/>
            <a:ext cx="3137172" cy="4705758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4599593" y="1484784"/>
            <a:ext cx="4032448" cy="45690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GB" kern="0" dirty="0" smtClean="0"/>
              <a:t>Dimensions: </a:t>
            </a:r>
          </a:p>
          <a:p>
            <a:r>
              <a:rPr lang="en-GB" kern="0" dirty="0" smtClean="0"/>
              <a:t>7 x 25m x 9m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kern="0" dirty="0" smtClean="0"/>
              <a:t>Class and metal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kern="0" dirty="0" smtClean="0"/>
              <a:t>3 different floors</a:t>
            </a:r>
          </a:p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xmlns="" val="37301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426" y="1561310"/>
            <a:ext cx="488476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Entrance Hall of </a:t>
            </a:r>
            <a:r>
              <a:rPr lang="en-US" sz="1800" b="1" dirty="0" err="1" smtClean="0">
                <a:solidFill>
                  <a:schemeClr val="tx1"/>
                </a:solidFill>
              </a:rPr>
              <a:t>Zuse</a:t>
            </a:r>
            <a:r>
              <a:rPr lang="en-US" sz="1800" b="1" dirty="0" smtClean="0">
                <a:solidFill>
                  <a:schemeClr val="tx1"/>
                </a:solidFill>
              </a:rPr>
              <a:t> – </a:t>
            </a:r>
            <a:r>
              <a:rPr lang="en-US" sz="1800" b="1" dirty="0" err="1" smtClean="0">
                <a:solidFill>
                  <a:schemeClr val="tx1"/>
                </a:solidFill>
              </a:rPr>
              <a:t>Bau</a:t>
            </a:r>
            <a:r>
              <a:rPr lang="en-US" sz="1800" b="1" dirty="0" smtClean="0">
                <a:solidFill>
                  <a:schemeClr val="tx1"/>
                </a:solidFill>
              </a:rPr>
              <a:t>  at TU </a:t>
            </a:r>
            <a:r>
              <a:rPr lang="en-US" sz="1800" b="1" dirty="0" err="1" smtClean="0">
                <a:solidFill>
                  <a:schemeClr val="tx1"/>
                </a:solidFill>
              </a:rPr>
              <a:t>Ilmenau</a:t>
            </a:r>
            <a:endParaRPr lang="en-US" sz="1800" b="1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1 </a:t>
            </a:r>
            <a:r>
              <a:rPr lang="en-US" sz="1800" dirty="0" err="1" smtClean="0">
                <a:solidFill>
                  <a:schemeClr val="tx1"/>
                </a:solidFill>
              </a:rPr>
              <a:t>Tx</a:t>
            </a:r>
            <a:r>
              <a:rPr lang="en-US" sz="1800" dirty="0" smtClean="0">
                <a:solidFill>
                  <a:schemeClr val="tx1"/>
                </a:solidFill>
              </a:rPr>
              <a:t> Positions (1 </a:t>
            </a:r>
            <a:r>
              <a:rPr lang="en-US" sz="1800" dirty="0" err="1" smtClean="0">
                <a:solidFill>
                  <a:schemeClr val="tx1"/>
                </a:solidFill>
              </a:rPr>
              <a:t>Tx</a:t>
            </a:r>
            <a:r>
              <a:rPr lang="en-US" sz="1800" dirty="0" smtClean="0">
                <a:solidFill>
                  <a:schemeClr val="tx1"/>
                </a:solidFill>
              </a:rPr>
              <a:t> in the ground floor)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9 Rx Positions (all in the ground floor)</a:t>
            </a:r>
          </a:p>
          <a:p>
            <a:pPr marL="0" indent="0">
              <a:buNone/>
            </a:pPr>
            <a:endParaRPr lang="en-US" sz="1800" dirty="0" smtClean="0">
              <a:solidFill>
                <a:srgbClr val="003359"/>
              </a:solidFill>
            </a:endParaRPr>
          </a:p>
          <a:p>
            <a:endParaRPr lang="en-US" sz="1800" dirty="0" smtClean="0">
              <a:solidFill>
                <a:srgbClr val="003359"/>
              </a:solidFill>
            </a:endParaRPr>
          </a:p>
          <a:p>
            <a:endParaRPr lang="en-US" sz="1800" dirty="0" smtClean="0">
              <a:solidFill>
                <a:srgbClr val="003359"/>
              </a:solidFill>
            </a:endParaRPr>
          </a:p>
          <a:p>
            <a:endParaRPr lang="en-US" sz="1800" dirty="0">
              <a:solidFill>
                <a:srgbClr val="003359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875510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dirty="0" err="1">
                <a:solidFill>
                  <a:schemeClr val="tx1"/>
                </a:solidFill>
              </a:rPr>
              <a:t>Entrance</a:t>
            </a:r>
            <a:r>
              <a:rPr lang="de-DE" dirty="0">
                <a:solidFill>
                  <a:schemeClr val="tx1"/>
                </a:solidFill>
              </a:rPr>
              <a:t> Hall Scenario</a:t>
            </a:r>
            <a:endParaRPr lang="de-DE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4186" y="1119191"/>
            <a:ext cx="3454400" cy="5181600"/>
          </a:xfrm>
          <a:prstGeom prst="rect">
            <a:avLst/>
          </a:prstGeom>
        </p:spPr>
      </p:pic>
      <p:sp>
        <p:nvSpPr>
          <p:cNvPr id="6" name="Ellipse 18"/>
          <p:cNvSpPr/>
          <p:nvPr/>
        </p:nvSpPr>
        <p:spPr bwMode="auto">
          <a:xfrm>
            <a:off x="7139397" y="4304510"/>
            <a:ext cx="237438" cy="221267"/>
          </a:xfrm>
          <a:prstGeom prst="ellipse">
            <a:avLst/>
          </a:prstGeom>
          <a:solidFill>
            <a:srgbClr val="FF7900"/>
          </a:solidFill>
          <a:ln>
            <a:solidFill>
              <a:srgbClr val="FF79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Textfeld 11"/>
          <p:cNvSpPr txBox="1"/>
          <p:nvPr/>
        </p:nvSpPr>
        <p:spPr>
          <a:xfrm>
            <a:off x="7473752" y="4304510"/>
            <a:ext cx="922414" cy="3947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600" kern="1200" dirty="0" smtClean="0">
                <a:solidFill>
                  <a:srgbClr val="FF7900"/>
                </a:solidFill>
                <a:effectLst/>
                <a:latin typeface="Arial"/>
                <a:ea typeface="MS PGothic"/>
                <a:cs typeface="Times New Roman"/>
              </a:rPr>
              <a:t>Tx 1</a:t>
            </a:r>
            <a:endParaRPr lang="en-GB" sz="1200" dirty="0">
              <a:solidFill>
                <a:srgbClr val="FF7900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11" name="Ellipse 18"/>
          <p:cNvSpPr/>
          <p:nvPr/>
        </p:nvSpPr>
        <p:spPr bwMode="auto">
          <a:xfrm>
            <a:off x="7934958" y="5980911"/>
            <a:ext cx="300793" cy="152400"/>
          </a:xfrm>
          <a:prstGeom prst="ellipse">
            <a:avLst/>
          </a:prstGeom>
          <a:solidFill>
            <a:srgbClr val="FF7900"/>
          </a:solidFill>
          <a:ln>
            <a:solidFill>
              <a:srgbClr val="FF79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12" name="Ellipse 18"/>
          <p:cNvSpPr/>
          <p:nvPr/>
        </p:nvSpPr>
        <p:spPr bwMode="auto">
          <a:xfrm>
            <a:off x="7156021" y="5530638"/>
            <a:ext cx="317731" cy="100800"/>
          </a:xfrm>
          <a:prstGeom prst="ellipse">
            <a:avLst/>
          </a:prstGeom>
          <a:solidFill>
            <a:srgbClr val="FF7900"/>
          </a:solidFill>
          <a:ln>
            <a:solidFill>
              <a:srgbClr val="FF79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13" name="Ellipse 18"/>
          <p:cNvSpPr/>
          <p:nvPr/>
        </p:nvSpPr>
        <p:spPr bwMode="auto">
          <a:xfrm>
            <a:off x="6514175" y="5295110"/>
            <a:ext cx="273777" cy="76200"/>
          </a:xfrm>
          <a:prstGeom prst="ellipse">
            <a:avLst/>
          </a:prstGeom>
          <a:solidFill>
            <a:srgbClr val="FF7900"/>
          </a:solidFill>
          <a:ln>
            <a:solidFill>
              <a:srgbClr val="FF79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14" name="Ellipse 18"/>
          <p:cNvSpPr/>
          <p:nvPr/>
        </p:nvSpPr>
        <p:spPr bwMode="auto">
          <a:xfrm>
            <a:off x="6084717" y="5066510"/>
            <a:ext cx="246035" cy="76200"/>
          </a:xfrm>
          <a:prstGeom prst="ellipse">
            <a:avLst/>
          </a:prstGeom>
          <a:solidFill>
            <a:srgbClr val="FF7900"/>
          </a:solidFill>
          <a:ln>
            <a:solidFill>
              <a:srgbClr val="FF79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15" name="Textfeld 11"/>
          <p:cNvSpPr txBox="1"/>
          <p:nvPr/>
        </p:nvSpPr>
        <p:spPr>
          <a:xfrm>
            <a:off x="8079343" y="5631437"/>
            <a:ext cx="922414" cy="3947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600" kern="1200" dirty="0" smtClean="0">
                <a:solidFill>
                  <a:srgbClr val="FF7900"/>
                </a:solidFill>
                <a:effectLst/>
                <a:latin typeface="Arial"/>
                <a:ea typeface="MS PGothic"/>
                <a:cs typeface="Times New Roman"/>
              </a:rPr>
              <a:t>Rx 1</a:t>
            </a:r>
            <a:endParaRPr lang="en-GB" sz="1200" dirty="0">
              <a:solidFill>
                <a:srgbClr val="FF7900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16" name="Textfeld 11"/>
          <p:cNvSpPr txBox="1"/>
          <p:nvPr/>
        </p:nvSpPr>
        <p:spPr>
          <a:xfrm>
            <a:off x="7192538" y="5599910"/>
            <a:ext cx="627309" cy="3947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600" kern="1200" dirty="0" smtClean="0">
                <a:solidFill>
                  <a:srgbClr val="FF7900"/>
                </a:solidFill>
                <a:effectLst/>
                <a:latin typeface="Arial"/>
                <a:ea typeface="MS PGothic"/>
                <a:cs typeface="Times New Roman"/>
              </a:rPr>
              <a:t>Rx 2</a:t>
            </a:r>
            <a:endParaRPr lang="en-GB" sz="1200" dirty="0">
              <a:solidFill>
                <a:srgbClr val="FF7900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17" name="Textfeld 11"/>
          <p:cNvSpPr txBox="1"/>
          <p:nvPr/>
        </p:nvSpPr>
        <p:spPr>
          <a:xfrm>
            <a:off x="6474903" y="5316596"/>
            <a:ext cx="638169" cy="3947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600" kern="1200" dirty="0" smtClean="0">
                <a:solidFill>
                  <a:srgbClr val="FF7900"/>
                </a:solidFill>
                <a:effectLst/>
                <a:latin typeface="Arial"/>
                <a:ea typeface="MS PGothic"/>
                <a:cs typeface="Times New Roman"/>
              </a:rPr>
              <a:t>Rx 3</a:t>
            </a:r>
            <a:endParaRPr lang="en-GB" sz="1200" dirty="0">
              <a:solidFill>
                <a:srgbClr val="FF7900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19" name="Textfeld 11"/>
          <p:cNvSpPr txBox="1"/>
          <p:nvPr/>
        </p:nvSpPr>
        <p:spPr>
          <a:xfrm>
            <a:off x="6455346" y="4484652"/>
            <a:ext cx="922414" cy="3947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600" kern="1200" dirty="0" smtClean="0">
                <a:solidFill>
                  <a:srgbClr val="FF7900"/>
                </a:solidFill>
                <a:effectLst/>
                <a:latin typeface="Arial"/>
                <a:ea typeface="MS PGothic"/>
                <a:cs typeface="Times New Roman"/>
              </a:rPr>
              <a:t>Rx 14</a:t>
            </a:r>
            <a:endParaRPr lang="en-GB" sz="1200" dirty="0">
              <a:solidFill>
                <a:srgbClr val="FF7900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20" name="Textfeld 11"/>
          <p:cNvSpPr txBox="1"/>
          <p:nvPr/>
        </p:nvSpPr>
        <p:spPr>
          <a:xfrm>
            <a:off x="5728649" y="4759052"/>
            <a:ext cx="922414" cy="3947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600" kern="1200" dirty="0" smtClean="0">
                <a:solidFill>
                  <a:srgbClr val="FF7900"/>
                </a:solidFill>
                <a:effectLst/>
                <a:latin typeface="Arial"/>
                <a:ea typeface="MS PGothic"/>
                <a:cs typeface="Times New Roman"/>
              </a:rPr>
              <a:t>Rx 4</a:t>
            </a:r>
            <a:endParaRPr lang="en-GB" sz="1200" dirty="0">
              <a:solidFill>
                <a:srgbClr val="FF7900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22" name="Ellipse 18"/>
          <p:cNvSpPr/>
          <p:nvPr/>
        </p:nvSpPr>
        <p:spPr bwMode="auto">
          <a:xfrm>
            <a:off x="6661071" y="5001325"/>
            <a:ext cx="246035" cy="76200"/>
          </a:xfrm>
          <a:prstGeom prst="ellipse">
            <a:avLst/>
          </a:prstGeom>
          <a:solidFill>
            <a:srgbClr val="FF7900"/>
          </a:solidFill>
          <a:ln>
            <a:solidFill>
              <a:srgbClr val="FF79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pic>
        <p:nvPicPr>
          <p:cNvPr id="23" name="Grafik 1" descr="\\vinson.rz.tu-ilmenau.de\FG_EMT\projects\ongoing\mmWaveHuawei\measurements\2015-02_03-27_2-Zusebau_Ground_Floor\photos\DSCN4971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4701463" cy="351986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Ellipse 18"/>
          <p:cNvSpPr/>
          <p:nvPr/>
        </p:nvSpPr>
        <p:spPr bwMode="auto">
          <a:xfrm>
            <a:off x="1080967" y="5212189"/>
            <a:ext cx="300793" cy="152400"/>
          </a:xfrm>
          <a:prstGeom prst="ellipse">
            <a:avLst/>
          </a:prstGeom>
          <a:solidFill>
            <a:srgbClr val="FF7900"/>
          </a:solidFill>
          <a:ln>
            <a:solidFill>
              <a:srgbClr val="FF79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25" name="Textfeld 11"/>
          <p:cNvSpPr txBox="1"/>
          <p:nvPr/>
        </p:nvSpPr>
        <p:spPr>
          <a:xfrm>
            <a:off x="1225352" y="4862715"/>
            <a:ext cx="922414" cy="3947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600" kern="1200" dirty="0" smtClean="0">
                <a:solidFill>
                  <a:srgbClr val="FF7900"/>
                </a:solidFill>
                <a:effectLst/>
                <a:latin typeface="Arial"/>
                <a:ea typeface="MS PGothic"/>
                <a:cs typeface="Times New Roman"/>
              </a:rPr>
              <a:t>Rx 9</a:t>
            </a:r>
            <a:endParaRPr lang="en-GB" sz="1200" dirty="0">
              <a:solidFill>
                <a:srgbClr val="FF7900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26" name="Ellipse 18"/>
          <p:cNvSpPr/>
          <p:nvPr/>
        </p:nvSpPr>
        <p:spPr bwMode="auto">
          <a:xfrm>
            <a:off x="890889" y="4983909"/>
            <a:ext cx="300793" cy="152400"/>
          </a:xfrm>
          <a:prstGeom prst="ellipse">
            <a:avLst/>
          </a:prstGeom>
          <a:solidFill>
            <a:srgbClr val="FF7900"/>
          </a:solidFill>
          <a:ln>
            <a:solidFill>
              <a:srgbClr val="FF79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27" name="Textfeld 11"/>
          <p:cNvSpPr txBox="1"/>
          <p:nvPr/>
        </p:nvSpPr>
        <p:spPr>
          <a:xfrm>
            <a:off x="1035274" y="4634435"/>
            <a:ext cx="922414" cy="3947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600" kern="1200" dirty="0" smtClean="0">
                <a:solidFill>
                  <a:srgbClr val="FF7900"/>
                </a:solidFill>
                <a:effectLst/>
                <a:latin typeface="Arial"/>
                <a:ea typeface="MS PGothic"/>
                <a:cs typeface="Times New Roman"/>
              </a:rPr>
              <a:t>Rx 10</a:t>
            </a:r>
            <a:endParaRPr lang="en-GB" sz="1200" dirty="0">
              <a:solidFill>
                <a:srgbClr val="FF7900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32" name="Ellipse 18"/>
          <p:cNvSpPr/>
          <p:nvPr/>
        </p:nvSpPr>
        <p:spPr bwMode="auto">
          <a:xfrm>
            <a:off x="3958276" y="5142917"/>
            <a:ext cx="317731" cy="100800"/>
          </a:xfrm>
          <a:prstGeom prst="ellipse">
            <a:avLst/>
          </a:prstGeom>
          <a:solidFill>
            <a:srgbClr val="FF7900"/>
          </a:solidFill>
          <a:ln>
            <a:solidFill>
              <a:srgbClr val="FF79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34" name="Textfeld 11"/>
          <p:cNvSpPr txBox="1"/>
          <p:nvPr/>
        </p:nvSpPr>
        <p:spPr>
          <a:xfrm>
            <a:off x="3994793" y="5212189"/>
            <a:ext cx="627309" cy="3947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600" kern="1200" dirty="0" smtClean="0">
                <a:solidFill>
                  <a:srgbClr val="FF7900"/>
                </a:solidFill>
                <a:effectLst/>
                <a:latin typeface="Arial"/>
                <a:ea typeface="MS PGothic"/>
                <a:cs typeface="Times New Roman"/>
              </a:rPr>
              <a:t>Rx 2</a:t>
            </a:r>
            <a:endParaRPr lang="en-GB" sz="1200" dirty="0">
              <a:solidFill>
                <a:srgbClr val="FF7900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36" name="Ellipse 18"/>
          <p:cNvSpPr/>
          <p:nvPr/>
        </p:nvSpPr>
        <p:spPr bwMode="auto">
          <a:xfrm>
            <a:off x="4882952" y="5523390"/>
            <a:ext cx="300793" cy="152400"/>
          </a:xfrm>
          <a:prstGeom prst="ellipse">
            <a:avLst/>
          </a:prstGeom>
          <a:solidFill>
            <a:srgbClr val="FF7900"/>
          </a:solidFill>
          <a:ln>
            <a:solidFill>
              <a:srgbClr val="FF79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37" name="Textfeld 11"/>
          <p:cNvSpPr txBox="1"/>
          <p:nvPr/>
        </p:nvSpPr>
        <p:spPr>
          <a:xfrm>
            <a:off x="4355118" y="5606545"/>
            <a:ext cx="922414" cy="3947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600" kern="1200" dirty="0" smtClean="0">
                <a:solidFill>
                  <a:srgbClr val="FF7900"/>
                </a:solidFill>
                <a:effectLst/>
                <a:latin typeface="Arial"/>
                <a:ea typeface="MS PGothic"/>
                <a:cs typeface="Times New Roman"/>
              </a:rPr>
              <a:t>Rx 1</a:t>
            </a:r>
            <a:endParaRPr lang="en-GB" sz="1200" dirty="0">
              <a:solidFill>
                <a:srgbClr val="FF7900"/>
              </a:solidFill>
              <a:effectLst/>
              <a:latin typeface="Times New Roman"/>
              <a:ea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358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4</TotalTime>
  <Words>1408</Words>
  <Application>Microsoft Office PowerPoint</Application>
  <PresentationFormat>On-screen Show (4:3)</PresentationFormat>
  <Paragraphs>405</Paragraphs>
  <Slides>24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802-11-Submission</vt:lpstr>
      <vt:lpstr>Document</vt:lpstr>
      <vt:lpstr>Channel Sounding for 802.11ay</vt:lpstr>
      <vt:lpstr>Abstract</vt:lpstr>
      <vt:lpstr>Outline</vt:lpstr>
      <vt:lpstr>Motivation</vt:lpstr>
      <vt:lpstr>Summary of Measurement Activities</vt:lpstr>
      <vt:lpstr>Slide 6</vt:lpstr>
      <vt:lpstr> Dual Polarimetric Ultra-Wideband Channel Sounder (DP-UMCS)</vt:lpstr>
      <vt:lpstr>Entrance Hall Scenario</vt:lpstr>
      <vt:lpstr>Entrance Hall Scenario</vt:lpstr>
      <vt:lpstr>Measurement Set-Up</vt:lpstr>
      <vt:lpstr>Measurement results </vt:lpstr>
      <vt:lpstr>Data Set</vt:lpstr>
      <vt:lpstr>Data Pre-processing</vt:lpstr>
      <vt:lpstr>Tx 1 – Rx 1 pLOS</vt:lpstr>
      <vt:lpstr>Tx 1 – Rx 9 NLOS</vt:lpstr>
      <vt:lpstr>Tx 1 – Rx 12 pLOS</vt:lpstr>
      <vt:lpstr>Tx 1 – Rx 13 NLOS</vt:lpstr>
      <vt:lpstr>Power Angular Profile of all Receivers</vt:lpstr>
      <vt:lpstr>Calculation</vt:lpstr>
      <vt:lpstr>PDP Tx 1</vt:lpstr>
      <vt:lpstr>PDP Tx 1</vt:lpstr>
      <vt:lpstr>List of Parameters</vt:lpstr>
      <vt:lpstr>Result discussion</vt:lpstr>
      <vt:lpstr>Conclusion/Discussion</vt:lpstr>
    </vt:vector>
  </TitlesOfParts>
  <Company>Intel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Robert Müller, Stephan H;Diego Dupleich, Reiner Thomä</dc:creator>
  <cp:lastModifiedBy>yx</cp:lastModifiedBy>
  <cp:revision>788</cp:revision>
  <cp:lastPrinted>1601-01-01T00:00:00Z</cp:lastPrinted>
  <dcterms:created xsi:type="dcterms:W3CDTF">2014-10-16T10:58:26Z</dcterms:created>
  <dcterms:modified xsi:type="dcterms:W3CDTF">2015-07-13T09:31:25Z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flag">
    <vt:lpwstr>1436779858</vt:lpwstr>
  </property>
</Properties>
</file>