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715" r:id="rId1"/>
  </p:sldMasterIdLst>
  <p:notesMasterIdLst>
    <p:notesMasterId r:id="rId26"/>
  </p:notesMasterIdLst>
  <p:handoutMasterIdLst>
    <p:handoutMasterId r:id="rId27"/>
  </p:handoutMasterIdLst>
  <p:sldIdLst>
    <p:sldId id="500" r:id="rId2"/>
    <p:sldId id="554" r:id="rId3"/>
    <p:sldId id="551" r:id="rId4"/>
    <p:sldId id="552" r:id="rId5"/>
    <p:sldId id="553" r:id="rId6"/>
    <p:sldId id="555" r:id="rId7"/>
    <p:sldId id="556" r:id="rId8"/>
    <p:sldId id="557" r:id="rId9"/>
    <p:sldId id="547" r:id="rId10"/>
    <p:sldId id="534" r:id="rId11"/>
    <p:sldId id="548" r:id="rId12"/>
    <p:sldId id="536" r:id="rId13"/>
    <p:sldId id="558" r:id="rId14"/>
    <p:sldId id="537" r:id="rId15"/>
    <p:sldId id="546" r:id="rId16"/>
    <p:sldId id="549" r:id="rId17"/>
    <p:sldId id="559" r:id="rId18"/>
    <p:sldId id="532" r:id="rId19"/>
    <p:sldId id="560" r:id="rId20"/>
    <p:sldId id="561" r:id="rId21"/>
    <p:sldId id="538" r:id="rId22"/>
    <p:sldId id="539" r:id="rId23"/>
    <p:sldId id="540" r:id="rId24"/>
    <p:sldId id="541" r:id="rId25"/>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923">
          <p15:clr>
            <a:srgbClr val="A4A3A4"/>
          </p15:clr>
        </p15:guide>
        <p15:guide id="2" pos="218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Kenney, Thomas J" initials="TJK"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CCFF"/>
    <a:srgbClr val="FF99FF"/>
    <a:srgbClr val="FF0000"/>
    <a:srgbClr val="00FF00"/>
    <a:srgbClr val="008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431" autoAdjust="0"/>
    <p:restoredTop sz="90216" autoAdjust="0"/>
  </p:normalViewPr>
  <p:slideViewPr>
    <p:cSldViewPr>
      <p:cViewPr>
        <p:scale>
          <a:sx n="100" d="100"/>
          <a:sy n="100" d="100"/>
        </p:scale>
        <p:origin x="-1356" y="6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1862"/>
    </p:cViewPr>
  </p:sorterViewPr>
  <p:notesViewPr>
    <p:cSldViewPr>
      <p:cViewPr varScale="1">
        <p:scale>
          <a:sx n="57" d="100"/>
          <a:sy n="57" d="100"/>
        </p:scale>
        <p:origin x="-2838" y="-78"/>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043017" y="175081"/>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ea typeface="굴림" charset="-127"/>
              </a:defRPr>
            </a:lvl1pPr>
          </a:lstStyle>
          <a:p>
            <a:pPr>
              <a:defRPr/>
            </a:pPr>
            <a:r>
              <a:rPr lang="en-US" altLang="ko-KR" dirty="0"/>
              <a:t>doc.: IEEE </a:t>
            </a:r>
            <a:r>
              <a:rPr lang="en-US" altLang="ko-KR" dirty="0" smtClean="0"/>
              <a:t>802.11-13/xxxxr0</a:t>
            </a:r>
            <a:endParaRPr lang="en-US" altLang="ko-KR" dirty="0"/>
          </a:p>
        </p:txBody>
      </p:sp>
      <p:sp>
        <p:nvSpPr>
          <p:cNvPr id="3075" name="Rectangle 3"/>
          <p:cNvSpPr>
            <a:spLocks noGrp="1" noChangeArrowheads="1"/>
          </p:cNvSpPr>
          <p:nvPr>
            <p:ph type="dt" sz="quarter" idx="1"/>
          </p:nvPr>
        </p:nvSpPr>
        <p:spPr bwMode="auto">
          <a:xfrm>
            <a:off x="695325" y="175081"/>
            <a:ext cx="732573"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ea typeface="굴림" charset="-127"/>
              </a:defRPr>
            </a:lvl1pPr>
          </a:lstStyle>
          <a:p>
            <a:pPr>
              <a:defRPr/>
            </a:pPr>
            <a:r>
              <a:rPr lang="en-US" altLang="ko-KR" dirty="0" smtClean="0"/>
              <a:t>July 2013</a:t>
            </a:r>
            <a:endParaRPr lang="en-US" altLang="ko-KR" dirty="0"/>
          </a:p>
        </p:txBody>
      </p:sp>
      <p:sp>
        <p:nvSpPr>
          <p:cNvPr id="3076" name="Rectangle 4"/>
          <p:cNvSpPr>
            <a:spLocks noGrp="1" noChangeArrowheads="1"/>
          </p:cNvSpPr>
          <p:nvPr>
            <p:ph type="ftr" sz="quarter" idx="2"/>
          </p:nvPr>
        </p:nvSpPr>
        <p:spPr bwMode="auto">
          <a:xfrm>
            <a:off x="5633639" y="8982075"/>
            <a:ext cx="68461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ea typeface="굴림" charset="-127"/>
              </a:defRPr>
            </a:lvl1pPr>
          </a:lstStyle>
          <a:p>
            <a:pPr>
              <a:defRPr/>
            </a:pPr>
            <a:r>
              <a:rPr lang="en-US" altLang="ko-KR" dirty="0" smtClean="0"/>
              <a:t>Wu </a:t>
            </a:r>
            <a:r>
              <a:rPr lang="en-US" altLang="ko-KR" dirty="0" err="1" smtClean="0"/>
              <a:t>Tianyu</a:t>
            </a:r>
            <a:endParaRPr lang="en-US" altLang="ko-KR" dirty="0"/>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ea typeface="굴림" charset="-127"/>
              </a:defRPr>
            </a:lvl1pPr>
          </a:lstStyle>
          <a:p>
            <a:pPr>
              <a:defRPr/>
            </a:pPr>
            <a:r>
              <a:rPr lang="en-US" altLang="ko-KR"/>
              <a:t>Page </a:t>
            </a:r>
            <a:fld id="{D78EA437-FC61-47EA-BA49-9762C85F74DD}" type="slidenum">
              <a:rPr lang="en-US" altLang="ko-KR"/>
              <a:pPr>
                <a:defRPr/>
              </a:pPr>
              <a:t>‹#›</a:t>
            </a:fld>
            <a:endParaRPr lang="en-US" altLang="ko-KR"/>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ltLang="ko-KR">
                <a:ea typeface="굴림" charset="-127"/>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Tree>
    <p:extLst>
      <p:ext uri="{BB962C8B-B14F-4D97-AF65-F5344CB8AC3E}">
        <p14:creationId xmlns:p14="http://schemas.microsoft.com/office/powerpoint/2010/main" val="69644563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5880" y="95706"/>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ea typeface="굴림" charset="-127"/>
              </a:defRPr>
            </a:lvl1pPr>
          </a:lstStyle>
          <a:p>
            <a:pPr>
              <a:defRPr/>
            </a:pPr>
            <a:r>
              <a:rPr lang="en-US" altLang="ko-KR" dirty="0" smtClean="0"/>
              <a:t>doc.: IEEE 802.11-13/0787r0</a:t>
            </a:r>
            <a:endParaRPr lang="en-US" altLang="ko-KR" dirty="0"/>
          </a:p>
        </p:txBody>
      </p:sp>
      <p:sp>
        <p:nvSpPr>
          <p:cNvPr id="2051" name="Rectangle 3"/>
          <p:cNvSpPr>
            <a:spLocks noGrp="1" noChangeArrowheads="1"/>
          </p:cNvSpPr>
          <p:nvPr>
            <p:ph type="dt" idx="1"/>
          </p:nvPr>
        </p:nvSpPr>
        <p:spPr bwMode="auto">
          <a:xfrm>
            <a:off x="654050" y="95706"/>
            <a:ext cx="732573"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ea typeface="굴림" charset="-127"/>
              </a:defRPr>
            </a:lvl1pPr>
          </a:lstStyle>
          <a:p>
            <a:pPr>
              <a:defRPr/>
            </a:pPr>
            <a:r>
              <a:rPr lang="en-US" altLang="ko-KR" dirty="0" smtClean="0"/>
              <a:t>July 2013</a:t>
            </a:r>
            <a:endParaRPr lang="en-US" altLang="ko-KR" dirty="0"/>
          </a:p>
        </p:txBody>
      </p:sp>
      <p:sp>
        <p:nvSpPr>
          <p:cNvPr id="3277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p>
        </p:txBody>
      </p:sp>
      <p:sp>
        <p:nvSpPr>
          <p:cNvPr id="2054" name="Rectangle 6"/>
          <p:cNvSpPr>
            <a:spLocks noGrp="1" noChangeArrowheads="1"/>
          </p:cNvSpPr>
          <p:nvPr>
            <p:ph type="ftr" sz="quarter" idx="4"/>
          </p:nvPr>
        </p:nvSpPr>
        <p:spPr bwMode="auto">
          <a:xfrm>
            <a:off x="5135462" y="8985250"/>
            <a:ext cx="114627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ea typeface="굴림" charset="-127"/>
              </a:defRPr>
            </a:lvl5pPr>
          </a:lstStyle>
          <a:p>
            <a:pPr lvl="4">
              <a:defRPr/>
            </a:pPr>
            <a:r>
              <a:rPr lang="en-US" altLang="ko-KR" dirty="0" smtClean="0"/>
              <a:t>Wu </a:t>
            </a:r>
            <a:r>
              <a:rPr lang="en-US" altLang="ko-KR" dirty="0" err="1" smtClean="0"/>
              <a:t>Tianyu</a:t>
            </a:r>
            <a:endParaRPr lang="en-US" altLang="ko-KR" dirty="0"/>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ea typeface="굴림" charset="-127"/>
              </a:defRPr>
            </a:lvl1pPr>
          </a:lstStyle>
          <a:p>
            <a:pPr>
              <a:defRPr/>
            </a:pPr>
            <a:r>
              <a:rPr lang="en-US" altLang="ko-KR"/>
              <a:t>Page </a:t>
            </a:r>
            <a:fld id="{BFE52EA4-3055-4938-A5E3-369C60EA7563}" type="slidenum">
              <a:rPr lang="en-US" altLang="ko-KR"/>
              <a:pPr>
                <a:defRPr/>
              </a:pPr>
              <a:t>‹#›</a:t>
            </a:fld>
            <a:endParaRPr lang="en-US" altLang="ko-KR"/>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ltLang="ko-KR">
                <a:ea typeface="굴림" charset="-127"/>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Tree>
    <p:extLst>
      <p:ext uri="{BB962C8B-B14F-4D97-AF65-F5344CB8AC3E}">
        <p14:creationId xmlns:p14="http://schemas.microsoft.com/office/powerpoint/2010/main" val="3533690517"/>
      </p:ext>
    </p:extLst>
  </p:cSld>
  <p:clrMap bg1="lt1" tx1="dk1" bg2="lt2" tx2="dk2" accent1="accent1" accent2="accent2" accent3="accent3" accent4="accent4" accent5="accent5" accent6="accent6" hlink="hlink" folHlink="folHlink"/>
  <p:hf/>
  <p:notesStyle>
    <a:lvl1pPr algn="l" defTabSz="933450" rtl="0" fontAlgn="base">
      <a:spcBef>
        <a:spcPct val="30000"/>
      </a:spcBef>
      <a:spcAft>
        <a:spcPct val="0"/>
      </a:spcAft>
      <a:defRPr sz="1200" kern="1200">
        <a:solidFill>
          <a:schemeClr val="tx1"/>
        </a:solidFill>
        <a:latin typeface="Times New Roman" pitchFamily="18" charset="0"/>
        <a:ea typeface="+mn-ea"/>
        <a:cs typeface="Arial" charset="0"/>
      </a:defRPr>
    </a:lvl1pPr>
    <a:lvl2pPr marL="114300" algn="l" defTabSz="933450" rtl="0" fontAlgn="base">
      <a:spcBef>
        <a:spcPct val="30000"/>
      </a:spcBef>
      <a:spcAft>
        <a:spcPct val="0"/>
      </a:spcAft>
      <a:defRPr sz="1200" kern="1200">
        <a:solidFill>
          <a:schemeClr val="tx1"/>
        </a:solidFill>
        <a:latin typeface="Times New Roman" pitchFamily="18" charset="0"/>
        <a:ea typeface="+mn-ea"/>
        <a:cs typeface="Arial" charset="0"/>
      </a:defRPr>
    </a:lvl2pPr>
    <a:lvl3pPr marL="228600" algn="l" defTabSz="933450" rtl="0" fontAlgn="base">
      <a:spcBef>
        <a:spcPct val="30000"/>
      </a:spcBef>
      <a:spcAft>
        <a:spcPct val="0"/>
      </a:spcAft>
      <a:defRPr sz="1200" kern="1200">
        <a:solidFill>
          <a:schemeClr val="tx1"/>
        </a:solidFill>
        <a:latin typeface="Times New Roman" pitchFamily="18" charset="0"/>
        <a:ea typeface="+mn-ea"/>
        <a:cs typeface="Arial" charset="0"/>
      </a:defRPr>
    </a:lvl3pPr>
    <a:lvl4pPr marL="342900" algn="l" defTabSz="933450" rtl="0" fontAlgn="base">
      <a:spcBef>
        <a:spcPct val="30000"/>
      </a:spcBef>
      <a:spcAft>
        <a:spcPct val="0"/>
      </a:spcAft>
      <a:defRPr sz="1200" kern="1200">
        <a:solidFill>
          <a:schemeClr val="tx1"/>
        </a:solidFill>
        <a:latin typeface="Times New Roman" pitchFamily="18" charset="0"/>
        <a:ea typeface="+mn-ea"/>
        <a:cs typeface="Arial" charset="0"/>
      </a:defRPr>
    </a:lvl4pPr>
    <a:lvl5pPr marL="457200" algn="l" defTabSz="933450" rtl="0" fontAlgn="base">
      <a:spcBef>
        <a:spcPct val="3000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hdr" sz="quarter"/>
          </p:nvPr>
        </p:nvSpPr>
        <p:spPr>
          <a:noFill/>
        </p:spPr>
        <p:txBody>
          <a:bodyPr/>
          <a:lstStyle/>
          <a:p>
            <a:r>
              <a:rPr lang="en-US" altLang="ko-KR" smtClean="0">
                <a:ea typeface="굴림" pitchFamily="34" charset="-127"/>
              </a:rPr>
              <a:t>doc.: IEEE 802.11-08/1021r0</a:t>
            </a:r>
          </a:p>
        </p:txBody>
      </p:sp>
      <p:sp>
        <p:nvSpPr>
          <p:cNvPr id="33795" name="Rectangle 3"/>
          <p:cNvSpPr>
            <a:spLocks noGrp="1" noChangeArrowheads="1"/>
          </p:cNvSpPr>
          <p:nvPr>
            <p:ph type="dt" sz="quarter" idx="1"/>
          </p:nvPr>
        </p:nvSpPr>
        <p:spPr>
          <a:noFill/>
        </p:spPr>
        <p:txBody>
          <a:bodyPr/>
          <a:lstStyle/>
          <a:p>
            <a:r>
              <a:rPr lang="en-US" altLang="ko-KR" smtClean="0">
                <a:ea typeface="굴림" pitchFamily="34" charset="-127"/>
              </a:rPr>
              <a:t>July 2008</a:t>
            </a:r>
          </a:p>
        </p:txBody>
      </p:sp>
      <p:sp>
        <p:nvSpPr>
          <p:cNvPr id="33796" name="Rectangle 6"/>
          <p:cNvSpPr>
            <a:spLocks noGrp="1" noChangeArrowheads="1"/>
          </p:cNvSpPr>
          <p:nvPr>
            <p:ph type="ftr" sz="quarter" idx="4"/>
          </p:nvPr>
        </p:nvSpPr>
        <p:spPr>
          <a:noFill/>
        </p:spPr>
        <p:txBody>
          <a:bodyPr/>
          <a:lstStyle/>
          <a:p>
            <a:pPr lvl="4"/>
            <a:r>
              <a:rPr lang="en-US" altLang="ko-KR" smtClean="0">
                <a:ea typeface="굴림" pitchFamily="34" charset="-127"/>
              </a:rPr>
              <a:t>Peter Loc</a:t>
            </a:r>
          </a:p>
        </p:txBody>
      </p:sp>
      <p:sp>
        <p:nvSpPr>
          <p:cNvPr id="33797" name="Rectangle 7"/>
          <p:cNvSpPr>
            <a:spLocks noGrp="1" noChangeArrowheads="1"/>
          </p:cNvSpPr>
          <p:nvPr>
            <p:ph type="sldNum" sz="quarter" idx="5"/>
          </p:nvPr>
        </p:nvSpPr>
        <p:spPr>
          <a:noFill/>
        </p:spPr>
        <p:txBody>
          <a:bodyPr/>
          <a:lstStyle/>
          <a:p>
            <a:r>
              <a:rPr lang="en-US" altLang="ko-KR" smtClean="0">
                <a:ea typeface="굴림" pitchFamily="34" charset="-127"/>
              </a:rPr>
              <a:t>Page </a:t>
            </a:r>
            <a:fld id="{CBA724C8-E5A7-4639-BAE9-F1E5F0880C97}" type="slidenum">
              <a:rPr lang="en-US" altLang="ko-KR" smtClean="0">
                <a:ea typeface="굴림" pitchFamily="34" charset="-127"/>
              </a:rPr>
              <a:pPr/>
              <a:t>1</a:t>
            </a:fld>
            <a:endParaRPr lang="en-US" altLang="ko-KR" smtClean="0">
              <a:ea typeface="굴림" pitchFamily="34" charset="-127"/>
            </a:endParaRPr>
          </a:p>
        </p:txBody>
      </p:sp>
      <p:sp>
        <p:nvSpPr>
          <p:cNvPr id="33798" name="Rectangle 2"/>
          <p:cNvSpPr>
            <a:spLocks noGrp="1" noRot="1" noChangeAspect="1" noChangeArrowheads="1" noTextEdit="1"/>
          </p:cNvSpPr>
          <p:nvPr>
            <p:ph type="sldImg"/>
          </p:nvPr>
        </p:nvSpPr>
        <p:spPr>
          <a:xfrm>
            <a:off x="1154113" y="701675"/>
            <a:ext cx="4625975" cy="3468688"/>
          </a:xfrm>
          <a:ln/>
        </p:spPr>
      </p:sp>
      <p:sp>
        <p:nvSpPr>
          <p:cNvPr id="33799" name="Rectangle 3"/>
          <p:cNvSpPr>
            <a:spLocks noGrp="1" noChangeArrowheads="1"/>
          </p:cNvSpPr>
          <p:nvPr>
            <p:ph type="body" idx="1"/>
          </p:nvPr>
        </p:nvSpPr>
        <p:spPr>
          <a:noFill/>
          <a:ln/>
        </p:spPr>
        <p:txBody>
          <a:bodyPr/>
          <a:lstStyle/>
          <a:p>
            <a:endParaRPr lang="ko-KR" altLang="ko-KR" dirty="0" smtClean="0">
              <a:cs typeface="Arial"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3"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
        <p:nvSpPr>
          <p:cNvPr id="4" name="Rectangle 9"/>
          <p:cNvSpPr>
            <a:spLocks noChangeArrowheads="1"/>
          </p:cNvSpPr>
          <p:nvPr/>
        </p:nvSpPr>
        <p:spPr bwMode="auto">
          <a:xfrm>
            <a:off x="661070" y="6475413"/>
            <a:ext cx="718145" cy="184666"/>
          </a:xfrm>
          <a:prstGeom prst="rect">
            <a:avLst/>
          </a:prstGeom>
          <a:noFill/>
          <a:ln w="9525">
            <a:noFill/>
            <a:miter lim="800000"/>
            <a:headEnd/>
            <a:tailEnd/>
          </a:ln>
          <a:effectLst/>
        </p:spPr>
        <p:txBody>
          <a:bodyPr wrap="none" lIns="0" tIns="0" rIns="0" bIns="0">
            <a:spAutoFit/>
          </a:bodyPr>
          <a:lstStyle/>
          <a:p>
            <a:pPr>
              <a:defRPr/>
            </a:pPr>
            <a:r>
              <a:rPr lang="en-US" altLang="ko-KR" dirty="0" smtClean="0">
                <a:ea typeface="굴림" charset="-127"/>
              </a:rPr>
              <a:t>Submission</a:t>
            </a:r>
            <a:endParaRPr lang="en-US" altLang="ko-KR" dirty="0">
              <a:ea typeface="굴림" charset="-127"/>
            </a:endParaRPr>
          </a:p>
        </p:txBody>
      </p:sp>
      <p:sp>
        <p:nvSpPr>
          <p:cNvPr id="5"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
        <p:nvSpPr>
          <p:cNvPr id="7" name="바닥글 개체 틀 2"/>
          <p:cNvSpPr>
            <a:spLocks noGrp="1"/>
          </p:cNvSpPr>
          <p:nvPr>
            <p:ph type="ftr" sz="quarter" idx="11"/>
          </p:nvPr>
        </p:nvSpPr>
        <p:spPr>
          <a:xfrm>
            <a:off x="6913484" y="6477000"/>
            <a:ext cx="1649491" cy="184666"/>
          </a:xfrm>
        </p:spPr>
        <p:txBody>
          <a:bodyPr/>
          <a:lstStyle>
            <a:lvl1pPr>
              <a:defRPr/>
            </a:lvl1pPr>
          </a:lstStyle>
          <a:p>
            <a:r>
              <a:rPr lang="en-US" altLang="ko-KR" dirty="0" smtClean="0"/>
              <a:t>Po-Kai Huang et al. (Intel)</a:t>
            </a:r>
            <a:endParaRPr lang="en-US" altLang="ko-KR" dirty="0"/>
          </a:p>
        </p:txBody>
      </p:sp>
      <p:sp>
        <p:nvSpPr>
          <p:cNvPr id="8" name="슬라이드 번호 개체 틀 3"/>
          <p:cNvSpPr>
            <a:spLocks noGrp="1"/>
          </p:cNvSpPr>
          <p:nvPr>
            <p:ph type="sldNum" sz="quarter" idx="12"/>
          </p:nvPr>
        </p:nvSpPr>
        <p:spPr/>
        <p:txBody>
          <a:bodyPr/>
          <a:lstStyle>
            <a:lvl1pPr>
              <a:defRPr/>
            </a:lvl1pPr>
          </a:lstStyle>
          <a:p>
            <a:pPr>
              <a:defRPr/>
            </a:pPr>
            <a:r>
              <a:rPr lang="en-US" altLang="ko-KR"/>
              <a:t>Slide </a:t>
            </a:r>
            <a:fld id="{78CBCF7A-1E0D-49A7-8A4E-07EEBC7D2FAE}"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a:latin typeface="+mn-lt"/>
              </a:defRPr>
            </a:lvl1pPr>
            <a:lvl2pPr>
              <a:defRPr>
                <a:latin typeface="+mn-lt"/>
              </a:defRPr>
            </a:lvl2pPr>
            <a:lvl3pPr>
              <a:defRPr>
                <a:latin typeface="+mn-lt"/>
              </a:defRPr>
            </a:lvl3pPr>
            <a:lvl4pPr marL="1143000" indent="-228600">
              <a:buClrTx/>
              <a:buFont typeface="Wingdings" pitchFamily="2" charset="2"/>
              <a:buChar char="Ø"/>
              <a:defRPr baseline="0"/>
            </a:lvl4pPr>
            <a:lvl5pPr marL="2057400" indent="-228600">
              <a:buClr>
                <a:srgbClr val="0070C0"/>
              </a:buClr>
              <a:buFont typeface="Arial" pitchFamily="34" charset="0"/>
              <a:buChar cha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5" name="Text Box 5"/>
          <p:cNvSpPr txBox="1">
            <a:spLocks noChangeArrowheads="1"/>
          </p:cNvSpPr>
          <p:nvPr/>
        </p:nvSpPr>
        <p:spPr bwMode="auto">
          <a:xfrm>
            <a:off x="671755" y="6520934"/>
            <a:ext cx="4890846" cy="184666"/>
          </a:xfrm>
          <a:prstGeom prst="rect">
            <a:avLst/>
          </a:prstGeom>
          <a:noFill/>
          <a:ln w="50800" algn="ctr">
            <a:noFill/>
            <a:miter lim="800000"/>
            <a:headEnd type="none" w="sm" len="sm"/>
            <a:tailEnd type="none" w="sm" len="sm"/>
          </a:ln>
          <a:effectLst/>
        </p:spPr>
        <p:txBody>
          <a:bodyPr wrap="square" lIns="0" tIns="0" rIns="0" bIns="0">
            <a:spAutoFit/>
          </a:bodyPr>
          <a:lstStyle/>
          <a:p>
            <a:r>
              <a:rPr lang="en-US" sz="1200" dirty="0" smtClean="0">
                <a:solidFill>
                  <a:schemeClr val="bg1"/>
                </a:solidFill>
                <a:latin typeface="Neo Sans Intel" pitchFamily="34" charset="0"/>
              </a:rPr>
              <a:t>Copyright@2012, Intel Corporation. All rights reserved. </a:t>
            </a:r>
            <a:endParaRPr lang="en-US" sz="1200" dirty="0">
              <a:solidFill>
                <a:schemeClr val="bg1"/>
              </a:solidFill>
              <a:latin typeface="Neo Sans Intel" pitchFamily="34" charset="0"/>
            </a:endParaRPr>
          </a:p>
        </p:txBody>
      </p:sp>
      <p:sp>
        <p:nvSpPr>
          <p:cNvPr id="6" name="TextBox 5"/>
          <p:cNvSpPr txBox="1"/>
          <p:nvPr/>
        </p:nvSpPr>
        <p:spPr>
          <a:xfrm>
            <a:off x="18879" y="6482728"/>
            <a:ext cx="484973" cy="299072"/>
          </a:xfrm>
          <a:prstGeom prst="rect">
            <a:avLst/>
          </a:prstGeom>
          <a:noFill/>
        </p:spPr>
        <p:txBody>
          <a:bodyPr wrap="none" lIns="98060" tIns="49030" rIns="98060" bIns="49030" rtlCol="0">
            <a:spAutoFit/>
          </a:bodyPr>
          <a:lstStyle/>
          <a:p>
            <a:pPr marL="0" marR="0" lvl="0" indent="0" defTabSz="980603" eaLnBrk="1" fontAlgn="auto" latinLnBrk="0" hangingPunct="1">
              <a:lnSpc>
                <a:spcPct val="100000"/>
              </a:lnSpc>
              <a:spcBef>
                <a:spcPts val="0"/>
              </a:spcBef>
              <a:spcAft>
                <a:spcPts val="0"/>
              </a:spcAft>
              <a:buClrTx/>
              <a:buSzTx/>
              <a:buFontTx/>
              <a:buNone/>
              <a:tabLst/>
              <a:defRPr/>
            </a:pPr>
            <a:fld id="{435EC5FB-0C8E-4818-A81D-78796ABB4840}" type="slidenum">
              <a:rPr kumimoji="0" lang="en-US" sz="1300" b="0" i="0" u="none" strike="noStrike" kern="0" cap="none" spc="0" normalizeH="0" baseline="0" noProof="0" smtClean="0">
                <a:ln>
                  <a:noFill/>
                </a:ln>
                <a:solidFill>
                  <a:srgbClr val="FFFFFF"/>
                </a:solidFill>
                <a:effectLst/>
                <a:uLnTx/>
                <a:uFillTx/>
                <a:latin typeface="Verdana" pitchFamily="34" charset="0"/>
                <a:ea typeface="Verdana" pitchFamily="34" charset="0"/>
                <a:cs typeface="Verdana" pitchFamily="34" charset="0"/>
              </a:rPr>
              <a:pPr marL="0" marR="0" lvl="0" indent="0" defTabSz="980603" eaLnBrk="1" fontAlgn="auto" latinLnBrk="0" hangingPunct="1">
                <a:lnSpc>
                  <a:spcPct val="100000"/>
                </a:lnSpc>
                <a:spcBef>
                  <a:spcPts val="0"/>
                </a:spcBef>
                <a:spcAft>
                  <a:spcPts val="0"/>
                </a:spcAft>
                <a:buClrTx/>
                <a:buSzTx/>
                <a:buFontTx/>
                <a:buNone/>
                <a:tabLst/>
                <a:defRPr/>
              </a:pPr>
              <a:t>‹#›</a:t>
            </a:fld>
            <a:endParaRPr kumimoji="0" lang="en-US" sz="1300" b="0" i="0" u="none" strike="noStrike" kern="0" cap="none" spc="0" normalizeH="0" baseline="0" noProof="0" dirty="0">
              <a:ln>
                <a:noFill/>
              </a:ln>
              <a:solidFill>
                <a:srgbClr val="FFFFFF"/>
              </a:solidFill>
              <a:effectLst/>
              <a:uLnTx/>
              <a:uFillTx/>
              <a:latin typeface="Verdana" pitchFamily="34" charset="0"/>
              <a:ea typeface="Verdana" pitchFamily="34" charset="0"/>
              <a:cs typeface="Verdana" pitchFamily="34" charset="0"/>
            </a:endParaRPr>
          </a:p>
        </p:txBody>
      </p:sp>
      <p:sp>
        <p:nvSpPr>
          <p:cNvPr id="7" name="TextBox 6"/>
          <p:cNvSpPr txBox="1"/>
          <p:nvPr/>
        </p:nvSpPr>
        <p:spPr>
          <a:xfrm>
            <a:off x="7239000" y="6400800"/>
            <a:ext cx="1342132" cy="328296"/>
          </a:xfrm>
          <a:prstGeom prst="rect">
            <a:avLst/>
          </a:prstGeom>
          <a:noFill/>
        </p:spPr>
        <p:txBody>
          <a:bodyPr wrap="square" lIns="98060" tIns="49030" rIns="98060" bIns="49030" rtlCol="0">
            <a:spAutoFit/>
          </a:bodyPr>
          <a:lstStyle/>
          <a:p>
            <a:r>
              <a:rPr lang="en-US" sz="1500" b="1" dirty="0" smtClean="0">
                <a:solidFill>
                  <a:schemeClr val="bg1"/>
                </a:solidFill>
                <a:latin typeface="Neo Sans Intel" pitchFamily="34" charset="0"/>
              </a:rPr>
              <a:t>Intel</a:t>
            </a:r>
            <a:r>
              <a:rPr lang="en-US" sz="1500" b="1" baseline="0" dirty="0" smtClean="0">
                <a:solidFill>
                  <a:schemeClr val="bg1"/>
                </a:solidFill>
                <a:latin typeface="Neo Sans Intel" pitchFamily="34" charset="0"/>
              </a:rPr>
              <a:t> Labs</a:t>
            </a:r>
            <a:endParaRPr lang="en-US" sz="1500" b="1" dirty="0" smtClean="0">
              <a:solidFill>
                <a:schemeClr val="bg1"/>
              </a:solidFill>
              <a:latin typeface="Neo Sans Intel" pitchFamily="34" charset="0"/>
            </a:endParaRPr>
          </a:p>
        </p:txBody>
      </p:sp>
      <p:sp>
        <p:nvSpPr>
          <p:cNvPr id="10" name="Text Box 5"/>
          <p:cNvSpPr txBox="1">
            <a:spLocks noChangeArrowheads="1"/>
          </p:cNvSpPr>
          <p:nvPr/>
        </p:nvSpPr>
        <p:spPr bwMode="auto">
          <a:xfrm>
            <a:off x="671755" y="6520934"/>
            <a:ext cx="4890846" cy="184666"/>
          </a:xfrm>
          <a:prstGeom prst="rect">
            <a:avLst/>
          </a:prstGeom>
          <a:noFill/>
          <a:ln w="50800" algn="ctr">
            <a:noFill/>
            <a:miter lim="800000"/>
            <a:headEnd type="none" w="sm" len="sm"/>
            <a:tailEnd type="none" w="sm" len="sm"/>
          </a:ln>
          <a:effectLst/>
        </p:spPr>
        <p:txBody>
          <a:bodyPr wrap="square" lIns="0" tIns="0" rIns="0" bIns="0">
            <a:spAutoFit/>
          </a:bodyPr>
          <a:lstStyle/>
          <a:p>
            <a:r>
              <a:rPr lang="en-US" sz="1200" dirty="0" smtClean="0">
                <a:solidFill>
                  <a:schemeClr val="bg1"/>
                </a:solidFill>
                <a:latin typeface="Neo Sans Intel" pitchFamily="34" charset="0"/>
              </a:rPr>
              <a:t>Wireless Communication Lab, Intel Labs</a:t>
            </a:r>
            <a:endParaRPr lang="en-US" sz="1200" dirty="0">
              <a:solidFill>
                <a:schemeClr val="bg1"/>
              </a:solidFill>
              <a:latin typeface="Neo Sans Intel" pitchFamily="34" charset="0"/>
            </a:endParaRPr>
          </a:p>
        </p:txBody>
      </p:sp>
      <p:sp>
        <p:nvSpPr>
          <p:cNvPr id="11" name="TextBox 10"/>
          <p:cNvSpPr txBox="1"/>
          <p:nvPr/>
        </p:nvSpPr>
        <p:spPr>
          <a:xfrm>
            <a:off x="18879" y="6482728"/>
            <a:ext cx="484973" cy="299072"/>
          </a:xfrm>
          <a:prstGeom prst="rect">
            <a:avLst/>
          </a:prstGeom>
          <a:noFill/>
        </p:spPr>
        <p:txBody>
          <a:bodyPr wrap="none" lIns="98060" tIns="49030" rIns="98060" bIns="49030" rtlCol="0">
            <a:spAutoFit/>
          </a:bodyPr>
          <a:lstStyle/>
          <a:p>
            <a:pPr marL="0" marR="0" lvl="0" indent="0" defTabSz="980603" eaLnBrk="1" fontAlgn="auto" latinLnBrk="0" hangingPunct="1">
              <a:lnSpc>
                <a:spcPct val="100000"/>
              </a:lnSpc>
              <a:spcBef>
                <a:spcPts val="0"/>
              </a:spcBef>
              <a:spcAft>
                <a:spcPts val="0"/>
              </a:spcAft>
              <a:buClrTx/>
              <a:buSzTx/>
              <a:buFontTx/>
              <a:buNone/>
              <a:tabLst/>
              <a:defRPr/>
            </a:pPr>
            <a:fld id="{435EC5FB-0C8E-4818-A81D-78796ABB4840}" type="slidenum">
              <a:rPr kumimoji="0" lang="en-US" sz="1300" b="0" i="0" u="none" strike="noStrike" kern="0" cap="none" spc="0" normalizeH="0" baseline="0" noProof="0" smtClean="0">
                <a:ln>
                  <a:noFill/>
                </a:ln>
                <a:solidFill>
                  <a:srgbClr val="FFFFFF"/>
                </a:solidFill>
                <a:effectLst/>
                <a:uLnTx/>
                <a:uFillTx/>
                <a:latin typeface="Verdana" pitchFamily="34" charset="0"/>
                <a:ea typeface="Verdana" pitchFamily="34" charset="0"/>
                <a:cs typeface="Verdana" pitchFamily="34" charset="0"/>
              </a:rPr>
              <a:pPr marL="0" marR="0" lvl="0" indent="0" defTabSz="980603" eaLnBrk="1" fontAlgn="auto" latinLnBrk="0" hangingPunct="1">
                <a:lnSpc>
                  <a:spcPct val="100000"/>
                </a:lnSpc>
                <a:spcBef>
                  <a:spcPts val="0"/>
                </a:spcBef>
                <a:spcAft>
                  <a:spcPts val="0"/>
                </a:spcAft>
                <a:buClrTx/>
                <a:buSzTx/>
                <a:buFontTx/>
                <a:buNone/>
                <a:tabLst/>
                <a:defRPr/>
              </a:pPr>
              <a:t>‹#›</a:t>
            </a:fld>
            <a:endParaRPr kumimoji="0" lang="en-US" sz="1300" b="0" i="0" u="none" strike="noStrike" kern="0" cap="none" spc="0" normalizeH="0" baseline="0" noProof="0" dirty="0">
              <a:ln>
                <a:noFill/>
              </a:ln>
              <a:solidFill>
                <a:srgbClr val="FFFFFF"/>
              </a:solidFill>
              <a:effectLst/>
              <a:uLnTx/>
              <a:uFillTx/>
              <a:latin typeface="Verdana" pitchFamily="34" charset="0"/>
              <a:ea typeface="Verdana" pitchFamily="34" charset="0"/>
              <a:cs typeface="Verdana" pitchFamily="34" charset="0"/>
            </a:endParaRPr>
          </a:p>
        </p:txBody>
      </p:sp>
      <p:sp>
        <p:nvSpPr>
          <p:cNvPr id="12" name="TextBox 11"/>
          <p:cNvSpPr txBox="1"/>
          <p:nvPr/>
        </p:nvSpPr>
        <p:spPr>
          <a:xfrm>
            <a:off x="7086600" y="6498116"/>
            <a:ext cx="1447800" cy="283684"/>
          </a:xfrm>
          <a:prstGeom prst="rect">
            <a:avLst/>
          </a:prstGeom>
          <a:noFill/>
        </p:spPr>
        <p:txBody>
          <a:bodyPr wrap="square" lIns="98060" tIns="49030" rIns="98060" bIns="49030" rtlCol="0">
            <a:spAutoFit/>
          </a:bodyPr>
          <a:lstStyle/>
          <a:p>
            <a:r>
              <a:rPr lang="en-US" sz="1200" b="1" dirty="0" smtClean="0">
                <a:solidFill>
                  <a:schemeClr val="bg1"/>
                </a:solidFill>
                <a:latin typeface="Neo Sans Intel" pitchFamily="34" charset="0"/>
              </a:rPr>
              <a:t>Intel Confidential</a:t>
            </a:r>
          </a:p>
        </p:txBody>
      </p:sp>
      <p:sp>
        <p:nvSpPr>
          <p:cNvPr id="13" name="Rectangle 9"/>
          <p:cNvSpPr>
            <a:spLocks noChangeArrowheads="1"/>
          </p:cNvSpPr>
          <p:nvPr userDrawn="1"/>
        </p:nvSpPr>
        <p:spPr bwMode="auto">
          <a:xfrm>
            <a:off x="685800" y="6475413"/>
            <a:ext cx="718145" cy="184666"/>
          </a:xfrm>
          <a:prstGeom prst="rect">
            <a:avLst/>
          </a:prstGeom>
          <a:noFill/>
          <a:ln w="9525">
            <a:noFill/>
            <a:miter lim="800000"/>
            <a:headEnd/>
            <a:tailEnd/>
          </a:ln>
          <a:effectLst/>
        </p:spPr>
        <p:txBody>
          <a:bodyPr wrap="none" lIns="0" tIns="0" rIns="0" bIns="0">
            <a:spAutoFit/>
          </a:bodyPr>
          <a:lstStyle/>
          <a:p>
            <a:pPr>
              <a:defRPr/>
            </a:pPr>
            <a:r>
              <a:rPr lang="en-US" altLang="ko-KR" baseline="0" dirty="0" smtClean="0">
                <a:ea typeface="굴림" charset="-127"/>
              </a:rPr>
              <a:t>Sub</a:t>
            </a:r>
            <a:r>
              <a:rPr lang="en-US" altLang="ko-KR" dirty="0" smtClean="0">
                <a:ea typeface="굴림" charset="-127"/>
              </a:rPr>
              <a:t>mission</a:t>
            </a:r>
            <a:endParaRPr lang="en-US" altLang="ko-KR" dirty="0">
              <a:ea typeface="굴림" charset="-127"/>
            </a:endParaRPr>
          </a:p>
        </p:txBody>
      </p:sp>
      <p:sp>
        <p:nvSpPr>
          <p:cNvPr id="14" name="Line 10"/>
          <p:cNvSpPr>
            <a:spLocks noChangeShapeType="1"/>
          </p:cNvSpPr>
          <p:nvPr userDrawn="1"/>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
        <p:nvSpPr>
          <p:cNvPr id="15" name="바닥글 개체 틀 2"/>
          <p:cNvSpPr>
            <a:spLocks noGrp="1"/>
          </p:cNvSpPr>
          <p:nvPr>
            <p:ph type="ftr" sz="quarter" idx="11"/>
          </p:nvPr>
        </p:nvSpPr>
        <p:spPr>
          <a:xfrm>
            <a:off x="6913484" y="6477000"/>
            <a:ext cx="1649491" cy="184666"/>
          </a:xfrm>
        </p:spPr>
        <p:txBody>
          <a:bodyPr/>
          <a:lstStyle>
            <a:lvl1pPr>
              <a:defRPr/>
            </a:lvl1pPr>
          </a:lstStyle>
          <a:p>
            <a:r>
              <a:rPr lang="en-US" altLang="ko-KR" dirty="0" smtClean="0"/>
              <a:t>Po-Kai Huang et al. (Intel)</a:t>
            </a:r>
            <a:endParaRPr lang="en-US" altLang="ko-KR" dirty="0"/>
          </a:p>
        </p:txBody>
      </p:sp>
      <p:sp>
        <p:nvSpPr>
          <p:cNvPr id="16" name="슬라이드 번호 개체 틀 3"/>
          <p:cNvSpPr>
            <a:spLocks noGrp="1"/>
          </p:cNvSpPr>
          <p:nvPr>
            <p:ph type="sldNum" sz="quarter" idx="12"/>
          </p:nvPr>
        </p:nvSpPr>
        <p:spPr>
          <a:xfrm>
            <a:off x="4344988" y="6475413"/>
            <a:ext cx="530225" cy="182562"/>
          </a:xfrm>
        </p:spPr>
        <p:txBody>
          <a:bodyPr/>
          <a:lstStyle>
            <a:lvl1pPr>
              <a:defRPr/>
            </a:lvl1pPr>
          </a:lstStyle>
          <a:p>
            <a:pPr>
              <a:defRPr/>
            </a:pPr>
            <a:r>
              <a:rPr lang="en-US" altLang="ko-KR"/>
              <a:t>Slide </a:t>
            </a:r>
            <a:fld id="{78CBCF7A-1E0D-49A7-8A4E-07EEBC7D2FAE}" type="slidenum">
              <a:rPr lang="en-US" altLang="ko-KR"/>
              <a:pPr>
                <a:defRPr/>
              </a:pPr>
              <a:t>‹#›</a:t>
            </a:fld>
            <a:endParaRPr lang="en-US" altLang="ko-KR"/>
          </a:p>
        </p:txBody>
      </p:sp>
      <p:sp>
        <p:nvSpPr>
          <p:cNvPr id="18" name="Line 8"/>
          <p:cNvSpPr>
            <a:spLocks noChangeShapeType="1"/>
          </p:cNvSpPr>
          <p:nvPr userDrawn="1"/>
        </p:nvSpPr>
        <p:spPr bwMode="auto">
          <a:xfrm>
            <a:off x="685800" y="429399"/>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
        <p:nvSpPr>
          <p:cNvPr id="20" name="Rectangle 7"/>
          <p:cNvSpPr>
            <a:spLocks noChangeArrowheads="1"/>
          </p:cNvSpPr>
          <p:nvPr userDrawn="1"/>
        </p:nvSpPr>
        <p:spPr bwMode="auto">
          <a:xfrm>
            <a:off x="5894787" y="225052"/>
            <a:ext cx="2575770" cy="215444"/>
          </a:xfrm>
          <a:prstGeom prst="rect">
            <a:avLst/>
          </a:prstGeom>
          <a:noFill/>
          <a:ln w="9525">
            <a:noFill/>
            <a:miter lim="800000"/>
            <a:headEnd/>
            <a:tailEnd/>
          </a:ln>
          <a:effectLst/>
        </p:spPr>
        <p:txBody>
          <a:bodyPr wrap="none" lIns="0" tIns="0" rIns="0" bIns="0" anchor="b">
            <a:spAutoFit/>
          </a:bodyPr>
          <a:lstStyle/>
          <a:p>
            <a:pPr marL="457200" lvl="4" algn="r"/>
            <a:r>
              <a:rPr lang="en-US" sz="1400" dirty="0" smtClean="0">
                <a:latin typeface="Times New Roman" pitchFamily="18" charset="0"/>
                <a:ea typeface="굴림" pitchFamily="34" charset="-127"/>
              </a:rPr>
              <a:t>doc.: IEEE 802.11-15/0867r0</a:t>
            </a:r>
            <a:endParaRPr lang="en-US" altLang="ko-KR" sz="1400" b="1" dirty="0">
              <a:ea typeface="굴림" pitchFamily="34" charset="-127"/>
            </a:endParaRPr>
          </a:p>
        </p:txBody>
      </p:sp>
      <p:sp>
        <p:nvSpPr>
          <p:cNvPr id="19" name="Rectangle 7"/>
          <p:cNvSpPr>
            <a:spLocks noChangeArrowheads="1"/>
          </p:cNvSpPr>
          <p:nvPr userDrawn="1"/>
        </p:nvSpPr>
        <p:spPr bwMode="auto">
          <a:xfrm>
            <a:off x="304800" y="201393"/>
            <a:ext cx="2514600" cy="215444"/>
          </a:xfrm>
          <a:prstGeom prst="rect">
            <a:avLst/>
          </a:prstGeom>
          <a:noFill/>
          <a:ln w="9525">
            <a:noFill/>
            <a:miter lim="800000"/>
            <a:headEnd/>
            <a:tailEnd/>
          </a:ln>
          <a:effectLst/>
        </p:spPr>
        <p:txBody>
          <a:bodyPr wrap="square" lIns="0" tIns="0" rIns="0" bIns="0" anchor="b">
            <a:spAutoFit/>
          </a:bodyPr>
          <a:lstStyle/>
          <a:p>
            <a:pPr marL="457200" lvl="4" algn="l"/>
            <a:r>
              <a:rPr lang="en-US" sz="1400" dirty="0" smtClean="0">
                <a:latin typeface="Times New Roman" pitchFamily="18" charset="0"/>
                <a:ea typeface="굴림" pitchFamily="34" charset="-127"/>
              </a:rPr>
              <a:t>July 2015</a:t>
            </a:r>
            <a:endParaRPr lang="en-US" altLang="ko-KR" sz="1400" b="1" dirty="0">
              <a:ea typeface="굴림" pitchFamily="34" charset="-127"/>
            </a:endParaRPr>
          </a:p>
        </p:txBody>
      </p:sp>
    </p:spTree>
    <p:extLst>
      <p:ext uri="{BB962C8B-B14F-4D97-AF65-F5344CB8AC3E}">
        <p14:creationId xmlns:p14="http://schemas.microsoft.com/office/powerpoint/2010/main" val="591389836"/>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8438" name="Rectangle 2"/>
          <p:cNvSpPr>
            <a:spLocks noGrp="1" noChangeArrowheads="1"/>
          </p:cNvSpPr>
          <p:nvPr>
            <p:ph type="title"/>
          </p:nvPr>
        </p:nvSpPr>
        <p:spPr bwMode="auto">
          <a:xfrm>
            <a:off x="685800" y="6096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ko-KR" dirty="0" smtClean="0"/>
              <a:t>Click to edit Master title style</a:t>
            </a:r>
          </a:p>
        </p:txBody>
      </p:sp>
      <p:sp>
        <p:nvSpPr>
          <p:cNvPr id="18439" name="Rectangle 3"/>
          <p:cNvSpPr>
            <a:spLocks noGrp="1" noChangeArrowheads="1"/>
          </p:cNvSpPr>
          <p:nvPr>
            <p:ph type="body" idx="1"/>
          </p:nvPr>
        </p:nvSpPr>
        <p:spPr bwMode="auto">
          <a:xfrm>
            <a:off x="762000" y="17526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ko-KR" dirty="0" smtClean="0"/>
              <a:t>Click to edit Master text styles</a:t>
            </a:r>
          </a:p>
          <a:p>
            <a:pPr lvl="1"/>
            <a:r>
              <a:rPr lang="en-US" altLang="ko-KR" dirty="0" smtClean="0"/>
              <a:t>Second level</a:t>
            </a:r>
          </a:p>
          <a:p>
            <a:pPr lvl="2"/>
            <a:r>
              <a:rPr lang="en-US" altLang="ko-KR" dirty="0" smtClean="0"/>
              <a:t>Third level</a:t>
            </a:r>
          </a:p>
          <a:p>
            <a:pPr lvl="3"/>
            <a:r>
              <a:rPr lang="en-US" altLang="ko-KR" dirty="0" smtClean="0"/>
              <a:t>Fourth level</a:t>
            </a:r>
          </a:p>
          <a:p>
            <a:pPr lvl="4"/>
            <a:r>
              <a:rPr lang="en-US" altLang="ko-KR" dirty="0" smtClean="0"/>
              <a:t>Fifth level</a:t>
            </a:r>
          </a:p>
        </p:txBody>
      </p:sp>
      <p:sp>
        <p:nvSpPr>
          <p:cNvPr id="12" name="바닥글 개체 틀 2"/>
          <p:cNvSpPr>
            <a:spLocks noGrp="1"/>
          </p:cNvSpPr>
          <p:nvPr>
            <p:ph type="ftr" sz="quarter" idx="3"/>
          </p:nvPr>
        </p:nvSpPr>
        <p:spPr bwMode="auto">
          <a:xfrm>
            <a:off x="6913484" y="6477000"/>
            <a:ext cx="1649491" cy="184666"/>
          </a:xfrm>
          <a:prstGeom prst="rect">
            <a:avLst/>
          </a:prstGeom>
          <a:ln>
            <a:miter lim="800000"/>
            <a:headEnd/>
            <a:tailEnd/>
          </a:ln>
        </p:spPr>
        <p:txBody>
          <a:bodyPr vert="horz" wrap="none" lIns="0" tIns="0" rIns="0" bIns="0" numCol="1" anchor="t" anchorCtr="0" compatLnSpc="1">
            <a:prstTxWarp prst="textNoShape">
              <a:avLst/>
            </a:prstTxWarp>
            <a:spAutoFit/>
          </a:bodyPr>
          <a:lstStyle>
            <a:lvl1pPr algn="r">
              <a:defRPr>
                <a:ea typeface="굴림" pitchFamily="34" charset="-127"/>
              </a:defRPr>
            </a:lvl1pPr>
          </a:lstStyle>
          <a:p>
            <a:r>
              <a:rPr lang="en-US" altLang="ko-KR" dirty="0" smtClean="0"/>
              <a:t>Po-Kai Huang et al. (Intel)</a:t>
            </a:r>
            <a:endParaRPr lang="en-US" altLang="ko-KR" dirty="0"/>
          </a:p>
        </p:txBody>
      </p:sp>
      <p:sp>
        <p:nvSpPr>
          <p:cNvPr id="13" name="슬라이드 번호 개체 틀 3"/>
          <p:cNvSpPr>
            <a:spLocks noGrp="1"/>
          </p:cNvSpPr>
          <p:nvPr>
            <p:ph type="sldNum" sz="quarter" idx="4"/>
          </p:nvPr>
        </p:nvSpPr>
        <p:spPr bwMode="auto">
          <a:xfrm>
            <a:off x="4344988" y="6475413"/>
            <a:ext cx="530225" cy="182562"/>
          </a:xfrm>
          <a:prstGeom prst="rect">
            <a:avLst/>
          </a:prstGeom>
          <a:ln>
            <a:miter lim="800000"/>
            <a:headEnd/>
            <a:tailEnd/>
          </a:ln>
        </p:spPr>
        <p:txBody>
          <a:bodyPr vert="horz" wrap="none" lIns="0" tIns="0" rIns="0" bIns="0" numCol="1" anchor="t" anchorCtr="0" compatLnSpc="1">
            <a:prstTxWarp prst="textNoShape">
              <a:avLst/>
            </a:prstTxWarp>
            <a:spAutoFit/>
          </a:bodyPr>
          <a:lstStyle>
            <a:lvl1pPr algn="ctr">
              <a:defRPr>
                <a:ea typeface="굴림" charset="-127"/>
              </a:defRPr>
            </a:lvl1pPr>
          </a:lstStyle>
          <a:p>
            <a:pPr>
              <a:defRPr/>
            </a:pPr>
            <a:r>
              <a:rPr lang="en-US" altLang="ko-KR"/>
              <a:t>Slide </a:t>
            </a:r>
            <a:fld id="{60050092-9108-44CD-920C-9A015721E60E}" type="slidenum">
              <a:rPr lang="en-US" altLang="ko-KR"/>
              <a:pPr>
                <a:defRPr/>
              </a:pPr>
              <a:t>‹#›</a:t>
            </a:fld>
            <a:endParaRPr lang="en-US" altLang="ko-KR"/>
          </a:p>
        </p:txBody>
      </p:sp>
      <p:sp>
        <p:nvSpPr>
          <p:cNvPr id="7" name="Rectangle 7"/>
          <p:cNvSpPr>
            <a:spLocks noChangeArrowheads="1"/>
          </p:cNvSpPr>
          <p:nvPr userDrawn="1"/>
        </p:nvSpPr>
        <p:spPr bwMode="auto">
          <a:xfrm>
            <a:off x="5869730" y="394156"/>
            <a:ext cx="2575770" cy="215444"/>
          </a:xfrm>
          <a:prstGeom prst="rect">
            <a:avLst/>
          </a:prstGeom>
          <a:noFill/>
          <a:ln w="9525">
            <a:noFill/>
            <a:miter lim="800000"/>
            <a:headEnd/>
            <a:tailEnd/>
          </a:ln>
          <a:effectLst/>
        </p:spPr>
        <p:txBody>
          <a:bodyPr wrap="none" lIns="0" tIns="0" rIns="0" bIns="0" anchor="b">
            <a:spAutoFit/>
          </a:bodyPr>
          <a:lstStyle/>
          <a:p>
            <a:pPr marL="457200" lvl="4" algn="r"/>
            <a:r>
              <a:rPr lang="en-US" sz="1400" dirty="0" smtClean="0">
                <a:latin typeface="Times New Roman" pitchFamily="18" charset="0"/>
                <a:ea typeface="굴림" pitchFamily="34" charset="-127"/>
              </a:rPr>
              <a:t>doc.: IEEE 802.11-15/0867r0</a:t>
            </a:r>
            <a:endParaRPr lang="en-US" altLang="ko-KR" sz="1400" b="1" dirty="0">
              <a:ea typeface="굴림" pitchFamily="34" charset="-127"/>
            </a:endParaRPr>
          </a:p>
        </p:txBody>
      </p:sp>
      <p:sp>
        <p:nvSpPr>
          <p:cNvPr id="8" name="Line 8"/>
          <p:cNvSpPr>
            <a:spLocks noChangeShapeType="1"/>
          </p:cNvSpPr>
          <p:nvPr userDrawn="1"/>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
        <p:nvSpPr>
          <p:cNvPr id="10" name="Rectangle 7"/>
          <p:cNvSpPr>
            <a:spLocks noChangeArrowheads="1"/>
          </p:cNvSpPr>
          <p:nvPr userDrawn="1"/>
        </p:nvSpPr>
        <p:spPr bwMode="auto">
          <a:xfrm>
            <a:off x="304800" y="394156"/>
            <a:ext cx="2514600" cy="215444"/>
          </a:xfrm>
          <a:prstGeom prst="rect">
            <a:avLst/>
          </a:prstGeom>
          <a:noFill/>
          <a:ln w="9525">
            <a:noFill/>
            <a:miter lim="800000"/>
            <a:headEnd/>
            <a:tailEnd/>
          </a:ln>
          <a:effectLst/>
        </p:spPr>
        <p:txBody>
          <a:bodyPr wrap="square" lIns="0" tIns="0" rIns="0" bIns="0" anchor="b">
            <a:spAutoFit/>
          </a:bodyPr>
          <a:lstStyle/>
          <a:p>
            <a:pPr marL="457200" lvl="4" algn="l"/>
            <a:r>
              <a:rPr lang="en-US" sz="1400" dirty="0" smtClean="0">
                <a:latin typeface="Times New Roman" pitchFamily="18" charset="0"/>
                <a:ea typeface="굴림" pitchFamily="34" charset="-127"/>
              </a:rPr>
              <a:t>July 2015</a:t>
            </a:r>
            <a:endParaRPr lang="en-US" altLang="ko-KR" sz="1400" b="1" dirty="0">
              <a:ea typeface="굴림" pitchFamily="34" charset="-127"/>
            </a:endParaRPr>
          </a:p>
        </p:txBody>
      </p:sp>
    </p:spTree>
  </p:cSld>
  <p:clrMap bg1="lt1" tx1="dk1" bg2="lt2" tx2="dk2" accent1="accent1" accent2="accent2" accent3="accent3" accent4="accent4" accent5="accent5" accent6="accent6" hlink="hlink" folHlink="folHlink"/>
  <p:sldLayoutIdLst>
    <p:sldLayoutId id="2147483716" r:id="rId1"/>
    <p:sldLayoutId id="2147483717"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50.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mailto:rporat@broadcom.com"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9" name="슬라이드 번호 개체 틀 6"/>
          <p:cNvSpPr>
            <a:spLocks noGrp="1"/>
          </p:cNvSpPr>
          <p:nvPr>
            <p:ph type="sldNum" sz="quarter" idx="12"/>
          </p:nvPr>
        </p:nvSpPr>
        <p:spPr>
          <a:noFill/>
        </p:spPr>
        <p:txBody>
          <a:bodyPr/>
          <a:lstStyle/>
          <a:p>
            <a:r>
              <a:rPr lang="en-US" altLang="ko-KR" dirty="0" smtClean="0">
                <a:ea typeface="굴림" pitchFamily="34" charset="-127"/>
              </a:rPr>
              <a:t>Slide </a:t>
            </a:r>
            <a:fld id="{4883C6A0-A99F-4D4B-BED4-FEEACDB547CE}" type="slidenum">
              <a:rPr lang="en-US" altLang="ko-KR" smtClean="0">
                <a:ea typeface="굴림" pitchFamily="34" charset="-127"/>
              </a:rPr>
              <a:pPr/>
              <a:t>1</a:t>
            </a:fld>
            <a:endParaRPr lang="en-US" altLang="ko-KR" dirty="0" smtClean="0">
              <a:ea typeface="굴림" pitchFamily="34" charset="-127"/>
            </a:endParaRPr>
          </a:p>
        </p:txBody>
      </p:sp>
      <p:sp>
        <p:nvSpPr>
          <p:cNvPr id="1030" name="Rectangle 2"/>
          <p:cNvSpPr>
            <a:spLocks noGrp="1" noChangeArrowheads="1"/>
          </p:cNvSpPr>
          <p:nvPr>
            <p:ph type="title" idx="4294967295"/>
          </p:nvPr>
        </p:nvSpPr>
        <p:spPr>
          <a:xfrm>
            <a:off x="228600" y="838200"/>
            <a:ext cx="8534400" cy="1066800"/>
          </a:xfrm>
          <a:noFill/>
        </p:spPr>
        <p:txBody>
          <a:bodyPr/>
          <a:lstStyle/>
          <a:p>
            <a:r>
              <a:rPr lang="en-US" sz="2400" dirty="0" smtClean="0">
                <a:latin typeface="Times New Roman" pitchFamily="18" charset="0"/>
                <a:ea typeface="굴림" pitchFamily="34" charset="-127"/>
              </a:rPr>
              <a:t>MU-RTS/CTS for DL MU</a:t>
            </a:r>
            <a:endParaRPr lang="en-US" altLang="ko-KR" sz="2400" dirty="0">
              <a:latin typeface="Times New Roman" pitchFamily="18" charset="0"/>
              <a:ea typeface="굴림" pitchFamily="34" charset="-127"/>
            </a:endParaRPr>
          </a:p>
        </p:txBody>
      </p:sp>
      <p:sp>
        <p:nvSpPr>
          <p:cNvPr id="1031" name="Rectangle 3"/>
          <p:cNvSpPr>
            <a:spLocks noGrp="1" noChangeArrowheads="1"/>
          </p:cNvSpPr>
          <p:nvPr>
            <p:ph type="body" sz="half" idx="4294967295"/>
          </p:nvPr>
        </p:nvSpPr>
        <p:spPr>
          <a:xfrm>
            <a:off x="2667000" y="2057400"/>
            <a:ext cx="3962400" cy="381000"/>
          </a:xfrm>
          <a:noFill/>
        </p:spPr>
        <p:txBody>
          <a:bodyPr/>
          <a:lstStyle/>
          <a:p>
            <a:pPr algn="ctr">
              <a:buFontTx/>
              <a:buNone/>
            </a:pPr>
            <a:r>
              <a:rPr lang="en-US" altLang="ko-KR" sz="1800" dirty="0" smtClean="0">
                <a:latin typeface="Times New Roman" pitchFamily="18" charset="0"/>
                <a:ea typeface="굴림" pitchFamily="34" charset="-127"/>
              </a:rPr>
              <a:t>Date:</a:t>
            </a:r>
            <a:r>
              <a:rPr lang="en-US" altLang="ko-KR" sz="1800" b="0" dirty="0" smtClean="0">
                <a:latin typeface="Times New Roman" pitchFamily="18" charset="0"/>
                <a:ea typeface="굴림" pitchFamily="34" charset="-127"/>
              </a:rPr>
              <a:t> 2015-07-13</a:t>
            </a:r>
          </a:p>
        </p:txBody>
      </p:sp>
      <p:sp>
        <p:nvSpPr>
          <p:cNvPr id="1032" name="Rectangle 4"/>
          <p:cNvSpPr>
            <a:spLocks noChangeArrowheads="1"/>
          </p:cNvSpPr>
          <p:nvPr/>
        </p:nvSpPr>
        <p:spPr bwMode="auto">
          <a:xfrm>
            <a:off x="533400" y="2514600"/>
            <a:ext cx="7696200" cy="533400"/>
          </a:xfrm>
          <a:prstGeom prst="rect">
            <a:avLst/>
          </a:prstGeom>
          <a:noFill/>
          <a:ln w="9525">
            <a:noFill/>
            <a:miter lim="800000"/>
            <a:headEnd/>
            <a:tailEnd/>
          </a:ln>
        </p:spPr>
        <p:txBody>
          <a:bodyPr lIns="92075" tIns="46038" rIns="92075" bIns="46038"/>
          <a:lstStyle/>
          <a:p>
            <a:pPr marL="342900" indent="-342900">
              <a:spcBef>
                <a:spcPct val="20000"/>
              </a:spcBef>
            </a:pPr>
            <a:endParaRPr lang="en-US" altLang="ko-KR" sz="2000" b="1" dirty="0" smtClean="0">
              <a:ea typeface="굴림" pitchFamily="34" charset="-127"/>
            </a:endParaRPr>
          </a:p>
          <a:p>
            <a:pPr marL="342900" indent="-342900">
              <a:spcBef>
                <a:spcPct val="20000"/>
              </a:spcBef>
            </a:pPr>
            <a:endParaRPr lang="en-US" altLang="ko-KR" sz="2000" b="1" dirty="0">
              <a:ea typeface="굴림" pitchFamily="34" charset="-127"/>
            </a:endParaRPr>
          </a:p>
          <a:p>
            <a:pPr marL="342900" indent="-342900">
              <a:spcBef>
                <a:spcPct val="20000"/>
              </a:spcBef>
            </a:pPr>
            <a:endParaRPr lang="en-US" altLang="ko-KR" sz="2000" dirty="0">
              <a:ea typeface="굴림" pitchFamily="34" charset="-127"/>
            </a:endParaRPr>
          </a:p>
        </p:txBody>
      </p:sp>
      <p:sp>
        <p:nvSpPr>
          <p:cNvPr id="10" name="Footer Placeholder 3"/>
          <p:cNvSpPr>
            <a:spLocks noGrp="1"/>
          </p:cNvSpPr>
          <p:nvPr>
            <p:ph type="ftr" sz="quarter" idx="11"/>
          </p:nvPr>
        </p:nvSpPr>
        <p:spPr>
          <a:xfrm>
            <a:off x="6913484" y="6477000"/>
            <a:ext cx="1649491" cy="184666"/>
          </a:xfrm>
        </p:spPr>
        <p:txBody>
          <a:bodyPr/>
          <a:lstStyle/>
          <a:p>
            <a:r>
              <a:rPr lang="en-US" altLang="ko-KR" dirty="0"/>
              <a:t>Po-Kai Huang et al. (Intel)</a:t>
            </a:r>
          </a:p>
        </p:txBody>
      </p:sp>
      <p:graphicFrame>
        <p:nvGraphicFramePr>
          <p:cNvPr id="9" name="Table 12"/>
          <p:cNvGraphicFramePr>
            <a:graphicFrameLocks noGrp="1"/>
          </p:cNvGraphicFramePr>
          <p:nvPr>
            <p:extLst>
              <p:ext uri="{D42A27DB-BD31-4B8C-83A1-F6EECF244321}">
                <p14:modId xmlns:p14="http://schemas.microsoft.com/office/powerpoint/2010/main" val="1952346260"/>
              </p:ext>
            </p:extLst>
          </p:nvPr>
        </p:nvGraphicFramePr>
        <p:xfrm>
          <a:off x="762000" y="2971800"/>
          <a:ext cx="7620000" cy="2743200"/>
        </p:xfrm>
        <a:graphic>
          <a:graphicData uri="http://schemas.openxmlformats.org/drawingml/2006/table">
            <a:tbl>
              <a:tblPr firstRow="1" bandRow="1">
                <a:tableStyleId>{F5AB1C69-6EDB-4FF4-983F-18BD219EF322}</a:tableStyleId>
              </a:tblPr>
              <a:tblGrid>
                <a:gridCol w="1524000"/>
                <a:gridCol w="1203158"/>
                <a:gridCol w="1684421"/>
                <a:gridCol w="1363579"/>
                <a:gridCol w="1844842"/>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7545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solidFill>
                            <a:srgbClr val="000000"/>
                          </a:solidFill>
                          <a:latin typeface="Times New Roman"/>
                          <a:ea typeface="Times New Roman"/>
                          <a:cs typeface="Arial"/>
                        </a:rPr>
                        <a:t>Po-Kai Huang</a:t>
                      </a:r>
                      <a:endParaRPr lang="en-US" sz="1200" dirty="0" smtClean="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9">
                  <a:txBody>
                    <a:bodyPr/>
                    <a:lstStyle/>
                    <a:p>
                      <a:pPr marL="0" marR="0" algn="ctr">
                        <a:spcBef>
                          <a:spcPts val="0"/>
                        </a:spcBef>
                        <a:spcAft>
                          <a:spcPts val="0"/>
                        </a:spcAft>
                      </a:pPr>
                      <a:r>
                        <a:rPr lang="en-US" sz="1200" dirty="0">
                          <a:solidFill>
                            <a:srgbClr val="000000"/>
                          </a:solidFill>
                          <a:latin typeface="Times New Roman"/>
                          <a:ea typeface="Times New Roman"/>
                          <a:cs typeface="Arial"/>
                        </a:rPr>
                        <a:t>Intel</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9">
                  <a:txBody>
                    <a:bodyPr/>
                    <a:lstStyle/>
                    <a:p>
                      <a:pPr marL="0" marR="0" algn="ctr">
                        <a:spcBef>
                          <a:spcPts val="0"/>
                        </a:spcBef>
                        <a:spcAft>
                          <a:spcPts val="0"/>
                        </a:spcAft>
                      </a:pPr>
                      <a:r>
                        <a:rPr lang="en-US" sz="1200" dirty="0" smtClean="0">
                          <a:solidFill>
                            <a:srgbClr val="000000"/>
                          </a:solidFill>
                          <a:latin typeface="Times New Roman"/>
                          <a:ea typeface="Times New Roman"/>
                          <a:cs typeface="Arial"/>
                        </a:rPr>
                        <a:t>2200</a:t>
                      </a:r>
                      <a:r>
                        <a:rPr lang="en-US" sz="1200" baseline="0" dirty="0" smtClean="0">
                          <a:solidFill>
                            <a:srgbClr val="000000"/>
                          </a:solidFill>
                          <a:latin typeface="Times New Roman"/>
                          <a:ea typeface="Times New Roman"/>
                          <a:cs typeface="Arial"/>
                        </a:rPr>
                        <a:t> Mission College Blvd.</a:t>
                      </a:r>
                      <a:r>
                        <a:rPr lang="en-US" sz="1200" dirty="0" smtClean="0">
                          <a:solidFill>
                            <a:srgbClr val="000000"/>
                          </a:solidFill>
                          <a:latin typeface="Times New Roman"/>
                          <a:ea typeface="Times New Roman"/>
                          <a:cs typeface="Arial"/>
                        </a:rPr>
                        <a:t>, Santa</a:t>
                      </a:r>
                      <a:r>
                        <a:rPr lang="en-US" sz="1200" baseline="0" dirty="0" smtClean="0">
                          <a:solidFill>
                            <a:srgbClr val="000000"/>
                          </a:solidFill>
                          <a:latin typeface="Times New Roman"/>
                          <a:ea typeface="Times New Roman"/>
                          <a:cs typeface="Arial"/>
                        </a:rPr>
                        <a:t> Clara, CA</a:t>
                      </a:r>
                      <a:r>
                        <a:rPr lang="en-US" sz="1200" dirty="0" smtClean="0">
                          <a:solidFill>
                            <a:srgbClr val="000000"/>
                          </a:solidFill>
                          <a:latin typeface="Times New Roman"/>
                          <a:ea typeface="Times New Roman"/>
                          <a:cs typeface="Arial"/>
                        </a:rPr>
                        <a:t> 95054, </a:t>
                      </a:r>
                      <a:r>
                        <a:rPr lang="en-US" sz="1200" dirty="0">
                          <a:solidFill>
                            <a:srgbClr val="000000"/>
                          </a:solidFill>
                          <a:latin typeface="Times New Roman"/>
                          <a:ea typeface="Times New Roman"/>
                          <a:cs typeface="Arial"/>
                        </a:rPr>
                        <a:t>USA  </a:t>
                      </a:r>
                      <a:endParaRPr lang="en-US" sz="1200" dirty="0">
                        <a:latin typeface="Times New Roman"/>
                        <a:ea typeface="Times New Roman"/>
                        <a:cs typeface="Arial"/>
                      </a:endParaRPr>
                    </a:p>
                    <a:p>
                      <a:pPr marL="0" marR="0" algn="ctr">
                        <a:spcBef>
                          <a:spcPts val="0"/>
                        </a:spcBef>
                        <a:spcAft>
                          <a:spcPts val="0"/>
                        </a:spcAft>
                      </a:pPr>
                      <a:r>
                        <a:rPr lang="en-US" sz="1200" dirty="0">
                          <a:solidFill>
                            <a:srgbClr val="000000"/>
                          </a:solidFill>
                          <a:latin typeface="Times New Roman"/>
                          <a:ea typeface="Times New Roman"/>
                          <a:cs typeface="Arial"/>
                        </a:rPr>
                        <a:t> </a:t>
                      </a:r>
                      <a:endParaRPr lang="en-US" sz="1200" dirty="0">
                        <a:latin typeface="Times New Roman"/>
                        <a:ea typeface="Times New Roman"/>
                        <a:cs typeface="Arial"/>
                      </a:endParaRPr>
                    </a:p>
                    <a:p>
                      <a:pPr marL="0" marR="0" algn="ctr">
                        <a:spcBef>
                          <a:spcPts val="0"/>
                        </a:spcBef>
                        <a:spcAft>
                          <a:spcPts val="0"/>
                        </a:spcAft>
                      </a:pPr>
                      <a:r>
                        <a:rPr lang="en-US" sz="1200" dirty="0">
                          <a:solidFill>
                            <a:srgbClr val="000000"/>
                          </a:solidFill>
                          <a:latin typeface="Times New Roman"/>
                          <a:ea typeface="Times New Roman"/>
                          <a:cs typeface="Arial"/>
                        </a:rPr>
                        <a:t>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9">
                  <a:txBody>
                    <a:bodyPr/>
                    <a:lstStyle/>
                    <a:p>
                      <a:pPr marL="0" marR="0" algn="ctr">
                        <a:spcBef>
                          <a:spcPts val="0"/>
                        </a:spcBef>
                        <a:spcAft>
                          <a:spcPts val="0"/>
                        </a:spcAft>
                      </a:pPr>
                      <a:r>
                        <a:rPr lang="en-US" sz="1200" dirty="0">
                          <a:solidFill>
                            <a:srgbClr val="000000"/>
                          </a:solidFill>
                          <a:latin typeface="Times New Roman"/>
                          <a:ea typeface="Times New Roman"/>
                          <a:cs typeface="Arial"/>
                        </a:rPr>
                        <a:t>+</a:t>
                      </a:r>
                      <a:r>
                        <a:rPr lang="en-US" sz="1200" dirty="0" smtClean="0">
                          <a:solidFill>
                            <a:srgbClr val="000000"/>
                          </a:solidFill>
                          <a:latin typeface="Times New Roman"/>
                          <a:ea typeface="Times New Roman"/>
                          <a:cs typeface="Arial"/>
                        </a:rPr>
                        <a:t>1-</a:t>
                      </a:r>
                      <a:r>
                        <a:rPr lang="en-US" sz="1200" dirty="0" smtClean="0"/>
                        <a:t>408-765-8080</a:t>
                      </a:r>
                      <a:endParaRPr lang="en-US" sz="1200" dirty="0">
                        <a:latin typeface="Times New Roman"/>
                        <a:ea typeface="Times New Roman"/>
                        <a:cs typeface="Arial"/>
                      </a:endParaRPr>
                    </a:p>
                    <a:p>
                      <a:pPr marL="0" marR="0" algn="ctr">
                        <a:spcBef>
                          <a:spcPts val="0"/>
                        </a:spcBef>
                        <a:spcAft>
                          <a:spcPts val="0"/>
                        </a:spcAft>
                      </a:pPr>
                      <a:r>
                        <a:rPr lang="en-US" sz="1200" dirty="0">
                          <a:solidFill>
                            <a:srgbClr val="000000"/>
                          </a:solidFill>
                          <a:latin typeface="Times New Roman"/>
                          <a:ea typeface="Times New Roman"/>
                          <a:cs typeface="Arial"/>
                        </a:rPr>
                        <a:t>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kern="1200" dirty="0" smtClean="0">
                          <a:solidFill>
                            <a:srgbClr val="000000"/>
                          </a:solidFill>
                          <a:latin typeface="Times New Roman"/>
                          <a:ea typeface="Times New Roman"/>
                          <a:cs typeface="Arial"/>
                        </a:rPr>
                        <a:t>po-kai.huang@intel.com</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7545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solidFill>
                            <a:srgbClr val="000000"/>
                          </a:solidFill>
                          <a:latin typeface="Times New Roman"/>
                          <a:ea typeface="Times New Roman"/>
                          <a:cs typeface="Arial"/>
                        </a:rPr>
                        <a:t>Xiaogang Chen</a:t>
                      </a:r>
                      <a:endParaRPr lang="en-US" sz="1200" dirty="0" smtClean="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kern="1200" dirty="0" smtClean="0">
                          <a:solidFill>
                            <a:srgbClr val="000000"/>
                          </a:solidFill>
                          <a:latin typeface="Times New Roman"/>
                          <a:ea typeface="Times New Roman"/>
                          <a:cs typeface="Arial"/>
                        </a:rPr>
                        <a:t>xiaogang.c.chen@intel.com</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Robert Stacey</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r>
                        <a:rPr lang="en-US" sz="1100" kern="1200" dirty="0">
                          <a:solidFill>
                            <a:srgbClr val="000000"/>
                          </a:solidFill>
                          <a:latin typeface="Times New Roman"/>
                          <a:ea typeface="Times New Roman"/>
                          <a:cs typeface="Arial"/>
                        </a:rPr>
                        <a:t>robert.stacey@intel.com</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7545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solidFill>
                            <a:srgbClr val="000000"/>
                          </a:solidFill>
                          <a:latin typeface="Times New Roman"/>
                          <a:ea typeface="Times New Roman"/>
                          <a:cs typeface="Arial"/>
                        </a:rPr>
                        <a:t>Qinghua Li</a:t>
                      </a:r>
                      <a:endParaRPr lang="en-US" sz="1200" dirty="0" smtClean="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kern="1200" dirty="0" smtClean="0">
                          <a:solidFill>
                            <a:srgbClr val="000000"/>
                          </a:solidFill>
                          <a:latin typeface="Times New Roman"/>
                          <a:ea typeface="Times New Roman"/>
                          <a:cs typeface="Arial"/>
                        </a:rPr>
                        <a:t>quinghua.li@intel.com</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Eldad Perahia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0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0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r>
                        <a:rPr lang="en-US" sz="1100" kern="1200" dirty="0">
                          <a:solidFill>
                            <a:srgbClr val="000000"/>
                          </a:solidFill>
                          <a:latin typeface="Times New Roman"/>
                          <a:ea typeface="Times New Roman"/>
                          <a:cs typeface="Arial"/>
                        </a:rPr>
                        <a:t>eldad.perahia@intel.com</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Shahrnaz Azizi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r>
                        <a:rPr lang="en-US" sz="1100" kern="1200" dirty="0">
                          <a:solidFill>
                            <a:srgbClr val="000000"/>
                          </a:solidFill>
                          <a:latin typeface="Times New Roman"/>
                          <a:ea typeface="Times New Roman"/>
                          <a:cs typeface="Arial"/>
                        </a:rPr>
                        <a:t>shahrnaz.azizi@intel.com</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7545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latin typeface="Times New Roman"/>
                          <a:ea typeface="Times New Roman"/>
                          <a:cs typeface="Arial"/>
                        </a:rPr>
                        <a:t>Chittabrata Ghosh</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kern="1200" dirty="0" smtClean="0">
                          <a:solidFill>
                            <a:srgbClr val="000000"/>
                          </a:solidFill>
                          <a:latin typeface="Times New Roman"/>
                          <a:ea typeface="Times New Roman"/>
                          <a:cs typeface="Arial"/>
                        </a:rPr>
                        <a:t>chittabrata.ghosh@intel.com</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75452">
                <a:tc>
                  <a:txBody>
                    <a:bodyPr/>
                    <a:lstStyle/>
                    <a:p>
                      <a:pPr marL="0" marR="0" algn="ctr">
                        <a:spcBef>
                          <a:spcPts val="0"/>
                        </a:spcBef>
                        <a:spcAft>
                          <a:spcPts val="0"/>
                        </a:spcAft>
                      </a:pPr>
                      <a:r>
                        <a:rPr lang="en-US" sz="1200" dirty="0" smtClean="0">
                          <a:latin typeface="Times New Roman"/>
                          <a:ea typeface="Times New Roman"/>
                          <a:cs typeface="Arial"/>
                        </a:rPr>
                        <a:t>Laurent Cariou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ctr">
                        <a:spcBef>
                          <a:spcPts val="0"/>
                        </a:spcBef>
                        <a:spcAft>
                          <a:spcPts val="0"/>
                        </a:spcAft>
                      </a:pPr>
                      <a:r>
                        <a:rPr lang="en-US" sz="1100" kern="1200" dirty="0" smtClean="0">
                          <a:solidFill>
                            <a:srgbClr val="000000"/>
                          </a:solidFill>
                          <a:latin typeface="Times New Roman"/>
                          <a:ea typeface="Times New Roman"/>
                          <a:cs typeface="Arial"/>
                        </a:rPr>
                        <a:t>laurent.cariou@intel.com</a:t>
                      </a:r>
                      <a:endParaRPr lang="en-US" sz="1100" kern="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Rongzhen</a:t>
                      </a:r>
                      <a:r>
                        <a:rPr lang="en-US" sz="1200" dirty="0">
                          <a:solidFill>
                            <a:srgbClr val="000000"/>
                          </a:solidFill>
                          <a:latin typeface="Times New Roman"/>
                          <a:ea typeface="Times New Roman"/>
                          <a:cs typeface="Arial"/>
                        </a:rPr>
                        <a:t> Yang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r>
                        <a:rPr lang="en-US" sz="1100" kern="1200" dirty="0">
                          <a:solidFill>
                            <a:srgbClr val="000000"/>
                          </a:solidFill>
                          <a:latin typeface="Times New Roman"/>
                          <a:ea typeface="Times New Roman"/>
                          <a:cs typeface="Arial"/>
                        </a:rPr>
                        <a:t>rongzhen.yang@intel.com</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154477500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a:t>
            </a:r>
            <a:endParaRPr lang="en-US" dirty="0"/>
          </a:p>
        </p:txBody>
      </p:sp>
      <p:sp>
        <p:nvSpPr>
          <p:cNvPr id="3" name="Content Placeholder 2"/>
          <p:cNvSpPr>
            <a:spLocks noGrp="1"/>
          </p:cNvSpPr>
          <p:nvPr>
            <p:ph idx="1"/>
          </p:nvPr>
        </p:nvSpPr>
        <p:spPr/>
        <p:txBody>
          <a:bodyPr/>
          <a:lstStyle/>
          <a:p>
            <a:r>
              <a:rPr lang="en-US" sz="2000" dirty="0" smtClean="0"/>
              <a:t>Hidden node is not new for .11 protocol</a:t>
            </a:r>
          </a:p>
          <a:p>
            <a:r>
              <a:rPr lang="en-US" sz="2000" dirty="0"/>
              <a:t>For DL </a:t>
            </a:r>
            <a:r>
              <a:rPr lang="en-US" sz="2000" dirty="0" smtClean="0"/>
              <a:t>MU, </a:t>
            </a:r>
            <a:r>
              <a:rPr lang="en-US" sz="2000" dirty="0"/>
              <a:t>such as DL OFDMA, small bandwidth may be </a:t>
            </a:r>
            <a:r>
              <a:rPr lang="en-US" sz="2000" dirty="0" smtClean="0"/>
              <a:t>allocated, which </a:t>
            </a:r>
            <a:r>
              <a:rPr lang="en-US" sz="2000" dirty="0"/>
              <a:t>increases the data duration and require </a:t>
            </a:r>
            <a:r>
              <a:rPr lang="en-US" sz="2000" dirty="0" smtClean="0"/>
              <a:t>protection </a:t>
            </a:r>
            <a:r>
              <a:rPr lang="en-US" sz="2000" dirty="0"/>
              <a:t>against hidden nodes</a:t>
            </a:r>
          </a:p>
          <a:p>
            <a:r>
              <a:rPr lang="en-US" sz="2000" dirty="0"/>
              <a:t>MU protection has been considered in </a:t>
            </a:r>
            <a:r>
              <a:rPr lang="en-US" sz="2000" dirty="0" smtClean="0"/>
              <a:t>11ac [2-5] to improve performance, </a:t>
            </a:r>
            <a:r>
              <a:rPr lang="en-US" sz="2000" dirty="0"/>
              <a:t>but there are either high overhead associated </a:t>
            </a:r>
            <a:r>
              <a:rPr lang="en-US" sz="2000" dirty="0" smtClean="0"/>
              <a:t>with sequential </a:t>
            </a:r>
            <a:r>
              <a:rPr lang="en-US" sz="2000" dirty="0"/>
              <a:t>RTS/CTSs </a:t>
            </a:r>
            <a:r>
              <a:rPr lang="en-US" sz="2000" dirty="0" smtClean="0"/>
              <a:t>or no </a:t>
            </a:r>
            <a:r>
              <a:rPr lang="en-US" sz="2000" dirty="0"/>
              <a:t>full </a:t>
            </a:r>
            <a:r>
              <a:rPr lang="en-US" sz="2000" dirty="0" smtClean="0"/>
              <a:t>protection (</a:t>
            </a:r>
            <a:r>
              <a:rPr lang="en-US" sz="2000" dirty="0"/>
              <a:t>Summary provided in the </a:t>
            </a:r>
            <a:r>
              <a:rPr lang="en-US" sz="2000" dirty="0" smtClean="0"/>
              <a:t>next slide)</a:t>
            </a:r>
            <a:endParaRPr lang="en-US" sz="2000" dirty="0"/>
          </a:p>
          <a:p>
            <a:endParaRPr lang="en-US" dirty="0"/>
          </a:p>
        </p:txBody>
      </p:sp>
      <p:sp>
        <p:nvSpPr>
          <p:cNvPr id="4" name="Footer Placeholder 3"/>
          <p:cNvSpPr>
            <a:spLocks noGrp="1"/>
          </p:cNvSpPr>
          <p:nvPr>
            <p:ph type="ftr" sz="quarter" idx="11"/>
          </p:nvPr>
        </p:nvSpPr>
        <p:spPr/>
        <p:txBody>
          <a:bodyPr/>
          <a:lstStyle/>
          <a:p>
            <a:r>
              <a:rPr lang="en-US" altLang="ko-KR" dirty="0"/>
              <a:t>Po-Kai Huang et al. (Intel)</a:t>
            </a:r>
          </a:p>
        </p:txBody>
      </p:sp>
      <p:sp>
        <p:nvSpPr>
          <p:cNvPr id="5" name="Slide Number Placeholder 4"/>
          <p:cNvSpPr>
            <a:spLocks noGrp="1"/>
          </p:cNvSpPr>
          <p:nvPr>
            <p:ph type="sldNum" sz="quarter" idx="12"/>
          </p:nvPr>
        </p:nvSpPr>
        <p:spPr/>
        <p:txBody>
          <a:bodyPr/>
          <a:lstStyle/>
          <a:p>
            <a:pPr>
              <a:defRPr/>
            </a:pPr>
            <a:r>
              <a:rPr lang="en-US" altLang="ko-KR" smtClean="0"/>
              <a:t>Slide </a:t>
            </a:r>
            <a:fld id="{78CBCF7A-1E0D-49A7-8A4E-07EEBC7D2FAE}" type="slidenum">
              <a:rPr lang="en-US" altLang="ko-KR" smtClean="0"/>
              <a:pPr>
                <a:defRPr/>
              </a:pPr>
              <a:t>10</a:t>
            </a:fld>
            <a:endParaRPr lang="en-US" altLang="ko-KR"/>
          </a:p>
        </p:txBody>
      </p:sp>
      <p:pic>
        <p:nvPicPr>
          <p:cNvPr id="6"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733800" y="4438650"/>
            <a:ext cx="2115916" cy="20083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02571401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MU protection proposal in 11ac</a:t>
            </a:r>
          </a:p>
        </p:txBody>
      </p:sp>
      <p:sp>
        <p:nvSpPr>
          <p:cNvPr id="3" name="Content Placeholder 2"/>
          <p:cNvSpPr>
            <a:spLocks noGrp="1"/>
          </p:cNvSpPr>
          <p:nvPr>
            <p:ph idx="1"/>
          </p:nvPr>
        </p:nvSpPr>
        <p:spPr/>
        <p:txBody>
          <a:bodyPr/>
          <a:lstStyle/>
          <a:p>
            <a:r>
              <a:rPr lang="en-US" dirty="0" smtClean="0"/>
              <a:t>Proposal [2-5]</a:t>
            </a:r>
          </a:p>
          <a:p>
            <a:pPr marL="914400" lvl="1" indent="-457200">
              <a:buFont typeface="+mj-lt"/>
              <a:buAutoNum type="arabicPeriod"/>
            </a:pPr>
            <a:r>
              <a:rPr lang="en-US" dirty="0" smtClean="0"/>
              <a:t>Sequential RTS/CTS</a:t>
            </a:r>
          </a:p>
          <a:p>
            <a:pPr marL="914400" lvl="1" indent="-457200">
              <a:buFont typeface="+mj-lt"/>
              <a:buAutoNum type="arabicPeriod"/>
            </a:pPr>
            <a:r>
              <a:rPr lang="en-US" dirty="0" smtClean="0"/>
              <a:t>Single RTS/CTS</a:t>
            </a:r>
            <a:endParaRPr lang="en-US" dirty="0"/>
          </a:p>
          <a:p>
            <a:pPr marL="914400" lvl="1" indent="-457200">
              <a:buFont typeface="+mj-lt"/>
              <a:buAutoNum type="arabicPeriod"/>
            </a:pPr>
            <a:r>
              <a:rPr lang="en-US" dirty="0"/>
              <a:t>CTS-to-self </a:t>
            </a:r>
            <a:endParaRPr lang="en-US" dirty="0" smtClean="0"/>
          </a:p>
          <a:p>
            <a:pPr marL="914400" lvl="1" indent="-457200">
              <a:buFont typeface="+mj-lt"/>
              <a:buAutoNum type="arabicPeriod"/>
            </a:pPr>
            <a:r>
              <a:rPr lang="en-US" dirty="0"/>
              <a:t>MU-RTS + sequential </a:t>
            </a:r>
            <a:r>
              <a:rPr lang="en-US" dirty="0" smtClean="0"/>
              <a:t>CTS</a:t>
            </a:r>
            <a:endParaRPr lang="en-US" dirty="0"/>
          </a:p>
          <a:p>
            <a:r>
              <a:rPr lang="en-US" dirty="0"/>
              <a:t>Potential issues</a:t>
            </a:r>
          </a:p>
          <a:p>
            <a:pPr lvl="1"/>
            <a:r>
              <a:rPr lang="en-US" dirty="0"/>
              <a:t>Higher overhead than single RTS/CTS</a:t>
            </a:r>
          </a:p>
          <a:p>
            <a:pPr lvl="1"/>
            <a:r>
              <a:rPr lang="en-US" dirty="0" smtClean="0"/>
              <a:t>No </a:t>
            </a:r>
            <a:r>
              <a:rPr lang="en-US" dirty="0"/>
              <a:t>full protection </a:t>
            </a:r>
            <a:endParaRPr lang="en-US" dirty="0" smtClean="0"/>
          </a:p>
          <a:p>
            <a:pPr lvl="1"/>
            <a:r>
              <a:rPr lang="en-US" dirty="0"/>
              <a:t>Require a new frame with trigger ability and fine CTS timing</a:t>
            </a:r>
          </a:p>
          <a:p>
            <a:pPr lvl="1"/>
            <a:endParaRPr lang="en-US" dirty="0"/>
          </a:p>
          <a:p>
            <a:endParaRPr lang="en-US" dirty="0"/>
          </a:p>
        </p:txBody>
      </p:sp>
      <p:sp>
        <p:nvSpPr>
          <p:cNvPr id="4" name="Footer Placeholder 3"/>
          <p:cNvSpPr>
            <a:spLocks noGrp="1"/>
          </p:cNvSpPr>
          <p:nvPr>
            <p:ph type="ftr" sz="quarter" idx="11"/>
          </p:nvPr>
        </p:nvSpPr>
        <p:spPr/>
        <p:txBody>
          <a:bodyPr/>
          <a:lstStyle/>
          <a:p>
            <a:r>
              <a:rPr lang="en-US" altLang="ko-KR" dirty="0"/>
              <a:t>Po-Kai Huang et al. (Intel)</a:t>
            </a:r>
          </a:p>
        </p:txBody>
      </p:sp>
      <p:sp>
        <p:nvSpPr>
          <p:cNvPr id="5" name="Slide Number Placeholder 4"/>
          <p:cNvSpPr>
            <a:spLocks noGrp="1"/>
          </p:cNvSpPr>
          <p:nvPr>
            <p:ph type="sldNum" sz="quarter" idx="12"/>
          </p:nvPr>
        </p:nvSpPr>
        <p:spPr/>
        <p:txBody>
          <a:bodyPr/>
          <a:lstStyle/>
          <a:p>
            <a:pPr>
              <a:defRPr/>
            </a:pPr>
            <a:r>
              <a:rPr lang="en-US" altLang="ko-KR" smtClean="0"/>
              <a:t>Slide </a:t>
            </a:r>
            <a:fld id="{78CBCF7A-1E0D-49A7-8A4E-07EEBC7D2FAE}" type="slidenum">
              <a:rPr lang="en-US" altLang="ko-KR" smtClean="0"/>
              <a:pPr>
                <a:defRPr/>
              </a:pPr>
              <a:t>11</a:t>
            </a:fld>
            <a:endParaRPr lang="en-US" altLang="ko-KR"/>
          </a:p>
        </p:txBody>
      </p:sp>
    </p:spTree>
    <p:extLst>
      <p:ext uri="{BB962C8B-B14F-4D97-AF65-F5344CB8AC3E}">
        <p14:creationId xmlns:p14="http://schemas.microsoft.com/office/powerpoint/2010/main" val="341980790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Proposal</a:t>
            </a:r>
            <a:endParaRPr lang="en-US" dirty="0"/>
          </a:p>
        </p:txBody>
      </p:sp>
      <p:sp>
        <p:nvSpPr>
          <p:cNvPr id="3" name="Content Placeholder 2"/>
          <p:cNvSpPr>
            <a:spLocks noGrp="1"/>
          </p:cNvSpPr>
          <p:nvPr>
            <p:ph idx="1"/>
          </p:nvPr>
        </p:nvSpPr>
        <p:spPr>
          <a:xfrm>
            <a:off x="762000" y="1752600"/>
            <a:ext cx="7848600" cy="4114800"/>
          </a:xfrm>
        </p:spPr>
        <p:txBody>
          <a:bodyPr/>
          <a:lstStyle/>
          <a:p>
            <a:r>
              <a:rPr lang="en-US" sz="2000" dirty="0" smtClean="0"/>
              <a:t>Propose to </a:t>
            </a:r>
            <a:r>
              <a:rPr lang="en-GB" sz="2000" dirty="0"/>
              <a:t>define a </a:t>
            </a:r>
            <a:r>
              <a:rPr lang="en-GB" sz="2000" dirty="0" smtClean="0"/>
              <a:t>frame, called MU-RTS in this presentation, that </a:t>
            </a:r>
            <a:r>
              <a:rPr lang="en-GB" sz="2000" dirty="0"/>
              <a:t>solicits simultaneous CTS responses to protect DL MU </a:t>
            </a:r>
            <a:r>
              <a:rPr lang="en-GB" sz="2000" dirty="0" smtClean="0"/>
              <a:t>transmission</a:t>
            </a:r>
          </a:p>
          <a:p>
            <a:pPr marL="857250" lvl="1" indent="-457200"/>
            <a:r>
              <a:rPr lang="en-US" sz="1700" dirty="0" smtClean="0"/>
              <a:t>Similar </a:t>
            </a:r>
            <a:r>
              <a:rPr lang="en-US" sz="1700" dirty="0"/>
              <a:t>to trigger </a:t>
            </a:r>
            <a:r>
              <a:rPr lang="en-US" sz="1700" dirty="0" smtClean="0"/>
              <a:t>frame [6], MU-RTS provides</a:t>
            </a:r>
          </a:p>
          <a:p>
            <a:pPr lvl="2"/>
            <a:r>
              <a:rPr lang="en-US" altLang="ko-KR" sz="1600" dirty="0" smtClean="0"/>
              <a:t>Time </a:t>
            </a:r>
            <a:r>
              <a:rPr lang="en-US" altLang="ko-KR" sz="1600" dirty="0"/>
              <a:t>synchronization among MU </a:t>
            </a:r>
            <a:r>
              <a:rPr lang="en-US" altLang="ko-KR" sz="1600" dirty="0" smtClean="0"/>
              <a:t>STAs based on the end of the MU-RTS</a:t>
            </a:r>
            <a:endParaRPr lang="en-US" altLang="ko-KR" sz="1600" dirty="0"/>
          </a:p>
          <a:p>
            <a:pPr lvl="2"/>
            <a:r>
              <a:rPr lang="en-US" altLang="ko-KR" sz="1600" dirty="0"/>
              <a:t>Frequency offset correction based on the common AP reference </a:t>
            </a:r>
            <a:endParaRPr lang="en-US" altLang="ko-KR" sz="1600" dirty="0" smtClean="0"/>
          </a:p>
          <a:p>
            <a:pPr lvl="1"/>
            <a:r>
              <a:rPr lang="en-US" sz="1800" dirty="0"/>
              <a:t>MU-RTS will have signaling to identify the </a:t>
            </a:r>
            <a:r>
              <a:rPr lang="en-US" sz="1800" dirty="0" smtClean="0"/>
              <a:t>solicited STAs</a:t>
            </a:r>
          </a:p>
          <a:p>
            <a:pPr lvl="1"/>
            <a:r>
              <a:rPr lang="en-US" sz="1800" dirty="0"/>
              <a:t>The CTS responses will be transmitted simultaneously </a:t>
            </a:r>
            <a:r>
              <a:rPr lang="en-US" sz="1800" dirty="0" smtClean="0"/>
              <a:t>to </a:t>
            </a:r>
            <a:r>
              <a:rPr lang="en-US" sz="1800" dirty="0"/>
              <a:t>reduce overhead </a:t>
            </a:r>
            <a:r>
              <a:rPr lang="en-US" sz="1800" dirty="0" smtClean="0"/>
              <a:t>and need to be exactly the same, i.e., the same scramble seed and data rate </a:t>
            </a:r>
          </a:p>
          <a:p>
            <a:endParaRPr lang="en-US" dirty="0"/>
          </a:p>
        </p:txBody>
      </p:sp>
      <p:sp>
        <p:nvSpPr>
          <p:cNvPr id="4" name="Footer Placeholder 3"/>
          <p:cNvSpPr>
            <a:spLocks noGrp="1"/>
          </p:cNvSpPr>
          <p:nvPr>
            <p:ph type="ftr" sz="quarter" idx="11"/>
          </p:nvPr>
        </p:nvSpPr>
        <p:spPr/>
        <p:txBody>
          <a:bodyPr/>
          <a:lstStyle/>
          <a:p>
            <a:r>
              <a:rPr lang="en-US" altLang="ko-KR" dirty="0"/>
              <a:t>Po-Kai Huang et al. (Intel)</a:t>
            </a:r>
          </a:p>
        </p:txBody>
      </p:sp>
      <p:sp>
        <p:nvSpPr>
          <p:cNvPr id="5" name="Slide Number Placeholder 4"/>
          <p:cNvSpPr>
            <a:spLocks noGrp="1"/>
          </p:cNvSpPr>
          <p:nvPr>
            <p:ph type="sldNum" sz="quarter" idx="12"/>
          </p:nvPr>
        </p:nvSpPr>
        <p:spPr/>
        <p:txBody>
          <a:bodyPr/>
          <a:lstStyle/>
          <a:p>
            <a:pPr>
              <a:defRPr/>
            </a:pPr>
            <a:r>
              <a:rPr lang="en-US" altLang="ko-KR" smtClean="0"/>
              <a:t>Slide </a:t>
            </a:r>
            <a:fld id="{78CBCF7A-1E0D-49A7-8A4E-07EEBC7D2FAE}" type="slidenum">
              <a:rPr lang="en-US" altLang="ko-KR" smtClean="0"/>
              <a:pPr>
                <a:defRPr/>
              </a:pPr>
              <a:t>12</a:t>
            </a:fld>
            <a:endParaRPr lang="en-US" altLang="ko-K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38325" y="4876800"/>
            <a:ext cx="5660075" cy="157177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7080012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Proposal</a:t>
            </a:r>
            <a:endParaRPr lang="en-US" dirty="0"/>
          </a:p>
        </p:txBody>
      </p:sp>
      <p:sp>
        <p:nvSpPr>
          <p:cNvPr id="3" name="Content Placeholder 2"/>
          <p:cNvSpPr>
            <a:spLocks noGrp="1"/>
          </p:cNvSpPr>
          <p:nvPr>
            <p:ph idx="1"/>
          </p:nvPr>
        </p:nvSpPr>
        <p:spPr/>
        <p:txBody>
          <a:bodyPr/>
          <a:lstStyle/>
          <a:p>
            <a:r>
              <a:rPr lang="en-GB" dirty="0" smtClean="0"/>
              <a:t>To have the same scramble seed and data rate for simultaneous CTS responses,  propose the following</a:t>
            </a:r>
          </a:p>
          <a:p>
            <a:pPr lvl="1"/>
            <a:r>
              <a:rPr lang="en-GB" dirty="0" smtClean="0"/>
              <a:t>The </a:t>
            </a:r>
            <a:r>
              <a:rPr lang="en-GB" dirty="0"/>
              <a:t>scramble seed of simultaneous CTS is same as the scramble seed of the frame which triggers simultaneous CTS. </a:t>
            </a:r>
            <a:endParaRPr lang="en-GB" dirty="0" smtClean="0"/>
          </a:p>
          <a:p>
            <a:pPr lvl="1"/>
            <a:r>
              <a:rPr lang="en-GB" dirty="0" smtClean="0"/>
              <a:t>The </a:t>
            </a:r>
            <a:r>
              <a:rPr lang="en-GB" dirty="0"/>
              <a:t>transmission rate of simultaneous CTS shall use the primary rate based on the rate or MCS of the frame that triggers simultaneous CTS.</a:t>
            </a:r>
            <a:endParaRPr lang="en-US" dirty="0"/>
          </a:p>
          <a:p>
            <a:endParaRPr lang="en-US" dirty="0"/>
          </a:p>
        </p:txBody>
      </p:sp>
      <p:sp>
        <p:nvSpPr>
          <p:cNvPr id="4" name="Footer Placeholder 3"/>
          <p:cNvSpPr>
            <a:spLocks noGrp="1"/>
          </p:cNvSpPr>
          <p:nvPr>
            <p:ph type="ftr" sz="quarter" idx="11"/>
          </p:nvPr>
        </p:nvSpPr>
        <p:spPr/>
        <p:txBody>
          <a:bodyPr/>
          <a:lstStyle/>
          <a:p>
            <a:r>
              <a:rPr lang="en-US" altLang="ko-KR" smtClean="0"/>
              <a:t>Po-Kai Huang et al. (Intel)</a:t>
            </a:r>
            <a:endParaRPr lang="en-US" altLang="ko-KR" dirty="0"/>
          </a:p>
        </p:txBody>
      </p:sp>
      <p:sp>
        <p:nvSpPr>
          <p:cNvPr id="5" name="Slide Number Placeholder 4"/>
          <p:cNvSpPr>
            <a:spLocks noGrp="1"/>
          </p:cNvSpPr>
          <p:nvPr>
            <p:ph type="sldNum" sz="quarter" idx="12"/>
          </p:nvPr>
        </p:nvSpPr>
        <p:spPr/>
        <p:txBody>
          <a:bodyPr/>
          <a:lstStyle/>
          <a:p>
            <a:pPr>
              <a:defRPr/>
            </a:pPr>
            <a:r>
              <a:rPr lang="en-US" altLang="ko-KR" smtClean="0"/>
              <a:t>Slide </a:t>
            </a:r>
            <a:fld id="{78CBCF7A-1E0D-49A7-8A4E-07EEBC7D2FAE}" type="slidenum">
              <a:rPr lang="en-US" altLang="ko-KR" smtClean="0"/>
              <a:pPr>
                <a:defRPr/>
              </a:pPr>
              <a:t>13</a:t>
            </a:fld>
            <a:endParaRPr lang="en-US" altLang="ko-KR"/>
          </a:p>
        </p:txBody>
      </p:sp>
    </p:spTree>
    <p:extLst>
      <p:ext uri="{BB962C8B-B14F-4D97-AF65-F5344CB8AC3E}">
        <p14:creationId xmlns:p14="http://schemas.microsoft.com/office/powerpoint/2010/main" val="410113154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a:t>
            </a:r>
            <a:endParaRPr lang="en-US" dirty="0"/>
          </a:p>
        </p:txBody>
      </p:sp>
      <p:sp>
        <p:nvSpPr>
          <p:cNvPr id="3" name="Content Placeholder 2"/>
          <p:cNvSpPr>
            <a:spLocks noGrp="1"/>
          </p:cNvSpPr>
          <p:nvPr>
            <p:ph idx="1"/>
          </p:nvPr>
        </p:nvSpPr>
        <p:spPr/>
        <p:txBody>
          <a:bodyPr/>
          <a:lstStyle/>
          <a:p>
            <a:r>
              <a:rPr lang="en-US" sz="2000" dirty="0"/>
              <a:t>Performance of simultaneous </a:t>
            </a:r>
            <a:r>
              <a:rPr lang="en-US" sz="2000" dirty="0" smtClean="0"/>
              <a:t>CTS responses</a:t>
            </a:r>
            <a:endParaRPr lang="en-US" sz="2000" dirty="0"/>
          </a:p>
          <a:p>
            <a:pPr lvl="1"/>
            <a:r>
              <a:rPr lang="en-US" sz="1800" dirty="0"/>
              <a:t>Our simulations indicate that performance of simultaneous </a:t>
            </a:r>
            <a:r>
              <a:rPr lang="en-US" sz="1800" dirty="0" smtClean="0"/>
              <a:t>CTS responses </a:t>
            </a:r>
            <a:r>
              <a:rPr lang="en-US" sz="1800" dirty="0"/>
              <a:t>is similar to SU CTS and may be better than SU CTS (See Appendix for analysis</a:t>
            </a:r>
            <a:r>
              <a:rPr lang="en-US" sz="1800" dirty="0" smtClean="0"/>
              <a:t>)</a:t>
            </a:r>
            <a:endParaRPr lang="en-US" sz="2000" dirty="0" smtClean="0"/>
          </a:p>
          <a:p>
            <a:r>
              <a:rPr lang="en-US" sz="2000" dirty="0" smtClean="0"/>
              <a:t>No collision detection for each user</a:t>
            </a:r>
          </a:p>
          <a:p>
            <a:pPr lvl="1"/>
            <a:r>
              <a:rPr lang="en-US" sz="1800" dirty="0"/>
              <a:t>Due to simultaneous CTS responses, AP does not know who respond CTS, and there are no collision detection</a:t>
            </a:r>
          </a:p>
          <a:p>
            <a:pPr lvl="1"/>
            <a:r>
              <a:rPr lang="en-US" sz="1800" dirty="0" smtClean="0"/>
              <a:t>Note that collision </a:t>
            </a:r>
            <a:r>
              <a:rPr lang="en-US" sz="1800" dirty="0"/>
              <a:t>will happen when AP transmits </a:t>
            </a:r>
            <a:r>
              <a:rPr lang="en-US" sz="1800" dirty="0" smtClean="0"/>
              <a:t>DL MU </a:t>
            </a:r>
            <a:r>
              <a:rPr lang="en-US" sz="1800" dirty="0"/>
              <a:t>directly</a:t>
            </a:r>
          </a:p>
          <a:p>
            <a:pPr lvl="1"/>
            <a:r>
              <a:rPr lang="en-US" sz="1800" dirty="0"/>
              <a:t>If there are hidden nodes, the scheme still improves efficiency by resolving hidden </a:t>
            </a:r>
            <a:r>
              <a:rPr lang="en-US" sz="1800" dirty="0" smtClean="0"/>
              <a:t>nodes (</a:t>
            </a:r>
            <a:r>
              <a:rPr lang="en-US" sz="1800" dirty="0"/>
              <a:t>See Appendix for analysis</a:t>
            </a:r>
            <a:r>
              <a:rPr lang="en-US" sz="1800" dirty="0" smtClean="0"/>
              <a:t>)</a:t>
            </a:r>
          </a:p>
          <a:p>
            <a:r>
              <a:rPr lang="en-US" sz="2000" dirty="0" smtClean="0"/>
              <a:t>NAV cancellation</a:t>
            </a:r>
          </a:p>
          <a:p>
            <a:pPr lvl="1"/>
            <a:r>
              <a:rPr lang="en-US" sz="1800" dirty="0"/>
              <a:t>NAV cancellation could be defined for 11ax </a:t>
            </a:r>
            <a:r>
              <a:rPr lang="en-US" sz="1800" dirty="0" smtClean="0"/>
              <a:t>STAs</a:t>
            </a:r>
          </a:p>
          <a:p>
            <a:pPr lvl="1"/>
            <a:r>
              <a:rPr lang="en-US" sz="1800" dirty="0" smtClean="0"/>
              <a:t>If AP knows no STA responds CTS, then AP could send CF-End</a:t>
            </a:r>
          </a:p>
          <a:p>
            <a:pPr lvl="1"/>
            <a:r>
              <a:rPr lang="en-US" sz="1800" dirty="0" smtClean="0"/>
              <a:t>Otherwise, AP could simply </a:t>
            </a:r>
            <a:r>
              <a:rPr lang="en-US" sz="1800" dirty="0"/>
              <a:t>proceed with DL </a:t>
            </a:r>
            <a:r>
              <a:rPr lang="en-US" sz="1800" dirty="0" smtClean="0"/>
              <a:t>transmission</a:t>
            </a:r>
            <a:endParaRPr lang="en-US" sz="1500" dirty="0"/>
          </a:p>
          <a:p>
            <a:pPr lvl="1"/>
            <a:endParaRPr lang="en-US" sz="1700" dirty="0"/>
          </a:p>
          <a:p>
            <a:pPr lvl="1"/>
            <a:endParaRPr lang="en-US" sz="1700" dirty="0"/>
          </a:p>
          <a:p>
            <a:endParaRPr lang="en-US" dirty="0"/>
          </a:p>
        </p:txBody>
      </p:sp>
      <p:sp>
        <p:nvSpPr>
          <p:cNvPr id="4" name="Footer Placeholder 3"/>
          <p:cNvSpPr>
            <a:spLocks noGrp="1"/>
          </p:cNvSpPr>
          <p:nvPr>
            <p:ph type="ftr" sz="quarter" idx="11"/>
          </p:nvPr>
        </p:nvSpPr>
        <p:spPr/>
        <p:txBody>
          <a:bodyPr/>
          <a:lstStyle/>
          <a:p>
            <a:r>
              <a:rPr lang="en-US" altLang="ko-KR" dirty="0"/>
              <a:t>Po-Kai Huang et al. (Intel)</a:t>
            </a:r>
          </a:p>
        </p:txBody>
      </p:sp>
      <p:sp>
        <p:nvSpPr>
          <p:cNvPr id="5" name="Slide Number Placeholder 4"/>
          <p:cNvSpPr>
            <a:spLocks noGrp="1"/>
          </p:cNvSpPr>
          <p:nvPr>
            <p:ph type="sldNum" sz="quarter" idx="12"/>
          </p:nvPr>
        </p:nvSpPr>
        <p:spPr/>
        <p:txBody>
          <a:bodyPr/>
          <a:lstStyle/>
          <a:p>
            <a:pPr>
              <a:defRPr/>
            </a:pPr>
            <a:r>
              <a:rPr lang="en-US" altLang="ko-KR" smtClean="0"/>
              <a:t>Slide </a:t>
            </a:r>
            <a:fld id="{78CBCF7A-1E0D-49A7-8A4E-07EEBC7D2FAE}" type="slidenum">
              <a:rPr lang="en-US" altLang="ko-KR" smtClean="0"/>
              <a:pPr>
                <a:defRPr/>
              </a:pPr>
              <a:t>14</a:t>
            </a:fld>
            <a:endParaRPr lang="en-US" altLang="ko-KR"/>
          </a:p>
        </p:txBody>
      </p:sp>
    </p:spTree>
    <p:extLst>
      <p:ext uri="{BB962C8B-B14F-4D97-AF65-F5344CB8AC3E}">
        <p14:creationId xmlns:p14="http://schemas.microsoft.com/office/powerpoint/2010/main" val="105112923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lstStyle/>
          <a:p>
            <a:r>
              <a:rPr lang="en-US" dirty="0" smtClean="0"/>
              <a:t>Efficient MU protection mechanism should be designed to protect DL MU transmission from hidden node</a:t>
            </a:r>
          </a:p>
          <a:p>
            <a:endParaRPr lang="en-US" dirty="0" smtClean="0"/>
          </a:p>
          <a:p>
            <a:r>
              <a:rPr lang="en-US" dirty="0" smtClean="0"/>
              <a:t>In this contribution, we propose the following DL MU protection mechanism</a:t>
            </a:r>
          </a:p>
          <a:p>
            <a:pPr lvl="1"/>
            <a:r>
              <a:rPr lang="en-US" dirty="0" smtClean="0"/>
              <a:t>a frame that solicits simultaneous CTS responses to protect DL MU transmission</a:t>
            </a:r>
          </a:p>
        </p:txBody>
      </p:sp>
      <p:sp>
        <p:nvSpPr>
          <p:cNvPr id="4" name="Footer Placeholder 3"/>
          <p:cNvSpPr>
            <a:spLocks noGrp="1"/>
          </p:cNvSpPr>
          <p:nvPr>
            <p:ph type="ftr" sz="quarter" idx="11"/>
          </p:nvPr>
        </p:nvSpPr>
        <p:spPr/>
        <p:txBody>
          <a:bodyPr/>
          <a:lstStyle/>
          <a:p>
            <a:r>
              <a:rPr lang="en-US" altLang="ko-KR" dirty="0"/>
              <a:t>Po-Kai Huang et al. (Intel)</a:t>
            </a:r>
          </a:p>
        </p:txBody>
      </p:sp>
      <p:sp>
        <p:nvSpPr>
          <p:cNvPr id="5" name="Slide Number Placeholder 4"/>
          <p:cNvSpPr>
            <a:spLocks noGrp="1"/>
          </p:cNvSpPr>
          <p:nvPr>
            <p:ph type="sldNum" sz="quarter" idx="12"/>
          </p:nvPr>
        </p:nvSpPr>
        <p:spPr/>
        <p:txBody>
          <a:bodyPr/>
          <a:lstStyle/>
          <a:p>
            <a:pPr>
              <a:defRPr/>
            </a:pPr>
            <a:r>
              <a:rPr lang="en-US" altLang="ko-KR" smtClean="0"/>
              <a:t>Slide </a:t>
            </a:r>
            <a:fld id="{78CBCF7A-1E0D-49A7-8A4E-07EEBC7D2FAE}" type="slidenum">
              <a:rPr lang="en-US" altLang="ko-KR" smtClean="0"/>
              <a:pPr>
                <a:defRPr/>
              </a:pPr>
              <a:t>15</a:t>
            </a:fld>
            <a:endParaRPr lang="en-US" altLang="ko-KR"/>
          </a:p>
        </p:txBody>
      </p:sp>
    </p:spTree>
    <p:extLst>
      <p:ext uri="{BB962C8B-B14F-4D97-AF65-F5344CB8AC3E}">
        <p14:creationId xmlns:p14="http://schemas.microsoft.com/office/powerpoint/2010/main" val="106628307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smtClean="0"/>
              <a:t>Straw poll #1</a:t>
            </a:r>
            <a:endParaRPr lang="en-US" dirty="0"/>
          </a:p>
        </p:txBody>
      </p:sp>
      <p:sp>
        <p:nvSpPr>
          <p:cNvPr id="3" name="Content Placeholder 2"/>
          <p:cNvSpPr>
            <a:spLocks noGrp="1"/>
          </p:cNvSpPr>
          <p:nvPr>
            <p:ph idx="1"/>
          </p:nvPr>
        </p:nvSpPr>
        <p:spPr/>
        <p:txBody>
          <a:bodyPr/>
          <a:lstStyle/>
          <a:p>
            <a:r>
              <a:rPr lang="en-US" b="0" dirty="0"/>
              <a:t>Do you agree to add the following text into 11ax SFD?</a:t>
            </a:r>
          </a:p>
          <a:p>
            <a:pPr marL="0" indent="0">
              <a:buNone/>
            </a:pPr>
            <a:r>
              <a:rPr lang="en-GB" altLang="ko-KR" b="0" i="1" dirty="0" smtClean="0"/>
              <a:t>The </a:t>
            </a:r>
            <a:r>
              <a:rPr lang="en-GB" altLang="ko-KR" b="0" i="1" dirty="0"/>
              <a:t>spec shall define </a:t>
            </a:r>
            <a:r>
              <a:rPr lang="en-US" altLang="ko-KR" b="0" i="1" dirty="0"/>
              <a:t>a </a:t>
            </a:r>
            <a:r>
              <a:rPr lang="en-GB" b="0" i="1" dirty="0"/>
              <a:t>frame that solicits simultaneous CTS responses to protect DL MU transmission</a:t>
            </a:r>
          </a:p>
          <a:p>
            <a:pPr marL="0" indent="0">
              <a:buNone/>
            </a:pPr>
            <a:endParaRPr lang="en-GB" altLang="ko-KR" b="0" i="1" dirty="0"/>
          </a:p>
          <a:p>
            <a:pPr marL="0" indent="0">
              <a:buNone/>
            </a:pPr>
            <a:endParaRPr lang="en-GB" altLang="ko-KR" dirty="0"/>
          </a:p>
          <a:p>
            <a:pPr marL="0" indent="0">
              <a:buNone/>
            </a:pPr>
            <a:r>
              <a:rPr lang="en-US" altLang="ko-KR" dirty="0"/>
              <a:t>Yes:</a:t>
            </a:r>
          </a:p>
          <a:p>
            <a:pPr marL="0" indent="0">
              <a:buNone/>
            </a:pPr>
            <a:r>
              <a:rPr lang="en-US" altLang="ko-KR" dirty="0"/>
              <a:t>No:</a:t>
            </a:r>
          </a:p>
          <a:p>
            <a:pPr marL="0" indent="0">
              <a:buNone/>
            </a:pPr>
            <a:r>
              <a:rPr lang="en-US" altLang="ko-KR" dirty="0"/>
              <a:t>Abstain</a:t>
            </a:r>
            <a:endParaRPr lang="ko-KR" altLang="en-US" dirty="0"/>
          </a:p>
        </p:txBody>
      </p:sp>
      <p:sp>
        <p:nvSpPr>
          <p:cNvPr id="4" name="Footer Placeholder 3"/>
          <p:cNvSpPr>
            <a:spLocks noGrp="1"/>
          </p:cNvSpPr>
          <p:nvPr>
            <p:ph type="ftr" sz="quarter" idx="11"/>
          </p:nvPr>
        </p:nvSpPr>
        <p:spPr/>
        <p:txBody>
          <a:bodyPr/>
          <a:lstStyle/>
          <a:p>
            <a:r>
              <a:rPr lang="en-US" altLang="ko-KR" dirty="0"/>
              <a:t>Po-Kai Huang et al. (Intel)</a:t>
            </a:r>
          </a:p>
        </p:txBody>
      </p:sp>
      <p:sp>
        <p:nvSpPr>
          <p:cNvPr id="5" name="Slide Number Placeholder 4"/>
          <p:cNvSpPr>
            <a:spLocks noGrp="1"/>
          </p:cNvSpPr>
          <p:nvPr>
            <p:ph type="sldNum" sz="quarter" idx="12"/>
          </p:nvPr>
        </p:nvSpPr>
        <p:spPr/>
        <p:txBody>
          <a:bodyPr/>
          <a:lstStyle/>
          <a:p>
            <a:pPr>
              <a:defRPr/>
            </a:pPr>
            <a:r>
              <a:rPr lang="en-US" altLang="ko-KR" smtClean="0"/>
              <a:t>Slide </a:t>
            </a:r>
            <a:fld id="{78CBCF7A-1E0D-49A7-8A4E-07EEBC7D2FAE}" type="slidenum">
              <a:rPr lang="en-US" altLang="ko-KR" smtClean="0"/>
              <a:pPr>
                <a:defRPr/>
              </a:pPr>
              <a:t>16</a:t>
            </a:fld>
            <a:endParaRPr lang="en-US" altLang="ko-KR"/>
          </a:p>
        </p:txBody>
      </p:sp>
    </p:spTree>
    <p:extLst>
      <p:ext uri="{BB962C8B-B14F-4D97-AF65-F5344CB8AC3E}">
        <p14:creationId xmlns:p14="http://schemas.microsoft.com/office/powerpoint/2010/main" val="73124483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Straw poll </a:t>
            </a:r>
            <a:r>
              <a:rPr lang="en-US" altLang="ko-KR" dirty="0" smtClean="0"/>
              <a:t>#2</a:t>
            </a:r>
            <a:endParaRPr lang="en-US" dirty="0"/>
          </a:p>
        </p:txBody>
      </p:sp>
      <p:sp>
        <p:nvSpPr>
          <p:cNvPr id="3" name="Content Placeholder 2"/>
          <p:cNvSpPr>
            <a:spLocks noGrp="1"/>
          </p:cNvSpPr>
          <p:nvPr>
            <p:ph idx="1"/>
          </p:nvPr>
        </p:nvSpPr>
        <p:spPr/>
        <p:txBody>
          <a:bodyPr/>
          <a:lstStyle/>
          <a:p>
            <a:r>
              <a:rPr lang="en-US" b="0" dirty="0"/>
              <a:t>Do you agree to add the following text into 11ax SFD?</a:t>
            </a:r>
          </a:p>
          <a:p>
            <a:pPr marL="0" indent="0">
              <a:buNone/>
            </a:pPr>
            <a:r>
              <a:rPr lang="en-GB" b="0" i="1" dirty="0"/>
              <a:t>The scramble seed of simultaneous CTS is same as the scramble seed of the frame which triggers simultaneous CTS. The transmission rate of simultaneous CTS shall use the primary rate based on the rate or MCS of the frame that triggers simultaneous CTS</a:t>
            </a:r>
            <a:r>
              <a:rPr lang="en-GB" b="0" i="1" dirty="0" smtClean="0"/>
              <a:t>.</a:t>
            </a:r>
          </a:p>
          <a:p>
            <a:pPr marL="0" indent="0">
              <a:buNone/>
            </a:pPr>
            <a:endParaRPr lang="en-US" altLang="ko-KR" dirty="0" smtClean="0"/>
          </a:p>
          <a:p>
            <a:pPr marL="0" indent="0">
              <a:buNone/>
            </a:pPr>
            <a:r>
              <a:rPr lang="en-US" altLang="ko-KR" dirty="0" smtClean="0"/>
              <a:t>Yes</a:t>
            </a:r>
            <a:r>
              <a:rPr lang="en-US" altLang="ko-KR" dirty="0"/>
              <a:t>:</a:t>
            </a:r>
          </a:p>
          <a:p>
            <a:pPr marL="0" indent="0">
              <a:buNone/>
            </a:pPr>
            <a:r>
              <a:rPr lang="en-US" altLang="ko-KR" dirty="0"/>
              <a:t>No:</a:t>
            </a:r>
          </a:p>
          <a:p>
            <a:pPr marL="0" indent="0">
              <a:buNone/>
            </a:pPr>
            <a:r>
              <a:rPr lang="en-US" altLang="ko-KR" dirty="0"/>
              <a:t>Abstain</a:t>
            </a:r>
            <a:endParaRPr lang="ko-KR" altLang="en-US" dirty="0"/>
          </a:p>
          <a:p>
            <a:pPr marL="0" indent="0">
              <a:buNone/>
            </a:pPr>
            <a:endParaRPr lang="en-US" b="0" i="1" dirty="0"/>
          </a:p>
          <a:p>
            <a:endParaRPr lang="en-US" dirty="0"/>
          </a:p>
        </p:txBody>
      </p:sp>
      <p:sp>
        <p:nvSpPr>
          <p:cNvPr id="4" name="Footer Placeholder 3"/>
          <p:cNvSpPr>
            <a:spLocks noGrp="1"/>
          </p:cNvSpPr>
          <p:nvPr>
            <p:ph type="ftr" sz="quarter" idx="11"/>
          </p:nvPr>
        </p:nvSpPr>
        <p:spPr/>
        <p:txBody>
          <a:bodyPr/>
          <a:lstStyle/>
          <a:p>
            <a:r>
              <a:rPr lang="en-US" altLang="ko-KR" smtClean="0"/>
              <a:t>Po-Kai Huang et al. (Intel)</a:t>
            </a:r>
            <a:endParaRPr lang="en-US" altLang="ko-KR" dirty="0"/>
          </a:p>
        </p:txBody>
      </p:sp>
      <p:sp>
        <p:nvSpPr>
          <p:cNvPr id="5" name="Slide Number Placeholder 4"/>
          <p:cNvSpPr>
            <a:spLocks noGrp="1"/>
          </p:cNvSpPr>
          <p:nvPr>
            <p:ph type="sldNum" sz="quarter" idx="12"/>
          </p:nvPr>
        </p:nvSpPr>
        <p:spPr/>
        <p:txBody>
          <a:bodyPr/>
          <a:lstStyle/>
          <a:p>
            <a:pPr>
              <a:defRPr/>
            </a:pPr>
            <a:r>
              <a:rPr lang="en-US" altLang="ko-KR" smtClean="0"/>
              <a:t>Slide </a:t>
            </a:r>
            <a:fld id="{78CBCF7A-1E0D-49A7-8A4E-07EEBC7D2FAE}" type="slidenum">
              <a:rPr lang="en-US" altLang="ko-KR" smtClean="0"/>
              <a:pPr>
                <a:defRPr/>
              </a:pPr>
              <a:t>17</a:t>
            </a:fld>
            <a:endParaRPr lang="en-US" altLang="ko-KR"/>
          </a:p>
        </p:txBody>
      </p:sp>
    </p:spTree>
    <p:extLst>
      <p:ext uri="{BB962C8B-B14F-4D97-AF65-F5344CB8AC3E}">
        <p14:creationId xmlns:p14="http://schemas.microsoft.com/office/powerpoint/2010/main" val="33871406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a:t>
            </a:r>
            <a:endParaRPr lang="en-US" dirty="0"/>
          </a:p>
        </p:txBody>
      </p:sp>
      <p:sp>
        <p:nvSpPr>
          <p:cNvPr id="3" name="Content Placeholder 2"/>
          <p:cNvSpPr>
            <a:spLocks noGrp="1"/>
          </p:cNvSpPr>
          <p:nvPr>
            <p:ph idx="1"/>
          </p:nvPr>
        </p:nvSpPr>
        <p:spPr/>
        <p:txBody>
          <a:bodyPr/>
          <a:lstStyle/>
          <a:p>
            <a:pPr marL="457200" lvl="0" indent="-457200">
              <a:buFont typeface="+mj-lt"/>
              <a:buAutoNum type="arabicPeriod"/>
            </a:pPr>
            <a:endParaRPr lang="en-US" altLang="en-US" sz="1400" dirty="0" smtClean="0"/>
          </a:p>
          <a:p>
            <a:pPr marL="457200" indent="-457200">
              <a:buFont typeface="+mj-lt"/>
              <a:buAutoNum type="arabicPeriod"/>
            </a:pPr>
            <a:r>
              <a:rPr lang="en-US" sz="1800" dirty="0" smtClean="0"/>
              <a:t>11-15-0132-05-00ax-spec-framework.docx</a:t>
            </a:r>
            <a:endParaRPr lang="en-GB" altLang="ja-JP" sz="1800" dirty="0" smtClean="0"/>
          </a:p>
          <a:p>
            <a:pPr marL="457200" lvl="0" indent="-457200">
              <a:buFont typeface="+mj-lt"/>
              <a:buAutoNum type="arabicPeriod"/>
            </a:pPr>
            <a:r>
              <a:rPr lang="en-GB" altLang="ja-JP" sz="1800" dirty="0" smtClean="0"/>
              <a:t>11-10-1124-02 </a:t>
            </a:r>
            <a:r>
              <a:rPr lang="en-US" altLang="ja-JP" sz="1800" dirty="0"/>
              <a:t>Multi-RTS </a:t>
            </a:r>
            <a:r>
              <a:rPr lang="en-US" altLang="ja-JP" sz="1800" dirty="0" smtClean="0"/>
              <a:t>Proposal</a:t>
            </a:r>
          </a:p>
          <a:p>
            <a:pPr marL="457200" lvl="0" indent="-457200">
              <a:buFont typeface="+mj-lt"/>
              <a:buAutoNum type="arabicPeriod"/>
            </a:pPr>
            <a:r>
              <a:rPr lang="en-US" altLang="ja-JP" sz="1800" dirty="0" smtClean="0"/>
              <a:t>11-10-1067-00 </a:t>
            </a:r>
            <a:r>
              <a:rPr lang="en-US" altLang="ja-JP" sz="1800" dirty="0"/>
              <a:t>Multiple CTSs in MU-MIMO </a:t>
            </a:r>
            <a:r>
              <a:rPr lang="en-US" altLang="ja-JP" sz="1800" dirty="0" smtClean="0"/>
              <a:t>Transmission</a:t>
            </a:r>
          </a:p>
          <a:p>
            <a:pPr marL="457200" lvl="0" indent="-457200">
              <a:buFont typeface="+mj-lt"/>
              <a:buAutoNum type="arabicPeriod"/>
            </a:pPr>
            <a:r>
              <a:rPr lang="en-US" altLang="ja-JP" sz="1800" dirty="0" smtClean="0"/>
              <a:t>11-10-0335-01 </a:t>
            </a:r>
            <a:r>
              <a:rPr lang="en-US" altLang="ja-JP" sz="1800" dirty="0"/>
              <a:t>Considerations on MU-MIMO Protection in </a:t>
            </a:r>
            <a:r>
              <a:rPr lang="en-US" altLang="ja-JP" sz="1800" dirty="0" smtClean="0"/>
              <a:t>11ac</a:t>
            </a:r>
          </a:p>
          <a:p>
            <a:pPr marL="457200" indent="-457200">
              <a:buFont typeface="+mj-lt"/>
              <a:buAutoNum type="arabicPeriod"/>
            </a:pPr>
            <a:r>
              <a:rPr lang="en-US" altLang="en-US" sz="1800" dirty="0"/>
              <a:t>11-10-1293-03 </a:t>
            </a:r>
            <a:r>
              <a:rPr lang="en-GB" altLang="ja-JP" sz="1800" dirty="0"/>
              <a:t>Performance evaluation of MU-RTS under OBSS </a:t>
            </a:r>
            <a:r>
              <a:rPr lang="en-GB" altLang="ja-JP" sz="1800" dirty="0" smtClean="0"/>
              <a:t>environment</a:t>
            </a:r>
          </a:p>
          <a:p>
            <a:pPr marL="457200" indent="-457200">
              <a:buFont typeface="+mj-lt"/>
              <a:buAutoNum type="arabicPeriod"/>
            </a:pPr>
            <a:r>
              <a:rPr lang="en-GB" altLang="ja-JP" sz="1800" dirty="0" smtClean="0"/>
              <a:t>11-15-0365-00 UL MU Procedure</a:t>
            </a:r>
            <a:endParaRPr lang="en-GB" altLang="ja-JP" sz="1800" dirty="0"/>
          </a:p>
          <a:p>
            <a:pPr marL="457200" lvl="0" indent="-457200">
              <a:buFont typeface="+mj-lt"/>
              <a:buAutoNum type="arabicPeriod"/>
            </a:pPr>
            <a:endParaRPr lang="en-US" altLang="ja-JP" sz="1800" dirty="0" smtClean="0"/>
          </a:p>
          <a:p>
            <a:pPr marL="457200" lvl="0" indent="-457200">
              <a:buFont typeface="+mj-lt"/>
              <a:buAutoNum type="arabicPeriod"/>
            </a:pPr>
            <a:endParaRPr lang="en-US" sz="1400" dirty="0"/>
          </a:p>
          <a:p>
            <a:pPr marL="457200" indent="-457200">
              <a:buFont typeface="Times New Roman" pitchFamily="18" charset="0"/>
              <a:buAutoNum type="arabicPeriod"/>
            </a:pPr>
            <a:endParaRPr lang="en-US" altLang="en-US" sz="1400" dirty="0" smtClean="0"/>
          </a:p>
          <a:p>
            <a:pPr marL="457200" indent="-457200">
              <a:buFont typeface="Times New Roman" pitchFamily="18" charset="0"/>
              <a:buAutoNum type="arabicPeriod"/>
            </a:pPr>
            <a:endParaRPr lang="en-US" altLang="en-US" sz="1400" dirty="0" smtClean="0"/>
          </a:p>
          <a:p>
            <a:endParaRPr lang="en-US" sz="1400" dirty="0"/>
          </a:p>
        </p:txBody>
      </p:sp>
      <p:sp>
        <p:nvSpPr>
          <p:cNvPr id="4" name="Footer Placeholder 3"/>
          <p:cNvSpPr>
            <a:spLocks noGrp="1"/>
          </p:cNvSpPr>
          <p:nvPr>
            <p:ph type="ftr" sz="quarter" idx="11"/>
          </p:nvPr>
        </p:nvSpPr>
        <p:spPr/>
        <p:txBody>
          <a:bodyPr/>
          <a:lstStyle/>
          <a:p>
            <a:r>
              <a:rPr lang="en-US" altLang="ko-KR" dirty="0"/>
              <a:t>Po-Kai Huang et al. (Intel)</a:t>
            </a:r>
          </a:p>
        </p:txBody>
      </p:sp>
      <p:sp>
        <p:nvSpPr>
          <p:cNvPr id="5" name="Slide Number Placeholder 4"/>
          <p:cNvSpPr>
            <a:spLocks noGrp="1"/>
          </p:cNvSpPr>
          <p:nvPr>
            <p:ph type="sldNum" sz="quarter" idx="12"/>
          </p:nvPr>
        </p:nvSpPr>
        <p:spPr/>
        <p:txBody>
          <a:bodyPr/>
          <a:lstStyle/>
          <a:p>
            <a:pPr>
              <a:defRPr/>
            </a:pPr>
            <a:r>
              <a:rPr lang="en-US" altLang="ko-KR" dirty="0" smtClean="0"/>
              <a:t>Slide </a:t>
            </a:r>
            <a:fld id="{78CBCF7A-1E0D-49A7-8A4E-07EEBC7D2FAE}" type="slidenum">
              <a:rPr lang="en-US" altLang="ko-KR" smtClean="0"/>
              <a:pPr>
                <a:defRPr/>
              </a:pPr>
              <a:t>18</a:t>
            </a:fld>
            <a:endParaRPr lang="en-US" altLang="ko-KR" dirty="0"/>
          </a:p>
        </p:txBody>
      </p:sp>
    </p:spTree>
    <p:extLst>
      <p:ext uri="{BB962C8B-B14F-4D97-AF65-F5344CB8AC3E}">
        <p14:creationId xmlns:p14="http://schemas.microsoft.com/office/powerpoint/2010/main" val="330040075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Appendix – </a:t>
            </a:r>
            <a:r>
              <a:rPr lang="en-US" dirty="0" smtClean="0"/>
              <a:t>Simulation for Simultaneous CTS Responses</a:t>
            </a:r>
            <a:endParaRPr lang="en-US" dirty="0"/>
          </a:p>
        </p:txBody>
      </p:sp>
      <p:sp>
        <p:nvSpPr>
          <p:cNvPr id="3" name="Content Placeholder 2"/>
          <p:cNvSpPr>
            <a:spLocks noGrp="1"/>
          </p:cNvSpPr>
          <p:nvPr>
            <p:ph idx="1"/>
          </p:nvPr>
        </p:nvSpPr>
        <p:spPr/>
        <p:txBody>
          <a:bodyPr/>
          <a:lstStyle/>
          <a:p>
            <a:r>
              <a:rPr lang="en-US" dirty="0" smtClean="0"/>
              <a:t>Setting:</a:t>
            </a:r>
          </a:p>
          <a:p>
            <a:pPr lvl="1"/>
            <a:r>
              <a:rPr lang="en-US" dirty="0" smtClean="0"/>
              <a:t>1 antenna at STA and 1 antenna at AP</a:t>
            </a:r>
          </a:p>
          <a:p>
            <a:pPr lvl="2"/>
            <a:r>
              <a:rPr lang="en-US" dirty="0" smtClean="0"/>
              <a:t>AP with one antenna emulates the reception at neighboring STAs</a:t>
            </a:r>
          </a:p>
          <a:p>
            <a:r>
              <a:rPr lang="en-US" dirty="0" smtClean="0"/>
              <a:t>Considered Scenarios</a:t>
            </a:r>
          </a:p>
          <a:p>
            <a:pPr lvl="1"/>
            <a:r>
              <a:rPr lang="en-US" altLang="zh-CN" dirty="0" smtClean="0"/>
              <a:t>SU CTS: one </a:t>
            </a:r>
            <a:r>
              <a:rPr lang="en-US" altLang="zh-CN" dirty="0"/>
              <a:t>STA transmits CTS in uplink</a:t>
            </a:r>
          </a:p>
          <a:p>
            <a:pPr lvl="1"/>
            <a:r>
              <a:rPr lang="en-US" altLang="zh-CN" dirty="0" smtClean="0"/>
              <a:t>MU CTS: four </a:t>
            </a:r>
            <a:r>
              <a:rPr lang="en-US" altLang="zh-CN" dirty="0"/>
              <a:t>STAs transmit CTS in uplink </a:t>
            </a:r>
          </a:p>
          <a:p>
            <a:pPr lvl="2"/>
            <a:r>
              <a:rPr lang="en-US" dirty="0" err="1" smtClean="0"/>
              <a:t>Tx</a:t>
            </a:r>
            <a:r>
              <a:rPr lang="en-US" dirty="0" smtClean="0"/>
              <a:t> </a:t>
            </a:r>
            <a:r>
              <a:rPr lang="en-US" dirty="0"/>
              <a:t>power </a:t>
            </a:r>
            <a:r>
              <a:rPr lang="en-US" dirty="0" smtClean="0"/>
              <a:t>offset for 4 STAs </a:t>
            </a:r>
            <a:r>
              <a:rPr lang="en-US" dirty="0"/>
              <a:t>(0dB/-3dB/-6dB/-9dB</a:t>
            </a:r>
            <a:r>
              <a:rPr lang="en-US" dirty="0" smtClean="0"/>
              <a:t>) </a:t>
            </a:r>
          </a:p>
          <a:p>
            <a:pPr lvl="2"/>
            <a:r>
              <a:rPr lang="en-US" dirty="0" smtClean="0"/>
              <a:t>Fixed delay for 4 STAs (0ns/200ns/400ns/800ns;  0ns/1600ns/400ns/800ns)</a:t>
            </a:r>
          </a:p>
          <a:p>
            <a:r>
              <a:rPr lang="en-US" dirty="0" smtClean="0"/>
              <a:t>The </a:t>
            </a:r>
            <a:r>
              <a:rPr lang="en-US" dirty="0"/>
              <a:t>1</a:t>
            </a:r>
            <a:r>
              <a:rPr lang="en-US" baseline="30000" dirty="0"/>
              <a:t>st</a:t>
            </a:r>
            <a:r>
              <a:rPr lang="en-US" dirty="0"/>
              <a:t> </a:t>
            </a:r>
            <a:r>
              <a:rPr lang="en-US" dirty="0" smtClean="0"/>
              <a:t>STA (0dB power offset) </a:t>
            </a:r>
            <a:r>
              <a:rPr lang="en-US" dirty="0"/>
              <a:t>is considered for PER </a:t>
            </a:r>
            <a:r>
              <a:rPr lang="en-US" dirty="0" smtClean="0"/>
              <a:t>calculation</a:t>
            </a:r>
            <a:endParaRPr lang="en-US" dirty="0"/>
          </a:p>
        </p:txBody>
      </p:sp>
      <p:sp>
        <p:nvSpPr>
          <p:cNvPr id="5" name="Footer Placeholder 4"/>
          <p:cNvSpPr>
            <a:spLocks noGrp="1"/>
          </p:cNvSpPr>
          <p:nvPr>
            <p:ph type="ftr" sz="quarter" idx="4294967295"/>
          </p:nvPr>
        </p:nvSpPr>
        <p:spPr>
          <a:xfrm flipH="1">
            <a:off x="6894370" y="6475413"/>
            <a:ext cx="1649490" cy="184666"/>
          </a:xfrm>
          <a:prstGeom prst="rect">
            <a:avLst/>
          </a:prstGeom>
        </p:spPr>
        <p:txBody>
          <a:bodyPr/>
          <a:lstStyle/>
          <a:p>
            <a:r>
              <a:rPr lang="en-US" altLang="ko-KR" dirty="0"/>
              <a:t>Po-Kai Huang et al. (Intel)</a:t>
            </a:r>
          </a:p>
        </p:txBody>
      </p:sp>
      <p:sp>
        <p:nvSpPr>
          <p:cNvPr id="6" name="Slide Number Placeholder 4"/>
          <p:cNvSpPr>
            <a:spLocks noGrp="1"/>
          </p:cNvSpPr>
          <p:nvPr>
            <p:ph type="sldNum" sz="quarter" idx="12"/>
          </p:nvPr>
        </p:nvSpPr>
        <p:spPr>
          <a:xfrm>
            <a:off x="4344988" y="6475413"/>
            <a:ext cx="530225" cy="182562"/>
          </a:xfrm>
        </p:spPr>
        <p:txBody>
          <a:bodyPr/>
          <a:lstStyle/>
          <a:p>
            <a:pPr>
              <a:defRPr/>
            </a:pPr>
            <a:r>
              <a:rPr lang="en-US" altLang="ko-KR" dirty="0" smtClean="0"/>
              <a:t>Slide </a:t>
            </a:r>
            <a:fld id="{78CBCF7A-1E0D-49A7-8A4E-07EEBC7D2FAE}" type="slidenum">
              <a:rPr lang="en-US" altLang="ko-KR" smtClean="0"/>
              <a:pPr>
                <a:defRPr/>
              </a:pPr>
              <a:t>19</a:t>
            </a:fld>
            <a:endParaRPr lang="en-US" altLang="ko-KR" dirty="0"/>
          </a:p>
        </p:txBody>
      </p:sp>
    </p:spTree>
    <p:extLst>
      <p:ext uri="{BB962C8B-B14F-4D97-AF65-F5344CB8AC3E}">
        <p14:creationId xmlns:p14="http://schemas.microsoft.com/office/powerpoint/2010/main" val="8543477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标题 18"/>
          <p:cNvSpPr>
            <a:spLocks noGrp="1"/>
          </p:cNvSpPr>
          <p:nvPr>
            <p:ph type="title"/>
          </p:nvPr>
        </p:nvSpPr>
        <p:spPr>
          <a:xfrm>
            <a:off x="685800" y="762000"/>
            <a:ext cx="7772400" cy="228600"/>
          </a:xfrm>
        </p:spPr>
        <p:txBody>
          <a:bodyPr/>
          <a:lstStyle/>
          <a:p>
            <a:pPr algn="l"/>
            <a:r>
              <a:rPr lang="en-US" altLang="zh-CN" sz="2000" dirty="0" smtClean="0"/>
              <a:t>Authors (continued)</a:t>
            </a:r>
            <a:endParaRPr lang="zh-CN" altLang="en-US" sz="2000" dirty="0"/>
          </a:p>
        </p:txBody>
      </p:sp>
      <p:graphicFrame>
        <p:nvGraphicFramePr>
          <p:cNvPr id="8" name="Table 13"/>
          <p:cNvGraphicFramePr>
            <a:graphicFrameLocks noGrp="1"/>
          </p:cNvGraphicFramePr>
          <p:nvPr>
            <p:extLst>
              <p:ext uri="{D42A27DB-BD31-4B8C-83A1-F6EECF244321}">
                <p14:modId xmlns:p14="http://schemas.microsoft.com/office/powerpoint/2010/main" val="1430927143"/>
              </p:ext>
            </p:extLst>
          </p:nvPr>
        </p:nvGraphicFramePr>
        <p:xfrm>
          <a:off x="990600" y="1143000"/>
          <a:ext cx="7239000" cy="3569556"/>
        </p:xfrm>
        <a:graphic>
          <a:graphicData uri="http://schemas.openxmlformats.org/drawingml/2006/table">
            <a:tbl>
              <a:tblPr firstRow="1" bandRow="1">
                <a:tableStyleId>{F5AB1C69-6EDB-4FF4-983F-18BD219EF322}</a:tableStyleId>
              </a:tblPr>
              <a:tblGrid>
                <a:gridCol w="1447800"/>
                <a:gridCol w="1143000"/>
                <a:gridCol w="1600200"/>
                <a:gridCol w="1219200"/>
                <a:gridCol w="1828800"/>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Hongyuan Zhang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2">
                  <a:txBody>
                    <a:bodyPr/>
                    <a:lstStyle/>
                    <a:p>
                      <a:pPr algn="ctr"/>
                      <a:r>
                        <a:rPr lang="en-US" sz="1200" dirty="0" smtClean="0">
                          <a:solidFill>
                            <a:schemeClr val="tx1"/>
                          </a:solidFill>
                        </a:rPr>
                        <a:t>Marvell</a:t>
                      </a:r>
                      <a:endParaRPr 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2">
                  <a:txBody>
                    <a:bodyPr/>
                    <a:lstStyle/>
                    <a:p>
                      <a:r>
                        <a:rPr lang="en-US" sz="1200" kern="1200" dirty="0" smtClean="0">
                          <a:solidFill>
                            <a:schemeClr val="dk1"/>
                          </a:solidFill>
                          <a:latin typeface="+mn-lt"/>
                          <a:ea typeface="+mn-ea"/>
                          <a:cs typeface="+mn-cs"/>
                        </a:rPr>
                        <a:t>5488 Marvell Lane,</a:t>
                      </a:r>
                      <a:br>
                        <a:rPr lang="en-US" sz="1200" kern="1200" dirty="0" smtClean="0">
                          <a:solidFill>
                            <a:schemeClr val="dk1"/>
                          </a:solidFill>
                          <a:latin typeface="+mn-lt"/>
                          <a:ea typeface="+mn-ea"/>
                          <a:cs typeface="+mn-cs"/>
                        </a:rPr>
                      </a:br>
                      <a:r>
                        <a:rPr lang="en-US" sz="1200" kern="1200" dirty="0" smtClean="0">
                          <a:solidFill>
                            <a:schemeClr val="dk1"/>
                          </a:solidFill>
                          <a:latin typeface="+mn-lt"/>
                          <a:ea typeface="+mn-ea"/>
                          <a:cs typeface="+mn-cs"/>
                        </a:rPr>
                        <a:t>Santa Clara, CA, 95054</a:t>
                      </a:r>
                      <a:endParaRPr 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2">
                  <a:txBody>
                    <a:bodyPr/>
                    <a:lstStyle/>
                    <a:p>
                      <a:r>
                        <a:rPr lang="en-US" sz="1200" dirty="0" smtClean="0">
                          <a:solidFill>
                            <a:schemeClr val="tx1"/>
                          </a:solidFill>
                        </a:rPr>
                        <a:t>408-222-2500</a:t>
                      </a:r>
                      <a:endParaRPr 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hongyuan@marvell.com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Yakun Sun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yakunsun@marvell.com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Lei Wang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Leileiw@marvell.com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Liwen Chu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liwenchu@marvell.com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Jinjing Jiang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jinjing@marvell.com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Yan Zhang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yzhang@marvell.com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Rui Cao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ruicao@marvell.com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Sudhir Srinivasa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sudhirs@marvell.com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Saga Tamhane</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sagar@marvell.com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Mao Yu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err="1">
                          <a:solidFill>
                            <a:srgbClr val="000000"/>
                          </a:solidFill>
                          <a:latin typeface="Times New Roman"/>
                          <a:ea typeface="Times New Roman"/>
                          <a:cs typeface="Arial"/>
                        </a:rPr>
                        <a:t>my@marvel</a:t>
                      </a:r>
                      <a:r>
                        <a:rPr lang="en-US" sz="1100" dirty="0">
                          <a:solidFill>
                            <a:srgbClr val="000000"/>
                          </a:solidFill>
                          <a:latin typeface="Times New Roman"/>
                          <a:ea typeface="Times New Roman"/>
                          <a:cs typeface="Arial"/>
                        </a:rPr>
                        <a:t>..com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Edward Au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edwardau@marvell.com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Hui-Ling </a:t>
                      </a:r>
                      <a:r>
                        <a:rPr lang="en-US" sz="1200" dirty="0" smtClean="0">
                          <a:solidFill>
                            <a:srgbClr val="000000"/>
                          </a:solidFill>
                          <a:latin typeface="Times New Roman"/>
                          <a:ea typeface="Times New Roman"/>
                          <a:cs typeface="Arial"/>
                        </a:rPr>
                        <a:t>Lou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hlou@marvell.com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11" name="Footer Placeholder 3"/>
          <p:cNvSpPr>
            <a:spLocks noGrp="1"/>
          </p:cNvSpPr>
          <p:nvPr>
            <p:ph type="ftr" sz="quarter" idx="11"/>
          </p:nvPr>
        </p:nvSpPr>
        <p:spPr>
          <a:xfrm>
            <a:off x="6913484" y="6477000"/>
            <a:ext cx="1649491" cy="184666"/>
          </a:xfrm>
        </p:spPr>
        <p:txBody>
          <a:bodyPr/>
          <a:lstStyle/>
          <a:p>
            <a:r>
              <a:rPr lang="en-US" altLang="ko-KR" dirty="0"/>
              <a:t>Po-Kai Huang et al. (Intel)</a:t>
            </a:r>
          </a:p>
        </p:txBody>
      </p:sp>
      <p:sp>
        <p:nvSpPr>
          <p:cNvPr id="12" name="Slide Number Placeholder 4"/>
          <p:cNvSpPr>
            <a:spLocks noGrp="1"/>
          </p:cNvSpPr>
          <p:nvPr>
            <p:ph type="sldNum" sz="quarter" idx="12"/>
          </p:nvPr>
        </p:nvSpPr>
        <p:spPr>
          <a:xfrm>
            <a:off x="4344988" y="6475413"/>
            <a:ext cx="530225" cy="182562"/>
          </a:xfrm>
        </p:spPr>
        <p:txBody>
          <a:bodyPr/>
          <a:lstStyle/>
          <a:p>
            <a:pPr>
              <a:defRPr/>
            </a:pPr>
            <a:r>
              <a:rPr lang="en-US" altLang="ko-KR" smtClean="0"/>
              <a:t>Slide </a:t>
            </a:r>
            <a:fld id="{78CBCF7A-1E0D-49A7-8A4E-07EEBC7D2FAE}" type="slidenum">
              <a:rPr lang="en-US" altLang="ko-KR" smtClean="0"/>
              <a:pPr>
                <a:defRPr/>
              </a:pPr>
              <a:t>2</a:t>
            </a:fld>
            <a:endParaRPr lang="en-US" altLang="ko-KR"/>
          </a:p>
        </p:txBody>
      </p:sp>
    </p:spTree>
    <p:extLst>
      <p:ext uri="{BB962C8B-B14F-4D97-AF65-F5344CB8AC3E}">
        <p14:creationId xmlns:p14="http://schemas.microsoft.com/office/powerpoint/2010/main" val="100769074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a:t>
            </a:r>
            <a:endParaRPr lang="en-US" dirty="0"/>
          </a:p>
        </p:txBody>
      </p:sp>
      <p:sp>
        <p:nvSpPr>
          <p:cNvPr id="3" name="Content Placeholder 2"/>
          <p:cNvSpPr>
            <a:spLocks noGrp="1"/>
          </p:cNvSpPr>
          <p:nvPr>
            <p:ph idx="1"/>
          </p:nvPr>
        </p:nvSpPr>
        <p:spPr>
          <a:xfrm>
            <a:off x="685800" y="5213795"/>
            <a:ext cx="7772400" cy="905396"/>
          </a:xfrm>
        </p:spPr>
        <p:txBody>
          <a:bodyPr/>
          <a:lstStyle/>
          <a:p>
            <a:r>
              <a:rPr lang="en-US" sz="1800" dirty="0" smtClean="0"/>
              <a:t>The </a:t>
            </a:r>
            <a:r>
              <a:rPr lang="en-US" sz="1800" dirty="0"/>
              <a:t>gain of </a:t>
            </a:r>
            <a:r>
              <a:rPr lang="en-US" sz="1800" dirty="0" smtClean="0"/>
              <a:t>MU-CTS </a:t>
            </a:r>
            <a:r>
              <a:rPr lang="en-US" sz="1800" dirty="0"/>
              <a:t>comes from the diversity of different </a:t>
            </a:r>
            <a:r>
              <a:rPr lang="en-US" sz="1800" dirty="0" err="1"/>
              <a:t>Tx</a:t>
            </a:r>
            <a:r>
              <a:rPr lang="en-US" sz="1800" dirty="0"/>
              <a:t> </a:t>
            </a:r>
            <a:r>
              <a:rPr lang="en-US" sz="1800" dirty="0" smtClean="0"/>
              <a:t>delay </a:t>
            </a:r>
          </a:p>
          <a:p>
            <a:r>
              <a:rPr lang="en-US" sz="1800" dirty="0" smtClean="0"/>
              <a:t>Note that the </a:t>
            </a:r>
            <a:r>
              <a:rPr lang="en-US" sz="1800" dirty="0"/>
              <a:t>BPSK modulated CTS is very robust to frequency </a:t>
            </a:r>
            <a:r>
              <a:rPr lang="en-US" sz="1800" dirty="0" smtClean="0"/>
              <a:t>offset. We try 1kHz </a:t>
            </a:r>
            <a:r>
              <a:rPr lang="en-US" sz="1800" dirty="0"/>
              <a:t>CFO for each </a:t>
            </a:r>
            <a:r>
              <a:rPr lang="en-US" sz="1800" dirty="0" smtClean="0"/>
              <a:t>station, </a:t>
            </a:r>
            <a:r>
              <a:rPr lang="en-US" sz="1800" dirty="0"/>
              <a:t>and the PER curve is almost the same as CFO error </a:t>
            </a:r>
            <a:r>
              <a:rPr lang="en-US" sz="1800" dirty="0" smtClean="0"/>
              <a:t>free </a:t>
            </a:r>
            <a:endParaRPr lang="en-US" sz="1800" dirty="0"/>
          </a:p>
          <a:p>
            <a:pPr marL="0" indent="0">
              <a:buNone/>
            </a:pPr>
            <a:endParaRPr lang="en-US" dirty="0"/>
          </a:p>
          <a:p>
            <a:endParaRPr lang="en-US" dirty="0"/>
          </a:p>
        </p:txBody>
      </p:sp>
      <p:sp>
        <p:nvSpPr>
          <p:cNvPr id="5" name="Footer Placeholder 4"/>
          <p:cNvSpPr>
            <a:spLocks noGrp="1"/>
          </p:cNvSpPr>
          <p:nvPr>
            <p:ph type="ftr" sz="quarter" idx="4294967295"/>
          </p:nvPr>
        </p:nvSpPr>
        <p:spPr>
          <a:xfrm flipH="1">
            <a:off x="6894370" y="6475413"/>
            <a:ext cx="1649490" cy="184666"/>
          </a:xfrm>
          <a:prstGeom prst="rect">
            <a:avLst/>
          </a:prstGeom>
        </p:spPr>
        <p:txBody>
          <a:bodyPr/>
          <a:lstStyle/>
          <a:p>
            <a:r>
              <a:rPr lang="en-US" altLang="ko-KR" dirty="0"/>
              <a:t>Po-Kai Huang et al. (Intel)</a:t>
            </a:r>
          </a:p>
        </p:txBody>
      </p:sp>
      <p:pic>
        <p:nvPicPr>
          <p:cNvPr id="8" name="Picture 7"/>
          <p:cNvPicPr>
            <a:picLocks noChangeAspect="1"/>
          </p:cNvPicPr>
          <p:nvPr/>
        </p:nvPicPr>
        <p:blipFill>
          <a:blip r:embed="rId2"/>
          <a:stretch>
            <a:fillRect/>
          </a:stretch>
        </p:blipFill>
        <p:spPr>
          <a:xfrm>
            <a:off x="4267200" y="1390980"/>
            <a:ext cx="5205888" cy="3822815"/>
          </a:xfrm>
          <a:prstGeom prst="rect">
            <a:avLst/>
          </a:prstGeom>
        </p:spPr>
      </p:pic>
      <p:pic>
        <p:nvPicPr>
          <p:cNvPr id="6" name="Picture 5"/>
          <p:cNvPicPr>
            <a:picLocks noChangeAspect="1"/>
          </p:cNvPicPr>
          <p:nvPr/>
        </p:nvPicPr>
        <p:blipFill>
          <a:blip r:embed="rId3"/>
          <a:stretch>
            <a:fillRect/>
          </a:stretch>
        </p:blipFill>
        <p:spPr>
          <a:xfrm>
            <a:off x="-247649" y="1404843"/>
            <a:ext cx="5254356" cy="3808952"/>
          </a:xfrm>
          <a:prstGeom prst="rect">
            <a:avLst/>
          </a:prstGeom>
        </p:spPr>
      </p:pic>
      <p:sp>
        <p:nvSpPr>
          <p:cNvPr id="9" name="Slide Number Placeholder 4"/>
          <p:cNvSpPr>
            <a:spLocks noGrp="1"/>
          </p:cNvSpPr>
          <p:nvPr>
            <p:ph type="sldNum" sz="quarter" idx="12"/>
          </p:nvPr>
        </p:nvSpPr>
        <p:spPr>
          <a:xfrm>
            <a:off x="4344988" y="6475413"/>
            <a:ext cx="530225" cy="182562"/>
          </a:xfrm>
        </p:spPr>
        <p:txBody>
          <a:bodyPr/>
          <a:lstStyle/>
          <a:p>
            <a:pPr>
              <a:defRPr/>
            </a:pPr>
            <a:r>
              <a:rPr lang="en-US" altLang="ko-KR" dirty="0" smtClean="0"/>
              <a:t>Slide </a:t>
            </a:r>
            <a:fld id="{78CBCF7A-1E0D-49A7-8A4E-07EEBC7D2FAE}" type="slidenum">
              <a:rPr lang="en-US" altLang="ko-KR" smtClean="0"/>
              <a:pPr>
                <a:defRPr/>
              </a:pPr>
              <a:t>20</a:t>
            </a:fld>
            <a:endParaRPr lang="en-US" altLang="ko-KR" dirty="0"/>
          </a:p>
        </p:txBody>
      </p:sp>
    </p:spTree>
    <p:extLst>
      <p:ext uri="{BB962C8B-B14F-4D97-AF65-F5344CB8AC3E}">
        <p14:creationId xmlns:p14="http://schemas.microsoft.com/office/powerpoint/2010/main" val="329205172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Appendix – Improvement for Hidden </a:t>
            </a:r>
            <a:r>
              <a:rPr lang="en-US" dirty="0" smtClean="0"/>
              <a:t>Node</a:t>
            </a:r>
            <a:endParaRPr lang="en-US" dirty="0"/>
          </a:p>
        </p:txBody>
      </p:sp>
      <p:sp>
        <p:nvSpPr>
          <p:cNvPr id="3" name="Content Placeholder 2"/>
          <p:cNvSpPr>
            <a:spLocks noGrp="1"/>
          </p:cNvSpPr>
          <p:nvPr>
            <p:ph idx="1"/>
          </p:nvPr>
        </p:nvSpPr>
        <p:spPr/>
        <p:txBody>
          <a:bodyPr/>
          <a:lstStyle/>
          <a:p>
            <a:r>
              <a:rPr lang="en-US" dirty="0" smtClean="0"/>
              <a:t>Classify two events:</a:t>
            </a:r>
          </a:p>
          <a:p>
            <a:pPr lvl="1"/>
            <a:r>
              <a:rPr lang="en-US" dirty="0" smtClean="0"/>
              <a:t>Collision: transmission fails at the preamble</a:t>
            </a:r>
          </a:p>
          <a:p>
            <a:pPr lvl="1"/>
            <a:r>
              <a:rPr lang="en-US" dirty="0" smtClean="0"/>
              <a:t>Hidden Nodes: transmission succeeds at the preamble, but part of the transmission is destroyed by </a:t>
            </a:r>
            <a:r>
              <a:rPr lang="en-US" dirty="0"/>
              <a:t>transmission from hidden </a:t>
            </a:r>
            <a:r>
              <a:rPr lang="en-US" dirty="0" smtClean="0"/>
              <a:t>node</a:t>
            </a:r>
            <a:endParaRPr lang="en-US" dirty="0"/>
          </a:p>
          <a:p>
            <a:r>
              <a:rPr lang="en-US" dirty="0" smtClean="0"/>
              <a:t>Example: STA A and STA C are hidden. For transmission from STA A to STA B,</a:t>
            </a:r>
          </a:p>
          <a:p>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0500" y="4383394"/>
            <a:ext cx="2667000" cy="76092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24200" y="4348225"/>
            <a:ext cx="4191000" cy="20525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Right Arrow 5"/>
          <p:cNvSpPr/>
          <p:nvPr/>
        </p:nvSpPr>
        <p:spPr bwMode="auto">
          <a:xfrm>
            <a:off x="7467600" y="4567346"/>
            <a:ext cx="381000" cy="381000"/>
          </a:xfrm>
          <a:prstGeom prst="right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7" name="TextBox 6"/>
          <p:cNvSpPr txBox="1"/>
          <p:nvPr/>
        </p:nvSpPr>
        <p:spPr>
          <a:xfrm>
            <a:off x="8001000" y="4625356"/>
            <a:ext cx="1143000" cy="276999"/>
          </a:xfrm>
          <a:prstGeom prst="rect">
            <a:avLst/>
          </a:prstGeom>
          <a:noFill/>
        </p:spPr>
        <p:txBody>
          <a:bodyPr wrap="square" rtlCol="0">
            <a:spAutoFit/>
          </a:bodyPr>
          <a:lstStyle/>
          <a:p>
            <a:r>
              <a:rPr lang="en-US" dirty="0" smtClean="0"/>
              <a:t>Collision</a:t>
            </a:r>
            <a:endParaRPr lang="en-US" dirty="0"/>
          </a:p>
        </p:txBody>
      </p:sp>
      <p:sp>
        <p:nvSpPr>
          <p:cNvPr id="10" name="Right Arrow 9"/>
          <p:cNvSpPr/>
          <p:nvPr/>
        </p:nvSpPr>
        <p:spPr bwMode="auto">
          <a:xfrm>
            <a:off x="7467600" y="5728536"/>
            <a:ext cx="381000" cy="381000"/>
          </a:xfrm>
          <a:prstGeom prst="right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1" name="TextBox 10"/>
          <p:cNvSpPr txBox="1"/>
          <p:nvPr/>
        </p:nvSpPr>
        <p:spPr>
          <a:xfrm>
            <a:off x="8001000" y="5786546"/>
            <a:ext cx="1143000" cy="276999"/>
          </a:xfrm>
          <a:prstGeom prst="rect">
            <a:avLst/>
          </a:prstGeom>
          <a:noFill/>
        </p:spPr>
        <p:txBody>
          <a:bodyPr wrap="square" rtlCol="0">
            <a:spAutoFit/>
          </a:bodyPr>
          <a:lstStyle/>
          <a:p>
            <a:r>
              <a:rPr lang="en-US" dirty="0" smtClean="0"/>
              <a:t>Hidden Node</a:t>
            </a:r>
            <a:endParaRPr lang="en-US" dirty="0"/>
          </a:p>
        </p:txBody>
      </p:sp>
      <p:sp>
        <p:nvSpPr>
          <p:cNvPr id="16" name="Footer Placeholder 3"/>
          <p:cNvSpPr>
            <a:spLocks noGrp="1"/>
          </p:cNvSpPr>
          <p:nvPr>
            <p:ph type="ftr" sz="quarter" idx="11"/>
          </p:nvPr>
        </p:nvSpPr>
        <p:spPr>
          <a:xfrm>
            <a:off x="6913484" y="6477000"/>
            <a:ext cx="1649491" cy="184666"/>
          </a:xfrm>
        </p:spPr>
        <p:txBody>
          <a:bodyPr/>
          <a:lstStyle/>
          <a:p>
            <a:r>
              <a:rPr lang="en-US" altLang="ko-KR" dirty="0"/>
              <a:t>Po-Kai Huang et al. (Intel)</a:t>
            </a:r>
          </a:p>
        </p:txBody>
      </p:sp>
      <p:sp>
        <p:nvSpPr>
          <p:cNvPr id="17" name="Slide Number Placeholder 4"/>
          <p:cNvSpPr>
            <a:spLocks noGrp="1"/>
          </p:cNvSpPr>
          <p:nvPr>
            <p:ph type="sldNum" sz="quarter" idx="12"/>
          </p:nvPr>
        </p:nvSpPr>
        <p:spPr>
          <a:xfrm>
            <a:off x="4344988" y="6475413"/>
            <a:ext cx="530225" cy="182562"/>
          </a:xfrm>
        </p:spPr>
        <p:txBody>
          <a:bodyPr/>
          <a:lstStyle/>
          <a:p>
            <a:pPr>
              <a:defRPr/>
            </a:pPr>
            <a:r>
              <a:rPr lang="en-US" altLang="ko-KR" dirty="0" smtClean="0"/>
              <a:t>Slide </a:t>
            </a:r>
            <a:fld id="{78CBCF7A-1E0D-49A7-8A4E-07EEBC7D2FAE}" type="slidenum">
              <a:rPr lang="en-US" altLang="ko-KR" smtClean="0"/>
              <a:pPr>
                <a:defRPr/>
              </a:pPr>
              <a:t>21</a:t>
            </a:fld>
            <a:endParaRPr lang="en-US" altLang="ko-KR" dirty="0"/>
          </a:p>
        </p:txBody>
      </p:sp>
    </p:spTree>
    <p:extLst>
      <p:ext uri="{BB962C8B-B14F-4D97-AF65-F5344CB8AC3E}">
        <p14:creationId xmlns:p14="http://schemas.microsoft.com/office/powerpoint/2010/main" val="81266752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Appendix – Improvement for Hidden </a:t>
            </a:r>
            <a:r>
              <a:rPr lang="en-US" dirty="0" smtClean="0"/>
              <a:t>Node</a:t>
            </a:r>
            <a:endParaRPr lang="en-US" dirty="0"/>
          </a:p>
        </p:txBody>
      </p:sp>
      <p:sp>
        <p:nvSpPr>
          <p:cNvPr id="3" name="Content Placeholder 2"/>
          <p:cNvSpPr>
            <a:spLocks noGrp="1"/>
          </p:cNvSpPr>
          <p:nvPr>
            <p:ph idx="1"/>
          </p:nvPr>
        </p:nvSpPr>
        <p:spPr/>
        <p:txBody>
          <a:bodyPr/>
          <a:lstStyle/>
          <a:p>
            <a:pPr marL="0" indent="0">
              <a:buNone/>
            </a:pPr>
            <a:r>
              <a:rPr lang="en-US" dirty="0" smtClean="0"/>
              <a:t>Assumption for overhead</a:t>
            </a:r>
          </a:p>
          <a:p>
            <a:r>
              <a:rPr lang="en-US" sz="2000" dirty="0" smtClean="0"/>
              <a:t>Common CTS frame – 40 us</a:t>
            </a:r>
          </a:p>
          <a:p>
            <a:r>
              <a:rPr lang="en-US" sz="2000" dirty="0" smtClean="0"/>
              <a:t>SIFS – 16 us</a:t>
            </a:r>
          </a:p>
          <a:p>
            <a:r>
              <a:rPr lang="en-US" sz="2000" dirty="0" smtClean="0"/>
              <a:t>MU-RTS</a:t>
            </a:r>
          </a:p>
          <a:p>
            <a:pPr lvl="1"/>
            <a:r>
              <a:rPr lang="en-US" dirty="0" smtClean="0"/>
              <a:t>20us legacy preamble </a:t>
            </a:r>
          </a:p>
          <a:p>
            <a:pPr lvl="1"/>
            <a:r>
              <a:rPr lang="en-US" dirty="0"/>
              <a:t>MAC header 20 bytes (Size of RTS</a:t>
            </a:r>
            <a:r>
              <a:rPr lang="en-US" dirty="0" smtClean="0"/>
              <a:t>)  </a:t>
            </a:r>
          </a:p>
          <a:p>
            <a:pPr lvl="1"/>
            <a:r>
              <a:rPr lang="en-US" dirty="0" smtClean="0"/>
              <a:t>M users * 14 bits (AID)</a:t>
            </a:r>
          </a:p>
          <a:p>
            <a:pPr lvl="1"/>
            <a:r>
              <a:rPr lang="en-US" dirty="0" smtClean="0"/>
              <a:t>Length: 20us +M*(14)/6 us+160/6=47+3*M us</a:t>
            </a:r>
          </a:p>
          <a:p>
            <a:pPr marL="0" indent="0">
              <a:buNone/>
            </a:pPr>
            <a:r>
              <a:rPr lang="en-US" dirty="0" smtClean="0"/>
              <a:t>Total overhead:</a:t>
            </a:r>
          </a:p>
          <a:p>
            <a:pPr marL="342900" lvl="1" indent="-342900">
              <a:buFontTx/>
              <a:buChar char="•"/>
            </a:pPr>
            <a:r>
              <a:rPr lang="en-US" dirty="0" err="1"/>
              <a:t>MU-RTS+SIFS+Common</a:t>
            </a:r>
            <a:r>
              <a:rPr lang="en-US" dirty="0"/>
              <a:t> </a:t>
            </a:r>
            <a:r>
              <a:rPr lang="en-US" dirty="0" smtClean="0"/>
              <a:t>CTS+SIFS =&gt; 119+3*M us</a:t>
            </a:r>
            <a:endParaRPr lang="en-US" dirty="0"/>
          </a:p>
          <a:p>
            <a:endParaRPr lang="en-US" sz="1600" dirty="0" smtClean="0"/>
          </a:p>
        </p:txBody>
      </p:sp>
      <p:sp>
        <p:nvSpPr>
          <p:cNvPr id="5" name="Footer Placeholder 4"/>
          <p:cNvSpPr>
            <a:spLocks noGrp="1"/>
          </p:cNvSpPr>
          <p:nvPr>
            <p:ph type="ftr" sz="quarter" idx="4294967295"/>
          </p:nvPr>
        </p:nvSpPr>
        <p:spPr>
          <a:xfrm flipH="1">
            <a:off x="6894370" y="6475413"/>
            <a:ext cx="1649490" cy="184666"/>
          </a:xfrm>
          <a:prstGeom prst="rect">
            <a:avLst/>
          </a:prstGeom>
        </p:spPr>
        <p:txBody>
          <a:bodyPr/>
          <a:lstStyle/>
          <a:p>
            <a:r>
              <a:rPr lang="en-US" altLang="ko-KR" dirty="0"/>
              <a:t>Po-Kai Huang et al. (Intel)</a:t>
            </a:r>
          </a:p>
        </p:txBody>
      </p:sp>
      <p:sp>
        <p:nvSpPr>
          <p:cNvPr id="6" name="Slide Number Placeholder 4"/>
          <p:cNvSpPr>
            <a:spLocks noGrp="1"/>
          </p:cNvSpPr>
          <p:nvPr>
            <p:ph type="sldNum" sz="quarter" idx="12"/>
          </p:nvPr>
        </p:nvSpPr>
        <p:spPr>
          <a:xfrm>
            <a:off x="4344988" y="6475413"/>
            <a:ext cx="530225" cy="182562"/>
          </a:xfrm>
        </p:spPr>
        <p:txBody>
          <a:bodyPr/>
          <a:lstStyle/>
          <a:p>
            <a:pPr>
              <a:defRPr/>
            </a:pPr>
            <a:r>
              <a:rPr lang="en-US" altLang="ko-KR" dirty="0" smtClean="0"/>
              <a:t>Slide </a:t>
            </a:r>
            <a:fld id="{78CBCF7A-1E0D-49A7-8A4E-07EEBC7D2FAE}" type="slidenum">
              <a:rPr lang="en-US" altLang="ko-KR" smtClean="0"/>
              <a:pPr>
                <a:defRPr/>
              </a:pPr>
              <a:t>22</a:t>
            </a:fld>
            <a:endParaRPr lang="en-US" altLang="ko-KR" dirty="0"/>
          </a:p>
        </p:txBody>
      </p:sp>
    </p:spTree>
    <p:extLst>
      <p:ext uri="{BB962C8B-B14F-4D97-AF65-F5344CB8AC3E}">
        <p14:creationId xmlns:p14="http://schemas.microsoft.com/office/powerpoint/2010/main" val="271656564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Appendix – Improvement for Hidden </a:t>
            </a:r>
            <a:r>
              <a:rPr lang="en-US" dirty="0" smtClean="0"/>
              <a:t>Node</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685800" y="1600200"/>
                <a:ext cx="7772400" cy="4114800"/>
              </a:xfrm>
            </p:spPr>
            <p:txBody>
              <a:bodyPr/>
              <a:lstStyle/>
              <a:p>
                <a:pPr marL="0" indent="0">
                  <a:buNone/>
                </a:pPr>
                <a:r>
                  <a:rPr lang="en-US" sz="2000" dirty="0"/>
                  <a:t>Efficiency Analysis</a:t>
                </a:r>
                <a:endParaRPr lang="en-US" sz="2000" dirty="0" smtClean="0"/>
              </a:p>
              <a:p>
                <a:r>
                  <a:rPr lang="en-US" sz="2000" dirty="0" smtClean="0"/>
                  <a:t>Assume </a:t>
                </a:r>
                <a:r>
                  <a:rPr lang="en-US" sz="2000" dirty="0"/>
                  <a:t>that there are M users</a:t>
                </a:r>
              </a:p>
              <a:p>
                <a:r>
                  <a:rPr lang="en-US" sz="2000" dirty="0"/>
                  <a:t>Assume for each user</a:t>
                </a:r>
              </a:p>
              <a:p>
                <a:pPr lvl="1"/>
                <a:r>
                  <a:rPr lang="en-US" dirty="0" err="1" smtClean="0"/>
                  <a:t>Ph</a:t>
                </a:r>
                <a:r>
                  <a:rPr lang="en-US" dirty="0" smtClean="0"/>
                  <a:t>: probability of hidden node</a:t>
                </a:r>
              </a:p>
              <a:p>
                <a:pPr lvl="1"/>
                <a:r>
                  <a:rPr lang="en-US" dirty="0"/>
                  <a:t>α: portion of destroyed </a:t>
                </a:r>
                <a:r>
                  <a:rPr lang="en-US" dirty="0" smtClean="0"/>
                  <a:t>packets under hidden node</a:t>
                </a:r>
              </a:p>
              <a:p>
                <a:pPr lvl="1"/>
                <a:r>
                  <a:rPr lang="en-US" dirty="0" smtClean="0"/>
                  <a:t>Pc: probability of collision</a:t>
                </a:r>
              </a:p>
              <a:p>
                <a:pPr lvl="1"/>
                <a:r>
                  <a:rPr lang="en-US" dirty="0" smtClean="0"/>
                  <a:t>T: </a:t>
                </a:r>
                <a:r>
                  <a:rPr lang="en-US" dirty="0" err="1" smtClean="0"/>
                  <a:t>Txop</a:t>
                </a:r>
                <a:r>
                  <a:rPr lang="en-US" dirty="0" smtClean="0"/>
                  <a:t> duration</a:t>
                </a:r>
              </a:p>
              <a:p>
                <a:pPr lvl="1"/>
                <a:r>
                  <a:rPr lang="en-US" dirty="0" smtClean="0"/>
                  <a:t>Equal share of the bandwidth with average data rate D</a:t>
                </a:r>
              </a:p>
              <a:p>
                <a:r>
                  <a:rPr lang="en-US" sz="2000" dirty="0" smtClean="0"/>
                  <a:t>Data Transmitted </a:t>
                </a:r>
                <a:r>
                  <a:rPr lang="en-US" sz="2000" dirty="0" smtClean="0"/>
                  <a:t>without </a:t>
                </a:r>
                <a:r>
                  <a:rPr lang="en-US" sz="2000" dirty="0" smtClean="0"/>
                  <a:t>protection </a:t>
                </a:r>
                <a:r>
                  <a:rPr lang="en-US" sz="2000" dirty="0" smtClean="0"/>
                  <a:t>with duration T: </a:t>
                </a:r>
                <a:r>
                  <a:rPr lang="en-US" sz="2000" dirty="0" err="1" smtClean="0"/>
                  <a:t>Eo</a:t>
                </a:r>
                <a:endParaRPr lang="en-US" sz="2000" dirty="0" smtClean="0"/>
              </a:p>
              <a:p>
                <a:pPr lvl="1"/>
                <a:r>
                  <a:rPr lang="en-US" dirty="0" smtClean="0"/>
                  <a:t>M*D*T[(1-Pc)(1-Ph)+(</a:t>
                </a:r>
                <a:r>
                  <a:rPr lang="en-US" dirty="0"/>
                  <a:t>1-Pc) </a:t>
                </a:r>
                <a:r>
                  <a:rPr lang="en-US" dirty="0" smtClean="0"/>
                  <a:t>(1-α)</a:t>
                </a:r>
                <a:r>
                  <a:rPr lang="en-US" dirty="0" err="1" smtClean="0"/>
                  <a:t>Ph</a:t>
                </a:r>
                <a:r>
                  <a:rPr lang="en-US" dirty="0" smtClean="0"/>
                  <a:t>) </a:t>
                </a:r>
                <a14:m>
                  <m:oMath xmlns:m="http://schemas.openxmlformats.org/officeDocument/2006/math">
                    <m:r>
                      <a:rPr lang="en-US" b="0" i="1" smtClean="0">
                        <a:latin typeface="Cambria Math"/>
                      </a:rPr>
                      <m:t>=</m:t>
                    </m:r>
                    <m:r>
                      <m:rPr>
                        <m:nor/>
                      </m:rPr>
                      <a:rPr lang="en-US" dirty="0"/>
                      <m:t>M</m:t>
                    </m:r>
                    <m:r>
                      <m:rPr>
                        <m:nor/>
                      </m:rPr>
                      <a:rPr lang="en-US" dirty="0"/>
                      <m:t>∗</m:t>
                    </m:r>
                    <m:r>
                      <m:rPr>
                        <m:nor/>
                      </m:rPr>
                      <a:rPr lang="en-US" dirty="0"/>
                      <m:t>D</m:t>
                    </m:r>
                    <m:r>
                      <m:rPr>
                        <m:nor/>
                      </m:rPr>
                      <a:rPr lang="en-US" dirty="0"/>
                      <m:t>∗</m:t>
                    </m:r>
                    <m:r>
                      <m:rPr>
                        <m:nor/>
                      </m:rPr>
                      <a:rPr lang="en-US" dirty="0"/>
                      <m:t>T</m:t>
                    </m:r>
                  </m:oMath>
                </a14:m>
                <a:r>
                  <a:rPr lang="en-US" dirty="0" smtClean="0"/>
                  <a:t>(</a:t>
                </a:r>
                <a:r>
                  <a:rPr lang="en-US" dirty="0"/>
                  <a:t>1-Pc) </a:t>
                </a:r>
                <a:r>
                  <a:rPr lang="en-US" dirty="0" smtClean="0"/>
                  <a:t>(1-α</a:t>
                </a:r>
                <a:r>
                  <a:rPr lang="en-US" dirty="0" err="1" smtClean="0"/>
                  <a:t>Ph</a:t>
                </a:r>
                <a:r>
                  <a:rPr lang="en-US" dirty="0" smtClean="0"/>
                  <a:t>)</a:t>
                </a:r>
              </a:p>
              <a:p>
                <a:r>
                  <a:rPr lang="en-US" sz="2000" dirty="0" smtClean="0"/>
                  <a:t>Data Transmitted </a:t>
                </a:r>
                <a:r>
                  <a:rPr lang="en-US" sz="2000" dirty="0"/>
                  <a:t>with duration T </a:t>
                </a:r>
                <a:r>
                  <a:rPr lang="en-US" sz="2000" dirty="0" smtClean="0"/>
                  <a:t>and protection: E1</a:t>
                </a:r>
              </a:p>
              <a:p>
                <a:pPr lvl="1"/>
                <a:r>
                  <a:rPr lang="en-US" dirty="0" smtClean="0"/>
                  <a:t>M*D*T(1-Pc)</a:t>
                </a:r>
                <a14:m>
                  <m:oMath xmlns:m="http://schemas.openxmlformats.org/officeDocument/2006/math">
                    <m:f>
                      <m:fPr>
                        <m:ctrlPr>
                          <a:rPr lang="en-US" i="1" smtClean="0">
                            <a:latin typeface="Cambria Math"/>
                          </a:rPr>
                        </m:ctrlPr>
                      </m:fPr>
                      <m:num>
                        <m:r>
                          <a:rPr lang="en-US" b="0" i="1" smtClean="0">
                            <a:latin typeface="Cambria Math"/>
                          </a:rPr>
                          <m:t>𝑇</m:t>
                        </m:r>
                      </m:num>
                      <m:den>
                        <m:r>
                          <a:rPr lang="en-US" b="0" i="1" smtClean="0">
                            <a:latin typeface="Cambria Math"/>
                          </a:rPr>
                          <m:t>𝑇</m:t>
                        </m:r>
                        <m:r>
                          <a:rPr lang="en-US" b="0" i="1" smtClean="0">
                            <a:latin typeface="Cambria Math"/>
                          </a:rPr>
                          <m:t>+</m:t>
                        </m:r>
                        <m:r>
                          <a:rPr lang="en-US" b="0" i="1" smtClean="0">
                            <a:latin typeface="Cambria Math"/>
                          </a:rPr>
                          <m:t>𝑂𝑣𝑒𝑟h𝑒𝑎𝑑</m:t>
                        </m:r>
                      </m:den>
                    </m:f>
                  </m:oMath>
                </a14:m>
                <a:r>
                  <a:rPr lang="en-US" dirty="0"/>
                  <a:t> =</a:t>
                </a:r>
                <a:r>
                  <a:rPr lang="en-US" dirty="0" smtClean="0"/>
                  <a:t>M*D*T </a:t>
                </a:r>
                <a:r>
                  <a:rPr lang="en-US" dirty="0"/>
                  <a:t>(</a:t>
                </a:r>
                <a:r>
                  <a:rPr lang="en-US" dirty="0" smtClean="0"/>
                  <a:t>1-Pc)</a:t>
                </a:r>
                <a:r>
                  <a:rPr lang="en-US" dirty="0"/>
                  <a:t> </a:t>
                </a:r>
                <a14:m>
                  <m:oMath xmlns:m="http://schemas.openxmlformats.org/officeDocument/2006/math">
                    <m:f>
                      <m:fPr>
                        <m:ctrlPr>
                          <a:rPr lang="en-US" i="1">
                            <a:latin typeface="Cambria Math"/>
                          </a:rPr>
                        </m:ctrlPr>
                      </m:fPr>
                      <m:num>
                        <m:r>
                          <a:rPr lang="en-US" i="1">
                            <a:latin typeface="Cambria Math"/>
                          </a:rPr>
                          <m:t>𝑇</m:t>
                        </m:r>
                      </m:num>
                      <m:den>
                        <m:r>
                          <a:rPr lang="en-US" i="1">
                            <a:latin typeface="Cambria Math"/>
                          </a:rPr>
                          <m:t>𝑇</m:t>
                        </m:r>
                        <m:r>
                          <a:rPr lang="en-US" i="1">
                            <a:latin typeface="Cambria Math"/>
                          </a:rPr>
                          <m:t>+119+3∗</m:t>
                        </m:r>
                        <m:r>
                          <a:rPr lang="en-US" b="0" i="1" smtClean="0">
                            <a:latin typeface="Cambria Math"/>
                          </a:rPr>
                          <m:t>𝑀</m:t>
                        </m:r>
                      </m:den>
                    </m:f>
                  </m:oMath>
                </a14:m>
                <a:r>
                  <a:rPr lang="en-US" dirty="0"/>
                  <a:t> </a:t>
                </a:r>
                <a:endParaRPr lang="en-US" dirty="0" smtClean="0"/>
              </a:p>
              <a:p>
                <a:pPr lvl="1"/>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685800" y="1600200"/>
                <a:ext cx="7772400" cy="4114800"/>
              </a:xfrm>
              <a:blipFill rotWithShape="1">
                <a:blip r:embed="rId2"/>
                <a:stretch>
                  <a:fillRect l="-863" t="-741" b="-12148"/>
                </a:stretch>
              </a:blipFill>
            </p:spPr>
            <p:txBody>
              <a:bodyPr/>
              <a:lstStyle/>
              <a:p>
                <a:r>
                  <a:rPr lang="en-US">
                    <a:noFill/>
                  </a:rPr>
                  <a:t> </a:t>
                </a:r>
              </a:p>
            </p:txBody>
          </p:sp>
        </mc:Fallback>
      </mc:AlternateContent>
      <p:sp>
        <p:nvSpPr>
          <p:cNvPr id="5" name="Footer Placeholder 4"/>
          <p:cNvSpPr>
            <a:spLocks noGrp="1"/>
          </p:cNvSpPr>
          <p:nvPr>
            <p:ph type="ftr" sz="quarter" idx="4294967295"/>
          </p:nvPr>
        </p:nvSpPr>
        <p:spPr>
          <a:xfrm flipH="1">
            <a:off x="6894370" y="6475413"/>
            <a:ext cx="1649490" cy="184666"/>
          </a:xfrm>
          <a:prstGeom prst="rect">
            <a:avLst/>
          </a:prstGeom>
        </p:spPr>
        <p:txBody>
          <a:bodyPr/>
          <a:lstStyle/>
          <a:p>
            <a:r>
              <a:rPr lang="en-US" altLang="ko-KR" dirty="0"/>
              <a:t>Po-Kai Huang et al. (Intel)</a:t>
            </a:r>
          </a:p>
        </p:txBody>
      </p:sp>
      <p:sp>
        <p:nvSpPr>
          <p:cNvPr id="6" name="Slide Number Placeholder 4"/>
          <p:cNvSpPr>
            <a:spLocks noGrp="1"/>
          </p:cNvSpPr>
          <p:nvPr>
            <p:ph type="sldNum" sz="quarter" idx="12"/>
          </p:nvPr>
        </p:nvSpPr>
        <p:spPr>
          <a:xfrm>
            <a:off x="4344988" y="6475413"/>
            <a:ext cx="530225" cy="182562"/>
          </a:xfrm>
        </p:spPr>
        <p:txBody>
          <a:bodyPr/>
          <a:lstStyle/>
          <a:p>
            <a:pPr>
              <a:defRPr/>
            </a:pPr>
            <a:r>
              <a:rPr lang="en-US" altLang="ko-KR" dirty="0" smtClean="0"/>
              <a:t>Slide </a:t>
            </a:r>
            <a:fld id="{78CBCF7A-1E0D-49A7-8A4E-07EEBC7D2FAE}" type="slidenum">
              <a:rPr lang="en-US" altLang="ko-KR" smtClean="0"/>
              <a:pPr>
                <a:defRPr/>
              </a:pPr>
              <a:t>23</a:t>
            </a:fld>
            <a:endParaRPr lang="en-US" altLang="ko-KR" dirty="0"/>
          </a:p>
        </p:txBody>
      </p:sp>
    </p:spTree>
    <p:extLst>
      <p:ext uri="{BB962C8B-B14F-4D97-AF65-F5344CB8AC3E}">
        <p14:creationId xmlns:p14="http://schemas.microsoft.com/office/powerpoint/2010/main" val="53370884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 of E1/</a:t>
            </a:r>
            <a:r>
              <a:rPr lang="en-US" dirty="0" err="1" smtClean="0"/>
              <a:t>Eo</a:t>
            </a:r>
            <a:endParaRPr lang="en-US" dirty="0"/>
          </a:p>
        </p:txBody>
      </p:sp>
      <p:sp>
        <p:nvSpPr>
          <p:cNvPr id="3" name="Content Placeholder 2"/>
          <p:cNvSpPr>
            <a:spLocks noGrp="1"/>
          </p:cNvSpPr>
          <p:nvPr>
            <p:ph idx="1"/>
          </p:nvPr>
        </p:nvSpPr>
        <p:spPr/>
        <p:txBody>
          <a:bodyPr/>
          <a:lstStyle/>
          <a:p>
            <a:r>
              <a:rPr lang="en-US" dirty="0" smtClean="0"/>
              <a:t>Let M=9, T=3000us</a:t>
            </a:r>
            <a:r>
              <a:rPr lang="en-US" dirty="0"/>
              <a:t>, </a:t>
            </a:r>
            <a:r>
              <a:rPr lang="en-US" dirty="0" smtClean="0"/>
              <a:t>α=0.5</a:t>
            </a:r>
          </a:p>
          <a:p>
            <a:pPr lvl="1"/>
            <a:r>
              <a:rPr lang="en-US" dirty="0" smtClean="0"/>
              <a:t>When </a:t>
            </a:r>
            <a:r>
              <a:rPr lang="en-US" dirty="0" err="1" smtClean="0"/>
              <a:t>Ph</a:t>
            </a:r>
            <a:r>
              <a:rPr lang="en-US" dirty="0" smtClean="0"/>
              <a:t>&gt;0.1, protection has better efficiency</a:t>
            </a:r>
          </a:p>
          <a:p>
            <a:pPr lvl="1"/>
            <a:endParaRPr lang="en-US" dirty="0"/>
          </a:p>
          <a:p>
            <a:pPr lvl="1"/>
            <a:endParaRPr lang="en-US" dirty="0" smtClean="0"/>
          </a:p>
          <a:p>
            <a:pPr lvl="1"/>
            <a:endParaRPr lang="en-US" dirty="0"/>
          </a:p>
          <a:p>
            <a:pPr lvl="1"/>
            <a:endParaRPr lang="en-US" dirty="0" smtClean="0"/>
          </a:p>
          <a:p>
            <a:pPr lvl="1"/>
            <a:endParaRPr lang="en-US" dirty="0"/>
          </a:p>
          <a:p>
            <a:pPr lvl="1"/>
            <a:endParaRPr lang="en-US" dirty="0" smtClean="0"/>
          </a:p>
          <a:p>
            <a:pPr lvl="1"/>
            <a:endParaRPr lang="en-US" dirty="0"/>
          </a:p>
          <a:p>
            <a:pPr lvl="1"/>
            <a:endParaRPr lang="en-US" dirty="0" smtClean="0"/>
          </a:p>
          <a:p>
            <a:pPr lvl="1"/>
            <a:endParaRPr lang="en-US" dirty="0"/>
          </a:p>
          <a:p>
            <a:pPr lvl="1"/>
            <a:r>
              <a:rPr lang="en-US" dirty="0" smtClean="0"/>
              <a:t>Note that similar conclusion can be obtained from different parameter settings</a:t>
            </a:r>
          </a:p>
          <a:p>
            <a:pPr lvl="1"/>
            <a:endParaRPr lang="en-US" dirty="0"/>
          </a:p>
        </p:txBody>
      </p:sp>
      <p:sp>
        <p:nvSpPr>
          <p:cNvPr id="5" name="Footer Placeholder 4"/>
          <p:cNvSpPr>
            <a:spLocks noGrp="1"/>
          </p:cNvSpPr>
          <p:nvPr>
            <p:ph type="ftr" sz="quarter" idx="4294967295"/>
          </p:nvPr>
        </p:nvSpPr>
        <p:spPr>
          <a:xfrm flipH="1">
            <a:off x="6894370" y="6475413"/>
            <a:ext cx="1649490" cy="184666"/>
          </a:xfrm>
          <a:prstGeom prst="rect">
            <a:avLst/>
          </a:prstGeom>
        </p:spPr>
        <p:txBody>
          <a:bodyPr/>
          <a:lstStyle/>
          <a:p>
            <a:r>
              <a:rPr lang="en-US" altLang="ko-KR" dirty="0"/>
              <a:t>Po-Kai Huang et al. (Intel)</a:t>
            </a:r>
          </a:p>
        </p:txBody>
      </p:sp>
      <p:pic>
        <p:nvPicPr>
          <p:cNvPr id="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57399" y="2590800"/>
            <a:ext cx="4253833" cy="318277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Slide Number Placeholder 4"/>
          <p:cNvSpPr>
            <a:spLocks noGrp="1"/>
          </p:cNvSpPr>
          <p:nvPr>
            <p:ph type="sldNum" sz="quarter" idx="12"/>
          </p:nvPr>
        </p:nvSpPr>
        <p:spPr>
          <a:xfrm>
            <a:off x="4344988" y="6475413"/>
            <a:ext cx="530225" cy="182562"/>
          </a:xfrm>
        </p:spPr>
        <p:txBody>
          <a:bodyPr/>
          <a:lstStyle/>
          <a:p>
            <a:pPr>
              <a:defRPr/>
            </a:pPr>
            <a:r>
              <a:rPr lang="en-US" altLang="ko-KR" dirty="0" smtClean="0"/>
              <a:t>Slide </a:t>
            </a:r>
            <a:fld id="{78CBCF7A-1E0D-49A7-8A4E-07EEBC7D2FAE}" type="slidenum">
              <a:rPr lang="en-US" altLang="ko-KR" smtClean="0"/>
              <a:pPr>
                <a:defRPr/>
              </a:pPr>
              <a:t>24</a:t>
            </a:fld>
            <a:endParaRPr lang="en-US" altLang="ko-KR" dirty="0"/>
          </a:p>
        </p:txBody>
      </p:sp>
    </p:spTree>
    <p:extLst>
      <p:ext uri="{BB962C8B-B14F-4D97-AF65-F5344CB8AC3E}">
        <p14:creationId xmlns:p14="http://schemas.microsoft.com/office/powerpoint/2010/main" val="7924746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标题 18"/>
          <p:cNvSpPr>
            <a:spLocks noGrp="1"/>
          </p:cNvSpPr>
          <p:nvPr>
            <p:ph type="title"/>
          </p:nvPr>
        </p:nvSpPr>
        <p:spPr>
          <a:xfrm>
            <a:off x="685800" y="762000"/>
            <a:ext cx="7772400" cy="228600"/>
          </a:xfrm>
        </p:spPr>
        <p:txBody>
          <a:bodyPr/>
          <a:lstStyle/>
          <a:p>
            <a:pPr algn="l"/>
            <a:r>
              <a:rPr lang="en-US" altLang="zh-CN" sz="2000" dirty="0" smtClean="0"/>
              <a:t>Authors (continued)</a:t>
            </a:r>
            <a:endParaRPr lang="zh-CN" altLang="en-US" sz="2000" dirty="0"/>
          </a:p>
        </p:txBody>
      </p:sp>
      <p:graphicFrame>
        <p:nvGraphicFramePr>
          <p:cNvPr id="8" name="Table 12"/>
          <p:cNvGraphicFramePr>
            <a:graphicFrameLocks noGrp="1"/>
          </p:cNvGraphicFramePr>
          <p:nvPr>
            <p:extLst>
              <p:ext uri="{D42A27DB-BD31-4B8C-83A1-F6EECF244321}">
                <p14:modId xmlns:p14="http://schemas.microsoft.com/office/powerpoint/2010/main" val="388951919"/>
              </p:ext>
            </p:extLst>
          </p:nvPr>
        </p:nvGraphicFramePr>
        <p:xfrm>
          <a:off x="762000" y="1219200"/>
          <a:ext cx="7772400" cy="4836132"/>
        </p:xfrm>
        <a:graphic>
          <a:graphicData uri="http://schemas.openxmlformats.org/drawingml/2006/table">
            <a:tbl>
              <a:tblPr firstRow="1" bandRow="1">
                <a:tableStyleId>{F5AB1C69-6EDB-4FF4-983F-18BD219EF322}</a:tableStyleId>
              </a:tblPr>
              <a:tblGrid>
                <a:gridCol w="1554480"/>
                <a:gridCol w="1227221"/>
                <a:gridCol w="1718110"/>
                <a:gridCol w="1390850"/>
                <a:gridCol w="1881739"/>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Albert Van </a:t>
                      </a:r>
                      <a:r>
                        <a:rPr lang="en-US" sz="1200" dirty="0" err="1">
                          <a:solidFill>
                            <a:srgbClr val="000000"/>
                          </a:solidFill>
                          <a:latin typeface="Times New Roman"/>
                          <a:ea typeface="Times New Roman"/>
                          <a:cs typeface="Arial"/>
                        </a:rPr>
                        <a:t>Zelst</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5">
                  <a:txBody>
                    <a:bodyPr/>
                    <a:lstStyle/>
                    <a:p>
                      <a:pPr marL="0" marR="0" algn="ctr">
                        <a:spcBef>
                          <a:spcPts val="0"/>
                        </a:spcBef>
                        <a:spcAft>
                          <a:spcPts val="0"/>
                        </a:spcAft>
                      </a:pPr>
                      <a:r>
                        <a:rPr lang="en-US" sz="1200" dirty="0" smtClean="0">
                          <a:solidFill>
                            <a:srgbClr val="000000"/>
                          </a:solidFill>
                          <a:latin typeface="Times New Roman"/>
                          <a:ea typeface="Times New Roman"/>
                          <a:cs typeface="Arial"/>
                        </a:rPr>
                        <a:t>Qualcomm</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Straatweg 66-S Breukelen, 3621 BR Netherlands</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allert@qti.qualcomm.com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Alfred Asterjadhi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5775 Morehouse Dr. San Diego, CA, USA</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aasterja@qti.qualcomm.com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Bin Tian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5775 Morehouse Dr. San Diego, CA, USA</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btian@qti.qualcomm.com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Carlos </a:t>
                      </a:r>
                      <a:r>
                        <a:rPr lang="en-US" sz="1200" dirty="0" err="1">
                          <a:solidFill>
                            <a:srgbClr val="000000"/>
                          </a:solidFill>
                          <a:latin typeface="Times New Roman"/>
                          <a:ea typeface="Times New Roman"/>
                          <a:cs typeface="Arial"/>
                        </a:rPr>
                        <a:t>Aldana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1700 Technology Drive San Jose, CA 95110,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caldana@qca.qualcomm.com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George Cherian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5775 Morehouse Dr. San Diego, CA,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gcherian@qti.qualcomm.com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Gwendolyn </a:t>
                      </a:r>
                      <a:r>
                        <a:rPr lang="en-US" sz="1200" dirty="0" err="1">
                          <a:solidFill>
                            <a:srgbClr val="000000"/>
                          </a:solidFill>
                          <a:latin typeface="Times New Roman"/>
                          <a:ea typeface="Times New Roman"/>
                          <a:cs typeface="Arial"/>
                        </a:rPr>
                        <a:t>Barriac</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5775 Morehouse Dr. San Diego, CA,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gbarriac@qti.qualcomm.com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Hemanth Sampath</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5775 Morehouse Dr. San Diego, CA,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hsampath@qti.qualcomm.com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Menzo</a:t>
                      </a:r>
                      <a:r>
                        <a:rPr lang="en-US" sz="1200" dirty="0">
                          <a:solidFill>
                            <a:srgbClr val="000000"/>
                          </a:solidFill>
                          <a:latin typeface="Times New Roman"/>
                          <a:ea typeface="Times New Roman"/>
                          <a:cs typeface="Arial"/>
                        </a:rPr>
                        <a:t> </a:t>
                      </a:r>
                      <a:r>
                        <a:rPr lang="en-US" sz="1200" dirty="0" err="1">
                          <a:solidFill>
                            <a:srgbClr val="000000"/>
                          </a:solidFill>
                          <a:latin typeface="Times New Roman"/>
                          <a:ea typeface="Times New Roman"/>
                          <a:cs typeface="Arial"/>
                        </a:rPr>
                        <a:t>Wentink</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a:txBody>
                    <a:bodyPr/>
                    <a:lstStyle/>
                    <a:p>
                      <a:pPr marL="0" marR="0" algn="ctr">
                        <a:spcBef>
                          <a:spcPts val="0"/>
                        </a:spcBef>
                        <a:spcAft>
                          <a:spcPts val="0"/>
                        </a:spcAft>
                      </a:pPr>
                      <a:r>
                        <a:rPr lang="en-US" sz="1000" dirty="0" err="1">
                          <a:solidFill>
                            <a:srgbClr val="000000"/>
                          </a:solidFill>
                          <a:latin typeface="Times New Roman"/>
                          <a:ea typeface="Times New Roman"/>
                          <a:cs typeface="Arial"/>
                        </a:rPr>
                        <a:t>Straatweg</a:t>
                      </a:r>
                      <a:r>
                        <a:rPr lang="en-US" sz="1000" dirty="0">
                          <a:solidFill>
                            <a:srgbClr val="000000"/>
                          </a:solidFill>
                          <a:latin typeface="Times New Roman"/>
                          <a:ea typeface="Times New Roman"/>
                          <a:cs typeface="Arial"/>
                        </a:rPr>
                        <a:t> 66-S </a:t>
                      </a:r>
                      <a:r>
                        <a:rPr lang="en-US" sz="1000" dirty="0" err="1">
                          <a:solidFill>
                            <a:srgbClr val="000000"/>
                          </a:solidFill>
                          <a:latin typeface="Times New Roman"/>
                          <a:ea typeface="Times New Roman"/>
                          <a:cs typeface="Arial"/>
                        </a:rPr>
                        <a:t>Breukelen</a:t>
                      </a:r>
                      <a:r>
                        <a:rPr lang="en-US" sz="1000" dirty="0">
                          <a:solidFill>
                            <a:srgbClr val="000000"/>
                          </a:solidFill>
                          <a:latin typeface="Times New Roman"/>
                          <a:ea typeface="Times New Roman"/>
                          <a:cs typeface="Arial"/>
                        </a:rPr>
                        <a:t>, 3621 BR </a:t>
                      </a:r>
                      <a:r>
                        <a:rPr lang="en-US" sz="1000" kern="1200" dirty="0">
                          <a:solidFill>
                            <a:srgbClr val="000000"/>
                          </a:solidFill>
                          <a:latin typeface="Times New Roman"/>
                          <a:ea typeface="Times New Roman"/>
                          <a:cs typeface="Arial"/>
                        </a:rPr>
                        <a:t>Netherlands</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mwentink@qti.qualcomm.com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Richard Van Nee</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err="1">
                          <a:solidFill>
                            <a:srgbClr val="000000"/>
                          </a:solidFill>
                          <a:latin typeface="Times New Roman"/>
                          <a:ea typeface="Times New Roman"/>
                          <a:cs typeface="Arial"/>
                        </a:rPr>
                        <a:t>Straatweg</a:t>
                      </a:r>
                      <a:r>
                        <a:rPr lang="en-US" sz="1000" dirty="0">
                          <a:solidFill>
                            <a:srgbClr val="000000"/>
                          </a:solidFill>
                          <a:latin typeface="Times New Roman"/>
                          <a:ea typeface="Times New Roman"/>
                          <a:cs typeface="Arial"/>
                        </a:rPr>
                        <a:t> 66-S </a:t>
                      </a:r>
                      <a:r>
                        <a:rPr lang="en-US" sz="1000" dirty="0" err="1">
                          <a:solidFill>
                            <a:srgbClr val="000000"/>
                          </a:solidFill>
                          <a:latin typeface="Times New Roman"/>
                          <a:ea typeface="Times New Roman"/>
                          <a:cs typeface="Arial"/>
                        </a:rPr>
                        <a:t>Breukelen</a:t>
                      </a:r>
                      <a:r>
                        <a:rPr lang="en-US" sz="1000" dirty="0">
                          <a:solidFill>
                            <a:srgbClr val="000000"/>
                          </a:solidFill>
                          <a:latin typeface="Times New Roman"/>
                          <a:ea typeface="Times New Roman"/>
                          <a:cs typeface="Arial"/>
                        </a:rPr>
                        <a:t>, 3621 BR Netherlands</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rvannee@qti.qualcomm.com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Rolf De Vegt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1700 Technology Drive San Jose, CA 95110,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a:solidFill>
                            <a:srgbClr val="000000"/>
                          </a:solidFill>
                          <a:latin typeface="Calibri"/>
                          <a:ea typeface="Times New Roman"/>
                          <a:cs typeface="Arial"/>
                        </a:rPr>
                        <a:t> </a:t>
                      </a:r>
                      <a:endParaRPr lang="en-US" sz="1100">
                        <a:latin typeface="Times New Roman"/>
                        <a:ea typeface="Times New Roman"/>
                        <a:cs typeface="Arial"/>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rolfv@qca.qualcomm.com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Sameer </a:t>
                      </a:r>
                      <a:r>
                        <a:rPr lang="en-US" sz="1200" dirty="0" err="1">
                          <a:solidFill>
                            <a:srgbClr val="000000"/>
                          </a:solidFill>
                          <a:latin typeface="Times New Roman"/>
                          <a:ea typeface="Times New Roman"/>
                          <a:cs typeface="Arial"/>
                        </a:rPr>
                        <a:t>Vermani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5775 Morehouse Dr. San Diego, CA,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svverman@qti.qualcomm.com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Simone Merlin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5775 Morehouse Dr. San Diego, CA,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smerlin@qti.qualcomm.com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Tevfik</a:t>
                      </a:r>
                      <a:r>
                        <a:rPr lang="en-US" sz="1200" dirty="0">
                          <a:solidFill>
                            <a:srgbClr val="000000"/>
                          </a:solidFill>
                          <a:latin typeface="Times New Roman"/>
                          <a:ea typeface="Times New Roman"/>
                          <a:cs typeface="Arial"/>
                        </a:rPr>
                        <a:t> </a:t>
                      </a:r>
                      <a:r>
                        <a:rPr lang="en-US" sz="1200" dirty="0" err="1">
                          <a:solidFill>
                            <a:srgbClr val="000000"/>
                          </a:solidFill>
                          <a:latin typeface="Times New Roman"/>
                          <a:ea typeface="Times New Roman"/>
                          <a:cs typeface="Arial"/>
                        </a:rPr>
                        <a:t>Yucek</a:t>
                      </a:r>
                      <a:r>
                        <a:rPr lang="en-US" sz="1200" dirty="0">
                          <a:solidFill>
                            <a:srgbClr val="000000"/>
                          </a:solidFill>
                          <a:latin typeface="Times New Roman"/>
                          <a:ea typeface="Times New Roman"/>
                          <a:cs typeface="Arial"/>
                        </a:rPr>
                        <a:t>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1700 Technology Drive San Jose, CA 95110,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tyucek@qca.qualcomm.com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VK Jones</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1700 Technology Drive San Jose, CA 95110,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vkjones@qca.qualcomm.com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Youhan Kim</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1700 Technology Drive San Jose, CA 95110, USA</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youhank@qca.qualcomm.com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11" name="Footer Placeholder 3"/>
          <p:cNvSpPr>
            <a:spLocks noGrp="1"/>
          </p:cNvSpPr>
          <p:nvPr>
            <p:ph type="ftr" sz="quarter" idx="11"/>
          </p:nvPr>
        </p:nvSpPr>
        <p:spPr>
          <a:xfrm>
            <a:off x="6913484" y="6477000"/>
            <a:ext cx="1649491" cy="184666"/>
          </a:xfrm>
        </p:spPr>
        <p:txBody>
          <a:bodyPr/>
          <a:lstStyle/>
          <a:p>
            <a:r>
              <a:rPr lang="en-US" altLang="ko-KR" dirty="0"/>
              <a:t>Po-Kai Huang et al. (Intel)</a:t>
            </a:r>
          </a:p>
        </p:txBody>
      </p:sp>
      <p:sp>
        <p:nvSpPr>
          <p:cNvPr id="12" name="Slide Number Placeholder 4"/>
          <p:cNvSpPr>
            <a:spLocks noGrp="1"/>
          </p:cNvSpPr>
          <p:nvPr>
            <p:ph type="sldNum" sz="quarter" idx="12"/>
          </p:nvPr>
        </p:nvSpPr>
        <p:spPr>
          <a:xfrm>
            <a:off x="4344988" y="6475413"/>
            <a:ext cx="530225" cy="182562"/>
          </a:xfrm>
        </p:spPr>
        <p:txBody>
          <a:bodyPr/>
          <a:lstStyle/>
          <a:p>
            <a:pPr>
              <a:defRPr/>
            </a:pPr>
            <a:r>
              <a:rPr lang="en-US" altLang="ko-KR" smtClean="0"/>
              <a:t>Slide </a:t>
            </a:r>
            <a:fld id="{78CBCF7A-1E0D-49A7-8A4E-07EEBC7D2FAE}" type="slidenum">
              <a:rPr lang="en-US" altLang="ko-KR" smtClean="0"/>
              <a:pPr>
                <a:defRPr/>
              </a:pPr>
              <a:t>3</a:t>
            </a:fld>
            <a:endParaRPr lang="en-US" altLang="ko-KR"/>
          </a:p>
        </p:txBody>
      </p:sp>
    </p:spTree>
    <p:extLst>
      <p:ext uri="{BB962C8B-B14F-4D97-AF65-F5344CB8AC3E}">
        <p14:creationId xmlns:p14="http://schemas.microsoft.com/office/powerpoint/2010/main" val="34545531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标题 18"/>
          <p:cNvSpPr>
            <a:spLocks noGrp="1"/>
          </p:cNvSpPr>
          <p:nvPr>
            <p:ph type="title"/>
          </p:nvPr>
        </p:nvSpPr>
        <p:spPr>
          <a:xfrm>
            <a:off x="685800" y="762000"/>
            <a:ext cx="7772400" cy="228600"/>
          </a:xfrm>
        </p:spPr>
        <p:txBody>
          <a:bodyPr/>
          <a:lstStyle/>
          <a:p>
            <a:pPr algn="l"/>
            <a:r>
              <a:rPr lang="en-US" altLang="zh-CN" sz="2000" dirty="0" smtClean="0"/>
              <a:t>Authors (continued)</a:t>
            </a:r>
            <a:endParaRPr lang="zh-CN" altLang="en-US" sz="2000" dirty="0"/>
          </a:p>
        </p:txBody>
      </p:sp>
      <p:graphicFrame>
        <p:nvGraphicFramePr>
          <p:cNvPr id="8" name="Table 12"/>
          <p:cNvGraphicFramePr>
            <a:graphicFrameLocks noGrp="1"/>
          </p:cNvGraphicFramePr>
          <p:nvPr>
            <p:extLst>
              <p:ext uri="{D42A27DB-BD31-4B8C-83A1-F6EECF244321}">
                <p14:modId xmlns:p14="http://schemas.microsoft.com/office/powerpoint/2010/main" val="3585515006"/>
              </p:ext>
            </p:extLst>
          </p:nvPr>
        </p:nvGraphicFramePr>
        <p:xfrm>
          <a:off x="762000" y="1143000"/>
          <a:ext cx="7239000" cy="5037124"/>
        </p:xfrm>
        <a:graphic>
          <a:graphicData uri="http://schemas.openxmlformats.org/drawingml/2006/table">
            <a:tbl>
              <a:tblPr firstRow="1" bandRow="1">
                <a:tableStyleId>{F5AB1C69-6EDB-4FF4-983F-18BD219EF322}</a:tableStyleId>
              </a:tblPr>
              <a:tblGrid>
                <a:gridCol w="1447800"/>
                <a:gridCol w="1143000"/>
                <a:gridCol w="1600200"/>
                <a:gridCol w="1295400"/>
                <a:gridCol w="1752600"/>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Ron Porat</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6">
                  <a:txBody>
                    <a:bodyPr/>
                    <a:lstStyle/>
                    <a:p>
                      <a:pPr marL="0" marR="0" algn="ctr">
                        <a:spcBef>
                          <a:spcPts val="0"/>
                        </a:spcBef>
                        <a:spcAft>
                          <a:spcPts val="0"/>
                        </a:spcAft>
                      </a:pPr>
                      <a:r>
                        <a:rPr lang="en-US" sz="1200">
                          <a:solidFill>
                            <a:srgbClr val="000000"/>
                          </a:solidFill>
                          <a:latin typeface="Times New Roman"/>
                          <a:ea typeface="Times New Roman"/>
                          <a:cs typeface="Arial"/>
                        </a:rPr>
                        <a:t>Broadcom</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kern="1200">
                          <a:solidFill>
                            <a:srgbClr val="000000"/>
                          </a:solidFill>
                          <a:latin typeface="Times New Roman"/>
                          <a:ea typeface="Times New Roman"/>
                          <a:cs typeface="Arial"/>
                        </a:rPr>
                        <a:t>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kern="1200" dirty="0">
                          <a:solidFill>
                            <a:srgbClr val="000000"/>
                          </a:solidFill>
                          <a:latin typeface="Times New Roman"/>
                          <a:ea typeface="Times New Roman"/>
                          <a:cs typeface="Arial"/>
                          <a:hlinkClick r:id="rId2"/>
                        </a:rPr>
                        <a:t>rporat@broadcom.com</a:t>
                      </a:r>
                      <a:endParaRPr lang="en-US" sz="1100" kern="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Matthew Fischer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mfischer@broadcom.com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Sriram Venkateswaran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Leo Montreuil</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a:txBody>
                    <a:bodyPr/>
                    <a:lstStyle/>
                    <a:p>
                      <a:pPr marL="0" marR="0" algn="ctr">
                        <a:spcBef>
                          <a:spcPts val="0"/>
                        </a:spcBef>
                        <a:spcAft>
                          <a:spcPts val="0"/>
                        </a:spcAft>
                      </a:pPr>
                      <a:endParaRPr lang="en-US" sz="100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00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solidFill>
                            <a:srgbClr val="000000"/>
                          </a:solidFill>
                          <a:latin typeface="Times New Roman"/>
                          <a:ea typeface="Times New Roman"/>
                          <a:cs typeface="Arial"/>
                        </a:rPr>
                        <a:t>Andrew</a:t>
                      </a:r>
                      <a:r>
                        <a:rPr lang="en-US" sz="1200" baseline="0" dirty="0" smtClean="0">
                          <a:solidFill>
                            <a:srgbClr val="000000"/>
                          </a:solidFill>
                          <a:latin typeface="Times New Roman"/>
                          <a:ea typeface="Times New Roman"/>
                          <a:cs typeface="Arial"/>
                        </a:rPr>
                        <a:t> </a:t>
                      </a:r>
                      <a:r>
                        <a:rPr lang="en-US" sz="1200" baseline="0" dirty="0" err="1" smtClean="0">
                          <a:solidFill>
                            <a:srgbClr val="000000"/>
                          </a:solidFill>
                          <a:latin typeface="Times New Roman"/>
                          <a:ea typeface="Times New Roman"/>
                          <a:cs typeface="Arial"/>
                        </a:rPr>
                        <a:t>Blanksby</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00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00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Vinko Erceg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lang="en-US" altLang="ko-KR" sz="1200" dirty="0" smtClean="0">
                          <a:solidFill>
                            <a:srgbClr val="000000"/>
                          </a:solidFill>
                          <a:latin typeface="Times New Roman"/>
                          <a:ea typeface="Times New Roman"/>
                          <a:cs typeface="Arial"/>
                        </a:rPr>
                        <a:t>Kiseon Ryu</a:t>
                      </a:r>
                      <a:endParaRPr lang="en-US" altLang="ko-KR" sz="1200" dirty="0" smtClean="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1">
                  <a:txBody>
                    <a:bodyPr/>
                    <a:lstStyle/>
                    <a:p>
                      <a:pPr marL="0" marR="0" algn="ctr">
                        <a:spcBef>
                          <a:spcPts val="0"/>
                        </a:spcBef>
                        <a:spcAft>
                          <a:spcPts val="0"/>
                        </a:spcAft>
                      </a:pPr>
                      <a:r>
                        <a:rPr lang="en-US" sz="1200" dirty="0">
                          <a:solidFill>
                            <a:srgbClr val="000000"/>
                          </a:solidFill>
                          <a:latin typeface="Times New Roman"/>
                          <a:ea typeface="Times New Roman"/>
                          <a:cs typeface="Arial"/>
                        </a:rPr>
                        <a:t>LG Electronics</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1">
                  <a:txBody>
                    <a:bodyPr/>
                    <a:lstStyle/>
                    <a:p>
                      <a:pPr marL="0" marR="0" algn="ctr">
                        <a:spcBef>
                          <a:spcPts val="0"/>
                        </a:spcBef>
                        <a:spcAft>
                          <a:spcPts val="0"/>
                        </a:spcAft>
                      </a:pPr>
                      <a:r>
                        <a:rPr lang="en-US" sz="1200" dirty="0">
                          <a:solidFill>
                            <a:srgbClr val="000000"/>
                          </a:solidFill>
                          <a:latin typeface="Times New Roman"/>
                          <a:ea typeface="Times New Roman"/>
                          <a:cs typeface="Arial"/>
                        </a:rPr>
                        <a:t>19, </a:t>
                      </a:r>
                      <a:r>
                        <a:rPr lang="en-US" sz="1200" dirty="0" err="1">
                          <a:solidFill>
                            <a:srgbClr val="000000"/>
                          </a:solidFill>
                          <a:latin typeface="Times New Roman"/>
                          <a:ea typeface="Times New Roman"/>
                          <a:cs typeface="Arial"/>
                        </a:rPr>
                        <a:t>Yangjae-daero</a:t>
                      </a:r>
                      <a:r>
                        <a:rPr lang="en-US" sz="1200" dirty="0">
                          <a:solidFill>
                            <a:srgbClr val="000000"/>
                          </a:solidFill>
                          <a:latin typeface="Times New Roman"/>
                          <a:ea typeface="Times New Roman"/>
                          <a:cs typeface="Arial"/>
                        </a:rPr>
                        <a:t> 11gil, </a:t>
                      </a:r>
                      <a:r>
                        <a:rPr lang="en-US" sz="1200" dirty="0" err="1">
                          <a:solidFill>
                            <a:srgbClr val="000000"/>
                          </a:solidFill>
                          <a:latin typeface="Times New Roman"/>
                          <a:ea typeface="Times New Roman"/>
                          <a:cs typeface="Arial"/>
                        </a:rPr>
                        <a:t>Seocho-gu</a:t>
                      </a:r>
                      <a:r>
                        <a:rPr lang="en-US" sz="1200" dirty="0">
                          <a:solidFill>
                            <a:srgbClr val="000000"/>
                          </a:solidFill>
                          <a:latin typeface="Times New Roman"/>
                          <a:ea typeface="Times New Roman"/>
                          <a:cs typeface="Arial"/>
                        </a:rPr>
                        <a:t>, Seoul 137-130, Korea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1">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r>
                        <a:rPr lang="en-US" sz="1000" dirty="0" smtClean="0">
                          <a:solidFill>
                            <a:srgbClr val="000000"/>
                          </a:solidFill>
                          <a:latin typeface="Times New Roman"/>
                          <a:ea typeface="Times New Roman"/>
                          <a:cs typeface="Arial"/>
                        </a:rPr>
                        <a:t>+82-1023566164</a:t>
                      </a:r>
                      <a:endParaRPr lang="en-US" sz="1100" dirty="0">
                        <a:latin typeface="Times New Roman"/>
                        <a:ea typeface="Times New Roman"/>
                        <a:cs typeface="Arial"/>
                      </a:endParaRPr>
                    </a:p>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lang="en-US" altLang="ko-KR" sz="1100" dirty="0" smtClean="0">
                          <a:solidFill>
                            <a:srgbClr val="000000"/>
                          </a:solidFill>
                          <a:latin typeface="Times New Roman"/>
                          <a:ea typeface="Times New Roman"/>
                          <a:cs typeface="Arial"/>
                        </a:rPr>
                        <a:t>kiseon.ryu@lge.com</a:t>
                      </a:r>
                      <a:endParaRPr lang="en-US" altLang="ko-KR" sz="1100" dirty="0" smtClean="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Jinyoung</a:t>
                      </a:r>
                      <a:r>
                        <a:rPr lang="en-US" sz="1200" dirty="0">
                          <a:solidFill>
                            <a:srgbClr val="000000"/>
                          </a:solidFill>
                          <a:latin typeface="Times New Roman"/>
                          <a:ea typeface="Times New Roman"/>
                          <a:cs typeface="Arial"/>
                        </a:rPr>
                        <a:t> Chun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jiny.chun@lge.com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kern="1200" dirty="0" err="1" smtClean="0">
                          <a:solidFill>
                            <a:srgbClr val="000000"/>
                          </a:solidFill>
                          <a:latin typeface="Times New Roman"/>
                          <a:ea typeface="Times New Roman"/>
                          <a:cs typeface="Arial"/>
                        </a:rPr>
                        <a:t>Hyeyoung</a:t>
                      </a:r>
                      <a:r>
                        <a:rPr lang="en-US" sz="1200" kern="1200" dirty="0" smtClean="0">
                          <a:solidFill>
                            <a:srgbClr val="000000"/>
                          </a:solidFill>
                          <a:latin typeface="Times New Roman"/>
                          <a:ea typeface="Times New Roman"/>
                          <a:cs typeface="Arial"/>
                        </a:rPr>
                        <a:t> Choi </a:t>
                      </a:r>
                      <a:endParaRPr lang="en-US" sz="1200" kern="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Jinsoo Choi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js.choi@lge.com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Jeongki Kim</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jeongki.kim@lge.com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altLang="ko-KR" sz="1200" dirty="0" err="1" smtClean="0">
                          <a:solidFill>
                            <a:srgbClr val="000000"/>
                          </a:solidFill>
                          <a:latin typeface="Times New Roman"/>
                          <a:ea typeface="Times New Roman"/>
                          <a:cs typeface="Arial"/>
                        </a:rPr>
                        <a:t>Suhwook</a:t>
                      </a:r>
                      <a:r>
                        <a:rPr lang="en-US" altLang="ko-KR" sz="1200" dirty="0" smtClean="0">
                          <a:solidFill>
                            <a:srgbClr val="000000"/>
                          </a:solidFill>
                          <a:latin typeface="Times New Roman"/>
                          <a:ea typeface="Times New Roman"/>
                          <a:cs typeface="Arial"/>
                        </a:rPr>
                        <a:t> Kim</a:t>
                      </a:r>
                      <a:endParaRPr lang="en-US" altLang="ko-KR"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altLang="ko-KR" sz="1100" dirty="0" smtClean="0">
                          <a:solidFill>
                            <a:srgbClr val="000000"/>
                          </a:solidFill>
                          <a:latin typeface="Times New Roman"/>
                          <a:ea typeface="Times New Roman"/>
                          <a:cs typeface="Arial"/>
                        </a:rPr>
                        <a:t>suhwook.kim@lge.com  </a:t>
                      </a:r>
                      <a:endParaRPr lang="en-US" altLang="ko-KR"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smtClean="0">
                          <a:latin typeface="Times New Roman"/>
                          <a:ea typeface="Times New Roman"/>
                          <a:cs typeface="Arial"/>
                        </a:rPr>
                        <a:t>Hyeyoung</a:t>
                      </a:r>
                      <a:r>
                        <a:rPr lang="en-US" sz="1200" dirty="0" smtClean="0">
                          <a:latin typeface="Times New Roman"/>
                          <a:ea typeface="Times New Roman"/>
                          <a:cs typeface="Arial"/>
                        </a:rPr>
                        <a:t> Choi</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tc>
                <a:tc>
                  <a:txBody>
                    <a:bodyPr/>
                    <a:lstStyle/>
                    <a:p>
                      <a:pPr marL="0" marR="0" algn="ctr">
                        <a:spcBef>
                          <a:spcPts val="0"/>
                        </a:spcBef>
                        <a:spcAft>
                          <a:spcPts val="0"/>
                        </a:spcAft>
                      </a:pPr>
                      <a:r>
                        <a:rPr lang="en-US" sz="1100" dirty="0" smtClean="0">
                          <a:latin typeface="Times New Roman"/>
                          <a:ea typeface="Times New Roman"/>
                          <a:cs typeface="Arial"/>
                        </a:rPr>
                        <a:t>hy0117.choi@lge.com</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lang="en-US" altLang="ko-KR" sz="1200" dirty="0" err="1" smtClean="0">
                          <a:solidFill>
                            <a:srgbClr val="000000"/>
                          </a:solidFill>
                          <a:latin typeface="Times New Roman"/>
                          <a:ea typeface="Times New Roman"/>
                          <a:cs typeface="Arial"/>
                        </a:rPr>
                        <a:t>Dongguk</a:t>
                      </a:r>
                      <a:r>
                        <a:rPr lang="en-US" altLang="ko-KR" sz="1200" dirty="0" smtClean="0">
                          <a:solidFill>
                            <a:srgbClr val="000000"/>
                          </a:solidFill>
                          <a:latin typeface="Times New Roman"/>
                          <a:ea typeface="Times New Roman"/>
                          <a:cs typeface="Arial"/>
                        </a:rPr>
                        <a:t> Lim</a:t>
                      </a:r>
                      <a:endParaRPr lang="en-US" altLang="ko-KR" sz="1200" dirty="0" smtClean="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lang="en-US" altLang="ko-KR" sz="1100" dirty="0" smtClean="0">
                          <a:solidFill>
                            <a:srgbClr val="000000"/>
                          </a:solidFill>
                          <a:latin typeface="Times New Roman"/>
                          <a:ea typeface="Times New Roman"/>
                          <a:cs typeface="Arial"/>
                        </a:rPr>
                        <a:t>dongguk.lim@lge.com </a:t>
                      </a:r>
                      <a:endParaRPr lang="en-US" altLang="ko-KR" sz="1100" dirty="0" smtClean="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lang="en-US" altLang="ko-KR" sz="1200" dirty="0" err="1" smtClean="0">
                          <a:solidFill>
                            <a:srgbClr val="000000"/>
                          </a:solidFill>
                          <a:latin typeface="Times New Roman"/>
                          <a:ea typeface="Times New Roman"/>
                          <a:cs typeface="Arial"/>
                        </a:rPr>
                        <a:t>Eunsung</a:t>
                      </a:r>
                      <a:r>
                        <a:rPr lang="en-US" altLang="ko-KR" sz="1200" dirty="0" smtClean="0">
                          <a:solidFill>
                            <a:srgbClr val="000000"/>
                          </a:solidFill>
                          <a:latin typeface="Times New Roman"/>
                          <a:ea typeface="Times New Roman"/>
                          <a:cs typeface="Arial"/>
                        </a:rPr>
                        <a:t> Park</a:t>
                      </a:r>
                      <a:endParaRPr lang="en-US" altLang="ko-KR" sz="1200" dirty="0" smtClean="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latinLnBrk="1"/>
                      <a:endParaRPr lang="ko-KR"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latinLnBrk="1"/>
                      <a:endParaRPr lang="ko-KR"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altLang="ko-KR" sz="1100" dirty="0" smtClean="0">
                          <a:solidFill>
                            <a:srgbClr val="000000"/>
                          </a:solidFill>
                          <a:latin typeface="Times New Roman"/>
                          <a:ea typeface="Times New Roman"/>
                          <a:cs typeface="Arial"/>
                        </a:rPr>
                        <a:t>esung.park@lge.com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smtClean="0">
                          <a:latin typeface="Times New Roman"/>
                          <a:ea typeface="Times New Roman"/>
                          <a:cs typeface="Arial"/>
                        </a:rPr>
                        <a:t>Jinmin</a:t>
                      </a:r>
                      <a:r>
                        <a:rPr lang="en-US" sz="1200" dirty="0" smtClean="0">
                          <a:latin typeface="Times New Roman"/>
                          <a:ea typeface="Times New Roman"/>
                          <a:cs typeface="Arial"/>
                        </a:rPr>
                        <a:t> Kim</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rgbClr val="000000"/>
                          </a:solidFill>
                          <a:latin typeface="Times New Roman"/>
                          <a:ea typeface="Times New Roman"/>
                          <a:cs typeface="Arial"/>
                        </a:rPr>
                        <a:t> jinmin1230.kim@lge.com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HanGyu Cho</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hg.cho@lge.com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11" name="Footer Placeholder 3"/>
          <p:cNvSpPr>
            <a:spLocks noGrp="1"/>
          </p:cNvSpPr>
          <p:nvPr>
            <p:ph type="ftr" sz="quarter" idx="11"/>
          </p:nvPr>
        </p:nvSpPr>
        <p:spPr>
          <a:xfrm>
            <a:off x="6913484" y="6477000"/>
            <a:ext cx="1649491" cy="184666"/>
          </a:xfrm>
        </p:spPr>
        <p:txBody>
          <a:bodyPr/>
          <a:lstStyle/>
          <a:p>
            <a:r>
              <a:rPr lang="en-US" altLang="ko-KR" dirty="0"/>
              <a:t>Po-Kai Huang et al. (Intel)</a:t>
            </a:r>
          </a:p>
        </p:txBody>
      </p:sp>
      <p:sp>
        <p:nvSpPr>
          <p:cNvPr id="12" name="Slide Number Placeholder 4"/>
          <p:cNvSpPr>
            <a:spLocks noGrp="1"/>
          </p:cNvSpPr>
          <p:nvPr>
            <p:ph type="sldNum" sz="quarter" idx="12"/>
          </p:nvPr>
        </p:nvSpPr>
        <p:spPr>
          <a:xfrm>
            <a:off x="4344988" y="6475413"/>
            <a:ext cx="530225" cy="182562"/>
          </a:xfrm>
        </p:spPr>
        <p:txBody>
          <a:bodyPr/>
          <a:lstStyle/>
          <a:p>
            <a:pPr>
              <a:defRPr/>
            </a:pPr>
            <a:r>
              <a:rPr lang="en-US" altLang="ko-KR" smtClean="0"/>
              <a:t>Slide </a:t>
            </a:r>
            <a:fld id="{78CBCF7A-1E0D-49A7-8A4E-07EEBC7D2FAE}" type="slidenum">
              <a:rPr lang="en-US" altLang="ko-KR" smtClean="0"/>
              <a:pPr>
                <a:defRPr/>
              </a:pPr>
              <a:t>4</a:t>
            </a:fld>
            <a:endParaRPr lang="en-US" altLang="ko-KR"/>
          </a:p>
        </p:txBody>
      </p:sp>
    </p:spTree>
    <p:extLst>
      <p:ext uri="{BB962C8B-B14F-4D97-AF65-F5344CB8AC3E}">
        <p14:creationId xmlns:p14="http://schemas.microsoft.com/office/powerpoint/2010/main" val="59901968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标题 18"/>
          <p:cNvSpPr>
            <a:spLocks noGrp="1"/>
          </p:cNvSpPr>
          <p:nvPr>
            <p:ph type="title"/>
          </p:nvPr>
        </p:nvSpPr>
        <p:spPr>
          <a:xfrm>
            <a:off x="685800" y="762000"/>
            <a:ext cx="7772400" cy="228600"/>
          </a:xfrm>
        </p:spPr>
        <p:txBody>
          <a:bodyPr/>
          <a:lstStyle/>
          <a:p>
            <a:pPr algn="l"/>
            <a:r>
              <a:rPr lang="en-US" altLang="zh-CN" sz="2000" dirty="0" smtClean="0"/>
              <a:t>Authors (continued)</a:t>
            </a:r>
            <a:endParaRPr lang="zh-CN" altLang="en-US" sz="2000" dirty="0"/>
          </a:p>
        </p:txBody>
      </p:sp>
      <p:graphicFrame>
        <p:nvGraphicFramePr>
          <p:cNvPr id="8" name="Table 12"/>
          <p:cNvGraphicFramePr>
            <a:graphicFrameLocks noGrp="1"/>
          </p:cNvGraphicFramePr>
          <p:nvPr>
            <p:extLst>
              <p:ext uri="{D42A27DB-BD31-4B8C-83A1-F6EECF244321}">
                <p14:modId xmlns:p14="http://schemas.microsoft.com/office/powerpoint/2010/main" val="4286223657"/>
              </p:ext>
            </p:extLst>
          </p:nvPr>
        </p:nvGraphicFramePr>
        <p:xfrm>
          <a:off x="762000" y="1182536"/>
          <a:ext cx="7467600" cy="4837264"/>
        </p:xfrm>
        <a:graphic>
          <a:graphicData uri="http://schemas.openxmlformats.org/drawingml/2006/table">
            <a:tbl>
              <a:tblPr firstRow="1" bandRow="1">
                <a:tableStyleId>{F5AB1C69-6EDB-4FF4-983F-18BD219EF322}</a:tableStyleId>
              </a:tblPr>
              <a:tblGrid>
                <a:gridCol w="1493520"/>
                <a:gridCol w="1179095"/>
                <a:gridCol w="1650733"/>
                <a:gridCol w="1336307"/>
                <a:gridCol w="1807945"/>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Phillip Barber</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4">
                  <a:txBody>
                    <a:bodyPr/>
                    <a:lstStyle/>
                    <a:p>
                      <a:pPr marL="0" marR="0" algn="ctr">
                        <a:spcBef>
                          <a:spcPts val="0"/>
                        </a:spcBef>
                        <a:spcAft>
                          <a:spcPts val="0"/>
                        </a:spcAft>
                      </a:pPr>
                      <a:r>
                        <a:rPr lang="en-US" sz="1200" dirty="0" err="1">
                          <a:solidFill>
                            <a:srgbClr val="000000"/>
                          </a:solidFill>
                          <a:latin typeface="Times New Roman"/>
                          <a:ea typeface="Times New Roman"/>
                          <a:cs typeface="Arial"/>
                        </a:rPr>
                        <a:t>Huawei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The Lone Star State, TX</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pbarber@broadbandmobiletech.com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Peter Loc</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peterloc@iwirelesstech.com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Le Liu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F1-17, Huawei Base, Bantian, Shenzhen</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+86-18601656691</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liule@huawei.com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Jun Luo</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5B-N8, No.2222 Xinjinqiao Road, Pudong, Shanghai</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jun.l@huawei.com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Yi Luo</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F1-17, Huawei Base, Bantian, Shenzhen</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+86-18665891036</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Roy.luoyi@huawei.com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Yingpei</a:t>
                      </a:r>
                      <a:r>
                        <a:rPr lang="en-US" sz="1200" dirty="0">
                          <a:solidFill>
                            <a:srgbClr val="000000"/>
                          </a:solidFill>
                          <a:latin typeface="Times New Roman"/>
                          <a:ea typeface="Times New Roman"/>
                          <a:cs typeface="Arial"/>
                        </a:rPr>
                        <a:t> Lin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5B-N8, No.2222 Xinjinqiao Road, Pudong, Shanghai</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linyingpei@huawei.com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Jiyong</a:t>
                      </a:r>
                      <a:r>
                        <a:rPr lang="en-US" sz="1200" dirty="0">
                          <a:solidFill>
                            <a:srgbClr val="000000"/>
                          </a:solidFill>
                          <a:latin typeface="Times New Roman"/>
                          <a:ea typeface="Times New Roman"/>
                          <a:cs typeface="Arial"/>
                        </a:rPr>
                        <a:t> Pang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5B-N8, No.2222 Xinjinqiao Road, Pudong, Shanghai</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pangjiyong@huawei.com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Zhigang Rong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10180 Telesis Court, Suite 365, San Diego, CA  92121 NA</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zhigang.rong@huawei.com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Rob Sun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303 Terry Fox, Suite 400 Kanata, Ottawa, Canada</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Rob.Sun@huawei.com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David X. Yang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F1-17, Huawei Base, Bantian, Shenzhen</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david.yangxun@huawei.com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Yunsong</a:t>
                      </a:r>
                      <a:r>
                        <a:rPr lang="en-US" sz="1200" dirty="0">
                          <a:solidFill>
                            <a:srgbClr val="000000"/>
                          </a:solidFill>
                          <a:latin typeface="Times New Roman"/>
                          <a:ea typeface="Times New Roman"/>
                          <a:cs typeface="Arial"/>
                        </a:rPr>
                        <a:t> Yang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10180 Telesis Court, Suite 365, San Diego, CA  92121 NA</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yangyunsong@huawei.com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Zhou </a:t>
                      </a:r>
                      <a:r>
                        <a:rPr lang="en-US" sz="1200" dirty="0" err="1">
                          <a:solidFill>
                            <a:srgbClr val="000000"/>
                          </a:solidFill>
                          <a:latin typeface="Times New Roman"/>
                          <a:ea typeface="Times New Roman"/>
                          <a:cs typeface="Arial"/>
                        </a:rPr>
                        <a:t>Lan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F1-17, Huawei Base, Bantian, SHenzhen</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+86-18565826350</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Lanzhou1@huawei.com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Junghoon Suh</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303 Terry Fox, Suite 400 Kanata, Ottawa, Canada</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Junghoon.Suh@huawei.com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Jiayin</a:t>
                      </a:r>
                      <a:r>
                        <a:rPr lang="en-US" sz="1200" dirty="0">
                          <a:solidFill>
                            <a:srgbClr val="000000"/>
                          </a:solidFill>
                          <a:latin typeface="Times New Roman"/>
                          <a:ea typeface="Times New Roman"/>
                          <a:cs typeface="Arial"/>
                        </a:rPr>
                        <a:t> Zhang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5B-N8, No.2222 Xinjinqiao Road, Pudong, Shanghai</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+86-18601656691</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zhangjiayin@huawei.com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11" name="Footer Placeholder 3"/>
          <p:cNvSpPr>
            <a:spLocks noGrp="1"/>
          </p:cNvSpPr>
          <p:nvPr>
            <p:ph type="ftr" sz="quarter" idx="11"/>
          </p:nvPr>
        </p:nvSpPr>
        <p:spPr>
          <a:xfrm>
            <a:off x="6913484" y="6477000"/>
            <a:ext cx="1649491" cy="184666"/>
          </a:xfrm>
        </p:spPr>
        <p:txBody>
          <a:bodyPr/>
          <a:lstStyle/>
          <a:p>
            <a:r>
              <a:rPr lang="en-US" altLang="ko-KR" dirty="0"/>
              <a:t>Po-Kai Huang et al. (Intel)</a:t>
            </a:r>
          </a:p>
        </p:txBody>
      </p:sp>
      <p:sp>
        <p:nvSpPr>
          <p:cNvPr id="12" name="Slide Number Placeholder 4"/>
          <p:cNvSpPr>
            <a:spLocks noGrp="1"/>
          </p:cNvSpPr>
          <p:nvPr>
            <p:ph type="sldNum" sz="quarter" idx="12"/>
          </p:nvPr>
        </p:nvSpPr>
        <p:spPr>
          <a:xfrm>
            <a:off x="4344988" y="6475413"/>
            <a:ext cx="530225" cy="182562"/>
          </a:xfrm>
        </p:spPr>
        <p:txBody>
          <a:bodyPr/>
          <a:lstStyle/>
          <a:p>
            <a:pPr>
              <a:defRPr/>
            </a:pPr>
            <a:r>
              <a:rPr lang="en-US" altLang="ko-KR" smtClean="0"/>
              <a:t>Slide </a:t>
            </a:r>
            <a:fld id="{78CBCF7A-1E0D-49A7-8A4E-07EEBC7D2FAE}" type="slidenum">
              <a:rPr lang="en-US" altLang="ko-KR" smtClean="0"/>
              <a:pPr>
                <a:defRPr/>
              </a:pPr>
              <a:t>5</a:t>
            </a:fld>
            <a:endParaRPr lang="en-US" altLang="ko-KR"/>
          </a:p>
        </p:txBody>
      </p:sp>
    </p:spTree>
    <p:extLst>
      <p:ext uri="{BB962C8B-B14F-4D97-AF65-F5344CB8AC3E}">
        <p14:creationId xmlns:p14="http://schemas.microsoft.com/office/powerpoint/2010/main" val="221979380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标题 18"/>
          <p:cNvSpPr>
            <a:spLocks noGrp="1"/>
          </p:cNvSpPr>
          <p:nvPr>
            <p:ph type="title"/>
          </p:nvPr>
        </p:nvSpPr>
        <p:spPr>
          <a:xfrm>
            <a:off x="685800" y="762000"/>
            <a:ext cx="7772400" cy="228600"/>
          </a:xfrm>
        </p:spPr>
        <p:txBody>
          <a:bodyPr/>
          <a:lstStyle/>
          <a:p>
            <a:pPr algn="l"/>
            <a:r>
              <a:rPr lang="en-US" altLang="zh-CN" sz="2000" dirty="0" smtClean="0"/>
              <a:t>Authors (continued)</a:t>
            </a:r>
            <a:endParaRPr lang="zh-CN" altLang="en-US" sz="2000" dirty="0"/>
          </a:p>
        </p:txBody>
      </p:sp>
      <p:graphicFrame>
        <p:nvGraphicFramePr>
          <p:cNvPr id="8" name="Table 12"/>
          <p:cNvGraphicFramePr>
            <a:graphicFrameLocks noGrp="1"/>
          </p:cNvGraphicFramePr>
          <p:nvPr>
            <p:extLst>
              <p:ext uri="{D42A27DB-BD31-4B8C-83A1-F6EECF244321}">
                <p14:modId xmlns:p14="http://schemas.microsoft.com/office/powerpoint/2010/main" val="1203546149"/>
              </p:ext>
            </p:extLst>
          </p:nvPr>
        </p:nvGraphicFramePr>
        <p:xfrm>
          <a:off x="457200" y="1345648"/>
          <a:ext cx="8153400" cy="4476032"/>
        </p:xfrm>
        <a:graphic>
          <a:graphicData uri="http://schemas.openxmlformats.org/drawingml/2006/table">
            <a:tbl>
              <a:tblPr firstRow="1" bandRow="1">
                <a:tableStyleId>{F5AB1C69-6EDB-4FF4-983F-18BD219EF322}</a:tableStyleId>
              </a:tblPr>
              <a:tblGrid>
                <a:gridCol w="1630680"/>
                <a:gridCol w="1287379"/>
                <a:gridCol w="1802331"/>
                <a:gridCol w="1459029"/>
                <a:gridCol w="1973981"/>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Fei Tong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6">
                  <a:txBody>
                    <a:bodyPr/>
                    <a:lstStyle/>
                    <a:p>
                      <a:pPr marL="0" marR="0" algn="ctr">
                        <a:spcBef>
                          <a:spcPts val="0"/>
                        </a:spcBef>
                        <a:spcAft>
                          <a:spcPts val="0"/>
                        </a:spcAft>
                      </a:pPr>
                      <a:r>
                        <a:rPr lang="en-US" sz="1200" dirty="0">
                          <a:solidFill>
                            <a:srgbClr val="000000"/>
                          </a:solidFill>
                          <a:latin typeface="Times New Roman"/>
                          <a:ea typeface="Times New Roman"/>
                          <a:cs typeface="Arial"/>
                        </a:rPr>
                        <a:t>Samsung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Innovation Park, </a:t>
                      </a:r>
                      <a:br>
                        <a:rPr lang="en-US" sz="1000">
                          <a:solidFill>
                            <a:srgbClr val="000000"/>
                          </a:solidFill>
                          <a:latin typeface="Times New Roman"/>
                          <a:ea typeface="Times New Roman"/>
                          <a:cs typeface="Arial"/>
                        </a:rPr>
                      </a:br>
                      <a:r>
                        <a:rPr lang="en-US" sz="1000">
                          <a:solidFill>
                            <a:srgbClr val="000000"/>
                          </a:solidFill>
                          <a:latin typeface="Times New Roman"/>
                          <a:ea typeface="Times New Roman"/>
                          <a:cs typeface="Arial"/>
                        </a:rPr>
                        <a:t>Cambridge CB4 0DS   (U.K.)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+44 1223 434633</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f.tong@samsung.com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Hyunjeong</a:t>
                      </a:r>
                      <a:r>
                        <a:rPr lang="en-US" sz="1200" dirty="0">
                          <a:solidFill>
                            <a:srgbClr val="000000"/>
                          </a:solidFill>
                          <a:latin typeface="Times New Roman"/>
                          <a:ea typeface="Times New Roman"/>
                          <a:cs typeface="Arial"/>
                        </a:rPr>
                        <a:t> Kang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Maetan 3-dong; Yongtong-Gu</a:t>
                      </a:r>
                      <a:br>
                        <a:rPr lang="en-US" sz="1000">
                          <a:solidFill>
                            <a:srgbClr val="000000"/>
                          </a:solidFill>
                          <a:latin typeface="Times New Roman"/>
                          <a:ea typeface="Times New Roman"/>
                          <a:cs typeface="Arial"/>
                        </a:rPr>
                      </a:br>
                      <a:r>
                        <a:rPr lang="en-US" sz="1000">
                          <a:solidFill>
                            <a:srgbClr val="000000"/>
                          </a:solidFill>
                          <a:latin typeface="Times New Roman"/>
                          <a:ea typeface="Times New Roman"/>
                          <a:cs typeface="Arial"/>
                        </a:rPr>
                        <a:t>Suwon; South Korea</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+82-31-279-9028</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hyunjeong.kang@samsung.com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Kaushik Josiam</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1301, E. Lookout Dr, </a:t>
                      </a:r>
                      <a:br>
                        <a:rPr lang="en-US" sz="1000">
                          <a:solidFill>
                            <a:srgbClr val="000000"/>
                          </a:solidFill>
                          <a:latin typeface="Times New Roman"/>
                          <a:ea typeface="Times New Roman"/>
                          <a:cs typeface="Arial"/>
                        </a:rPr>
                      </a:br>
                      <a:r>
                        <a:rPr lang="en-US" sz="1000">
                          <a:solidFill>
                            <a:srgbClr val="000000"/>
                          </a:solidFill>
                          <a:latin typeface="Times New Roman"/>
                          <a:ea typeface="Times New Roman"/>
                          <a:cs typeface="Arial"/>
                        </a:rPr>
                        <a:t>Richardson TX 75070</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(972) 761 7437</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k.josiam@samsung.com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Mark Rison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Innovation Park, </a:t>
                      </a:r>
                      <a:br>
                        <a:rPr lang="en-US" sz="1000">
                          <a:solidFill>
                            <a:srgbClr val="000000"/>
                          </a:solidFill>
                          <a:latin typeface="Times New Roman"/>
                          <a:ea typeface="Times New Roman"/>
                          <a:cs typeface="Arial"/>
                        </a:rPr>
                      </a:br>
                      <a:r>
                        <a:rPr lang="en-US" sz="1000">
                          <a:solidFill>
                            <a:srgbClr val="000000"/>
                          </a:solidFill>
                          <a:latin typeface="Times New Roman"/>
                          <a:ea typeface="Times New Roman"/>
                          <a:cs typeface="Arial"/>
                        </a:rPr>
                        <a:t>Cambridge CB4 0DS   (U.K.)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+44 1223  434600</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m.rison@samsung.com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Rakesh Taori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1301, E. Lookout Dr, </a:t>
                      </a:r>
                      <a:br>
                        <a:rPr lang="en-US" sz="1000">
                          <a:solidFill>
                            <a:srgbClr val="000000"/>
                          </a:solidFill>
                          <a:latin typeface="Times New Roman"/>
                          <a:ea typeface="Times New Roman"/>
                          <a:cs typeface="Arial"/>
                        </a:rPr>
                      </a:br>
                      <a:r>
                        <a:rPr lang="en-US" sz="1000">
                          <a:solidFill>
                            <a:srgbClr val="000000"/>
                          </a:solidFill>
                          <a:latin typeface="Times New Roman"/>
                          <a:ea typeface="Times New Roman"/>
                          <a:cs typeface="Arial"/>
                        </a:rPr>
                        <a:t>Richardson TX 75070</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(972) 761 7470</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rakesh.taori@samsung.com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Sanghyun</a:t>
                      </a:r>
                      <a:r>
                        <a:rPr lang="en-US" sz="1200" dirty="0">
                          <a:solidFill>
                            <a:srgbClr val="000000"/>
                          </a:solidFill>
                          <a:latin typeface="Times New Roman"/>
                          <a:ea typeface="Times New Roman"/>
                          <a:cs typeface="Arial"/>
                        </a:rPr>
                        <a:t> Chang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Maetan 3-dong; Yongtong-Gu</a:t>
                      </a:r>
                      <a:br>
                        <a:rPr lang="en-US" sz="1000">
                          <a:solidFill>
                            <a:srgbClr val="000000"/>
                          </a:solidFill>
                          <a:latin typeface="Times New Roman"/>
                          <a:ea typeface="Times New Roman"/>
                          <a:cs typeface="Arial"/>
                        </a:rPr>
                      </a:br>
                      <a:r>
                        <a:rPr lang="en-US" sz="1000">
                          <a:solidFill>
                            <a:srgbClr val="000000"/>
                          </a:solidFill>
                          <a:latin typeface="Times New Roman"/>
                          <a:ea typeface="Times New Roman"/>
                          <a:cs typeface="Arial"/>
                        </a:rPr>
                        <a:t>Suwon; South Korea</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+82-10-8864-1751</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s29.chang@samsung.com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Yasushi </a:t>
                      </a:r>
                      <a:r>
                        <a:rPr lang="en-US" sz="1200" dirty="0" err="1">
                          <a:solidFill>
                            <a:srgbClr val="000000"/>
                          </a:solidFill>
                          <a:latin typeface="Times New Roman"/>
                          <a:ea typeface="Times New Roman"/>
                          <a:cs typeface="Arial"/>
                        </a:rPr>
                        <a:t>Takatori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5">
                  <a:txBody>
                    <a:bodyPr/>
                    <a:lstStyle/>
                    <a:p>
                      <a:pPr marL="0" marR="0" algn="ctr">
                        <a:spcBef>
                          <a:spcPts val="0"/>
                        </a:spcBef>
                        <a:spcAft>
                          <a:spcPts val="0"/>
                        </a:spcAft>
                      </a:pPr>
                      <a:r>
                        <a:rPr lang="en-US" sz="1200" dirty="0">
                          <a:solidFill>
                            <a:srgbClr val="000000"/>
                          </a:solidFill>
                          <a:latin typeface="Times New Roman"/>
                          <a:ea typeface="Times New Roman"/>
                          <a:cs typeface="Arial"/>
                        </a:rPr>
                        <a:t>NTT</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5">
                  <a:txBody>
                    <a:bodyPr/>
                    <a:lstStyle/>
                    <a:p>
                      <a:pPr marL="0" marR="0" algn="ctr">
                        <a:spcBef>
                          <a:spcPts val="0"/>
                        </a:spcBef>
                        <a:spcAft>
                          <a:spcPts val="0"/>
                        </a:spcAft>
                      </a:pPr>
                      <a:r>
                        <a:rPr lang="en-US" sz="1000" dirty="0">
                          <a:solidFill>
                            <a:srgbClr val="000000"/>
                          </a:solidFill>
                          <a:latin typeface="Times New Roman"/>
                          <a:ea typeface="Times New Roman"/>
                          <a:cs typeface="Arial"/>
                        </a:rPr>
                        <a:t>1-1 </a:t>
                      </a:r>
                      <a:r>
                        <a:rPr lang="en-US" sz="1000" dirty="0" err="1">
                          <a:solidFill>
                            <a:srgbClr val="000000"/>
                          </a:solidFill>
                          <a:latin typeface="Times New Roman"/>
                          <a:ea typeface="Times New Roman"/>
                          <a:cs typeface="Arial"/>
                        </a:rPr>
                        <a:t>Hikari</a:t>
                      </a:r>
                      <a:r>
                        <a:rPr lang="en-US" sz="1000" dirty="0">
                          <a:solidFill>
                            <a:srgbClr val="000000"/>
                          </a:solidFill>
                          <a:latin typeface="Times New Roman"/>
                          <a:ea typeface="Times New Roman"/>
                          <a:cs typeface="Arial"/>
                        </a:rPr>
                        <a:t>-no-</a:t>
                      </a:r>
                      <a:r>
                        <a:rPr lang="en-US" sz="1000" dirty="0" err="1">
                          <a:solidFill>
                            <a:srgbClr val="000000"/>
                          </a:solidFill>
                          <a:latin typeface="Times New Roman"/>
                          <a:ea typeface="Times New Roman"/>
                          <a:cs typeface="Arial"/>
                        </a:rPr>
                        <a:t>oka</a:t>
                      </a:r>
                      <a:r>
                        <a:rPr lang="en-US" sz="1000" dirty="0">
                          <a:solidFill>
                            <a:srgbClr val="000000"/>
                          </a:solidFill>
                          <a:latin typeface="Times New Roman"/>
                          <a:ea typeface="Times New Roman"/>
                          <a:cs typeface="Arial"/>
                        </a:rPr>
                        <a:t>, Yokosuka, Kanagawa 239-0847 </a:t>
                      </a:r>
                      <a:r>
                        <a:rPr lang="en-US" sz="1000" dirty="0" smtClean="0">
                          <a:solidFill>
                            <a:srgbClr val="000000"/>
                          </a:solidFill>
                          <a:latin typeface="Times New Roman"/>
                          <a:ea typeface="Times New Roman"/>
                          <a:cs typeface="Arial"/>
                        </a:rPr>
                        <a:t>Japan</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takatori.yasushi@lab.ntt.co.jp</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Yasuhiko Inoue</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inoue.yasuhiko@lab.ntt.co.jp</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Yusuke </a:t>
                      </a:r>
                      <a:r>
                        <a:rPr lang="en-US" sz="1200" dirty="0" err="1">
                          <a:solidFill>
                            <a:srgbClr val="000000"/>
                          </a:solidFill>
                          <a:latin typeface="Times New Roman"/>
                          <a:ea typeface="Times New Roman"/>
                          <a:cs typeface="Arial"/>
                        </a:rPr>
                        <a:t>Asai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asai.yusuke@lab.ntt.co.jp</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Koichi Ishihara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ishihara.koichi@lab.ntt.co.jp</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Akira </a:t>
                      </a:r>
                      <a:r>
                        <a:rPr lang="en-US" sz="1200" dirty="0" err="1">
                          <a:solidFill>
                            <a:srgbClr val="000000"/>
                          </a:solidFill>
                          <a:latin typeface="Times New Roman"/>
                          <a:ea typeface="Times New Roman"/>
                          <a:cs typeface="Arial"/>
                        </a:rPr>
                        <a:t>Kishida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kishida.akira@lab.ntt.co.jp</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Akira Yamada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3">
                  <a:txBody>
                    <a:bodyPr/>
                    <a:lstStyle/>
                    <a:p>
                      <a:pPr marL="0" marR="0" algn="ctr">
                        <a:spcBef>
                          <a:spcPts val="0"/>
                        </a:spcBef>
                        <a:spcAft>
                          <a:spcPts val="0"/>
                        </a:spcAft>
                      </a:pPr>
                      <a:r>
                        <a:rPr lang="en-US" sz="1200" dirty="0">
                          <a:solidFill>
                            <a:srgbClr val="000000"/>
                          </a:solidFill>
                          <a:latin typeface="Times New Roman"/>
                          <a:ea typeface="Times New Roman"/>
                          <a:cs typeface="Arial"/>
                        </a:rPr>
                        <a:t>NTT DOCOMO</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3-6, Hikarinooka, Yokosuka-shi, Kanagawa, 239-8536, Japan</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yamadaakira@nttdocomo.com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Fujio</a:t>
                      </a:r>
                      <a:r>
                        <a:rPr lang="en-US" sz="1200" dirty="0">
                          <a:solidFill>
                            <a:srgbClr val="000000"/>
                          </a:solidFill>
                          <a:latin typeface="Times New Roman"/>
                          <a:ea typeface="Times New Roman"/>
                          <a:cs typeface="Arial"/>
                        </a:rPr>
                        <a:t> Watanabe</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algn="ctr">
                        <a:spcBef>
                          <a:spcPts val="0"/>
                        </a:spcBef>
                        <a:spcAft>
                          <a:spcPts val="0"/>
                        </a:spcAft>
                      </a:pPr>
                      <a:r>
                        <a:rPr lang="en-US" sz="1000" dirty="0">
                          <a:solidFill>
                            <a:srgbClr val="000000"/>
                          </a:solidFill>
                          <a:latin typeface="Times New Roman"/>
                          <a:ea typeface="Times New Roman"/>
                          <a:cs typeface="Arial"/>
                        </a:rPr>
                        <a:t>3240 </a:t>
                      </a:r>
                      <a:r>
                        <a:rPr lang="en-US" sz="1000" dirty="0" err="1">
                          <a:solidFill>
                            <a:srgbClr val="000000"/>
                          </a:solidFill>
                          <a:latin typeface="Times New Roman"/>
                          <a:ea typeface="Times New Roman"/>
                          <a:cs typeface="Arial"/>
                        </a:rPr>
                        <a:t>Hillview</a:t>
                      </a:r>
                      <a:r>
                        <a:rPr lang="en-US" sz="1000" dirty="0">
                          <a:solidFill>
                            <a:srgbClr val="000000"/>
                          </a:solidFill>
                          <a:latin typeface="Times New Roman"/>
                          <a:ea typeface="Times New Roman"/>
                          <a:cs typeface="Arial"/>
                        </a:rPr>
                        <a:t> Ave, Palo Alto, CA </a:t>
                      </a:r>
                      <a:r>
                        <a:rPr lang="en-US" sz="1000" dirty="0" smtClean="0">
                          <a:solidFill>
                            <a:srgbClr val="000000"/>
                          </a:solidFill>
                          <a:latin typeface="Times New Roman"/>
                          <a:ea typeface="Times New Roman"/>
                          <a:cs typeface="Arial"/>
                        </a:rPr>
                        <a:t>94304</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watanabe@docomoinnovations.com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Haralabos</a:t>
                      </a:r>
                      <a:r>
                        <a:rPr lang="en-US" sz="1200" dirty="0">
                          <a:solidFill>
                            <a:srgbClr val="000000"/>
                          </a:solidFill>
                          <a:latin typeface="Times New Roman"/>
                          <a:ea typeface="Times New Roman"/>
                          <a:cs typeface="Arial"/>
                        </a:rPr>
                        <a:t> Papadopoulos</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hpapadopoulos@docomoinnovations.com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11" name="Footer Placeholder 3"/>
          <p:cNvSpPr>
            <a:spLocks noGrp="1"/>
          </p:cNvSpPr>
          <p:nvPr>
            <p:ph type="ftr" sz="quarter" idx="11"/>
          </p:nvPr>
        </p:nvSpPr>
        <p:spPr>
          <a:xfrm>
            <a:off x="6913484" y="6477000"/>
            <a:ext cx="1649491" cy="184666"/>
          </a:xfrm>
        </p:spPr>
        <p:txBody>
          <a:bodyPr/>
          <a:lstStyle/>
          <a:p>
            <a:r>
              <a:rPr lang="en-US" altLang="ko-KR" dirty="0"/>
              <a:t>Po-Kai Huang et al. (Intel)</a:t>
            </a:r>
          </a:p>
        </p:txBody>
      </p:sp>
      <p:sp>
        <p:nvSpPr>
          <p:cNvPr id="12" name="Slide Number Placeholder 4"/>
          <p:cNvSpPr>
            <a:spLocks noGrp="1"/>
          </p:cNvSpPr>
          <p:nvPr>
            <p:ph type="sldNum" sz="quarter" idx="12"/>
          </p:nvPr>
        </p:nvSpPr>
        <p:spPr>
          <a:xfrm>
            <a:off x="4344988" y="6475413"/>
            <a:ext cx="530225" cy="182562"/>
          </a:xfrm>
        </p:spPr>
        <p:txBody>
          <a:bodyPr/>
          <a:lstStyle/>
          <a:p>
            <a:pPr>
              <a:defRPr/>
            </a:pPr>
            <a:r>
              <a:rPr lang="en-US" altLang="ko-KR" smtClean="0"/>
              <a:t>Slide </a:t>
            </a:r>
            <a:fld id="{78CBCF7A-1E0D-49A7-8A4E-07EEBC7D2FAE}" type="slidenum">
              <a:rPr lang="en-US" altLang="ko-KR" smtClean="0"/>
              <a:pPr>
                <a:defRPr/>
              </a:pPr>
              <a:t>6</a:t>
            </a:fld>
            <a:endParaRPr lang="en-US" altLang="ko-KR"/>
          </a:p>
        </p:txBody>
      </p:sp>
    </p:spTree>
    <p:extLst>
      <p:ext uri="{BB962C8B-B14F-4D97-AF65-F5344CB8AC3E}">
        <p14:creationId xmlns:p14="http://schemas.microsoft.com/office/powerpoint/2010/main" val="285842106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标题 18"/>
          <p:cNvSpPr>
            <a:spLocks noGrp="1"/>
          </p:cNvSpPr>
          <p:nvPr>
            <p:ph type="title"/>
          </p:nvPr>
        </p:nvSpPr>
        <p:spPr>
          <a:xfrm>
            <a:off x="685800" y="736048"/>
            <a:ext cx="7772400" cy="228600"/>
          </a:xfrm>
        </p:spPr>
        <p:txBody>
          <a:bodyPr/>
          <a:lstStyle/>
          <a:p>
            <a:pPr algn="l"/>
            <a:r>
              <a:rPr lang="en-US" altLang="zh-CN" sz="2000" dirty="0" smtClean="0"/>
              <a:t>Authors (continued)</a:t>
            </a:r>
            <a:endParaRPr lang="zh-CN" altLang="en-US" sz="2000" dirty="0"/>
          </a:p>
        </p:txBody>
      </p:sp>
      <p:graphicFrame>
        <p:nvGraphicFramePr>
          <p:cNvPr id="8" name="Table 12"/>
          <p:cNvGraphicFramePr>
            <a:graphicFrameLocks noGrp="1"/>
          </p:cNvGraphicFramePr>
          <p:nvPr>
            <p:extLst>
              <p:ext uri="{D42A27DB-BD31-4B8C-83A1-F6EECF244321}">
                <p14:modId xmlns:p14="http://schemas.microsoft.com/office/powerpoint/2010/main" val="540962009"/>
              </p:ext>
            </p:extLst>
          </p:nvPr>
        </p:nvGraphicFramePr>
        <p:xfrm>
          <a:off x="762000" y="1193248"/>
          <a:ext cx="7239000" cy="4756012"/>
        </p:xfrm>
        <a:graphic>
          <a:graphicData uri="http://schemas.openxmlformats.org/drawingml/2006/table">
            <a:tbl>
              <a:tblPr firstRow="1" bandRow="1">
                <a:tableStyleId>{F5AB1C69-6EDB-4FF4-983F-18BD219EF322}</a:tableStyleId>
              </a:tblPr>
              <a:tblGrid>
                <a:gridCol w="1447800"/>
                <a:gridCol w="1143000"/>
                <a:gridCol w="1600200"/>
                <a:gridCol w="1295400"/>
                <a:gridCol w="1752600"/>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James Yee</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4">
                  <a:txBody>
                    <a:bodyPr/>
                    <a:lstStyle/>
                    <a:p>
                      <a:pPr marL="0" marR="0" algn="ctr">
                        <a:spcBef>
                          <a:spcPts val="0"/>
                        </a:spcBef>
                        <a:spcAft>
                          <a:spcPts val="0"/>
                        </a:spcAft>
                      </a:pPr>
                      <a:r>
                        <a:rPr lang="en-US" sz="1200">
                          <a:solidFill>
                            <a:srgbClr val="000000"/>
                          </a:solidFill>
                          <a:latin typeface="Times New Roman"/>
                          <a:ea typeface="Times New Roman"/>
                          <a:cs typeface="Arial"/>
                        </a:rPr>
                        <a:t>Mediatek</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GB" sz="1200">
                          <a:solidFill>
                            <a:srgbClr val="000000"/>
                          </a:solidFill>
                          <a:latin typeface="Times New Roman"/>
                          <a:ea typeface="Times New Roman"/>
                          <a:cs typeface="Arial"/>
                        </a:rPr>
                        <a:t>No. 1 Dusing 1</a:t>
                      </a:r>
                      <a:r>
                        <a:rPr lang="en-GB" sz="1200" baseline="30000">
                          <a:solidFill>
                            <a:srgbClr val="000000"/>
                          </a:solidFill>
                          <a:latin typeface="Times New Roman"/>
                          <a:ea typeface="Times New Roman"/>
                          <a:cs typeface="Arial"/>
                        </a:rPr>
                        <a:t>st</a:t>
                      </a:r>
                      <a:r>
                        <a:rPr lang="en-GB" sz="1200">
                          <a:solidFill>
                            <a:srgbClr val="000000"/>
                          </a:solidFill>
                          <a:latin typeface="Times New Roman"/>
                          <a:ea typeface="Times New Roman"/>
                          <a:cs typeface="Arial"/>
                        </a:rPr>
                        <a:t> Road, Hsinchu, Taiwan</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GB" sz="1200">
                          <a:solidFill>
                            <a:srgbClr val="000000"/>
                          </a:solidFill>
                          <a:latin typeface="Times New Roman"/>
                          <a:ea typeface="Times New Roman"/>
                          <a:cs typeface="Arial"/>
                        </a:rPr>
                        <a:t>+886-3-567-0766</a:t>
                      </a:r>
                      <a:r>
                        <a:rPr lang="en-US" sz="1200">
                          <a:solidFill>
                            <a:srgbClr val="000000"/>
                          </a:solidFill>
                          <a:latin typeface="Times New Roman"/>
                          <a:ea typeface="Times New Roman"/>
                          <a:cs typeface="Arial"/>
                        </a:rPr>
                        <a:t> </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james.yee@mediatek.com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Alan </a:t>
                      </a:r>
                      <a:r>
                        <a:rPr lang="en-US" sz="1200" dirty="0" err="1">
                          <a:solidFill>
                            <a:srgbClr val="000000"/>
                          </a:solidFill>
                          <a:latin typeface="Times New Roman"/>
                          <a:ea typeface="Times New Roman"/>
                          <a:cs typeface="Arial"/>
                        </a:rPr>
                        <a:t>Jauh</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a:solidFill>
                            <a:srgbClr val="000000"/>
                          </a:solidFill>
                          <a:latin typeface="Times New Roman"/>
                          <a:ea typeface="Times New Roman"/>
                          <a:cs typeface="Arial"/>
                        </a:rPr>
                        <a:t> </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alan.jauh@mediatek.com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a:solidFill>
                            <a:srgbClr val="000000"/>
                          </a:solidFill>
                          <a:latin typeface="Times New Roman"/>
                          <a:ea typeface="Times New Roman"/>
                          <a:cs typeface="Arial"/>
                        </a:rPr>
                        <a:t>Chingwa Hu</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a:solidFill>
                            <a:srgbClr val="000000"/>
                          </a:solidFill>
                          <a:latin typeface="Times New Roman"/>
                          <a:ea typeface="Times New Roman"/>
                          <a:cs typeface="Arial"/>
                        </a:rPr>
                        <a:t> </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chinghwa.yu@mediatek.com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Frank Hsu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dirty="0">
                          <a:solidFill>
                            <a:srgbClr val="000000"/>
                          </a:solidFill>
                          <a:latin typeface="Calibri"/>
                          <a:ea typeface="Times New Roman"/>
                          <a:cs typeface="Arial"/>
                        </a:rPr>
                        <a:t> </a:t>
                      </a:r>
                      <a:endParaRPr lang="en-US" sz="1200" dirty="0">
                        <a:latin typeface="Times New Roman"/>
                        <a:ea typeface="Times New Roman"/>
                        <a:cs typeface="Arial"/>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frank.hsu@mediatek.com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Thomas Pare</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6">
                  <a:txBody>
                    <a:bodyPr/>
                    <a:lstStyle/>
                    <a:p>
                      <a:pPr marL="0" marR="0" algn="ctr">
                        <a:spcBef>
                          <a:spcPts val="0"/>
                        </a:spcBef>
                        <a:spcAft>
                          <a:spcPts val="0"/>
                        </a:spcAft>
                      </a:pPr>
                      <a:r>
                        <a:rPr lang="en-US" sz="1200">
                          <a:solidFill>
                            <a:srgbClr val="000000"/>
                          </a:solidFill>
                          <a:latin typeface="Times New Roman"/>
                          <a:ea typeface="Times New Roman"/>
                          <a:cs typeface="Arial"/>
                        </a:rPr>
                        <a:t>Mediatek</a:t>
                      </a:r>
                      <a:endParaRPr lang="en-US" sz="1200">
                        <a:latin typeface="Times New Roman"/>
                        <a:ea typeface="Times New Roman"/>
                        <a:cs typeface="Arial"/>
                      </a:endParaRPr>
                    </a:p>
                    <a:p>
                      <a:pPr marL="0" marR="0" algn="ctr">
                        <a:spcBef>
                          <a:spcPts val="0"/>
                        </a:spcBef>
                        <a:spcAft>
                          <a:spcPts val="0"/>
                        </a:spcAft>
                      </a:pPr>
                      <a:r>
                        <a:rPr lang="en-US" sz="1200">
                          <a:solidFill>
                            <a:srgbClr val="000000"/>
                          </a:solidFill>
                          <a:latin typeface="Times New Roman"/>
                          <a:ea typeface="Times New Roman"/>
                          <a:cs typeface="Arial"/>
                        </a:rPr>
                        <a:t>USA</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GB" sz="1200">
                          <a:solidFill>
                            <a:srgbClr val="000000"/>
                          </a:solidFill>
                          <a:latin typeface="Times New Roman"/>
                          <a:ea typeface="Times New Roman"/>
                          <a:cs typeface="Arial"/>
                        </a:rPr>
                        <a:t>2860 Junction Ave, San Jose, CA 95134, USA</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GB" sz="1200" dirty="0">
                          <a:solidFill>
                            <a:srgbClr val="000000"/>
                          </a:solidFill>
                          <a:latin typeface="Times New Roman"/>
                          <a:ea typeface="Times New Roman"/>
                          <a:cs typeface="Arial"/>
                        </a:rPr>
                        <a:t>+1-408-526-1899</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thomas.pare@mediatek.com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a:solidFill>
                            <a:srgbClr val="000000"/>
                          </a:solidFill>
                          <a:latin typeface="Times New Roman"/>
                          <a:ea typeface="Times New Roman"/>
                          <a:cs typeface="Arial"/>
                        </a:rPr>
                        <a:t>ChaoChun Wang</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dirty="0">
                          <a:solidFill>
                            <a:srgbClr val="000000"/>
                          </a:solidFill>
                          <a:latin typeface="Times New Roman"/>
                          <a:ea typeface="Times New Roman"/>
                          <a:cs typeface="Arial"/>
                        </a:rPr>
                        <a:t>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chaochun.wang@mediatek.com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a:solidFill>
                            <a:srgbClr val="000000"/>
                          </a:solidFill>
                          <a:latin typeface="Times New Roman"/>
                          <a:ea typeface="Times New Roman"/>
                          <a:cs typeface="Arial"/>
                        </a:rPr>
                        <a:t>James Wang</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dirty="0">
                          <a:solidFill>
                            <a:srgbClr val="000000"/>
                          </a:solidFill>
                          <a:latin typeface="Times New Roman"/>
                          <a:ea typeface="Times New Roman"/>
                          <a:cs typeface="Arial"/>
                        </a:rPr>
                        <a:t>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james.wang@mediatek.com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GB" sz="1200">
                          <a:latin typeface="Times New Roman"/>
                          <a:ea typeface="Times New Roman"/>
                          <a:cs typeface="Arial"/>
                        </a:rPr>
                        <a:t>Jianhan Liu</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solidFill>
                          <a:srgbClr val="000000"/>
                        </a:solidFill>
                        <a:latin typeface="Calibri"/>
                        <a:ea typeface="Times New Roman"/>
                        <a:cs typeface="Arial"/>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Jianhan.Liu@mediatek.com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GB" sz="1200">
                          <a:latin typeface="Times New Roman"/>
                          <a:ea typeface="Times New Roman"/>
                          <a:cs typeface="Arial"/>
                        </a:rPr>
                        <a:t>Tianyu Wu</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solidFill>
                          <a:srgbClr val="000000"/>
                        </a:solidFill>
                        <a:latin typeface="Calibri"/>
                        <a:ea typeface="Times New Roman"/>
                        <a:cs typeface="Arial"/>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tianyu.wu@mediatek.com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GB" sz="1200" dirty="0">
                          <a:latin typeface="Times New Roman"/>
                          <a:ea typeface="Times New Roman"/>
                          <a:cs typeface="Arial"/>
                        </a:rPr>
                        <a:t>Russell Huang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dirty="0">
                          <a:solidFill>
                            <a:srgbClr val="000000"/>
                          </a:solidFill>
                          <a:latin typeface="Calibri"/>
                          <a:ea typeface="Times New Roman"/>
                          <a:cs typeface="Arial"/>
                        </a:rPr>
                        <a:t> </a:t>
                      </a:r>
                      <a:endParaRPr lang="en-US" sz="1200" dirty="0">
                        <a:latin typeface="Times New Roman"/>
                        <a:ea typeface="Times New Roman"/>
                        <a:cs typeface="Arial"/>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russell.huang@mediatek.com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Bo Sun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5">
                  <a:txBody>
                    <a:bodyPr/>
                    <a:lstStyle/>
                    <a:p>
                      <a:pPr marL="0" marR="0" algn="ctr">
                        <a:spcBef>
                          <a:spcPts val="0"/>
                        </a:spcBef>
                        <a:spcAft>
                          <a:spcPts val="0"/>
                        </a:spcAft>
                      </a:pPr>
                      <a:r>
                        <a:rPr lang="en-US" sz="1200" dirty="0" smtClean="0">
                          <a:latin typeface="Times New Roman"/>
                          <a:ea typeface="Times New Roman"/>
                          <a:cs typeface="Arial"/>
                        </a:rPr>
                        <a:t>ZTE</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5">
                  <a:txBody>
                    <a:bodyPr/>
                    <a:lstStyle/>
                    <a:p>
                      <a:pPr marL="0" marR="0" algn="ctr">
                        <a:spcBef>
                          <a:spcPts val="0"/>
                        </a:spcBef>
                        <a:spcAft>
                          <a:spcPts val="0"/>
                        </a:spcAft>
                      </a:pPr>
                      <a:r>
                        <a:rPr lang="en-US" sz="1200" dirty="0" smtClean="0">
                          <a:solidFill>
                            <a:srgbClr val="000000"/>
                          </a:solidFill>
                          <a:latin typeface="Times New Roman"/>
                          <a:ea typeface="Times New Roman"/>
                          <a:cs typeface="Arial"/>
                        </a:rPr>
                        <a:t>#9 </a:t>
                      </a:r>
                      <a:r>
                        <a:rPr lang="en-US" sz="1200" dirty="0" err="1" smtClean="0">
                          <a:solidFill>
                            <a:srgbClr val="000000"/>
                          </a:solidFill>
                          <a:latin typeface="Times New Roman"/>
                          <a:ea typeface="Times New Roman"/>
                          <a:cs typeface="Arial"/>
                        </a:rPr>
                        <a:t>Wuxingduan</a:t>
                      </a:r>
                      <a:r>
                        <a:rPr lang="en-US" sz="1200" dirty="0" smtClean="0">
                          <a:solidFill>
                            <a:srgbClr val="000000"/>
                          </a:solidFill>
                          <a:latin typeface="Times New Roman"/>
                          <a:ea typeface="Times New Roman"/>
                          <a:cs typeface="Arial"/>
                        </a:rPr>
                        <a:t>, </a:t>
                      </a:r>
                      <a:r>
                        <a:rPr lang="en-US" sz="1200" dirty="0" err="1" smtClean="0">
                          <a:solidFill>
                            <a:srgbClr val="000000"/>
                          </a:solidFill>
                          <a:latin typeface="Times New Roman"/>
                          <a:ea typeface="Times New Roman"/>
                          <a:cs typeface="Arial"/>
                        </a:rPr>
                        <a:t>Xifeng</a:t>
                      </a:r>
                      <a:r>
                        <a:rPr lang="en-US" sz="1200" dirty="0" smtClean="0">
                          <a:solidFill>
                            <a:srgbClr val="000000"/>
                          </a:solidFill>
                          <a:latin typeface="Times New Roman"/>
                          <a:ea typeface="Times New Roman"/>
                          <a:cs typeface="Arial"/>
                        </a:rPr>
                        <a:t> Rd., Xi’an, China</a:t>
                      </a:r>
                      <a:endParaRPr lang="en-US" sz="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Times New Roman"/>
                          <a:ea typeface="Times New Roman"/>
                          <a:cs typeface="Arial"/>
                        </a:rPr>
                        <a:t>sun.bo1@zte.com.cn</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smtClean="0">
                          <a:latin typeface="Times New Roman"/>
                          <a:ea typeface="Times New Roman"/>
                          <a:cs typeface="Arial"/>
                        </a:rPr>
                        <a:t>Kaiying</a:t>
                      </a:r>
                      <a:r>
                        <a:rPr lang="en-US" sz="1200" dirty="0" smtClean="0">
                          <a:latin typeface="Times New Roman"/>
                          <a:ea typeface="Times New Roman"/>
                          <a:cs typeface="Arial"/>
                        </a:rPr>
                        <a:t> </a:t>
                      </a:r>
                      <a:r>
                        <a:rPr lang="en-US" sz="1200" dirty="0" err="1" smtClean="0">
                          <a:latin typeface="Times New Roman"/>
                          <a:ea typeface="Times New Roman"/>
                          <a:cs typeface="Arial"/>
                        </a:rPr>
                        <a:t>Lv</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Times New Roman"/>
                          <a:ea typeface="Times New Roman"/>
                          <a:cs typeface="Arial"/>
                        </a:rPr>
                        <a:t>lv.kaiying@zte.com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smtClean="0">
                          <a:latin typeface="Times New Roman"/>
                          <a:ea typeface="Times New Roman"/>
                          <a:cs typeface="Arial"/>
                        </a:rPr>
                        <a:t>Yonggang</a:t>
                      </a:r>
                      <a:r>
                        <a:rPr lang="en-US" sz="1200" dirty="0" smtClean="0">
                          <a:latin typeface="Times New Roman"/>
                          <a:ea typeface="Times New Roman"/>
                          <a:cs typeface="Arial"/>
                        </a:rPr>
                        <a:t> Fang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Times New Roman"/>
                          <a:ea typeface="Times New Roman"/>
                          <a:cs typeface="Arial"/>
                        </a:rPr>
                        <a:t>yfang@ztetx.com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smtClean="0">
                          <a:latin typeface="Times New Roman"/>
                          <a:ea typeface="Times New Roman"/>
                          <a:cs typeface="Arial"/>
                        </a:rPr>
                        <a:t>Ke</a:t>
                      </a:r>
                      <a:r>
                        <a:rPr lang="en-US" sz="1200" dirty="0" smtClean="0">
                          <a:latin typeface="Times New Roman"/>
                          <a:ea typeface="Times New Roman"/>
                          <a:cs typeface="Arial"/>
                        </a:rPr>
                        <a:t> Yao</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Times New Roman"/>
                          <a:ea typeface="Times New Roman"/>
                          <a:cs typeface="Arial"/>
                        </a:rPr>
                        <a:t>yao.ke5@zte.com.cn</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smtClean="0">
                          <a:latin typeface="Times New Roman"/>
                          <a:ea typeface="Times New Roman"/>
                          <a:cs typeface="Arial"/>
                        </a:rPr>
                        <a:t>Weimin</a:t>
                      </a:r>
                      <a:r>
                        <a:rPr lang="en-US" sz="1200" dirty="0" smtClean="0">
                          <a:latin typeface="Times New Roman"/>
                          <a:ea typeface="Times New Roman"/>
                          <a:cs typeface="Arial"/>
                        </a:rPr>
                        <a:t> Xing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Times New Roman"/>
                          <a:ea typeface="Times New Roman"/>
                          <a:cs typeface="Arial"/>
                        </a:rPr>
                        <a:t>xing.weimin@zte.com.cn</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11" name="Footer Placeholder 3"/>
          <p:cNvSpPr>
            <a:spLocks noGrp="1"/>
          </p:cNvSpPr>
          <p:nvPr>
            <p:ph type="ftr" sz="quarter" idx="11"/>
          </p:nvPr>
        </p:nvSpPr>
        <p:spPr>
          <a:xfrm>
            <a:off x="6913484" y="6477000"/>
            <a:ext cx="1649491" cy="184666"/>
          </a:xfrm>
        </p:spPr>
        <p:txBody>
          <a:bodyPr/>
          <a:lstStyle/>
          <a:p>
            <a:r>
              <a:rPr lang="en-US" altLang="ko-KR" dirty="0"/>
              <a:t>Po-Kai Huang et al. (Intel)</a:t>
            </a:r>
          </a:p>
        </p:txBody>
      </p:sp>
      <p:sp>
        <p:nvSpPr>
          <p:cNvPr id="12" name="Slide Number Placeholder 4"/>
          <p:cNvSpPr>
            <a:spLocks noGrp="1"/>
          </p:cNvSpPr>
          <p:nvPr>
            <p:ph type="sldNum" sz="quarter" idx="12"/>
          </p:nvPr>
        </p:nvSpPr>
        <p:spPr>
          <a:xfrm>
            <a:off x="4344988" y="6475413"/>
            <a:ext cx="530225" cy="182562"/>
          </a:xfrm>
        </p:spPr>
        <p:txBody>
          <a:bodyPr/>
          <a:lstStyle/>
          <a:p>
            <a:pPr>
              <a:defRPr/>
            </a:pPr>
            <a:r>
              <a:rPr lang="en-US" altLang="ko-KR" smtClean="0"/>
              <a:t>Slide </a:t>
            </a:r>
            <a:fld id="{78CBCF7A-1E0D-49A7-8A4E-07EEBC7D2FAE}" type="slidenum">
              <a:rPr lang="en-US" altLang="ko-KR" smtClean="0"/>
              <a:pPr>
                <a:defRPr/>
              </a:pPr>
              <a:t>7</a:t>
            </a:fld>
            <a:endParaRPr lang="en-US" altLang="ko-KR"/>
          </a:p>
        </p:txBody>
      </p:sp>
    </p:spTree>
    <p:extLst>
      <p:ext uri="{BB962C8B-B14F-4D97-AF65-F5344CB8AC3E}">
        <p14:creationId xmlns:p14="http://schemas.microsoft.com/office/powerpoint/2010/main" val="48502024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 12"/>
          <p:cNvGraphicFramePr>
            <a:graphicFrameLocks noGrp="1"/>
          </p:cNvGraphicFramePr>
          <p:nvPr>
            <p:extLst>
              <p:ext uri="{D42A27DB-BD31-4B8C-83A1-F6EECF244321}">
                <p14:modId xmlns:p14="http://schemas.microsoft.com/office/powerpoint/2010/main" val="1954005313"/>
              </p:ext>
            </p:extLst>
          </p:nvPr>
        </p:nvGraphicFramePr>
        <p:xfrm>
          <a:off x="685800" y="1295400"/>
          <a:ext cx="7620000" cy="2467748"/>
        </p:xfrm>
        <a:graphic>
          <a:graphicData uri="http://schemas.openxmlformats.org/drawingml/2006/table">
            <a:tbl>
              <a:tblPr firstRow="1" bandRow="1">
                <a:tableStyleId>{F5AB1C69-6EDB-4FF4-983F-18BD219EF322}</a:tableStyleId>
              </a:tblPr>
              <a:tblGrid>
                <a:gridCol w="1524000"/>
                <a:gridCol w="1203158"/>
                <a:gridCol w="1684421"/>
                <a:gridCol w="1363579"/>
                <a:gridCol w="1844842"/>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Thomas </a:t>
                      </a:r>
                      <a:r>
                        <a:rPr lang="en-US" sz="1200" dirty="0" err="1">
                          <a:solidFill>
                            <a:srgbClr val="000000"/>
                          </a:solidFill>
                          <a:latin typeface="Times New Roman"/>
                          <a:ea typeface="Times New Roman"/>
                          <a:cs typeface="Arial"/>
                        </a:rPr>
                        <a:t>Derham</a:t>
                      </a:r>
                      <a:r>
                        <a:rPr lang="en-US" sz="1200" dirty="0">
                          <a:solidFill>
                            <a:srgbClr val="000000"/>
                          </a:solidFill>
                          <a:latin typeface="Times New Roman"/>
                          <a:ea typeface="Times New Roman"/>
                          <a:cs typeface="Arial"/>
                        </a:rPr>
                        <a:t>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ko-KR" sz="1200" dirty="0" smtClean="0">
                          <a:solidFill>
                            <a:srgbClr val="000000"/>
                          </a:solidFill>
                          <a:latin typeface="+mn-lt"/>
                          <a:ea typeface="Times New Roman"/>
                          <a:cs typeface="Arial"/>
                        </a:rPr>
                        <a:t>Orange</a:t>
                      </a:r>
                      <a:endParaRPr lang="en-US" altLang="ko-KR" sz="1200" dirty="0" smtClean="0">
                        <a:latin typeface="+mn-lt"/>
                        <a:ea typeface="Times New Roman"/>
                        <a:cs typeface="Aria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thomas.derham@orange.com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75452">
                <a:tc>
                  <a:txBody>
                    <a:bodyPr/>
                    <a:lstStyle/>
                    <a:p>
                      <a:pPr marL="0" marR="0" algn="ctr">
                        <a:spcBef>
                          <a:spcPts val="0"/>
                        </a:spcBef>
                        <a:spcAft>
                          <a:spcPts val="0"/>
                        </a:spcAft>
                      </a:pPr>
                      <a:r>
                        <a:rPr lang="en-US" sz="1200" dirty="0" smtClean="0">
                          <a:latin typeface="Times New Roman"/>
                          <a:ea typeface="Times New Roman"/>
                          <a:cs typeface="Arial"/>
                        </a:rPr>
                        <a:t>Brian Hart</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ko-KR" sz="1200" dirty="0" smtClean="0">
                          <a:latin typeface="+mn-lt"/>
                          <a:ea typeface="Times New Roman"/>
                          <a:cs typeface="Arial"/>
                        </a:rPr>
                        <a:t>Cisco</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r>
                        <a:rPr lang="en-US" sz="1200" kern="1200" dirty="0" smtClean="0">
                          <a:solidFill>
                            <a:schemeClr val="dk1"/>
                          </a:solidFill>
                          <a:effectLst/>
                          <a:latin typeface="+mn-lt"/>
                          <a:ea typeface="+mn-ea"/>
                          <a:cs typeface="+mn-cs"/>
                        </a:rPr>
                        <a:t>170 W Tasman </a:t>
                      </a:r>
                      <a:r>
                        <a:rPr lang="en-US" sz="1200" kern="1200" dirty="0" err="1" smtClean="0">
                          <a:solidFill>
                            <a:schemeClr val="dk1"/>
                          </a:solidFill>
                          <a:effectLst/>
                          <a:latin typeface="+mn-lt"/>
                          <a:ea typeface="+mn-ea"/>
                          <a:cs typeface="+mn-cs"/>
                        </a:rPr>
                        <a:t>Dr</a:t>
                      </a:r>
                      <a:r>
                        <a:rPr lang="en-US" sz="1200" kern="1200" dirty="0" smtClean="0">
                          <a:solidFill>
                            <a:schemeClr val="dk1"/>
                          </a:solidFill>
                          <a:effectLst/>
                          <a:latin typeface="+mn-lt"/>
                          <a:ea typeface="+mn-ea"/>
                          <a:cs typeface="+mn-cs"/>
                        </a:rPr>
                        <a:t>, San Jose, CA 95134</a:t>
                      </a:r>
                      <a:endParaRPr lang="en-US" sz="1200" kern="1200" dirty="0">
                        <a:solidFill>
                          <a:schemeClr val="dk1"/>
                        </a:solidFill>
                        <a:effectLst/>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r>
                        <a:rPr lang="en-US" sz="1100" dirty="0" smtClean="0">
                          <a:latin typeface="Times New Roman"/>
                          <a:ea typeface="Times New Roman"/>
                          <a:cs typeface="Arial"/>
                        </a:rPr>
                        <a:t>brianh@cisco.com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75452">
                <a:tc>
                  <a:txBody>
                    <a:bodyPr/>
                    <a:lstStyle/>
                    <a:p>
                      <a:pPr marL="0" marR="0" algn="ctr">
                        <a:spcBef>
                          <a:spcPts val="0"/>
                        </a:spcBef>
                        <a:spcAft>
                          <a:spcPts val="0"/>
                        </a:spcAft>
                      </a:pPr>
                      <a:r>
                        <a:rPr lang="en-US" sz="1200" dirty="0" err="1" smtClean="0">
                          <a:latin typeface="Times New Roman"/>
                          <a:ea typeface="Times New Roman"/>
                          <a:cs typeface="Arial"/>
                        </a:rPr>
                        <a:t>Pooya</a:t>
                      </a:r>
                      <a:r>
                        <a:rPr lang="en-US" sz="1200" dirty="0" smtClean="0">
                          <a:latin typeface="Times New Roman"/>
                          <a:ea typeface="Times New Roman"/>
                          <a:cs typeface="Arial"/>
                        </a:rPr>
                        <a:t> </a:t>
                      </a:r>
                      <a:r>
                        <a:rPr lang="en-US" sz="1200" dirty="0" err="1" smtClean="0">
                          <a:latin typeface="Times New Roman"/>
                          <a:ea typeface="Times New Roman"/>
                          <a:cs typeface="Arial"/>
                        </a:rPr>
                        <a:t>Monajemi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altLang="ko-KR" sz="1200" dirty="0" smtClean="0">
                        <a:latin typeface="+mn-lt"/>
                        <a:ea typeface="Times New Roman"/>
                        <a:cs typeface="Aria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r>
                        <a:rPr lang="en-US" sz="1100" dirty="0" smtClean="0">
                          <a:latin typeface="Times New Roman"/>
                          <a:ea typeface="Times New Roman"/>
                          <a:cs typeface="Arial"/>
                        </a:rPr>
                        <a:t>pmonajem@cisco.com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75452">
                <a:tc>
                  <a:txBody>
                    <a:bodyPr/>
                    <a:lstStyle/>
                    <a:p>
                      <a:pPr marL="0" marR="0" algn="ctr">
                        <a:spcBef>
                          <a:spcPts val="0"/>
                        </a:spcBef>
                        <a:spcAft>
                          <a:spcPts val="0"/>
                        </a:spcAft>
                      </a:pPr>
                      <a:r>
                        <a:rPr lang="en-US" sz="1200" dirty="0" smtClean="0">
                          <a:latin typeface="Times New Roman"/>
                          <a:ea typeface="Times New Roman"/>
                          <a:cs typeface="Arial"/>
                        </a:rPr>
                        <a:t>Joonsuk Kim</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5">
                  <a:txBody>
                    <a:bodyPr/>
                    <a:lstStyle/>
                    <a:p>
                      <a:pPr marL="0" marR="0" algn="ctr">
                        <a:spcBef>
                          <a:spcPts val="0"/>
                        </a:spcBef>
                        <a:spcAft>
                          <a:spcPts val="0"/>
                        </a:spcAft>
                      </a:pPr>
                      <a:r>
                        <a:rPr lang="en-US" sz="1200" dirty="0" smtClean="0">
                          <a:solidFill>
                            <a:srgbClr val="000000"/>
                          </a:solidFill>
                          <a:latin typeface="Times New Roman"/>
                          <a:ea typeface="Times New Roman"/>
                          <a:cs typeface="Arial"/>
                        </a:rPr>
                        <a:t>Apple</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5">
                  <a:txBody>
                    <a:bodyPr/>
                    <a:lstStyle/>
                    <a:p>
                      <a:pPr marL="0" marR="0" algn="ctr">
                        <a:spcBef>
                          <a:spcPts val="0"/>
                        </a:spcBef>
                        <a:spcAft>
                          <a:spcPts val="0"/>
                        </a:spcAft>
                      </a:pPr>
                      <a:r>
                        <a:rPr lang="en-US" sz="1200" dirty="0" smtClean="0">
                          <a:solidFill>
                            <a:srgbClr val="000000"/>
                          </a:solidFill>
                          <a:latin typeface="Times New Roman"/>
                          <a:ea typeface="Times New Roman"/>
                          <a:cs typeface="Arial"/>
                        </a:rPr>
                        <a:t>Cupertino</a:t>
                      </a:r>
                      <a:r>
                        <a:rPr lang="en-US" sz="1200" baseline="0" dirty="0" smtClean="0">
                          <a:solidFill>
                            <a:srgbClr val="000000"/>
                          </a:solidFill>
                          <a:latin typeface="Times New Roman"/>
                          <a:ea typeface="Times New Roman"/>
                          <a:cs typeface="Arial"/>
                        </a:rPr>
                        <a:t>, CA</a:t>
                      </a:r>
                      <a:r>
                        <a:rPr lang="en-US" sz="1200" dirty="0">
                          <a:solidFill>
                            <a:srgbClr val="000000"/>
                          </a:solidFill>
                          <a:latin typeface="Times New Roman"/>
                          <a:ea typeface="Times New Roman"/>
                          <a:cs typeface="Arial"/>
                        </a:rPr>
                        <a:t>  </a:t>
                      </a:r>
                      <a:endParaRPr lang="en-US" sz="1200" dirty="0">
                        <a:latin typeface="Times New Roman"/>
                        <a:ea typeface="Times New Roman"/>
                        <a:cs typeface="Arial"/>
                      </a:endParaRPr>
                    </a:p>
                    <a:p>
                      <a:pPr marL="0" marR="0" algn="ctr">
                        <a:spcBef>
                          <a:spcPts val="0"/>
                        </a:spcBef>
                        <a:spcAft>
                          <a:spcPts val="0"/>
                        </a:spcAft>
                      </a:pPr>
                      <a:r>
                        <a:rPr lang="en-US" sz="1200" dirty="0">
                          <a:solidFill>
                            <a:srgbClr val="000000"/>
                          </a:solidFill>
                          <a:latin typeface="Times New Roman"/>
                          <a:ea typeface="Times New Roman"/>
                          <a:cs typeface="Arial"/>
                        </a:rPr>
                        <a:t> </a:t>
                      </a:r>
                      <a:endParaRPr lang="en-US" sz="1200" dirty="0">
                        <a:latin typeface="Times New Roman"/>
                        <a:ea typeface="Times New Roman"/>
                        <a:cs typeface="Arial"/>
                      </a:endParaRPr>
                    </a:p>
                    <a:p>
                      <a:pPr marL="0" marR="0" algn="ctr">
                        <a:spcBef>
                          <a:spcPts val="0"/>
                        </a:spcBef>
                        <a:spcAft>
                          <a:spcPts val="0"/>
                        </a:spcAft>
                      </a:pPr>
                      <a:r>
                        <a:rPr lang="en-US" sz="1200" dirty="0">
                          <a:solidFill>
                            <a:srgbClr val="000000"/>
                          </a:solidFill>
                          <a:latin typeface="Times New Roman"/>
                          <a:ea typeface="Times New Roman"/>
                          <a:cs typeface="Arial"/>
                        </a:rPr>
                        <a:t>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5">
                  <a:txBody>
                    <a:bodyPr/>
                    <a:lstStyle/>
                    <a:p>
                      <a:pPr marL="0" marR="0" algn="ctr">
                        <a:spcBef>
                          <a:spcPts val="0"/>
                        </a:spcBef>
                        <a:spcAft>
                          <a:spcPts val="0"/>
                        </a:spcAft>
                      </a:pPr>
                      <a:r>
                        <a:rPr lang="en-US" sz="1200" dirty="0" smtClean="0">
                          <a:solidFill>
                            <a:srgbClr val="000000"/>
                          </a:solidFill>
                          <a:latin typeface="Times New Roman"/>
                          <a:ea typeface="Times New Roman"/>
                          <a:cs typeface="Arial"/>
                        </a:rPr>
                        <a:t>+1-408-974-5967</a:t>
                      </a:r>
                      <a:r>
                        <a:rPr lang="en-US" sz="1200" dirty="0">
                          <a:solidFill>
                            <a:srgbClr val="000000"/>
                          </a:solidFill>
                          <a:latin typeface="Times New Roman"/>
                          <a:ea typeface="Times New Roman"/>
                          <a:cs typeface="Arial"/>
                        </a:rPr>
                        <a:t> </a:t>
                      </a:r>
                      <a:endParaRPr lang="en-US" sz="1200" dirty="0">
                        <a:latin typeface="Times New Roman"/>
                        <a:ea typeface="Times New Roman"/>
                        <a:cs typeface="Arial"/>
                      </a:endParaRPr>
                    </a:p>
                    <a:p>
                      <a:pPr marL="0" marR="0" algn="ctr">
                        <a:spcBef>
                          <a:spcPts val="0"/>
                        </a:spcBef>
                        <a:spcAft>
                          <a:spcPts val="0"/>
                        </a:spcAft>
                      </a:pPr>
                      <a:r>
                        <a:rPr lang="en-US" sz="1200" dirty="0">
                          <a:solidFill>
                            <a:srgbClr val="000000"/>
                          </a:solidFill>
                          <a:latin typeface="Times New Roman"/>
                          <a:ea typeface="Times New Roman"/>
                          <a:cs typeface="Arial"/>
                        </a:rPr>
                        <a:t>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solidFill>
                            <a:srgbClr val="000000"/>
                          </a:solidFill>
                          <a:latin typeface="+mn-lt"/>
                          <a:ea typeface="Times New Roman"/>
                          <a:cs typeface="Arial"/>
                        </a:rPr>
                        <a:t>joonsuk@apple.com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75452">
                <a:tc>
                  <a:txBody>
                    <a:bodyPr/>
                    <a:lstStyle/>
                    <a:p>
                      <a:pPr marL="0" marR="0" algn="ctr">
                        <a:spcBef>
                          <a:spcPts val="0"/>
                        </a:spcBef>
                        <a:spcAft>
                          <a:spcPts val="0"/>
                        </a:spcAft>
                      </a:pPr>
                      <a:r>
                        <a:rPr lang="en-US" sz="1200" dirty="0" smtClean="0">
                          <a:latin typeface="Times New Roman"/>
                          <a:ea typeface="Times New Roman"/>
                          <a:cs typeface="Arial"/>
                        </a:rPr>
                        <a:t>Aon </a:t>
                      </a:r>
                      <a:r>
                        <a:rPr lang="en-US" sz="1200" dirty="0" err="1" smtClean="0">
                          <a:latin typeface="Times New Roman"/>
                          <a:ea typeface="Times New Roman"/>
                          <a:cs typeface="Arial"/>
                        </a:rPr>
                        <a:t>Mujtaba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r>
                        <a:rPr lang="en-US" sz="1100" dirty="0" smtClean="0">
                          <a:solidFill>
                            <a:srgbClr val="000000"/>
                          </a:solidFill>
                          <a:latin typeface="Times New Roman"/>
                          <a:ea typeface="Times New Roman"/>
                          <a:cs typeface="Arial"/>
                        </a:rPr>
                        <a:t>mujtaba@apple.com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75452">
                <a:tc>
                  <a:txBody>
                    <a:bodyPr/>
                    <a:lstStyle/>
                    <a:p>
                      <a:pPr marL="0" marR="0" algn="ctr">
                        <a:spcBef>
                          <a:spcPts val="0"/>
                        </a:spcBef>
                        <a:spcAft>
                          <a:spcPts val="0"/>
                        </a:spcAft>
                      </a:pPr>
                      <a:r>
                        <a:rPr lang="en-US" sz="1200" dirty="0" smtClean="0">
                          <a:latin typeface="Times New Roman"/>
                          <a:ea typeface="Times New Roman"/>
                          <a:cs typeface="Arial"/>
                        </a:rPr>
                        <a:t>Guoqing Li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0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0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r>
                        <a:rPr lang="en-US" sz="1100" dirty="0" smtClean="0">
                          <a:solidFill>
                            <a:srgbClr val="000000"/>
                          </a:solidFill>
                          <a:latin typeface="Times New Roman"/>
                          <a:ea typeface="Times New Roman"/>
                          <a:cs typeface="Arial"/>
                        </a:rPr>
                        <a:t>guoqing_li@apple.com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75452">
                <a:tc>
                  <a:txBody>
                    <a:bodyPr/>
                    <a:lstStyle/>
                    <a:p>
                      <a:pPr marL="0" marR="0" algn="ctr">
                        <a:spcBef>
                          <a:spcPts val="0"/>
                        </a:spcBef>
                        <a:spcAft>
                          <a:spcPts val="0"/>
                        </a:spcAft>
                      </a:pPr>
                      <a:r>
                        <a:rPr lang="en-US" sz="1200" dirty="0" smtClean="0">
                          <a:latin typeface="Times New Roman"/>
                          <a:ea typeface="Times New Roman"/>
                          <a:cs typeface="Arial"/>
                        </a:rPr>
                        <a:t>Eric Wong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r>
                        <a:rPr lang="en-US" sz="1100" dirty="0" smtClean="0">
                          <a:solidFill>
                            <a:srgbClr val="000000"/>
                          </a:solidFill>
                          <a:latin typeface="Times New Roman"/>
                          <a:ea typeface="Times New Roman"/>
                          <a:cs typeface="Arial"/>
                        </a:rPr>
                        <a:t>ericwong@apple.com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75452">
                <a:tc>
                  <a:txBody>
                    <a:bodyPr/>
                    <a:lstStyle/>
                    <a:p>
                      <a:pPr marL="0" marR="0" algn="ctr">
                        <a:spcBef>
                          <a:spcPts val="0"/>
                        </a:spcBef>
                        <a:spcAft>
                          <a:spcPts val="0"/>
                        </a:spcAft>
                      </a:pPr>
                      <a:r>
                        <a:rPr lang="en-US" sz="1200" dirty="0" smtClean="0">
                          <a:latin typeface="Times New Roman"/>
                          <a:ea typeface="Times New Roman"/>
                          <a:cs typeface="Arial"/>
                        </a:rPr>
                        <a:t>Chris</a:t>
                      </a:r>
                      <a:r>
                        <a:rPr lang="en-US" sz="1200" baseline="0" dirty="0" smtClean="0">
                          <a:latin typeface="Times New Roman"/>
                          <a:ea typeface="Times New Roman"/>
                          <a:cs typeface="Arial"/>
                        </a:rPr>
                        <a:t> Hartman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r>
                        <a:rPr lang="en-US" sz="1100" dirty="0" smtClean="0">
                          <a:solidFill>
                            <a:srgbClr val="000000"/>
                          </a:solidFill>
                          <a:latin typeface="Times New Roman"/>
                          <a:ea typeface="Times New Roman"/>
                          <a:cs typeface="Arial"/>
                        </a:rPr>
                        <a:t>chartman@apple.com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8" name="标题 18"/>
          <p:cNvSpPr>
            <a:spLocks noGrp="1"/>
          </p:cNvSpPr>
          <p:nvPr>
            <p:ph type="title"/>
          </p:nvPr>
        </p:nvSpPr>
        <p:spPr>
          <a:xfrm>
            <a:off x="685800" y="762000"/>
            <a:ext cx="7772400" cy="228600"/>
          </a:xfrm>
        </p:spPr>
        <p:txBody>
          <a:bodyPr/>
          <a:lstStyle/>
          <a:p>
            <a:pPr algn="l"/>
            <a:r>
              <a:rPr lang="en-US" altLang="zh-CN" sz="2000" dirty="0" smtClean="0"/>
              <a:t>Authors (continued)</a:t>
            </a:r>
            <a:endParaRPr lang="zh-CN" altLang="en-US" sz="2000" dirty="0"/>
          </a:p>
        </p:txBody>
      </p:sp>
      <p:sp>
        <p:nvSpPr>
          <p:cNvPr id="11" name="Footer Placeholder 3"/>
          <p:cNvSpPr>
            <a:spLocks noGrp="1"/>
          </p:cNvSpPr>
          <p:nvPr>
            <p:ph type="ftr" sz="quarter" idx="11"/>
          </p:nvPr>
        </p:nvSpPr>
        <p:spPr>
          <a:xfrm>
            <a:off x="6913484" y="6477000"/>
            <a:ext cx="1649491" cy="184666"/>
          </a:xfrm>
        </p:spPr>
        <p:txBody>
          <a:bodyPr/>
          <a:lstStyle/>
          <a:p>
            <a:r>
              <a:rPr lang="en-US" altLang="ko-KR" dirty="0"/>
              <a:t>Po-Kai Huang et al. (Intel)</a:t>
            </a:r>
          </a:p>
        </p:txBody>
      </p:sp>
      <p:sp>
        <p:nvSpPr>
          <p:cNvPr id="12" name="Slide Number Placeholder 4"/>
          <p:cNvSpPr>
            <a:spLocks noGrp="1"/>
          </p:cNvSpPr>
          <p:nvPr>
            <p:ph type="sldNum" sz="quarter" idx="12"/>
          </p:nvPr>
        </p:nvSpPr>
        <p:spPr>
          <a:xfrm>
            <a:off x="4344988" y="6475413"/>
            <a:ext cx="530225" cy="182562"/>
          </a:xfrm>
        </p:spPr>
        <p:txBody>
          <a:bodyPr/>
          <a:lstStyle/>
          <a:p>
            <a:pPr>
              <a:defRPr/>
            </a:pPr>
            <a:r>
              <a:rPr lang="en-US" altLang="ko-KR" smtClean="0"/>
              <a:t>Slide </a:t>
            </a:r>
            <a:fld id="{78CBCF7A-1E0D-49A7-8A4E-07EEBC7D2FAE}" type="slidenum">
              <a:rPr lang="en-US" altLang="ko-KR" smtClean="0"/>
              <a:pPr>
                <a:defRPr/>
              </a:pPr>
              <a:t>8</a:t>
            </a:fld>
            <a:endParaRPr lang="en-US" altLang="ko-KR"/>
          </a:p>
        </p:txBody>
      </p:sp>
    </p:spTree>
    <p:extLst>
      <p:ext uri="{BB962C8B-B14F-4D97-AF65-F5344CB8AC3E}">
        <p14:creationId xmlns:p14="http://schemas.microsoft.com/office/powerpoint/2010/main" val="299045156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Abstract</a:t>
            </a:r>
          </a:p>
        </p:txBody>
      </p:sp>
      <p:sp>
        <p:nvSpPr>
          <p:cNvPr id="3" name="Content Placeholder 2"/>
          <p:cNvSpPr>
            <a:spLocks noGrp="1"/>
          </p:cNvSpPr>
          <p:nvPr>
            <p:ph idx="1"/>
          </p:nvPr>
        </p:nvSpPr>
        <p:spPr/>
        <p:txBody>
          <a:bodyPr/>
          <a:lstStyle/>
          <a:p>
            <a:r>
              <a:rPr lang="en-US" sz="2000" dirty="0"/>
              <a:t>MU features such as OFDMA and MU-MIMO </a:t>
            </a:r>
            <a:r>
              <a:rPr lang="en-US" sz="2000" dirty="0" smtClean="0"/>
              <a:t>have </a:t>
            </a:r>
            <a:r>
              <a:rPr lang="en-US" sz="2000" dirty="0"/>
              <a:t>been introduced in SFD [1]</a:t>
            </a:r>
          </a:p>
          <a:p>
            <a:endParaRPr lang="en-US" sz="2000" dirty="0"/>
          </a:p>
          <a:p>
            <a:r>
              <a:rPr lang="en-US" sz="2000" dirty="0"/>
              <a:t>However, for DL MU, hidden node may exist, and there is no efficient mechanism to protect the transmission from hidden node</a:t>
            </a:r>
          </a:p>
          <a:p>
            <a:pPr marL="0" indent="0">
              <a:buNone/>
            </a:pPr>
            <a:endParaRPr lang="en-US" sz="1600" dirty="0"/>
          </a:p>
          <a:p>
            <a:r>
              <a:rPr lang="en-US" sz="2000" dirty="0"/>
              <a:t>This contribution proposes to define a </a:t>
            </a:r>
            <a:r>
              <a:rPr lang="en-US" sz="2000" dirty="0" smtClean="0"/>
              <a:t>frame, </a:t>
            </a:r>
            <a:r>
              <a:rPr lang="en-US" sz="2000" dirty="0"/>
              <a:t>called MU-RTS </a:t>
            </a:r>
            <a:r>
              <a:rPr lang="en-US" sz="2000" dirty="0" smtClean="0"/>
              <a:t>in this presentation, that </a:t>
            </a:r>
            <a:r>
              <a:rPr lang="en-US" sz="2000" dirty="0"/>
              <a:t>solicits simultaneous </a:t>
            </a:r>
            <a:r>
              <a:rPr lang="en-US" sz="2000" dirty="0" smtClean="0"/>
              <a:t>CTS responses </a:t>
            </a:r>
            <a:r>
              <a:rPr lang="en-US" sz="2000" dirty="0"/>
              <a:t>to protect DL MU from hidden </a:t>
            </a:r>
            <a:r>
              <a:rPr lang="en-US" sz="2000" dirty="0" smtClean="0"/>
              <a:t>node</a:t>
            </a:r>
            <a:endParaRPr lang="en-US" sz="2000" dirty="0"/>
          </a:p>
          <a:p>
            <a:endParaRPr lang="en-US" dirty="0"/>
          </a:p>
        </p:txBody>
      </p:sp>
      <p:sp>
        <p:nvSpPr>
          <p:cNvPr id="4" name="Footer Placeholder 3"/>
          <p:cNvSpPr>
            <a:spLocks noGrp="1"/>
          </p:cNvSpPr>
          <p:nvPr>
            <p:ph type="ftr" sz="quarter" idx="11"/>
          </p:nvPr>
        </p:nvSpPr>
        <p:spPr/>
        <p:txBody>
          <a:bodyPr/>
          <a:lstStyle/>
          <a:p>
            <a:r>
              <a:rPr lang="en-US" altLang="ko-KR" dirty="0"/>
              <a:t>Po-Kai Huang et al. (Intel)</a:t>
            </a:r>
          </a:p>
        </p:txBody>
      </p:sp>
      <p:sp>
        <p:nvSpPr>
          <p:cNvPr id="5" name="Slide Number Placeholder 4"/>
          <p:cNvSpPr>
            <a:spLocks noGrp="1"/>
          </p:cNvSpPr>
          <p:nvPr>
            <p:ph type="sldNum" sz="quarter" idx="12"/>
          </p:nvPr>
        </p:nvSpPr>
        <p:spPr/>
        <p:txBody>
          <a:bodyPr/>
          <a:lstStyle/>
          <a:p>
            <a:pPr>
              <a:defRPr/>
            </a:pPr>
            <a:r>
              <a:rPr lang="en-US" altLang="ko-KR" smtClean="0"/>
              <a:t>Slide </a:t>
            </a:r>
            <a:fld id="{78CBCF7A-1E0D-49A7-8A4E-07EEBC7D2FAE}" type="slidenum">
              <a:rPr lang="en-US" altLang="ko-KR" smtClean="0"/>
              <a:pPr>
                <a:defRPr/>
              </a:pPr>
              <a:t>9</a:t>
            </a:fld>
            <a:endParaRPr lang="en-US" altLang="ko-KR"/>
          </a:p>
        </p:txBody>
      </p:sp>
    </p:spTree>
    <p:extLst>
      <p:ext uri="{BB962C8B-B14F-4D97-AF65-F5344CB8AC3E}">
        <p14:creationId xmlns:p14="http://schemas.microsoft.com/office/powerpoint/2010/main" val="1828573234"/>
      </p:ext>
    </p:extLst>
  </p:cSld>
  <p:clrMapOvr>
    <a:masterClrMapping/>
  </p:clrMapOvr>
  <p:timing>
    <p:tnLst>
      <p:par>
        <p:cTn id="1" dur="indefinite" restart="never" nodeType="tmRoot"/>
      </p:par>
    </p:tnLst>
  </p:timing>
</p:sld>
</file>

<file path=ppt/theme/theme1.xml><?xml version="1.0" encoding="utf-8"?>
<a:theme xmlns:a="http://schemas.openxmlformats.org/drawingml/2006/main" name="1_802.11-09/0091r0">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1_802.11-09/0091r0">
      <a:majorFont>
        <a:latin typeface=""/>
        <a:ea typeface=""/>
        <a:cs typeface=""/>
      </a:majorFont>
      <a:minorFont>
        <a:latin typefac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89765</TotalTime>
  <Words>2101</Words>
  <Application>Microsoft Office PowerPoint</Application>
  <PresentationFormat>On-screen Show (4:3)</PresentationFormat>
  <Paragraphs>578</Paragraphs>
  <Slides>24</Slides>
  <Notes>1</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1_802.11-09/0091r0</vt:lpstr>
      <vt:lpstr>MU-RTS/CTS for DL MU</vt:lpstr>
      <vt:lpstr>Authors (continued)</vt:lpstr>
      <vt:lpstr>Authors (continued)</vt:lpstr>
      <vt:lpstr>Authors (continued)</vt:lpstr>
      <vt:lpstr>Authors (continued)</vt:lpstr>
      <vt:lpstr>Authors (continued)</vt:lpstr>
      <vt:lpstr>Authors (continued)</vt:lpstr>
      <vt:lpstr>Authors (continued)</vt:lpstr>
      <vt:lpstr>Abstract</vt:lpstr>
      <vt:lpstr>Background</vt:lpstr>
      <vt:lpstr>MU protection proposal in 11ac</vt:lpstr>
      <vt:lpstr>Proposal</vt:lpstr>
      <vt:lpstr>Proposal</vt:lpstr>
      <vt:lpstr>Discussion</vt:lpstr>
      <vt:lpstr>Conclusion</vt:lpstr>
      <vt:lpstr>Straw poll #1</vt:lpstr>
      <vt:lpstr>Straw poll #2</vt:lpstr>
      <vt:lpstr>Reference</vt:lpstr>
      <vt:lpstr>Appendix – Simulation for Simultaneous CTS Responses</vt:lpstr>
      <vt:lpstr>Results</vt:lpstr>
      <vt:lpstr>Appendix – Improvement for Hidden Node</vt:lpstr>
      <vt:lpstr>Appendix – Improvement for Hidden Node</vt:lpstr>
      <vt:lpstr>Appendix – Improvement for Hidden Node</vt:lpstr>
      <vt:lpstr>Results of E1/Eo</vt:lpstr>
    </vt:vector>
  </TitlesOfParts>
  <Company>Ralink Technology Corporation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TGac Functional Requirements</dc:title>
  <dc:creator>Peter Loc</dc:creator>
  <cp:lastModifiedBy>Huang, Po-kai</cp:lastModifiedBy>
  <cp:revision>1759</cp:revision>
  <cp:lastPrinted>1998-02-10T13:28:06Z</cp:lastPrinted>
  <dcterms:created xsi:type="dcterms:W3CDTF">2008-03-19T13:28:15Z</dcterms:created>
  <dcterms:modified xsi:type="dcterms:W3CDTF">2015-07-13T07:53:26Z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(2)ndN2+f5+H6Oa5Ar6D/fsOfPwynaVO7upP6OyTHHzJNNJ6YE2CI08GRTvxADfg3gt9clyY7QWBNGbcPtbIW/Trq/DozI3VVpEtZc96UFleYLRn2MmKawXIEWzEndtJa+EpVDyytG95bl8a5hTd8CwwoNR9UQ02xfE78py3qFcwykDEG6koFCxfghDuWfrLgpV147Wb92kMu6P33SZzddT2u5lHz2uwBiv1xqYHuSRbizqUUtT</vt:lpwstr>
  </property>
  <property fmtid="{D5CDD505-2E9C-101B-9397-08002B2CF9AE}" pid="3" name="_ms_pID_725343_00">
    <vt:lpwstr>_</vt:lpwstr>
  </property>
  <property fmtid="{D5CDD505-2E9C-101B-9397-08002B2CF9AE}" pid="4" name="_ms_pID_7253431">
    <vt:lpwstr>SVOhp3CcbsvUPftqRfyd9hf1MX8ttnii9h4oUA3y+YsBEiqebmBsp+QHmGWYbHNQCwkcYzo0ZzwwD18U3jHtGKQaCzzy1EeUZzBV3hkYPqQtFUuW402uNFa8Hay1DLMwnkCZWQ6RddTeuPYijTrh911Cu6rs/DIj1/AZeg==</vt:lpwstr>
  </property>
  <property fmtid="{D5CDD505-2E9C-101B-9397-08002B2CF9AE}" pid="5" name="_ms_pID_7253431_00">
    <vt:lpwstr>_</vt:lpwstr>
  </property>
  <property fmtid="{D5CDD505-2E9C-101B-9397-08002B2CF9AE}" pid="6" name="sflag">
    <vt:lpwstr>1373896797</vt:lpwstr>
  </property>
</Properties>
</file>