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7" r:id="rId4"/>
    <p:sldId id="265" r:id="rId5"/>
    <p:sldId id="281" r:id="rId6"/>
    <p:sldId id="279" r:id="rId7"/>
    <p:sldId id="264" r:id="rId8"/>
    <p:sldId id="283" r:id="rId9"/>
    <p:sldId id="27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2" d="100"/>
          <a:sy n="82" d="100"/>
        </p:scale>
        <p:origin x="6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Extensible Preamble Format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58407"/>
              </p:ext>
            </p:extLst>
          </p:nvPr>
        </p:nvGraphicFramePr>
        <p:xfrm>
          <a:off x="509588" y="2519363"/>
          <a:ext cx="8659812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5" imgW="6240767" imgH="2753935" progId="Word.Document.8">
                  <p:embed/>
                </p:oleObj>
              </mc:Choice>
              <mc:Fallback>
                <p:oleObj name="Document" r:id="rId5" imgW="6240767" imgH="27539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9363"/>
                        <a:ext cx="8659812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Every time a new amendment requiring a new PHY preamble format, a new preamble format </a:t>
            </a:r>
            <a:r>
              <a:rPr lang="en-GB" sz="1800" b="0" dirty="0" err="1" smtClean="0"/>
              <a:t>autodetection</a:t>
            </a:r>
            <a:r>
              <a:rPr lang="en-GB" sz="1800" b="0" dirty="0" smtClean="0"/>
              <a:t> needs to be defined. While the method we used since 11n to 11ac is extensible, its efficiency is very low.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We propose to create a new preamble format that is straightforward extensible for future PHY </a:t>
            </a:r>
            <a:r>
              <a:rPr lang="en-GB" sz="1800" b="0" dirty="0" err="1" smtClean="0"/>
              <a:t>ammendments</a:t>
            </a:r>
            <a:r>
              <a:rPr lang="en-GB" sz="1800" b="0" dirty="0"/>
              <a:t> </a:t>
            </a:r>
            <a:r>
              <a:rPr lang="en-GB" sz="1800" b="0" dirty="0" smtClean="0"/>
              <a:t>(i.e. encode the preamble format in the SIG field).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To do this, the first step is to have a way to distinguish the new preamble format from the old preamble format. The rest is simply looking at the encoded format bits.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 Develop </a:t>
            </a:r>
            <a:r>
              <a:rPr lang="en-US" smtClean="0"/>
              <a:t>an extensible new </a:t>
            </a:r>
            <a:r>
              <a:rPr lang="en-US" dirty="0" smtClean="0"/>
              <a:t>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フローチャート : 代替処理 6"/>
          <p:cNvSpPr/>
          <p:nvPr/>
        </p:nvSpPr>
        <p:spPr>
          <a:xfrm>
            <a:off x="3059832" y="2060848"/>
            <a:ext cx="1871663" cy="43180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  <a:latin typeface="Calibri" pitchFamily="34" charset="0"/>
              </a:rPr>
              <a:t>START</a:t>
            </a:r>
            <a:endParaRPr lang="ja-JP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フローチャート : 判断 7"/>
          <p:cNvSpPr/>
          <p:nvPr/>
        </p:nvSpPr>
        <p:spPr>
          <a:xfrm>
            <a:off x="2555800" y="3140968"/>
            <a:ext cx="2879725" cy="71913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Calibri" pitchFamily="34" charset="0"/>
              </a:rPr>
              <a:t>STEP 1</a:t>
            </a: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New Format?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>
            <a:stCxn id="8" idx="2"/>
            <a:endCxn id="9" idx="0"/>
          </p:cNvCxnSpPr>
          <p:nvPr/>
        </p:nvCxnSpPr>
        <p:spPr bwMode="auto">
          <a:xfrm flipH="1">
            <a:off x="3995663" y="2492648"/>
            <a:ext cx="1" cy="648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正方形/長方形 16"/>
          <p:cNvSpPr/>
          <p:nvPr/>
        </p:nvSpPr>
        <p:spPr>
          <a:xfrm>
            <a:off x="5726116" y="4801086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11ac </a:t>
            </a:r>
            <a:r>
              <a:rPr lang="en-US" altLang="ja-JP" sz="1050" dirty="0" err="1" smtClean="0">
                <a:solidFill>
                  <a:srgbClr val="FF0000"/>
                </a:solidFill>
                <a:latin typeface="Calibri" pitchFamily="34" charset="0"/>
              </a:rPr>
              <a:t>Autodetection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1" name="カギ線コネクタ 20"/>
          <p:cNvCxnSpPr>
            <a:stCxn id="9" idx="3"/>
            <a:endCxn id="17" idx="0"/>
          </p:cNvCxnSpPr>
          <p:nvPr/>
        </p:nvCxnSpPr>
        <p:spPr bwMode="auto">
          <a:xfrm>
            <a:off x="5435525" y="3500537"/>
            <a:ext cx="902572" cy="13005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正方形/長方形 22"/>
          <p:cNvSpPr/>
          <p:nvPr/>
        </p:nvSpPr>
        <p:spPr>
          <a:xfrm>
            <a:off x="3214354" y="4801086"/>
            <a:ext cx="1538196" cy="4679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Step 2: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11ax and future format 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6" name="直線矢印コネクタ 25"/>
          <p:cNvCxnSpPr>
            <a:stCxn id="9" idx="2"/>
            <a:endCxn id="23" idx="0"/>
          </p:cNvCxnSpPr>
          <p:nvPr/>
        </p:nvCxnSpPr>
        <p:spPr bwMode="auto">
          <a:xfrm flipH="1">
            <a:off x="3983452" y="3860105"/>
            <a:ext cx="12211" cy="940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726116" y="314096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06411" y="408401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45952" y="2667551"/>
            <a:ext cx="40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1: Isolate the New Preamble Format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2907" y="5253433"/>
            <a:ext cx="5824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2: Define an extensible encoding for 11ax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and future extensions</a:t>
            </a:r>
          </a:p>
        </p:txBody>
      </p:sp>
    </p:spTree>
    <p:extLst>
      <p:ext uri="{BB962C8B-B14F-4D97-AF65-F5344CB8AC3E}">
        <p14:creationId xmlns:p14="http://schemas.microsoft.com/office/powerpoint/2010/main" val="100317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Isolating the new 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8" name="テキスト ボックス 87"/>
          <p:cNvSpPr txBox="1">
            <a:spLocks noChangeArrowheads="1"/>
          </p:cNvSpPr>
          <p:nvPr/>
        </p:nvSpPr>
        <p:spPr bwMode="auto">
          <a:xfrm>
            <a:off x="3975100" y="2378100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9" name="テキスト ボックス 88"/>
          <p:cNvSpPr txBox="1">
            <a:spLocks noChangeArrowheads="1"/>
          </p:cNvSpPr>
          <p:nvPr/>
        </p:nvSpPr>
        <p:spPr bwMode="auto">
          <a:xfrm>
            <a:off x="3348038" y="2378100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テキスト ボックス 89"/>
          <p:cNvSpPr txBox="1">
            <a:spLocks noChangeArrowheads="1"/>
          </p:cNvSpPr>
          <p:nvPr/>
        </p:nvSpPr>
        <p:spPr bwMode="auto">
          <a:xfrm>
            <a:off x="2627313" y="237810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3080" y="3045731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1. By using BPSK in the 2 symbols after L-SIG, we quickly narrow down the option to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11ax+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Legacy with BPSK modulated data</a:t>
            </a:r>
          </a:p>
          <a:p>
            <a:pPr marL="342900" indent="-342900">
              <a:buAutoNum type="arabicPeriod" startAt="2"/>
            </a:pPr>
            <a:r>
              <a:rPr lang="en-US" sz="1800" dirty="0" smtClean="0">
                <a:solidFill>
                  <a:schemeClr val="tx1"/>
                </a:solidFill>
              </a:rPr>
              <a:t>To rule out Legacy with BPSK, several approaches can be made [1-2].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CRC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Service Field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Additional QBPSK symbol at the end of HE-SIG2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Special patterns in HE-SIG1 (Repeated L-SIG, Signatures)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2941525" y="2732811"/>
            <a:ext cx="2232248" cy="32320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30053" y="2002590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315678" y="2007353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318853" y="1997828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598128" y="1997828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58265" y="1989890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5" name="テキスト ボックス 7"/>
          <p:cNvSpPr txBox="1">
            <a:spLocks noChangeArrowheads="1"/>
          </p:cNvSpPr>
          <p:nvPr/>
        </p:nvSpPr>
        <p:spPr bwMode="auto">
          <a:xfrm>
            <a:off x="1158265" y="2031165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 rot="5400000">
            <a:off x="1698809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2417947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11"/>
          <p:cNvSpPr txBox="1">
            <a:spLocks noChangeArrowheads="1"/>
          </p:cNvSpPr>
          <p:nvPr/>
        </p:nvSpPr>
        <p:spPr bwMode="auto">
          <a:xfrm>
            <a:off x="1883753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69" name="テキスト ボックス 12"/>
          <p:cNvSpPr txBox="1">
            <a:spLocks noChangeArrowheads="1"/>
          </p:cNvSpPr>
          <p:nvPr/>
        </p:nvSpPr>
        <p:spPr bwMode="auto">
          <a:xfrm>
            <a:off x="2599715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rot="5400000">
            <a:off x="3138672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4570597" y="2174834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848283" y="2157372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011628" y="2034511"/>
            <a:ext cx="995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>
                <a:solidFill>
                  <a:schemeClr val="tx1"/>
                </a:solidFill>
              </a:rPr>
              <a:t>Define an extensible format to separate 11ax+ </a:t>
            </a:r>
            <a:r>
              <a:rPr lang="en-US" dirty="0" smtClean="0">
                <a:solidFill>
                  <a:schemeClr val="tx1"/>
                </a:solidFill>
              </a:rPr>
              <a:t>preamble </a:t>
            </a:r>
            <a:r>
              <a:rPr lang="en-US" dirty="0">
                <a:solidFill>
                  <a:schemeClr val="tx1"/>
                </a:solidFill>
              </a:rPr>
              <a:t>formats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5859612" y="1824261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5237" y="1829024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48412" y="1819499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27687" y="1819499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87824" y="1811561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2987824" y="1852836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3528368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4247506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1"/>
          <p:cNvSpPr txBox="1">
            <a:spLocks noChangeArrowheads="1"/>
          </p:cNvSpPr>
          <p:nvPr/>
        </p:nvSpPr>
        <p:spPr bwMode="auto">
          <a:xfrm>
            <a:off x="3713312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4429274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5400000">
            <a:off x="4968231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6400156" y="199650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87"/>
          <p:cNvSpPr txBox="1">
            <a:spLocks noChangeArrowheads="1"/>
          </p:cNvSpPr>
          <p:nvPr/>
        </p:nvSpPr>
        <p:spPr bwMode="auto">
          <a:xfrm>
            <a:off x="5775474" y="2210024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0" name="テキスト ボックス 88"/>
          <p:cNvSpPr txBox="1">
            <a:spLocks noChangeArrowheads="1"/>
          </p:cNvSpPr>
          <p:nvPr/>
        </p:nvSpPr>
        <p:spPr bwMode="auto">
          <a:xfrm>
            <a:off x="5148412" y="2210024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テキスト ボックス 89"/>
          <p:cNvSpPr txBox="1">
            <a:spLocks noChangeArrowheads="1"/>
          </p:cNvSpPr>
          <p:nvPr/>
        </p:nvSpPr>
        <p:spPr bwMode="auto">
          <a:xfrm>
            <a:off x="4427687" y="2210024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5677842" y="1979043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687492" y="1772816"/>
            <a:ext cx="9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TBD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H="1">
            <a:off x="3726752" y="2183036"/>
            <a:ext cx="1413725" cy="5940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5875484" y="2175099"/>
            <a:ext cx="2324102" cy="605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/>
          <p:cNvSpPr/>
          <p:nvPr/>
        </p:nvSpPr>
        <p:spPr>
          <a:xfrm>
            <a:off x="3708549" y="2780928"/>
            <a:ext cx="4491037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39149" y="284824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11ax-SIG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 bwMode="auto">
          <a:xfrm flipV="1">
            <a:off x="3591547" y="3267727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テキスト ボックス 76"/>
          <p:cNvSpPr txBox="1"/>
          <p:nvPr/>
        </p:nvSpPr>
        <p:spPr>
          <a:xfrm>
            <a:off x="2987824" y="3431591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11ax indicator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3508590" y="286414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44429" y="280606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2021" y="61501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Note: 11bx, 11cx, etc. are future extensions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3897412" y="3861048"/>
            <a:ext cx="4320629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535319" y="392836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11bx-SIG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512380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48219" y="388618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3701867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625832" y="3896323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175940" y="4681669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11bx indicator</a:t>
            </a:r>
          </a:p>
        </p:txBody>
      </p:sp>
      <p:cxnSp>
        <p:nvCxnSpPr>
          <p:cNvPr id="95" name="直線矢印コネクタ 94"/>
          <p:cNvCxnSpPr/>
          <p:nvPr/>
        </p:nvCxnSpPr>
        <p:spPr bwMode="auto">
          <a:xfrm flipV="1">
            <a:off x="3785158" y="439991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/>
          <p:cNvSpPr/>
          <p:nvPr/>
        </p:nvSpPr>
        <p:spPr>
          <a:xfrm>
            <a:off x="4281737" y="5013176"/>
            <a:ext cx="3917850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709964" y="5080496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11cx-SIG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687025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622864" y="5038310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3876512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00477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540886" y="5825962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11cx indicator</a:t>
            </a:r>
          </a:p>
        </p:txBody>
      </p:sp>
      <p:cxnSp>
        <p:nvCxnSpPr>
          <p:cNvPr id="103" name="直線矢印コネクタ 102"/>
          <p:cNvCxnSpPr/>
          <p:nvPr/>
        </p:nvCxnSpPr>
        <p:spPr bwMode="auto">
          <a:xfrm flipV="1">
            <a:off x="4150104" y="5544203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正方形/長方形 103"/>
          <p:cNvSpPr/>
          <p:nvPr/>
        </p:nvSpPr>
        <p:spPr>
          <a:xfrm>
            <a:off x="4082144" y="509942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005486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99592" y="2864146"/>
            <a:ext cx="18002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Propose a Prefix code for encoding the format</a:t>
            </a:r>
          </a:p>
        </p:txBody>
      </p:sp>
    </p:spTree>
    <p:extLst>
      <p:ext uri="{BB962C8B-B14F-4D97-AF65-F5344CB8AC3E}">
        <p14:creationId xmlns:p14="http://schemas.microsoft.com/office/powerpoint/2010/main" val="78242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Proposed Step 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800" b="0" dirty="0" smtClean="0"/>
              <a:t>With </a:t>
            </a:r>
            <a:r>
              <a:rPr lang="en-US" sz="1800" b="0" dirty="0"/>
              <a:t>Step 1, 11ax devices can readily distinguish its packet from 11ac and earlier packet formats. However with Step 2, it can also </a:t>
            </a:r>
            <a:r>
              <a:rPr lang="en-US" sz="1800" dirty="0"/>
              <a:t>distinguish itself from future extensions</a:t>
            </a:r>
            <a:r>
              <a:rPr lang="en-US" sz="1800" dirty="0" smtClean="0"/>
              <a:t>.</a:t>
            </a:r>
          </a:p>
          <a:p>
            <a:pPr>
              <a:buAutoNum type="arabicPeriod"/>
            </a:pPr>
            <a:r>
              <a:rPr lang="en-US" sz="1800" b="0" dirty="0" smtClean="0"/>
              <a:t> Step 2  can either serve as an </a:t>
            </a:r>
            <a:r>
              <a:rPr lang="en-US" sz="1800" dirty="0" smtClean="0"/>
              <a:t>additional check</a:t>
            </a:r>
            <a:r>
              <a:rPr lang="en-US" sz="1800" b="0" dirty="0" smtClean="0"/>
              <a:t> for detecting 11ax preambles or a built in </a:t>
            </a:r>
            <a:r>
              <a:rPr lang="en-US" sz="1800" dirty="0" smtClean="0"/>
              <a:t>spoofing method </a:t>
            </a:r>
            <a:r>
              <a:rPr lang="en-US" sz="1800" b="0" dirty="0" smtClean="0"/>
              <a:t>that can be used by future </a:t>
            </a:r>
            <a:r>
              <a:rPr lang="en-US" sz="1800" b="0" dirty="0" err="1" smtClean="0"/>
              <a:t>ammendments</a:t>
            </a:r>
            <a:r>
              <a:rPr lang="en-US" sz="1800" b="0" dirty="0"/>
              <a:t>.</a:t>
            </a:r>
            <a:endParaRPr lang="en-US" sz="1800" b="0" dirty="0" smtClean="0"/>
          </a:p>
          <a:p>
            <a:pPr marL="0" indent="0"/>
            <a:r>
              <a:rPr lang="en-US" sz="1800" b="0" dirty="0" smtClean="0"/>
              <a:t>3. Once the received frame is judged to be of the new format, detections of the future extensions have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Accuracy </a:t>
            </a:r>
            <a:r>
              <a:rPr lang="en-US" sz="1800" b="0" dirty="0" smtClean="0"/>
              <a:t>- Equal to the BER of the L-SIG (or HE-SIG). This already has very good accuracy due to the Viterbi decoder.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Extensibility</a:t>
            </a:r>
            <a:r>
              <a:rPr lang="en-US" sz="1800" b="0" dirty="0" smtClean="0"/>
              <a:t>- Only one bit overhead for 11ax. Additional bit per future extension.</a:t>
            </a:r>
          </a:p>
          <a:p>
            <a:pPr marL="0" indent="0"/>
            <a:r>
              <a:rPr lang="en-US" sz="1800" b="0" dirty="0" smtClean="0"/>
              <a:t>3. By using a </a:t>
            </a:r>
            <a:r>
              <a:rPr lang="en-US" sz="1800" dirty="0" smtClean="0"/>
              <a:t>prefix code </a:t>
            </a:r>
            <a:r>
              <a:rPr lang="en-US" sz="1800" b="0" dirty="0" smtClean="0"/>
              <a:t>based encoding, we don’t need to allot any bits for extensions that doesn’t exist yet.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1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11-15/0579, “Preamble design and auto-detection,” </a:t>
            </a:r>
            <a:r>
              <a:rPr lang="en-US" dirty="0" err="1"/>
              <a:t>Hongyuan</a:t>
            </a:r>
            <a:r>
              <a:rPr lang="en-US" dirty="0"/>
              <a:t> Zhang (Marvell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/>
              <a:t>2] 15/0081, “Considerations on 11ax Auto-detection Methods,” </a:t>
            </a:r>
            <a:r>
              <a:rPr lang="en-US" dirty="0" err="1"/>
              <a:t>Jaeyoung</a:t>
            </a:r>
            <a:r>
              <a:rPr lang="en-US" dirty="0"/>
              <a:t> Song (KAIST)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idea of having a new extensible preamble format where 11ax devices can detect future 802.11 extensions.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09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11ax SFD:</a:t>
            </a:r>
          </a:p>
          <a:p>
            <a:endParaRPr lang="en-US" dirty="0" smtClean="0"/>
          </a:p>
          <a:p>
            <a:r>
              <a:rPr lang="en-US" dirty="0" smtClean="0"/>
              <a:t>The HE PPDU shall include a TBD number of format indication bits in </a:t>
            </a:r>
            <a:r>
              <a:rPr lang="en-GB" dirty="0" smtClean="0"/>
              <a:t>HE-SIG-A </a:t>
            </a:r>
            <a:r>
              <a:rPr lang="en-US" dirty="0" smtClean="0"/>
              <a:t>Field.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Y/N/A: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69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3573</TotalTime>
  <Words>641</Words>
  <Application>Microsoft Office PowerPoint</Application>
  <PresentationFormat>画面に合わせる (4:3)</PresentationFormat>
  <Paragraphs>127</Paragraphs>
  <Slides>9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ＭＳ Ｐゴシック</vt:lpstr>
      <vt:lpstr>MS Gothic</vt:lpstr>
      <vt:lpstr>Arial</vt:lpstr>
      <vt:lpstr>Calibri</vt:lpstr>
      <vt:lpstr>Times New Roman</vt:lpstr>
      <vt:lpstr>Office テーマ</vt:lpstr>
      <vt:lpstr>Document</vt:lpstr>
      <vt:lpstr>Extensible Preamble Format Design</vt:lpstr>
      <vt:lpstr>Summary</vt:lpstr>
      <vt:lpstr>Proposal- Develop an extensible new preamble format</vt:lpstr>
      <vt:lpstr>Step 1: Isolating the new preamble format</vt:lpstr>
      <vt:lpstr>Step 2: Define an extensible format to separate 11ax+ preamble formats</vt:lpstr>
      <vt:lpstr>Benefits of Proposed Step 2</vt:lpstr>
      <vt:lpstr>References</vt:lpstr>
      <vt:lpstr>Strawpoll</vt:lpstr>
      <vt:lpstr>Strawpoll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188</cp:revision>
  <cp:lastPrinted>1601-01-01T00:00:00Z</cp:lastPrinted>
  <dcterms:created xsi:type="dcterms:W3CDTF">2015-06-17T05:34:49Z</dcterms:created>
  <dcterms:modified xsi:type="dcterms:W3CDTF">2015-07-13T17:25:44Z</dcterms:modified>
</cp:coreProperties>
</file>