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12" r:id="rId4"/>
    <p:sldId id="314" r:id="rId5"/>
    <p:sldId id="349" r:id="rId6"/>
    <p:sldId id="337" r:id="rId7"/>
    <p:sldId id="340" r:id="rId8"/>
    <p:sldId id="338" r:id="rId9"/>
    <p:sldId id="339" r:id="rId10"/>
    <p:sldId id="331" r:id="rId11"/>
    <p:sldId id="327" r:id="rId12"/>
    <p:sldId id="343" r:id="rId13"/>
    <p:sldId id="348" r:id="rId14"/>
    <p:sldId id="347" r:id="rId15"/>
    <p:sldId id="315" r:id="rId16"/>
    <p:sldId id="344" r:id="rId17"/>
    <p:sldId id="345" r:id="rId18"/>
    <p:sldId id="266" r:id="rId19"/>
    <p:sldId id="258" r:id="rId20"/>
    <p:sldId id="330" r:id="rId21"/>
    <p:sldId id="335" r:id="rId22"/>
    <p:sldId id="328" r:id="rId23"/>
    <p:sldId id="329" r:id="rId24"/>
    <p:sldId id="324" r:id="rId25"/>
    <p:sldId id="325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8" autoAdjust="0"/>
    <p:restoredTop sz="86330" autoAdjust="0"/>
  </p:normalViewPr>
  <p:slideViewPr>
    <p:cSldViewPr snapToGrid="0">
      <p:cViewPr varScale="1">
        <p:scale>
          <a:sx n="89" d="100"/>
          <a:sy n="89" d="100"/>
        </p:scale>
        <p:origin x="-80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20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42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5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5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5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4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0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>
          <a:xfrm>
            <a:off x="5640388" y="96838"/>
            <a:ext cx="639762" cy="211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5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FCI statistics</a:t>
            </a:r>
            <a:r>
              <a:rPr kumimoji="1" lang="en-US" altLang="ja-JP" baseline="0" dirty="0" smtClean="0"/>
              <a:t> report can also be generated by link unit.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3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0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802.11-15/0803r0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dirty="0"/>
              <a:t>July 2015</a:t>
            </a:r>
            <a:endParaRPr lang="en-GB" altLang="ja-JP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 smtClean="0"/>
              <a:t>Peng Shao, NEC Communication Systems, Ltd.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Frame Collision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Information Management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sz="2000" b="0" dirty="0" smtClean="0"/>
              <a:t>2015-07-14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46045"/>
              </p:ext>
            </p:extLst>
          </p:nvPr>
        </p:nvGraphicFramePr>
        <p:xfrm>
          <a:off x="528638" y="2281238"/>
          <a:ext cx="7910512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" name="Document" r:id="rId4" imgW="8262017" imgH="3306004" progId="Word.Document.8">
                  <p:embed/>
                </p:oleObj>
              </mc:Choice>
              <mc:Fallback>
                <p:oleObj name="Document" r:id="rId4" imgW="8262017" imgH="330600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281238"/>
                        <a:ext cx="7910512" cy="316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203580" y="2743200"/>
            <a:ext cx="4787770" cy="3556002"/>
            <a:chOff x="3021805" y="2934286"/>
            <a:chExt cx="6019754" cy="349826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805" y="2934286"/>
              <a:ext cx="6019754" cy="349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正方形/長方形 14"/>
            <p:cNvSpPr/>
            <p:nvPr/>
          </p:nvSpPr>
          <p:spPr bwMode="auto">
            <a:xfrm flipH="1">
              <a:off x="4106228" y="5431932"/>
              <a:ext cx="896567" cy="17418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 flipH="1">
              <a:off x="4106228" y="4812905"/>
              <a:ext cx="896567" cy="15844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2058" y="495300"/>
            <a:ext cx="7770813" cy="1065213"/>
          </a:xfrm>
        </p:spPr>
        <p:txBody>
          <a:bodyPr/>
          <a:lstStyle/>
          <a:p>
            <a:r>
              <a:rPr kumimoji="1" lang="en-US" altLang="ja-JP" dirty="0" smtClean="0"/>
              <a:t>FCI management in PHY/MAC layer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3580" y="1446902"/>
            <a:ext cx="866093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Frame transmission/reception uses PHY-SAP and PMD_SAP primitives between sub-layers </a:t>
            </a:r>
            <a:r>
              <a:rPr lang="en-US" altLang="ja-JP" dirty="0" smtClean="0"/>
              <a:t>in </a:t>
            </a:r>
            <a:r>
              <a:rPr lang="en-US" altLang="ja-JP" dirty="0"/>
              <a:t>PHY/MAC layer.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We propose to add 2 primitives “PHY-FCI”  and “PMD-FCI”.</a:t>
            </a:r>
          </a:p>
          <a:p>
            <a:pPr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999" y="5994403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Proposal </a:t>
            </a:r>
            <a:r>
              <a:rPr lang="en-US" altLang="ja-JP" dirty="0" smtClean="0"/>
              <a:t>for additional </a:t>
            </a:r>
            <a:r>
              <a:rPr lang="en-US" altLang="ja-JP" dirty="0"/>
              <a:t>s</a:t>
            </a:r>
            <a:r>
              <a:rPr kumimoji="1" lang="en-US" altLang="ja-JP" dirty="0" smtClean="0"/>
              <a:t>ervice primitives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619" y="1566725"/>
            <a:ext cx="8297176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“</a:t>
            </a:r>
            <a:r>
              <a:rPr lang="en-US" altLang="ja-JP" u="sng" dirty="0" smtClean="0"/>
              <a:t>Request/Confirm” primitives </a:t>
            </a:r>
            <a:r>
              <a:rPr lang="en-US" altLang="ja-JP" dirty="0" smtClean="0"/>
              <a:t>should be included for on-demand communication from upper layer and </a:t>
            </a:r>
            <a:r>
              <a:rPr lang="en-US" altLang="ja-JP" u="sng" dirty="0" smtClean="0"/>
              <a:t>“</a:t>
            </a:r>
            <a:r>
              <a:rPr lang="en-US" altLang="ja-JP" u="sng" dirty="0" smtClean="0">
                <a:solidFill>
                  <a:schemeClr val="tx1"/>
                </a:solidFill>
              </a:rPr>
              <a:t>Indicate</a:t>
            </a:r>
            <a:r>
              <a:rPr lang="en-US" altLang="ja-JP" u="sng" dirty="0" smtClean="0"/>
              <a:t>” primitiv</a:t>
            </a:r>
            <a:r>
              <a:rPr lang="en-US" altLang="ja-JP" dirty="0" smtClean="0"/>
              <a:t>e is also included for urgent indication from lower layer 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5" r="72058"/>
          <a:stretch/>
        </p:blipFill>
        <p:spPr bwMode="auto">
          <a:xfrm>
            <a:off x="417519" y="3475827"/>
            <a:ext cx="1729067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4" t="11775" r="42954"/>
          <a:stretch/>
        </p:blipFill>
        <p:spPr bwMode="auto">
          <a:xfrm>
            <a:off x="2146586" y="3475827"/>
            <a:ext cx="854041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1775" r="24322"/>
          <a:stretch/>
        </p:blipFill>
        <p:spPr bwMode="auto">
          <a:xfrm>
            <a:off x="3014859" y="3475827"/>
            <a:ext cx="797106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5" t="11775" r="7225"/>
          <a:stretch/>
        </p:blipFill>
        <p:spPr bwMode="auto">
          <a:xfrm>
            <a:off x="3811965" y="3475827"/>
            <a:ext cx="633018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 bwMode="auto">
          <a:xfrm>
            <a:off x="2075946" y="3577286"/>
            <a:ext cx="0" cy="24339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3006977" y="3571467"/>
            <a:ext cx="0" cy="24582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64468"/>
              </p:ext>
            </p:extLst>
          </p:nvPr>
        </p:nvGraphicFramePr>
        <p:xfrm>
          <a:off x="495362" y="6065012"/>
          <a:ext cx="3952309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9634"/>
                <a:gridCol w="914400"/>
                <a:gridCol w="790575"/>
                <a:gridCol w="647700"/>
              </a:tblGrid>
              <a:tr h="19685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PHY-FCI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-56" r="11603" b="90530"/>
          <a:stretch/>
        </p:blipFill>
        <p:spPr bwMode="auto">
          <a:xfrm>
            <a:off x="605515" y="3226437"/>
            <a:ext cx="3690259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線コネクタ 35"/>
          <p:cNvCxnSpPr/>
          <p:nvPr/>
        </p:nvCxnSpPr>
        <p:spPr bwMode="auto">
          <a:xfrm>
            <a:off x="3809546" y="3571467"/>
            <a:ext cx="0" cy="24582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>
            <a:off x="4444983" y="3596313"/>
            <a:ext cx="0" cy="245826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334" r="4489" b="85557"/>
          <a:stretch/>
        </p:blipFill>
        <p:spPr bwMode="auto">
          <a:xfrm>
            <a:off x="4626867" y="3337181"/>
            <a:ext cx="4120245" cy="23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184800" y="319094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719243" y="3510699"/>
            <a:ext cx="3862782" cy="2554180"/>
            <a:chOff x="4500168" y="3447753"/>
            <a:chExt cx="3571748" cy="25541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82" r="73662" b="4607"/>
            <a:stretch/>
          </p:blipFill>
          <p:spPr bwMode="auto">
            <a:xfrm>
              <a:off x="4500168" y="3447753"/>
              <a:ext cx="1311593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09" t="14482" r="58136" b="4607"/>
            <a:stretch/>
          </p:blipFill>
          <p:spPr bwMode="auto">
            <a:xfrm>
              <a:off x="5811761" y="3451349"/>
              <a:ext cx="585432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7" t="14482" r="40394" b="4607"/>
            <a:stretch/>
          </p:blipFill>
          <p:spPr bwMode="auto">
            <a:xfrm>
              <a:off x="6415366" y="3451348"/>
              <a:ext cx="552294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59" t="14482" r="23546" b="4607"/>
            <a:stretch/>
          </p:blipFill>
          <p:spPr bwMode="auto">
            <a:xfrm>
              <a:off x="6967660" y="3451348"/>
              <a:ext cx="507779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2" t="14443" r="4492" b="4834"/>
            <a:stretch/>
          </p:blipFill>
          <p:spPr bwMode="auto">
            <a:xfrm>
              <a:off x="7475438" y="3447753"/>
              <a:ext cx="596478" cy="254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直線コネクタ 39"/>
            <p:cNvCxnSpPr/>
            <p:nvPr/>
          </p:nvCxnSpPr>
          <p:spPr bwMode="auto">
            <a:xfrm>
              <a:off x="5811761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線コネクタ 41"/>
            <p:cNvCxnSpPr/>
            <p:nvPr/>
          </p:nvCxnSpPr>
          <p:spPr bwMode="auto">
            <a:xfrm>
              <a:off x="6397193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6967660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コネクタ 44"/>
            <p:cNvCxnSpPr/>
            <p:nvPr/>
          </p:nvCxnSpPr>
          <p:spPr bwMode="auto">
            <a:xfrm>
              <a:off x="7475438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8071916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40857"/>
              </p:ext>
            </p:extLst>
          </p:nvPr>
        </p:nvGraphicFramePr>
        <p:xfrm>
          <a:off x="4819466" y="6055353"/>
          <a:ext cx="3762559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634"/>
                <a:gridCol w="647700"/>
                <a:gridCol w="609600"/>
                <a:gridCol w="552450"/>
                <a:gridCol w="638175"/>
              </a:tblGrid>
              <a:tr h="19685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PMD-FCD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8601699" y="324991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for additional service primitives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82652" y="1640038"/>
            <a:ext cx="8261901" cy="855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PMD primitives are used to gather 4 FCD bits from PHY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PHY primitives are used to generate 4-bit FCI from 4 FCD bits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85937" y="5965303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70C0"/>
                </a:solidFill>
              </a:rPr>
              <a:t>B0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:Pre-frame Zone  </a:t>
            </a:r>
            <a:r>
              <a:rPr kumimoji="1" lang="ja-JP" altLang="en-US" sz="18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70C0"/>
                </a:solidFill>
              </a:rPr>
              <a:t>B1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:Frame </a:t>
            </a:r>
            <a:r>
              <a:rPr kumimoji="1" lang="en-US" altLang="ja-JP" sz="1800" dirty="0">
                <a:solidFill>
                  <a:schemeClr val="tx1"/>
                </a:solidFill>
              </a:rPr>
              <a:t>Start 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Zone     </a:t>
            </a:r>
            <a:r>
              <a:rPr kumimoji="1" lang="en-US" altLang="ja-JP" sz="1800" dirty="0" smtClean="0">
                <a:solidFill>
                  <a:srgbClr val="0070C0"/>
                </a:solidFill>
              </a:rPr>
              <a:t>B2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:Frame Zone     </a:t>
            </a:r>
            <a:r>
              <a:rPr kumimoji="1" lang="en-US" altLang="ja-JP" sz="1800" dirty="0" smtClean="0">
                <a:solidFill>
                  <a:srgbClr val="0070C0"/>
                </a:solidFill>
              </a:rPr>
              <a:t>B3: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Post-Frame Zone</a:t>
            </a:r>
            <a:endParaRPr kumimoji="1" lang="en-US" altLang="ja-JP" sz="1800" dirty="0">
              <a:solidFill>
                <a:schemeClr val="tx1"/>
              </a:solidFill>
            </a:endParaRPr>
          </a:p>
        </p:txBody>
      </p:sp>
      <p:cxnSp>
        <p:nvCxnSpPr>
          <p:cNvPr id="232" name="直線コネクタ 231"/>
          <p:cNvCxnSpPr>
            <a:stCxn id="81" idx="3"/>
          </p:cNvCxnSpPr>
          <p:nvPr/>
        </p:nvCxnSpPr>
        <p:spPr bwMode="auto">
          <a:xfrm>
            <a:off x="6899066" y="4441884"/>
            <a:ext cx="2825" cy="122708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accent3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3" name="グループ化 172"/>
          <p:cNvGrpSpPr/>
          <p:nvPr/>
        </p:nvGrpSpPr>
        <p:grpSpPr>
          <a:xfrm>
            <a:off x="445729" y="2943226"/>
            <a:ext cx="8155346" cy="2741336"/>
            <a:chOff x="750529" y="2014947"/>
            <a:chExt cx="7639953" cy="4426496"/>
          </a:xfrm>
        </p:grpSpPr>
        <p:cxnSp>
          <p:nvCxnSpPr>
            <p:cNvPr id="146" name="直線コネクタ 145"/>
            <p:cNvCxnSpPr/>
            <p:nvPr/>
          </p:nvCxnSpPr>
          <p:spPr bwMode="auto">
            <a:xfrm flipV="1">
              <a:off x="857250" y="3077036"/>
              <a:ext cx="7533232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直線コネクタ 146"/>
            <p:cNvCxnSpPr/>
            <p:nvPr/>
          </p:nvCxnSpPr>
          <p:spPr bwMode="auto">
            <a:xfrm flipV="1">
              <a:off x="834199" y="4876498"/>
              <a:ext cx="7556283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直線コネクタ 148"/>
            <p:cNvCxnSpPr/>
            <p:nvPr/>
          </p:nvCxnSpPr>
          <p:spPr bwMode="auto">
            <a:xfrm>
              <a:off x="1371600" y="2014947"/>
              <a:ext cx="0" cy="442649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" name="テキスト ボックス 149"/>
            <p:cNvSpPr txBox="1"/>
            <p:nvPr/>
          </p:nvSpPr>
          <p:spPr>
            <a:xfrm>
              <a:off x="750529" y="2468550"/>
              <a:ext cx="602021" cy="307777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MAC</a:t>
              </a:r>
              <a:endParaRPr kumimoji="1" lang="ja-JP" alt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750529" y="3655104"/>
              <a:ext cx="602021" cy="5232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PHY</a:t>
              </a:r>
            </a:p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PLCP</a:t>
              </a:r>
              <a:endParaRPr kumimoji="1" lang="ja-JP" alt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750529" y="5244677"/>
              <a:ext cx="602021" cy="5232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PHY</a:t>
              </a:r>
            </a:p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PMD</a:t>
              </a:r>
              <a:endParaRPr kumimoji="1" lang="ja-JP" altLang="en-US" sz="1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8" name="正方形/長方形 127"/>
          <p:cNvSpPr/>
          <p:nvPr/>
        </p:nvSpPr>
        <p:spPr>
          <a:xfrm>
            <a:off x="2875508" y="5468489"/>
            <a:ext cx="4019549" cy="248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9" name="直線コネクタ 128"/>
          <p:cNvCxnSpPr/>
          <p:nvPr/>
        </p:nvCxnSpPr>
        <p:spPr bwMode="auto">
          <a:xfrm>
            <a:off x="2103982" y="5719808"/>
            <a:ext cx="65151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直線コネクタ 129"/>
          <p:cNvCxnSpPr/>
          <p:nvPr/>
        </p:nvCxnSpPr>
        <p:spPr bwMode="auto">
          <a:xfrm>
            <a:off x="2323057" y="5383923"/>
            <a:ext cx="0" cy="3142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正方形/長方形 133"/>
          <p:cNvSpPr/>
          <p:nvPr/>
        </p:nvSpPr>
        <p:spPr>
          <a:xfrm>
            <a:off x="3124340" y="5489218"/>
            <a:ext cx="3400626" cy="16203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35" name="直線コネクタ 134"/>
          <p:cNvCxnSpPr/>
          <p:nvPr/>
        </p:nvCxnSpPr>
        <p:spPr bwMode="auto">
          <a:xfrm>
            <a:off x="7416450" y="5389037"/>
            <a:ext cx="0" cy="3209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右中かっこ 135"/>
          <p:cNvSpPr/>
          <p:nvPr/>
        </p:nvSpPr>
        <p:spPr bwMode="auto">
          <a:xfrm rot="16200000" flipV="1">
            <a:off x="2538382" y="4999055"/>
            <a:ext cx="121798" cy="5524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0" name="右中かっこ 139"/>
          <p:cNvSpPr/>
          <p:nvPr/>
        </p:nvSpPr>
        <p:spPr bwMode="auto">
          <a:xfrm rot="16200000" flipV="1">
            <a:off x="7102393" y="5030399"/>
            <a:ext cx="113555" cy="514559"/>
          </a:xfrm>
          <a:prstGeom prst="rightBrace">
            <a:avLst>
              <a:gd name="adj1" fmla="val 8333"/>
              <a:gd name="adj2" fmla="val 512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2313532" y="5038060"/>
            <a:ext cx="552450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B0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6942787" y="5041775"/>
            <a:ext cx="432766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B3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cxnSp>
        <p:nvCxnSpPr>
          <p:cNvPr id="230" name="直線コネクタ 229"/>
          <p:cNvCxnSpPr>
            <a:stCxn id="81" idx="1"/>
            <a:endCxn id="128" idx="1"/>
          </p:cNvCxnSpPr>
          <p:nvPr/>
        </p:nvCxnSpPr>
        <p:spPr bwMode="auto">
          <a:xfrm flipH="1">
            <a:off x="2875508" y="4441884"/>
            <a:ext cx="4009" cy="115088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accent3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55" name="テキスト ボックス 254"/>
          <p:cNvSpPr txBox="1"/>
          <p:nvPr/>
        </p:nvSpPr>
        <p:spPr>
          <a:xfrm>
            <a:off x="1117807" y="4129097"/>
            <a:ext cx="187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PMD_FCD.req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conf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7300445" y="2753766"/>
            <a:ext cx="1644108" cy="2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PHY_FCI.confirm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58" name="下矢印 257"/>
          <p:cNvSpPr/>
          <p:nvPr/>
        </p:nvSpPr>
        <p:spPr>
          <a:xfrm rot="10800000">
            <a:off x="2519884" y="4500161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1137622" y="2856959"/>
            <a:ext cx="1644108" cy="2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PHY_FCI.request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64" name="下矢印 263"/>
          <p:cNvSpPr/>
          <p:nvPr/>
        </p:nvSpPr>
        <p:spPr>
          <a:xfrm rot="10800000">
            <a:off x="7385467" y="4500161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65" name="下矢印 264"/>
          <p:cNvSpPr/>
          <p:nvPr/>
        </p:nvSpPr>
        <p:spPr>
          <a:xfrm>
            <a:off x="1826086" y="4500162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70" name="下矢印 269"/>
          <p:cNvSpPr/>
          <p:nvPr/>
        </p:nvSpPr>
        <p:spPr>
          <a:xfrm>
            <a:off x="1830832" y="3178175"/>
            <a:ext cx="189625" cy="5053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71" name="下矢印 270"/>
          <p:cNvSpPr/>
          <p:nvPr/>
        </p:nvSpPr>
        <p:spPr>
          <a:xfrm rot="10800000">
            <a:off x="7481155" y="3184963"/>
            <a:ext cx="189625" cy="5053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82" name="右中かっこ 281"/>
          <p:cNvSpPr/>
          <p:nvPr/>
        </p:nvSpPr>
        <p:spPr bwMode="auto">
          <a:xfrm rot="16200000" flipV="1">
            <a:off x="2235771" y="4011979"/>
            <a:ext cx="81513" cy="877427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9" name="下矢印 298"/>
          <p:cNvSpPr/>
          <p:nvPr/>
        </p:nvSpPr>
        <p:spPr>
          <a:xfrm>
            <a:off x="6878189" y="4510563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00" name="テキスト ボックス 299"/>
          <p:cNvSpPr txBox="1"/>
          <p:nvPr/>
        </p:nvSpPr>
        <p:spPr>
          <a:xfrm>
            <a:off x="6946047" y="4125590"/>
            <a:ext cx="187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PMD_FCD.req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conf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301" name="右中かっこ 300"/>
          <p:cNvSpPr/>
          <p:nvPr/>
        </p:nvSpPr>
        <p:spPr bwMode="auto">
          <a:xfrm rot="16200000" flipV="1">
            <a:off x="7217601" y="4113519"/>
            <a:ext cx="79702" cy="692073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直線矢印コネクタ 20"/>
          <p:cNvCxnSpPr>
            <a:stCxn id="181" idx="0"/>
            <a:endCxn id="258" idx="0"/>
          </p:cNvCxnSpPr>
          <p:nvPr/>
        </p:nvCxnSpPr>
        <p:spPr bwMode="auto">
          <a:xfrm flipV="1">
            <a:off x="2589757" y="4776807"/>
            <a:ext cx="29879" cy="26125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直線矢印コネクタ 107"/>
          <p:cNvCxnSpPr>
            <a:stCxn id="184" idx="0"/>
            <a:endCxn id="264" idx="0"/>
          </p:cNvCxnSpPr>
          <p:nvPr/>
        </p:nvCxnSpPr>
        <p:spPr bwMode="auto">
          <a:xfrm flipV="1">
            <a:off x="7159170" y="4776807"/>
            <a:ext cx="326049" cy="26496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正方形/長方形 80"/>
          <p:cNvSpPr/>
          <p:nvPr/>
        </p:nvSpPr>
        <p:spPr>
          <a:xfrm>
            <a:off x="2879517" y="4317603"/>
            <a:ext cx="4019549" cy="248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5" name="直線コネクタ 84"/>
          <p:cNvCxnSpPr/>
          <p:nvPr/>
        </p:nvCxnSpPr>
        <p:spPr bwMode="auto">
          <a:xfrm>
            <a:off x="6898280" y="4193570"/>
            <a:ext cx="0" cy="3820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正方形/長方形 85"/>
          <p:cNvSpPr/>
          <p:nvPr/>
        </p:nvSpPr>
        <p:spPr>
          <a:xfrm>
            <a:off x="3128349" y="4338332"/>
            <a:ext cx="3400626" cy="16203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 flipV="1">
            <a:off x="2739379" y="4161905"/>
            <a:ext cx="385391" cy="169455"/>
            <a:chOff x="2522642" y="5707444"/>
            <a:chExt cx="385399" cy="564112"/>
          </a:xfrm>
        </p:grpSpPr>
        <p:cxnSp>
          <p:nvCxnSpPr>
            <p:cNvPr id="91" name="直線コネクタ 90"/>
            <p:cNvCxnSpPr/>
            <p:nvPr/>
          </p:nvCxnSpPr>
          <p:spPr bwMode="auto">
            <a:xfrm>
              <a:off x="2667035" y="5707444"/>
              <a:ext cx="0" cy="5641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線コネクタ 91"/>
            <p:cNvCxnSpPr/>
            <p:nvPr/>
          </p:nvCxnSpPr>
          <p:spPr bwMode="auto">
            <a:xfrm>
              <a:off x="2762285" y="5707444"/>
              <a:ext cx="0" cy="5641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線コネクタ 92"/>
            <p:cNvCxnSpPr/>
            <p:nvPr/>
          </p:nvCxnSpPr>
          <p:spPr bwMode="auto">
            <a:xfrm flipH="1">
              <a:off x="2762285" y="6116035"/>
              <a:ext cx="14575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4" name="直線コネクタ 93"/>
            <p:cNvCxnSpPr/>
            <p:nvPr/>
          </p:nvCxnSpPr>
          <p:spPr bwMode="auto">
            <a:xfrm>
              <a:off x="2522642" y="6116035"/>
              <a:ext cx="15240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95" name="右中かっこ 94"/>
          <p:cNvSpPr/>
          <p:nvPr/>
        </p:nvSpPr>
        <p:spPr bwMode="auto">
          <a:xfrm rot="16200000" flipV="1">
            <a:off x="4884660" y="2164204"/>
            <a:ext cx="115114" cy="39136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2845701" y="3911944"/>
            <a:ext cx="432766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B1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725834" y="3857912"/>
            <a:ext cx="432766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B2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cxnSp>
        <p:nvCxnSpPr>
          <p:cNvPr id="107" name="直線コネクタ 106"/>
          <p:cNvCxnSpPr/>
          <p:nvPr/>
        </p:nvCxnSpPr>
        <p:spPr bwMode="auto">
          <a:xfrm>
            <a:off x="6898280" y="5350030"/>
            <a:ext cx="0" cy="3820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2844153" y="3632189"/>
            <a:ext cx="335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Collision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Detection during B1 and B2 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249124" y="4819120"/>
            <a:ext cx="146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70C0"/>
                </a:solidFill>
              </a:rPr>
              <a:t>Energy</a:t>
            </a:r>
            <a:r>
              <a:rPr kumimoji="1" lang="ja-JP" altLang="en-US" sz="12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0070C0"/>
                </a:solidFill>
              </a:rPr>
              <a:t>Detection </a:t>
            </a:r>
            <a:br>
              <a:rPr kumimoji="1" lang="en-US" altLang="ja-JP" sz="1200" dirty="0" smtClean="0">
                <a:solidFill>
                  <a:srgbClr val="0070C0"/>
                </a:solidFill>
              </a:rPr>
            </a:br>
            <a:r>
              <a:rPr kumimoji="1" lang="en-US" altLang="ja-JP" sz="1200" dirty="0" smtClean="0">
                <a:solidFill>
                  <a:srgbClr val="0070C0"/>
                </a:solidFill>
              </a:rPr>
              <a:t>                   during </a:t>
            </a:r>
            <a:endParaRPr kumimoji="1" lang="ja-JP" alt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635782" y="2987444"/>
            <a:ext cx="1508218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171450" indent="-171450">
              <a:buFontTx/>
              <a:buChar char="-"/>
            </a:pPr>
            <a:r>
              <a:rPr kumimoji="1" lang="en-US" altLang="ja-JP" sz="1200" dirty="0" smtClean="0">
                <a:solidFill>
                  <a:srgbClr val="0070C0"/>
                </a:solidFill>
              </a:rPr>
              <a:t>meta-information</a:t>
            </a:r>
          </a:p>
          <a:p>
            <a:pPr marL="171450" indent="-171450">
              <a:buFontTx/>
              <a:buChar char="-"/>
            </a:pPr>
            <a:r>
              <a:rPr kumimoji="1" lang="en-US" altLang="ja-JP" sz="1200" dirty="0" smtClean="0">
                <a:solidFill>
                  <a:srgbClr val="0070C0"/>
                </a:solidFill>
              </a:rPr>
              <a:t>4-FCD results from</a:t>
            </a:r>
            <a:br>
              <a:rPr kumimoji="1" lang="en-US" altLang="ja-JP" sz="1200" dirty="0" smtClean="0">
                <a:solidFill>
                  <a:srgbClr val="0070C0"/>
                </a:solidFill>
              </a:rPr>
            </a:br>
            <a:r>
              <a:rPr kumimoji="1" lang="en-US" altLang="ja-JP" sz="1200" dirty="0" smtClean="0">
                <a:solidFill>
                  <a:srgbClr val="0070C0"/>
                </a:solidFill>
              </a:rPr>
              <a:t>B0, B1, B2 and B3</a:t>
            </a:r>
            <a:endParaRPr kumimoji="1" lang="ja-JP" alt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86928" y="5015456"/>
            <a:ext cx="18193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Energy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Detection during 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56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</p:spTree>
    <p:extLst>
      <p:ext uri="{BB962C8B-B14F-4D97-AF65-F5344CB8AC3E}">
        <p14:creationId xmlns:p14="http://schemas.microsoft.com/office/powerpoint/2010/main" val="11962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458687" y="3069771"/>
            <a:ext cx="5932713" cy="3309257"/>
            <a:chOff x="3021805" y="3186113"/>
            <a:chExt cx="5586413" cy="3246437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805" y="3186113"/>
              <a:ext cx="5586413" cy="324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/>
            <p:cNvSpPr/>
            <p:nvPr/>
          </p:nvSpPr>
          <p:spPr bwMode="auto">
            <a:xfrm>
              <a:off x="6115050" y="4200525"/>
              <a:ext cx="142875" cy="60880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55171"/>
            <a:ext cx="7770813" cy="1065213"/>
          </a:xfrm>
        </p:spPr>
        <p:txBody>
          <a:bodyPr/>
          <a:lstStyle/>
          <a:p>
            <a:r>
              <a:rPr kumimoji="1" lang="en-US" altLang="ja-JP" dirty="0" smtClean="0"/>
              <a:t>Add FCI statistics report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58" y="1469572"/>
            <a:ext cx="8534128" cy="876300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For evaluating the network collision status in a certain period,  we </a:t>
            </a:r>
            <a:r>
              <a:rPr lang="en-US" altLang="ja-JP" dirty="0">
                <a:solidFill>
                  <a:schemeClr val="tx1"/>
                </a:solidFill>
              </a:rPr>
              <a:t>propose to add “FCI statistics report” to Measurement Report Set in the primitive “MLME-</a:t>
            </a:r>
            <a:r>
              <a:rPr lang="en-US" altLang="ja-JP" dirty="0" err="1">
                <a:solidFill>
                  <a:schemeClr val="tx1"/>
                </a:solidFill>
              </a:rPr>
              <a:t>MEASURE.confirm</a:t>
            </a:r>
            <a:r>
              <a:rPr lang="en-US" altLang="ja-JP" dirty="0">
                <a:solidFill>
                  <a:schemeClr val="tx1"/>
                </a:solidFill>
              </a:rPr>
              <a:t>” so </a:t>
            </a:r>
            <a:r>
              <a:rPr lang="en-US" altLang="ja-JP" dirty="0" smtClean="0">
                <a:solidFill>
                  <a:schemeClr val="tx1"/>
                </a:solidFill>
              </a:rPr>
              <a:t>SME(Station Management Entity) </a:t>
            </a:r>
            <a:r>
              <a:rPr lang="en-US" altLang="ja-JP" dirty="0">
                <a:solidFill>
                  <a:schemeClr val="tx1"/>
                </a:solidFill>
              </a:rPr>
              <a:t>can access FCI.</a:t>
            </a:r>
            <a:br>
              <a:rPr lang="en-US" altLang="ja-JP" dirty="0">
                <a:solidFill>
                  <a:schemeClr val="tx1"/>
                </a:solidFill>
              </a:rPr>
            </a:b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1201" y="607060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91201" y="5023556"/>
            <a:ext cx="1072443" cy="7902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13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Add FCI statistics report(Cont.)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2" r="52492"/>
          <a:stretch/>
        </p:blipFill>
        <p:spPr bwMode="auto">
          <a:xfrm>
            <a:off x="631371" y="2046506"/>
            <a:ext cx="5214438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4" t="20332" r="2466"/>
          <a:stretch/>
        </p:blipFill>
        <p:spPr bwMode="auto">
          <a:xfrm>
            <a:off x="5467503" y="2046503"/>
            <a:ext cx="3219300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8" t="20332" r="30700"/>
          <a:stretch/>
        </p:blipFill>
        <p:spPr bwMode="auto">
          <a:xfrm>
            <a:off x="3729416" y="2046505"/>
            <a:ext cx="2497215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46224"/>
              </p:ext>
            </p:extLst>
          </p:nvPr>
        </p:nvGraphicFramePr>
        <p:xfrm>
          <a:off x="784999" y="4593763"/>
          <a:ext cx="7842159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4115"/>
                <a:gridCol w="2383972"/>
                <a:gridCol w="2444072"/>
              </a:tblGrid>
              <a:tr h="398622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FCI statistics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report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Radio Measurement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</a:rPr>
                        <a:t> and WNM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テキスト ボックス 28"/>
          <p:cNvSpPr txBox="1"/>
          <p:nvPr/>
        </p:nvSpPr>
        <p:spPr>
          <a:xfrm rot="5400000">
            <a:off x="4500969" y="41075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45139" y="5505442"/>
            <a:ext cx="3567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Add </a:t>
            </a:r>
            <a:r>
              <a:rPr lang="en-US" altLang="ja-JP" dirty="0">
                <a:solidFill>
                  <a:schemeClr val="tx1"/>
                </a:solidFill>
              </a:rPr>
              <a:t>“FCI statistics report” </a:t>
            </a:r>
            <a:endParaRPr lang="ja-JP" altLang="en-US" dirty="0"/>
          </a:p>
        </p:txBody>
      </p:sp>
      <p:cxnSp>
        <p:nvCxnSpPr>
          <p:cNvPr id="31" name="直線矢印コネクタ 30"/>
          <p:cNvCxnSpPr/>
          <p:nvPr/>
        </p:nvCxnSpPr>
        <p:spPr bwMode="auto">
          <a:xfrm flipV="1">
            <a:off x="1142385" y="5015096"/>
            <a:ext cx="284255" cy="4903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-881" r="10876" b="86117"/>
          <a:stretch/>
        </p:blipFill>
        <p:spPr bwMode="auto">
          <a:xfrm>
            <a:off x="806216" y="1688603"/>
            <a:ext cx="7815280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8372739" y="17440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[7]</a:t>
            </a:r>
            <a:endParaRPr kumimoji="1" lang="ja-JP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FCI Use Case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6275" y="1476376"/>
            <a:ext cx="8156542" cy="2000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Frame collisions caused by hidden </a:t>
            </a:r>
            <a:r>
              <a:rPr lang="en-US" altLang="ja-JP" dirty="0" smtClean="0">
                <a:solidFill>
                  <a:schemeClr val="tx1"/>
                </a:solidFill>
              </a:rPr>
              <a:t>terminals.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 typeface="Times New Roman" pitchFamily="16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Identify most likely collision cause from FCI, and decide corresponding countermeasure </a:t>
            </a:r>
            <a:r>
              <a:rPr lang="en-US" altLang="ja-JP" dirty="0" smtClean="0">
                <a:solidFill>
                  <a:schemeClr val="tx1"/>
                </a:solidFill>
              </a:rPr>
              <a:t>to achieve higher throughput </a:t>
            </a:r>
            <a:r>
              <a:rPr lang="en-US" altLang="ja-JP" dirty="0" smtClean="0">
                <a:solidFill>
                  <a:schemeClr val="tx1"/>
                </a:solidFill>
              </a:rPr>
              <a:t>in </a:t>
            </a:r>
            <a:r>
              <a:rPr lang="en-US" altLang="ja-JP" dirty="0" smtClean="0">
                <a:solidFill>
                  <a:schemeClr val="tx1"/>
                </a:solidFill>
              </a:rPr>
              <a:t>collision environment[8].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spcBef>
                <a:spcPct val="20000"/>
              </a:spcBef>
            </a:pPr>
            <a:r>
              <a:rPr lang="en-US" altLang="ja-JP" dirty="0" smtClean="0">
                <a:solidFill>
                  <a:schemeClr val="tx1"/>
                </a:solidFill>
              </a:rPr>
              <a:t>        </a:t>
            </a:r>
            <a:endParaRPr lang="ja-JP" altLang="en-US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03948"/>
              </p:ext>
            </p:extLst>
          </p:nvPr>
        </p:nvGraphicFramePr>
        <p:xfrm>
          <a:off x="600075" y="3336824"/>
          <a:ext cx="8188985" cy="193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998"/>
                <a:gridCol w="1103630"/>
                <a:gridCol w="3526307"/>
                <a:gridCol w="192405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Collision</a:t>
                      </a:r>
                      <a:r>
                        <a:rPr kumimoji="1" lang="en-US" altLang="ja-JP" baseline="0" dirty="0" smtClean="0"/>
                        <a:t> Type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FCI(*)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Inferred Collision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smtClean="0"/>
                        <a:t>Cause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Effective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Countermeasure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3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kumimoji="1" lang="en-US" altLang="ja-JP" dirty="0" smtClean="0"/>
                        <a:t>Type I: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0011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sng" dirty="0" smtClean="0">
                          <a:solidFill>
                            <a:schemeClr val="tx1"/>
                          </a:solidFill>
                        </a:rPr>
                        <a:t>Cause I:</a:t>
                      </a:r>
                      <a:r>
                        <a:rPr kumimoji="1" lang="en-US" altLang="ja-JP" sz="180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transmitter of frame B cannot sense frame A</a:t>
                      </a:r>
                    </a:p>
                  </a:txBody>
                  <a:tcPr marL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Increase </a:t>
                      </a:r>
                      <a:r>
                        <a:rPr kumimoji="1" lang="en-US" altLang="ja-JP" dirty="0" err="1" smtClean="0"/>
                        <a:t>Tx</a:t>
                      </a:r>
                      <a:r>
                        <a:rPr kumimoji="1" lang="en-US" altLang="ja-JP" baseline="0" dirty="0" smtClean="0"/>
                        <a:t> Power</a:t>
                      </a:r>
                      <a:endParaRPr kumimoji="1" lang="ja-JP" altLang="en-US" dirty="0" smtClean="0"/>
                    </a:p>
                  </a:txBody>
                  <a:tcPr marL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en-US" altLang="ja-JP" dirty="0" smtClean="0"/>
                        <a:t>Type III: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1111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sng" dirty="0" smtClean="0">
                          <a:solidFill>
                            <a:schemeClr val="tx1"/>
                          </a:solidFill>
                        </a:rPr>
                        <a:t>Cause III: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transmitter of frame A cannot sense frame B</a:t>
                      </a:r>
                    </a:p>
                  </a:txBody>
                  <a:tcPr marL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Reduce</a:t>
                      </a:r>
                      <a:r>
                        <a:rPr kumimoji="1" lang="en-US" altLang="ja-JP" baseline="0" dirty="0" smtClean="0"/>
                        <a:t> CCA level</a:t>
                      </a:r>
                      <a:endParaRPr kumimoji="1" lang="ja-JP" altLang="en-US" dirty="0"/>
                    </a:p>
                  </a:txBody>
                  <a:tcPr marL="720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 bwMode="auto">
          <a:xfrm>
            <a:off x="1543246" y="4124791"/>
            <a:ext cx="252052" cy="329033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669271" y="4289308"/>
            <a:ext cx="396081" cy="164517"/>
          </a:xfrm>
          <a:prstGeom prst="rect">
            <a:avLst/>
          </a:prstGeom>
          <a:solidFill>
            <a:srgbClr val="FF7C80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13469" y="4087702"/>
            <a:ext cx="287258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A</a:t>
            </a:r>
            <a:endParaRPr lang="ja-JP" altLang="en-US" sz="1050" dirty="0"/>
          </a:p>
        </p:txBody>
      </p:sp>
      <p:sp>
        <p:nvSpPr>
          <p:cNvPr id="13" name="正方形/長方形 12"/>
          <p:cNvSpPr/>
          <p:nvPr/>
        </p:nvSpPr>
        <p:spPr>
          <a:xfrm>
            <a:off x="1816886" y="4270701"/>
            <a:ext cx="279244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 smtClean="0">
                <a:solidFill>
                  <a:schemeClr val="tx1"/>
                </a:solidFill>
              </a:rPr>
              <a:t>B</a:t>
            </a:r>
            <a:endParaRPr lang="ja-JP" altLang="en-US" sz="1050" dirty="0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676596" y="4752648"/>
            <a:ext cx="252052" cy="329033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1587037" y="4917165"/>
            <a:ext cx="396081" cy="164516"/>
          </a:xfrm>
          <a:prstGeom prst="rect">
            <a:avLst/>
          </a:prstGeom>
          <a:solidFill>
            <a:srgbClr val="FF7C80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646820" y="4715559"/>
            <a:ext cx="287258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A</a:t>
            </a:r>
            <a:endParaRPr lang="ja-JP" altLang="en-US" sz="1050" dirty="0"/>
          </a:p>
        </p:txBody>
      </p:sp>
      <p:sp>
        <p:nvSpPr>
          <p:cNvPr id="22" name="正方形/長方形 21"/>
          <p:cNvSpPr/>
          <p:nvPr/>
        </p:nvSpPr>
        <p:spPr>
          <a:xfrm>
            <a:off x="1785452" y="4876334"/>
            <a:ext cx="279244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 smtClean="0">
                <a:solidFill>
                  <a:schemeClr val="tx1"/>
                </a:solidFill>
              </a:rPr>
              <a:t>B</a:t>
            </a:r>
            <a:endParaRPr lang="ja-JP" altLang="en-US" sz="1050" dirty="0"/>
          </a:p>
        </p:txBody>
      </p:sp>
      <p:sp>
        <p:nvSpPr>
          <p:cNvPr id="23" name="正方形/長方形 22"/>
          <p:cNvSpPr/>
          <p:nvPr/>
        </p:nvSpPr>
        <p:spPr bwMode="auto">
          <a:xfrm>
            <a:off x="2774664" y="5641694"/>
            <a:ext cx="221656" cy="237861"/>
          </a:xfrm>
          <a:prstGeom prst="rect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8655" y="5555811"/>
            <a:ext cx="372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A :target frame. B : interference frame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1282349" y="5641695"/>
            <a:ext cx="221656" cy="237861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8655" y="592573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(*) 4-bit FCI indicates the zone where 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interference </a:t>
            </a:r>
            <a:r>
              <a:rPr kumimoji="1" lang="en-US" altLang="ja-JP" sz="1800" dirty="0">
                <a:solidFill>
                  <a:schemeClr val="tx1"/>
                </a:solidFill>
              </a:rPr>
              <a:t>is detected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95" y="1813807"/>
            <a:ext cx="7182918" cy="23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157" y="1133041"/>
            <a:ext cx="7770813" cy="3982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Simulation Scenario</a:t>
            </a: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750" y="412721"/>
            <a:ext cx="7770813" cy="1065213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FCI Use Case (2)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正方形/長方形 7"/>
          <p:cNvSpPr/>
          <p:nvPr/>
        </p:nvSpPr>
        <p:spPr>
          <a:xfrm>
            <a:off x="9791700" y="2771775"/>
            <a:ext cx="914400" cy="9144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4921454" y="4563635"/>
            <a:ext cx="371475" cy="19050"/>
          </a:xfrm>
          <a:custGeom>
            <a:avLst/>
            <a:gdLst>
              <a:gd name="connsiteX0" fmla="*/ 0 w 371475"/>
              <a:gd name="connsiteY0" fmla="*/ 19050 h 19050"/>
              <a:gd name="connsiteX1" fmla="*/ 371475 w 371475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19050">
                <a:moveTo>
                  <a:pt x="0" y="19050"/>
                </a:moveTo>
                <a:lnTo>
                  <a:pt x="371475" y="0"/>
                </a:lnTo>
              </a:path>
            </a:pathLst>
          </a:cu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66391"/>
              </p:ext>
            </p:extLst>
          </p:nvPr>
        </p:nvGraphicFramePr>
        <p:xfrm>
          <a:off x="1490596" y="4582685"/>
          <a:ext cx="6687149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912"/>
                <a:gridCol w="1388038"/>
                <a:gridCol w="1024500"/>
                <a:gridCol w="928062"/>
                <a:gridCol w="1384862"/>
                <a:gridCol w="938775"/>
              </a:tblGrid>
              <a:tr h="39030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Scenario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Wtx-Ztx</a:t>
                      </a:r>
                      <a:r>
                        <a:rPr kumimoji="1" lang="en-US" altLang="ja-JP" sz="2000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Distance[m]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Tx</a:t>
                      </a:r>
                      <a:r>
                        <a:rPr kumimoji="1" lang="en-US" altLang="ja-JP" sz="2000" dirty="0" smtClean="0"/>
                        <a:t> power[</a:t>
                      </a:r>
                      <a:r>
                        <a:rPr kumimoji="1" lang="en-US" altLang="ja-JP" sz="2000" dirty="0" err="1" smtClean="0"/>
                        <a:t>dBm</a:t>
                      </a:r>
                      <a:r>
                        <a:rPr kumimoji="1" lang="en-US" altLang="ja-JP" sz="2000" dirty="0" smtClean="0"/>
                        <a:t>]</a:t>
                      </a:r>
                      <a:endParaRPr kumimoji="1" lang="ja-JP" altLang="en-US" sz="2000" dirty="0"/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CCA[</a:t>
                      </a:r>
                      <a:r>
                        <a:rPr kumimoji="1" lang="en-US" altLang="ja-JP" sz="2000" dirty="0" err="1" smtClean="0"/>
                        <a:t>dBm</a:t>
                      </a:r>
                      <a:r>
                        <a:rPr kumimoji="1" lang="en-US" altLang="ja-JP" sz="2000" dirty="0" smtClean="0"/>
                        <a:t>] 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CWmin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</a:tr>
              <a:tr h="3903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Wtx</a:t>
                      </a:r>
                      <a:endParaRPr kumimoji="1" lang="ja-JP" altLang="en-US" sz="2000" dirty="0"/>
                    </a:p>
                  </a:txBody>
                  <a:tcPr marL="36000" marR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Ztx</a:t>
                      </a:r>
                      <a:endParaRPr kumimoji="1" lang="ja-JP" altLang="en-US" sz="2000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55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50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-10~20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10</a:t>
                      </a:r>
                      <a:endParaRPr kumimoji="1" lang="ja-JP" altLang="en-US" sz="2400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r>
                        <a:rPr kumimoji="1" lang="en-US" altLang="ja-JP" sz="2400" dirty="0" smtClean="0"/>
                        <a:t>80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</a:tr>
              <a:tr h="3122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50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-60 ~ -100</a:t>
                      </a:r>
                      <a:endParaRPr kumimoji="1" lang="ja-JP" altLang="en-US" sz="2400" dirty="0" smtClean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133802" y="4067091"/>
            <a:ext cx="42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Transmission parameters setting: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0556" y="1531292"/>
            <a:ext cx="117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Flow W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11895" y="1523171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Flow Z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750" y="412721"/>
            <a:ext cx="7770813" cy="1065213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FCI Use Case (3)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正方形/長方形 7"/>
          <p:cNvSpPr/>
          <p:nvPr/>
        </p:nvSpPr>
        <p:spPr>
          <a:xfrm>
            <a:off x="9791700" y="2771775"/>
            <a:ext cx="914400" cy="9144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4747420" y="3986003"/>
            <a:ext cx="371475" cy="19050"/>
          </a:xfrm>
          <a:custGeom>
            <a:avLst/>
            <a:gdLst>
              <a:gd name="connsiteX0" fmla="*/ 0 w 371475"/>
              <a:gd name="connsiteY0" fmla="*/ 19050 h 19050"/>
              <a:gd name="connsiteX1" fmla="*/ 371475 w 371475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19050">
                <a:moveTo>
                  <a:pt x="0" y="19050"/>
                </a:moveTo>
                <a:lnTo>
                  <a:pt x="371475" y="0"/>
                </a:lnTo>
              </a:path>
            </a:pathLst>
          </a:cu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0" t="34941" r="19639" b="52048"/>
          <a:stretch/>
        </p:blipFill>
        <p:spPr>
          <a:xfrm>
            <a:off x="661319" y="2360977"/>
            <a:ext cx="288131" cy="805776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873250" y="2379956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Scenario 1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82978" y="2841621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Scenario 2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03236" y="4805157"/>
            <a:ext cx="824178" cy="548097"/>
            <a:chOff x="745996" y="4227760"/>
            <a:chExt cx="587626" cy="390784"/>
          </a:xfrm>
        </p:grpSpPr>
        <p:sp>
          <p:nvSpPr>
            <p:cNvPr id="18" name="正方形/長方形 17"/>
            <p:cNvSpPr/>
            <p:nvPr/>
          </p:nvSpPr>
          <p:spPr bwMode="auto">
            <a:xfrm>
              <a:off x="835556" y="4264849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745996" y="4429366"/>
              <a:ext cx="524810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05780" y="4227760"/>
              <a:ext cx="352247" cy="219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Wtx</a:t>
              </a:r>
              <a:endParaRPr lang="ja-JP" altLang="en-US" sz="14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024806" y="4399104"/>
              <a:ext cx="308816" cy="219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Ztx</a:t>
              </a:r>
              <a:endParaRPr lang="ja-JP" altLang="en-US" sz="1400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195970" y="4990458"/>
            <a:ext cx="907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:Type III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33828" y="3747085"/>
            <a:ext cx="769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:Type I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77839" y="4104438"/>
            <a:ext cx="742682" cy="567987"/>
            <a:chOff x="784451" y="3666741"/>
            <a:chExt cx="484963" cy="370889"/>
          </a:xfrm>
        </p:grpSpPr>
        <p:sp>
          <p:nvSpPr>
            <p:cNvPr id="24" name="正方形/長方形 23"/>
            <p:cNvSpPr/>
            <p:nvPr/>
          </p:nvSpPr>
          <p:spPr bwMode="auto">
            <a:xfrm>
              <a:off x="795048" y="3708597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793144" y="3873114"/>
              <a:ext cx="447715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84451" y="3666741"/>
              <a:ext cx="322607" cy="20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Wtx</a:t>
              </a:r>
              <a:endParaRPr lang="ja-JP" altLang="en-US" sz="1400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986584" y="3832279"/>
              <a:ext cx="282830" cy="20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Ztx</a:t>
              </a:r>
              <a:endParaRPr lang="ja-JP" altLang="en-US" sz="1400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264900" y="4358354"/>
            <a:ext cx="83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:Type II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38150" y="3490385"/>
            <a:ext cx="865697" cy="574309"/>
            <a:chOff x="751964" y="3052694"/>
            <a:chExt cx="551883" cy="366123"/>
          </a:xfrm>
        </p:grpSpPr>
        <p:sp>
          <p:nvSpPr>
            <p:cNvPr id="15" name="正方形/長方形 14"/>
            <p:cNvSpPr/>
            <p:nvPr/>
          </p:nvSpPr>
          <p:spPr bwMode="auto">
            <a:xfrm>
              <a:off x="781741" y="3089783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907766" y="3254300"/>
              <a:ext cx="396081" cy="164517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51964" y="3052694"/>
              <a:ext cx="314955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Wtx</a:t>
              </a:r>
              <a:endParaRPr lang="ja-JP" altLang="en-US" sz="14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986584" y="3216341"/>
              <a:ext cx="276122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Ztx</a:t>
              </a:r>
              <a:endParaRPr lang="ja-JP" altLang="en-US" sz="1400" dirty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493118" y="5713290"/>
            <a:ext cx="3059539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 marL="87313" indent="-87313"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</a:defRPr>
            </a:lvl1pPr>
          </a:lstStyle>
          <a:p>
            <a:pPr marL="180975" indent="-180975"/>
            <a:r>
              <a:rPr lang="en-US" altLang="ja-JP" sz="2200" dirty="0" smtClean="0"/>
              <a:t>If many type III detected, </a:t>
            </a:r>
          </a:p>
          <a:p>
            <a:pPr marL="0" indent="0">
              <a:buNone/>
            </a:pPr>
            <a:r>
              <a:rPr lang="en-US" altLang="ja-JP" sz="2200" dirty="0" smtClean="0"/>
              <a:t> then decrease CCA level</a:t>
            </a:r>
            <a:endParaRPr lang="ja-JP" altLang="en-US" sz="2200" dirty="0"/>
          </a:p>
        </p:txBody>
      </p:sp>
      <p:sp>
        <p:nvSpPr>
          <p:cNvPr id="32" name="正方形/長方形 31"/>
          <p:cNvSpPr/>
          <p:nvPr/>
        </p:nvSpPr>
        <p:spPr>
          <a:xfrm>
            <a:off x="2276923" y="5712490"/>
            <a:ext cx="3216195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2200" dirty="0" smtClean="0">
                <a:solidFill>
                  <a:schemeClr val="tx1"/>
                </a:solidFill>
              </a:rPr>
              <a:t>If  many Type I detected, </a:t>
            </a:r>
          </a:p>
          <a:p>
            <a:r>
              <a:rPr kumimoji="1" lang="en-US" altLang="ja-JP" sz="2200" dirty="0">
                <a:solidFill>
                  <a:schemeClr val="tx1"/>
                </a:solidFill>
              </a:rPr>
              <a:t> 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 then increase </a:t>
            </a:r>
            <a:r>
              <a:rPr kumimoji="1" lang="en-US" altLang="ja-JP" sz="2200" dirty="0" err="1">
                <a:solidFill>
                  <a:schemeClr val="tx1"/>
                </a:solidFill>
              </a:rPr>
              <a:t>Tx</a:t>
            </a:r>
            <a:r>
              <a:rPr kumimoji="1" lang="en-US" altLang="ja-JP" sz="2200" dirty="0">
                <a:solidFill>
                  <a:schemeClr val="tx1"/>
                </a:solidFill>
              </a:rPr>
              <a:t> power  </a:t>
            </a:r>
            <a:endParaRPr kumimoji="1" lang="ja-JP" altLang="en-US" sz="2200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6496" y="5727879"/>
            <a:ext cx="14147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marL="87313" indent="-87313"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</a:defRPr>
            </a:lvl1pPr>
          </a:lstStyle>
          <a:p>
            <a:pPr marL="0" indent="0" algn="ctr">
              <a:buNone/>
            </a:pPr>
            <a:r>
              <a:rPr lang="en-US" altLang="ja-JP" sz="1800" dirty="0" smtClean="0"/>
              <a:t>CONTROL RULE :</a:t>
            </a:r>
            <a:endParaRPr lang="ja-JP" altLang="en-US" sz="1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219325" y="1673112"/>
            <a:ext cx="3148142" cy="47536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5453495" y="1673112"/>
            <a:ext cx="3148142" cy="47536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1357516" y="3309289"/>
            <a:ext cx="224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Collision Ratio (%)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91" y="1811500"/>
            <a:ext cx="2674948" cy="395427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2" y="1811500"/>
            <a:ext cx="2817095" cy="4031805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 rot="16200000">
            <a:off x="4530131" y="3309290"/>
            <a:ext cx="224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Collision Ratio (%)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7086" y="1208601"/>
            <a:ext cx="7770813" cy="3982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Simulation </a:t>
            </a:r>
            <a:r>
              <a:rPr lang="en-US" altLang="ja-JP" dirty="0" smtClean="0">
                <a:solidFill>
                  <a:schemeClr val="tx1"/>
                </a:solidFill>
              </a:rPr>
              <a:t>Result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>
                <a:solidFill>
                  <a:schemeClr val="tx1"/>
                </a:solidFill>
              </a:rPr>
              <a:t>Proposal of management of Frame Collision Information(FCI)	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The format of per-packet FCI </a:t>
            </a:r>
            <a:endParaRPr lang="en-US" altLang="ja-JP" dirty="0" smtClean="0"/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FCI </a:t>
            </a:r>
            <a:r>
              <a:rPr lang="en-US" altLang="ja-JP" dirty="0"/>
              <a:t>management in </a:t>
            </a:r>
            <a:r>
              <a:rPr lang="en-US" altLang="ja-JP" dirty="0" smtClean="0"/>
              <a:t>PHY/MAC </a:t>
            </a:r>
            <a:r>
              <a:rPr lang="en-US" altLang="ja-JP" dirty="0" smtClean="0"/>
              <a:t>layer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Addition </a:t>
            </a:r>
            <a:r>
              <a:rPr lang="en-US" altLang="ja-JP" dirty="0" smtClean="0"/>
              <a:t>of “Service Primitives” and “Statistics Report” for FCI management</a:t>
            </a:r>
            <a:endParaRPr lang="en-US" altLang="ja-JP" dirty="0"/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>
                <a:solidFill>
                  <a:schemeClr val="tx1"/>
                </a:solidFill>
              </a:rPr>
              <a:t>Examples of FCI use cases. </a:t>
            </a:r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Reduce interference by transmission control depending on detected collision </a:t>
            </a:r>
            <a:r>
              <a:rPr lang="en-US" altLang="ja-JP" dirty="0" smtClean="0"/>
              <a:t>type. 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255" y="1655379"/>
            <a:ext cx="8430884" cy="4113213"/>
          </a:xfrm>
        </p:spPr>
        <p:txBody>
          <a:bodyPr/>
          <a:lstStyle/>
          <a:p>
            <a:r>
              <a:rPr lang="en-US" altLang="ja-JP" sz="1600" b="0" dirty="0" smtClean="0"/>
              <a:t>[1] </a:t>
            </a:r>
            <a:r>
              <a:rPr lang="en-US" altLang="ja-JP" sz="1600" b="0" dirty="0">
                <a:solidFill>
                  <a:schemeClr val="tx1"/>
                </a:solidFill>
              </a:rPr>
              <a:t>11-14/1106r1:</a:t>
            </a:r>
            <a:r>
              <a:rPr lang="en-GB" altLang="ja-JP" sz="1600" b="0" dirty="0">
                <a:solidFill>
                  <a:schemeClr val="tx1"/>
                </a:solidFill>
              </a:rPr>
              <a:t>“</a:t>
            </a:r>
            <a:r>
              <a:rPr lang="en-US" altLang="ja-JP" sz="1600" b="0" dirty="0">
                <a:solidFill>
                  <a:schemeClr val="tx1"/>
                </a:solidFill>
              </a:rPr>
              <a:t>WLAN Frame Collision</a:t>
            </a:r>
            <a:r>
              <a:rPr lang="ja-JP" altLang="en-US" sz="1600" b="0" dirty="0">
                <a:solidFill>
                  <a:schemeClr val="tx1"/>
                </a:solidFill>
              </a:rPr>
              <a:t> </a:t>
            </a:r>
            <a:r>
              <a:rPr lang="en-US" altLang="ja-JP" sz="1600" b="0" dirty="0">
                <a:solidFill>
                  <a:schemeClr val="tx1"/>
                </a:solidFill>
              </a:rPr>
              <a:t>Information</a:t>
            </a:r>
            <a:r>
              <a:rPr lang="en-GB" altLang="ja-JP" sz="1600" b="0" dirty="0" smtClean="0">
                <a:solidFill>
                  <a:schemeClr val="tx1"/>
                </a:solidFill>
              </a:rPr>
              <a:t>”.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[2]K</a:t>
            </a:r>
            <a:r>
              <a:rPr lang="en-US" altLang="ja-JP" sz="1600" b="0" dirty="0">
                <a:solidFill>
                  <a:schemeClr val="tx1"/>
                </a:solidFill>
              </a:rPr>
              <a:t>. Whitehouse, “Exploiting 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the </a:t>
            </a:r>
            <a:r>
              <a:rPr lang="en-US" altLang="ja-JP" sz="1600" b="0" dirty="0">
                <a:solidFill>
                  <a:schemeClr val="tx1"/>
                </a:solidFill>
              </a:rPr>
              <a:t>Capture Effect 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tor </a:t>
            </a:r>
            <a:r>
              <a:rPr lang="en-US" altLang="ja-JP" sz="1600" b="0" dirty="0">
                <a:solidFill>
                  <a:schemeClr val="tx1"/>
                </a:solidFill>
              </a:rPr>
              <a:t>Collision Detection 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and Recovery”, </a:t>
            </a:r>
            <a:r>
              <a:rPr lang="en-US" altLang="ja-JP" sz="1600" b="0" dirty="0" err="1" smtClean="0">
                <a:solidFill>
                  <a:schemeClr val="tx1"/>
                </a:solidFill>
              </a:rPr>
              <a:t>EmNet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 2005.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[3]S, </a:t>
            </a:r>
            <a:r>
              <a:rPr lang="en-US" altLang="ja-JP" sz="1600" b="0" dirty="0" err="1">
                <a:solidFill>
                  <a:schemeClr val="tx1"/>
                </a:solidFill>
              </a:rPr>
              <a:t>Rayanchu</a:t>
            </a:r>
            <a:r>
              <a:rPr lang="en-US" altLang="ja-JP" sz="1600" b="0" dirty="0">
                <a:solidFill>
                  <a:schemeClr val="tx1"/>
                </a:solidFill>
              </a:rPr>
              <a:t>, “Diagnosing Wireless Packet Losses in 802.11: Separating Collision from Weak Signal”, ftp://ftp.cs.wisc.edu/pub/techreports/2007/TR1597.pdf</a:t>
            </a:r>
            <a:endParaRPr lang="en-GB" altLang="ja-JP" sz="1600" b="0" dirty="0">
              <a:solidFill>
                <a:schemeClr val="tx1"/>
              </a:solidFill>
            </a:endParaRPr>
          </a:p>
          <a:p>
            <a:pPr algn="just" latinLnBrk="1"/>
            <a:r>
              <a:rPr lang="en-US" altLang="ko-KR" sz="1600" b="0" dirty="0" smtClean="0">
                <a:solidFill>
                  <a:schemeClr val="tx1"/>
                </a:solidFill>
              </a:rPr>
              <a:t>[4] </a:t>
            </a:r>
            <a:r>
              <a:rPr lang="en-US" altLang="ko-KR" sz="1600" b="0" dirty="0">
                <a:solidFill>
                  <a:schemeClr val="tx1"/>
                </a:solidFill>
              </a:rPr>
              <a:t>IEICE Technical Report, SIP2012-125, p259-264, March 2014 , P. </a:t>
            </a:r>
            <a:r>
              <a:rPr lang="en-US" altLang="ko-KR" sz="1600" b="0" dirty="0" smtClean="0">
                <a:solidFill>
                  <a:schemeClr val="tx1"/>
                </a:solidFill>
              </a:rPr>
              <a:t>Shao.</a:t>
            </a:r>
            <a:endParaRPr lang="en-US" altLang="ko-KR" sz="1600" b="0" dirty="0">
              <a:solidFill>
                <a:schemeClr val="tx1"/>
              </a:solidFill>
            </a:endParaRPr>
          </a:p>
          <a:p>
            <a:pPr algn="just" latinLnBrk="1"/>
            <a:r>
              <a:rPr lang="en-US" altLang="ko-KR" sz="1600" b="0" dirty="0" smtClean="0">
                <a:solidFill>
                  <a:schemeClr val="tx1"/>
                </a:solidFill>
              </a:rPr>
              <a:t>[5]“ath9k spectral scan</a:t>
            </a:r>
            <a:r>
              <a:rPr lang="en-US" altLang="ko-KR" sz="1600" b="0" dirty="0">
                <a:solidFill>
                  <a:schemeClr val="tx1"/>
                </a:solidFill>
              </a:rPr>
              <a:t>”, http://wireless.kernel.org/en/users/Drivers/ath9k/spectral_scan/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[6]“</a:t>
            </a:r>
            <a:r>
              <a:rPr lang="en-US" altLang="ja-JP" sz="1600" b="0" dirty="0" err="1">
                <a:solidFill>
                  <a:schemeClr val="tx1"/>
                </a:solidFill>
              </a:rPr>
              <a:t>Fwd</a:t>
            </a:r>
            <a:r>
              <a:rPr lang="en-US" altLang="ja-JP" sz="1600" b="0" dirty="0">
                <a:solidFill>
                  <a:schemeClr val="tx1"/>
                </a:solidFill>
              </a:rPr>
              <a:t>: FW: Channel busy cycles</a:t>
            </a:r>
            <a:r>
              <a:rPr lang="en-US" altLang="ko-KR" sz="1600" b="0" dirty="0">
                <a:solidFill>
                  <a:schemeClr val="tx1"/>
                </a:solidFill>
              </a:rPr>
              <a:t>”, </a:t>
            </a:r>
            <a:r>
              <a:rPr lang="en-US" altLang="ja-JP" sz="1600" b="0" dirty="0">
                <a:solidFill>
                  <a:schemeClr val="tx1"/>
                </a:solidFill>
              </a:rPr>
              <a:t>ath9k-devel ML, </a:t>
            </a:r>
            <a:r>
              <a:rPr lang="en-US" altLang="ko-KR" sz="1600" b="0" dirty="0">
                <a:solidFill>
                  <a:schemeClr val="tx1"/>
                </a:solidFill>
              </a:rPr>
              <a:t> http://article.gmane.org/gmane.linux.drivers.</a:t>
            </a:r>
            <a:br>
              <a:rPr lang="en-US" altLang="ko-KR" sz="1600" b="0" dirty="0">
                <a:solidFill>
                  <a:schemeClr val="tx1"/>
                </a:solidFill>
              </a:rPr>
            </a:br>
            <a:r>
              <a:rPr lang="en-US" altLang="ko-KR" sz="1600" b="0" dirty="0">
                <a:solidFill>
                  <a:schemeClr val="tx1"/>
                </a:solidFill>
              </a:rPr>
              <a:t>ath9k.devel/9887</a:t>
            </a:r>
            <a:r>
              <a:rPr lang="en-US" altLang="ko-KR" sz="1600" b="0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[7]“ </a:t>
            </a:r>
            <a:r>
              <a:rPr lang="en-US" altLang="ja-JP" sz="1600" b="0" dirty="0" smtClean="0"/>
              <a:t>IEEE </a:t>
            </a:r>
            <a:r>
              <a:rPr lang="en-US" altLang="ja-JP" sz="1600" b="0" dirty="0" err="1"/>
              <a:t>Std</a:t>
            </a:r>
            <a:r>
              <a:rPr lang="en-US" altLang="ja-JP" sz="1600" b="0" dirty="0"/>
              <a:t> 802.11TM-2012, Wireless LAN medium access control (</a:t>
            </a:r>
            <a:r>
              <a:rPr lang="en-US" altLang="ja-JP" sz="1600" b="0" dirty="0" smtClean="0"/>
              <a:t>MAC) and </a:t>
            </a:r>
            <a:r>
              <a:rPr lang="en-US" altLang="ja-JP" sz="1600" b="0" dirty="0"/>
              <a:t>physical layer (PHY) </a:t>
            </a:r>
            <a:r>
              <a:rPr lang="en-US" altLang="ja-JP" sz="1600" b="0" dirty="0" smtClean="0"/>
              <a:t>specifications”, </a:t>
            </a:r>
            <a:r>
              <a:rPr lang="en-US" altLang="ja-JP" sz="1600" b="0" dirty="0"/>
              <a:t>2012.</a:t>
            </a:r>
            <a:endParaRPr lang="en-US" altLang="ko-KR" sz="1600" b="0" dirty="0">
              <a:solidFill>
                <a:schemeClr val="tx1"/>
              </a:solidFill>
            </a:endParaRPr>
          </a:p>
          <a:p>
            <a:r>
              <a:rPr lang="en-GB" altLang="ja-JP" sz="1600" b="0" dirty="0" smtClean="0">
                <a:solidFill>
                  <a:schemeClr val="tx1"/>
                </a:solidFill>
              </a:rPr>
              <a:t>[8]Y</a:t>
            </a:r>
            <a:r>
              <a:rPr lang="en-GB" altLang="ja-JP" sz="1600" b="0" dirty="0">
                <a:solidFill>
                  <a:schemeClr val="tx1"/>
                </a:solidFill>
              </a:rPr>
              <a:t>. Baba, “Wireless LAN frame collision control using collision type information,” 2015 ICECCT, EC4015, pp. 1361-1367, March, 2015.</a:t>
            </a:r>
          </a:p>
          <a:p>
            <a:endParaRPr lang="en-GB" altLang="ja-JP" sz="1600" b="0" dirty="0" smtClean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Interference in 11ax scenarios is a severe problem, which is an obstacle to realizing the goals of 11ax.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We proposed that supporting the use of  Frame Collision Information(FCI) would be useful for reducing interference by management and control in 11ax.[1] </a:t>
            </a:r>
            <a:endParaRPr lang="ja-JP" altLang="ja-JP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In this contribution, we propose methods for  management of FCI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 show </a:t>
            </a:r>
            <a:r>
              <a:rPr lang="en-US" altLang="ja-JP" dirty="0" smtClean="0">
                <a:solidFill>
                  <a:schemeClr val="tx1"/>
                </a:solidFill>
              </a:rPr>
              <a:t>examples of use cases.</a:t>
            </a:r>
            <a:endParaRPr lang="ja-JP" alt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81087"/>
          </a:xfrm>
        </p:spPr>
        <p:txBody>
          <a:bodyPr/>
          <a:lstStyle/>
          <a:p>
            <a:r>
              <a:rPr lang="en-US" altLang="ja-JP" dirty="0"/>
              <a:t>Appendix 1: Simulation Conditions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415593"/>
            <a:ext cx="7770813" cy="441488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Simulation conditions in slide </a:t>
            </a:r>
            <a:r>
              <a:rPr lang="en-US" altLang="ja-JP" dirty="0" smtClean="0"/>
              <a:t>16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1" y="1990725"/>
            <a:ext cx="580896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36679" cy="1065213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schemeClr val="tx1"/>
                </a:solidFill>
              </a:rPr>
              <a:t>Appendix 2: Example of </a:t>
            </a:r>
            <a:r>
              <a:rPr lang="en-US" altLang="ja-JP" dirty="0" err="1">
                <a:solidFill>
                  <a:schemeClr val="tx1"/>
                </a:solidFill>
              </a:rPr>
              <a:t>rx_clear</a:t>
            </a:r>
            <a:r>
              <a:rPr lang="en-US" altLang="ja-JP" dirty="0">
                <a:solidFill>
                  <a:schemeClr val="tx1"/>
                </a:solidFill>
              </a:rPr>
              <a:t> count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September 2014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3095836" y="2780928"/>
            <a:ext cx="51125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正方形/長方形 13"/>
          <p:cNvSpPr/>
          <p:nvPr/>
        </p:nvSpPr>
        <p:spPr bwMode="auto">
          <a:xfrm>
            <a:off x="4103948" y="2348880"/>
            <a:ext cx="2808312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3095836" y="3717032"/>
            <a:ext cx="51125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flipV="1">
            <a:off x="424796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 flipV="1">
            <a:off x="439198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>
            <a:off x="4103948" y="2060848"/>
            <a:ext cx="0" cy="17340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 flipV="1">
            <a:off x="410394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 flipV="1">
            <a:off x="468001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 flipV="1">
            <a:off x="482402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flipV="1">
            <a:off x="453599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flipV="1">
            <a:off x="511206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flipV="1">
            <a:off x="525607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 flipV="1">
            <a:off x="496804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 flipV="1">
            <a:off x="554410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 flipV="1">
            <a:off x="568812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 flipV="1">
            <a:off x="540009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 flipV="1">
            <a:off x="597615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 flipV="1">
            <a:off x="612017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flipV="1">
            <a:off x="583214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flipV="1">
            <a:off x="640820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5" name="直線コネクタ 34"/>
          <p:cNvCxnSpPr/>
          <p:nvPr/>
        </p:nvCxnSpPr>
        <p:spPr bwMode="auto">
          <a:xfrm flipV="1">
            <a:off x="655222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 flipV="1">
            <a:off x="626418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 flipV="1">
            <a:off x="684025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 flipV="1">
            <a:off x="669623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>
            <a:off x="6912260" y="2060848"/>
            <a:ext cx="0" cy="17340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/>
          <p:cNvCxnSpPr/>
          <p:nvPr/>
        </p:nvCxnSpPr>
        <p:spPr bwMode="auto">
          <a:xfrm>
            <a:off x="3239852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0" name="直線コネクタ 49"/>
          <p:cNvCxnSpPr/>
          <p:nvPr/>
        </p:nvCxnSpPr>
        <p:spPr bwMode="auto">
          <a:xfrm>
            <a:off x="3527884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1" name="直線コネクタ 50"/>
          <p:cNvCxnSpPr/>
          <p:nvPr/>
        </p:nvCxnSpPr>
        <p:spPr bwMode="auto">
          <a:xfrm>
            <a:off x="3671900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3383868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>
            <a:off x="3959932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5" name="直線コネクタ 54"/>
          <p:cNvCxnSpPr/>
          <p:nvPr/>
        </p:nvCxnSpPr>
        <p:spPr bwMode="auto">
          <a:xfrm>
            <a:off x="3815916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963071" y="3333264"/>
            <a:ext cx="207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Result of CCA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 flipV="1">
            <a:off x="7020272" y="3655973"/>
            <a:ext cx="720080" cy="45719"/>
            <a:chOff x="5364088" y="3264870"/>
            <a:chExt cx="720080" cy="432048"/>
          </a:xfrm>
        </p:grpSpPr>
        <p:cxnSp>
          <p:nvCxnSpPr>
            <p:cNvPr id="59" name="直線コネクタ 58"/>
            <p:cNvCxnSpPr/>
            <p:nvPr/>
          </p:nvCxnSpPr>
          <p:spPr bwMode="auto">
            <a:xfrm flipV="1">
              <a:off x="5364088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0" name="直線コネクタ 59"/>
            <p:cNvCxnSpPr/>
            <p:nvPr/>
          </p:nvCxnSpPr>
          <p:spPr bwMode="auto">
            <a:xfrm flipV="1">
              <a:off x="5652120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1" name="直線コネクタ 60"/>
            <p:cNvCxnSpPr/>
            <p:nvPr/>
          </p:nvCxnSpPr>
          <p:spPr bwMode="auto">
            <a:xfrm flipV="1">
              <a:off x="5796136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2" name="直線コネクタ 61"/>
            <p:cNvCxnSpPr/>
            <p:nvPr/>
          </p:nvCxnSpPr>
          <p:spPr bwMode="auto">
            <a:xfrm flipV="1">
              <a:off x="5508104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3" name="直線コネクタ 62"/>
            <p:cNvCxnSpPr/>
            <p:nvPr/>
          </p:nvCxnSpPr>
          <p:spPr bwMode="auto">
            <a:xfrm flipV="1">
              <a:off x="6084168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4" name="直線コネクタ 63"/>
            <p:cNvCxnSpPr/>
            <p:nvPr/>
          </p:nvCxnSpPr>
          <p:spPr bwMode="auto">
            <a:xfrm flipV="1">
              <a:off x="5940152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</p:grpSp>
      <p:grpSp>
        <p:nvGrpSpPr>
          <p:cNvPr id="79" name="グループ化 78"/>
          <p:cNvGrpSpPr/>
          <p:nvPr/>
        </p:nvGrpSpPr>
        <p:grpSpPr>
          <a:xfrm>
            <a:off x="4293598" y="5492152"/>
            <a:ext cx="474953" cy="461665"/>
            <a:chOff x="7038440" y="3989465"/>
            <a:chExt cx="474953" cy="461665"/>
          </a:xfrm>
        </p:grpSpPr>
        <p:cxnSp>
          <p:nvCxnSpPr>
            <p:cNvPr id="74" name="直線コネクタ 73"/>
            <p:cNvCxnSpPr/>
            <p:nvPr/>
          </p:nvCxnSpPr>
          <p:spPr bwMode="auto">
            <a:xfrm>
              <a:off x="7038440" y="4076179"/>
              <a:ext cx="0" cy="28823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lg" len="lg"/>
              <a:tailEnd type="none" w="med" len="med"/>
            </a:ln>
            <a:effectLst/>
          </p:spPr>
        </p:cxnSp>
        <p:sp>
          <p:nvSpPr>
            <p:cNvPr id="76" name="テキスト ボックス 75"/>
            <p:cNvSpPr txBox="1"/>
            <p:nvPr/>
          </p:nvSpPr>
          <p:spPr>
            <a:xfrm>
              <a:off x="7089879" y="3989465"/>
              <a:ext cx="4235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:0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5029832" y="5516670"/>
            <a:ext cx="533724" cy="461665"/>
            <a:chOff x="9009693" y="4014343"/>
            <a:chExt cx="533724" cy="461665"/>
          </a:xfrm>
        </p:grpSpPr>
        <p:cxnSp>
          <p:nvCxnSpPr>
            <p:cNvPr id="75" name="直線コネクタ 74"/>
            <p:cNvCxnSpPr/>
            <p:nvPr/>
          </p:nvCxnSpPr>
          <p:spPr bwMode="auto">
            <a:xfrm flipV="1">
              <a:off x="9009693" y="4080102"/>
              <a:ext cx="0" cy="33014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oval" w="lg" len="lg"/>
            </a:ln>
            <a:effectLst/>
          </p:spPr>
        </p:cxnSp>
        <p:sp>
          <p:nvSpPr>
            <p:cNvPr id="77" name="テキスト ボックス 76"/>
            <p:cNvSpPr txBox="1"/>
            <p:nvPr/>
          </p:nvSpPr>
          <p:spPr>
            <a:xfrm>
              <a:off x="9119903" y="4014343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:1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963070" y="4724151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rx_clear</a:t>
            </a:r>
            <a:r>
              <a:rPr kumimoji="1" lang="en-US" altLang="ja-JP" dirty="0" smtClean="0">
                <a:solidFill>
                  <a:schemeClr val="tx1"/>
                </a:solidFill>
              </a:rPr>
              <a:t> count</a:t>
            </a:r>
          </a:p>
        </p:txBody>
      </p:sp>
      <p:sp>
        <p:nvSpPr>
          <p:cNvPr id="82" name="右中かっこ 81"/>
          <p:cNvSpPr/>
          <p:nvPr/>
        </p:nvSpPr>
        <p:spPr bwMode="auto">
          <a:xfrm rot="5400000">
            <a:off x="3376811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右中かっこ 82"/>
          <p:cNvSpPr/>
          <p:nvPr/>
        </p:nvSpPr>
        <p:spPr bwMode="auto">
          <a:xfrm rot="5400000">
            <a:off x="3972699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右中かっこ 83"/>
          <p:cNvSpPr/>
          <p:nvPr/>
        </p:nvSpPr>
        <p:spPr bwMode="auto">
          <a:xfrm rot="5400000">
            <a:off x="4528939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右中かっこ 84"/>
          <p:cNvSpPr/>
          <p:nvPr/>
        </p:nvSpPr>
        <p:spPr bwMode="auto">
          <a:xfrm rot="5400000">
            <a:off x="5124827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6" name="右中かっこ 85"/>
          <p:cNvSpPr/>
          <p:nvPr/>
        </p:nvSpPr>
        <p:spPr bwMode="auto">
          <a:xfrm rot="5400000">
            <a:off x="5686023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7" name="右中かっこ 86"/>
          <p:cNvSpPr/>
          <p:nvPr/>
        </p:nvSpPr>
        <p:spPr bwMode="auto">
          <a:xfrm rot="5400000">
            <a:off x="6281911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8" name="右中かっこ 87"/>
          <p:cNvSpPr/>
          <p:nvPr/>
        </p:nvSpPr>
        <p:spPr bwMode="auto">
          <a:xfrm rot="5400000">
            <a:off x="6869199" y="3607665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右中かっこ 88"/>
          <p:cNvSpPr/>
          <p:nvPr/>
        </p:nvSpPr>
        <p:spPr bwMode="auto">
          <a:xfrm rot="5400000">
            <a:off x="7493627" y="3607666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280682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0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876570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2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432810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028698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589894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6185782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763510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2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397498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0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/>
          <p:nvPr/>
        </p:nvCxnSpPr>
        <p:spPr bwMode="auto">
          <a:xfrm>
            <a:off x="3095836" y="5085184"/>
            <a:ext cx="51125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2" name="直線コネクタ 101"/>
          <p:cNvCxnSpPr/>
          <p:nvPr/>
        </p:nvCxnSpPr>
        <p:spPr bwMode="auto">
          <a:xfrm flipH="1" flipV="1">
            <a:off x="4024143" y="4881043"/>
            <a:ext cx="2468" cy="2041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/>
          <p:nvPr/>
        </p:nvCxnSpPr>
        <p:spPr bwMode="auto">
          <a:xfrm flipV="1">
            <a:off x="4024143" y="4681931"/>
            <a:ext cx="558708" cy="199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線コネクタ 113"/>
          <p:cNvCxnSpPr/>
          <p:nvPr/>
        </p:nvCxnSpPr>
        <p:spPr bwMode="auto">
          <a:xfrm flipH="1" flipV="1">
            <a:off x="6332157" y="4681805"/>
            <a:ext cx="558708" cy="199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直線コネクタ 114"/>
          <p:cNvCxnSpPr/>
          <p:nvPr/>
        </p:nvCxnSpPr>
        <p:spPr bwMode="auto">
          <a:xfrm flipH="1" flipV="1">
            <a:off x="6883465" y="4881043"/>
            <a:ext cx="2468" cy="2041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矢印コネクタ 116"/>
          <p:cNvCxnSpPr/>
          <p:nvPr/>
        </p:nvCxnSpPr>
        <p:spPr bwMode="auto">
          <a:xfrm>
            <a:off x="3430723" y="4242867"/>
            <a:ext cx="0" cy="7402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8" name="直線矢印コネクタ 117"/>
          <p:cNvCxnSpPr/>
          <p:nvPr/>
        </p:nvCxnSpPr>
        <p:spPr bwMode="auto">
          <a:xfrm>
            <a:off x="4016341" y="4242867"/>
            <a:ext cx="0" cy="538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1" name="直線コネクタ 110"/>
          <p:cNvCxnSpPr/>
          <p:nvPr/>
        </p:nvCxnSpPr>
        <p:spPr bwMode="auto">
          <a:xfrm>
            <a:off x="4582851" y="4681805"/>
            <a:ext cx="17529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矢印コネクタ 119"/>
          <p:cNvCxnSpPr/>
          <p:nvPr/>
        </p:nvCxnSpPr>
        <p:spPr bwMode="auto">
          <a:xfrm>
            <a:off x="4579642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2" name="直線矢印コネクタ 121"/>
          <p:cNvCxnSpPr/>
          <p:nvPr/>
        </p:nvCxnSpPr>
        <p:spPr bwMode="auto">
          <a:xfrm>
            <a:off x="5178739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3" name="直線矢印コネクタ 122"/>
          <p:cNvCxnSpPr/>
          <p:nvPr/>
        </p:nvCxnSpPr>
        <p:spPr bwMode="auto">
          <a:xfrm>
            <a:off x="5739935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5" name="直線矢印コネクタ 124"/>
          <p:cNvCxnSpPr/>
          <p:nvPr/>
        </p:nvCxnSpPr>
        <p:spPr bwMode="auto">
          <a:xfrm>
            <a:off x="6332157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6" name="直線矢印コネクタ 125"/>
          <p:cNvCxnSpPr/>
          <p:nvPr/>
        </p:nvCxnSpPr>
        <p:spPr bwMode="auto">
          <a:xfrm>
            <a:off x="6894536" y="4242867"/>
            <a:ext cx="0" cy="538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7" name="直線矢印コネクタ 126"/>
          <p:cNvCxnSpPr/>
          <p:nvPr/>
        </p:nvCxnSpPr>
        <p:spPr bwMode="auto">
          <a:xfrm>
            <a:off x="7530212" y="4242867"/>
            <a:ext cx="0" cy="7402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9" name="円/楕円 128"/>
          <p:cNvSpPr/>
          <p:nvPr/>
        </p:nvSpPr>
        <p:spPr bwMode="auto">
          <a:xfrm>
            <a:off x="3392027" y="5038862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1" name="円/楕円 130"/>
          <p:cNvSpPr/>
          <p:nvPr/>
        </p:nvSpPr>
        <p:spPr bwMode="auto">
          <a:xfrm>
            <a:off x="3987914" y="4839966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4540945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円/楕円 132"/>
          <p:cNvSpPr/>
          <p:nvPr/>
        </p:nvSpPr>
        <p:spPr bwMode="auto">
          <a:xfrm>
            <a:off x="5140042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円/楕円 134"/>
          <p:cNvSpPr/>
          <p:nvPr/>
        </p:nvSpPr>
        <p:spPr bwMode="auto">
          <a:xfrm>
            <a:off x="5701238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6293460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7" name="円/楕円 136"/>
          <p:cNvSpPr/>
          <p:nvPr/>
        </p:nvSpPr>
        <p:spPr bwMode="auto">
          <a:xfrm>
            <a:off x="6846002" y="4841821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8" name="円/楕円 137"/>
          <p:cNvSpPr/>
          <p:nvPr/>
        </p:nvSpPr>
        <p:spPr bwMode="auto">
          <a:xfrm>
            <a:off x="7491801" y="5044107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7863054" y="384884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time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7863054" y="513772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time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7526034" y="283404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time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3103710" y="183001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power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9258" y="491729"/>
            <a:ext cx="7770813" cy="923845"/>
          </a:xfrm>
        </p:spPr>
        <p:txBody>
          <a:bodyPr/>
          <a:lstStyle/>
          <a:p>
            <a:r>
              <a:rPr lang="en-US" altLang="ja-JP" sz="2400" dirty="0">
                <a:solidFill>
                  <a:schemeClr val="tx1"/>
                </a:solidFill>
              </a:rPr>
              <a:t>Appendix 3 </a:t>
            </a:r>
            <a:r>
              <a:rPr lang="en-US" altLang="ja-JP" sz="2400" dirty="0" smtClean="0">
                <a:solidFill>
                  <a:schemeClr val="tx1"/>
                </a:solidFill>
              </a:rPr>
              <a:t>: </a:t>
            </a:r>
            <a:r>
              <a:rPr lang="en-US" altLang="ja-JP" sz="2400" dirty="0">
                <a:solidFill>
                  <a:schemeClr val="tx1"/>
                </a:solidFill>
              </a:rPr>
              <a:t>requesting FCI from MAC </a:t>
            </a:r>
            <a:r>
              <a:rPr lang="en-US" altLang="ja-JP" sz="2400" dirty="0" smtClean="0">
                <a:solidFill>
                  <a:schemeClr val="tx1"/>
                </a:solidFill>
              </a:rPr>
              <a:t>and indicating FCI to MAC with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Tx</a:t>
            </a:r>
            <a:r>
              <a:rPr lang="en-US" altLang="ja-JP" sz="2400" dirty="0" smtClean="0">
                <a:solidFill>
                  <a:schemeClr val="tx1"/>
                </a:solidFill>
              </a:rPr>
              <a:t> frame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15" name="グループ化 14"/>
          <p:cNvGrpSpPr/>
          <p:nvPr/>
        </p:nvGrpSpPr>
        <p:grpSpPr>
          <a:xfrm>
            <a:off x="664804" y="1409633"/>
            <a:ext cx="7489666" cy="4666279"/>
            <a:chOff x="474304" y="1272698"/>
            <a:chExt cx="8305802" cy="5174755"/>
          </a:xfrm>
        </p:grpSpPr>
        <p:pic>
          <p:nvPicPr>
            <p:cNvPr id="7" name="Picture 2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1"/>
            <a:stretch/>
          </p:blipFill>
          <p:spPr bwMode="auto">
            <a:xfrm>
              <a:off x="829597" y="1486527"/>
              <a:ext cx="6953321" cy="496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3"/>
            <a:stretch/>
          </p:blipFill>
          <p:spPr bwMode="auto">
            <a:xfrm>
              <a:off x="474304" y="1485635"/>
              <a:ext cx="1329544" cy="496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正方形/長方形 35"/>
            <p:cNvSpPr/>
            <p:nvPr/>
          </p:nvSpPr>
          <p:spPr bwMode="auto">
            <a:xfrm>
              <a:off x="1707710" y="3271676"/>
              <a:ext cx="112857" cy="133467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1707710" y="3271676"/>
              <a:ext cx="112857" cy="133467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1798719" y="1495092"/>
              <a:ext cx="457700" cy="161385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1741567" y="3137852"/>
              <a:ext cx="299908" cy="1579897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1682632" y="5123808"/>
              <a:ext cx="351112" cy="15345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1682632" y="4957866"/>
              <a:ext cx="354699" cy="15345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8" name="直線コネクタ 37"/>
            <p:cNvCxnSpPr/>
            <p:nvPr/>
          </p:nvCxnSpPr>
          <p:spPr bwMode="auto">
            <a:xfrm>
              <a:off x="5360946" y="3121795"/>
              <a:ext cx="317672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直線コネクタ 38"/>
            <p:cNvCxnSpPr/>
            <p:nvPr/>
          </p:nvCxnSpPr>
          <p:spPr bwMode="auto">
            <a:xfrm>
              <a:off x="5393275" y="5115490"/>
              <a:ext cx="3176727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矢印コネクタ 54"/>
            <p:cNvCxnSpPr/>
            <p:nvPr/>
          </p:nvCxnSpPr>
          <p:spPr>
            <a:xfrm>
              <a:off x="7653740" y="5971241"/>
              <a:ext cx="749311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 bwMode="auto">
            <a:xfrm>
              <a:off x="8403051" y="5702904"/>
              <a:ext cx="0" cy="546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線コネクタ 75"/>
            <p:cNvCxnSpPr/>
            <p:nvPr/>
          </p:nvCxnSpPr>
          <p:spPr bwMode="auto">
            <a:xfrm>
              <a:off x="2540511" y="5702904"/>
              <a:ext cx="0" cy="74454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線矢印コネクタ 90"/>
            <p:cNvCxnSpPr/>
            <p:nvPr/>
          </p:nvCxnSpPr>
          <p:spPr bwMode="auto">
            <a:xfrm flipV="1">
              <a:off x="2180593" y="5264775"/>
              <a:ext cx="467128" cy="5554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直線矢印コネクタ 91"/>
            <p:cNvCxnSpPr/>
            <p:nvPr/>
          </p:nvCxnSpPr>
          <p:spPr bwMode="auto">
            <a:xfrm flipV="1">
              <a:off x="8200247" y="5250566"/>
              <a:ext cx="412579" cy="5220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下矢印 97"/>
            <p:cNvSpPr/>
            <p:nvPr/>
          </p:nvSpPr>
          <p:spPr bwMode="auto">
            <a:xfrm flipV="1">
              <a:off x="1509028" y="2840308"/>
              <a:ext cx="1411744" cy="2410256"/>
            </a:xfrm>
            <a:prstGeom prst="downArrow">
              <a:avLst>
                <a:gd name="adj1" fmla="val 72148"/>
                <a:gd name="adj2" fmla="val 11721"/>
              </a:avLst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9" name="下矢印 98"/>
            <p:cNvSpPr/>
            <p:nvPr/>
          </p:nvSpPr>
          <p:spPr bwMode="auto">
            <a:xfrm flipV="1">
              <a:off x="2877813" y="2840308"/>
              <a:ext cx="381875" cy="2410256"/>
            </a:xfrm>
            <a:prstGeom prst="downArrow">
              <a:avLst/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03" name="直線矢印コネクタ 102"/>
            <p:cNvCxnSpPr/>
            <p:nvPr/>
          </p:nvCxnSpPr>
          <p:spPr>
            <a:xfrm>
              <a:off x="2540511" y="6268289"/>
              <a:ext cx="542993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 bwMode="auto">
            <a:xfrm>
              <a:off x="3069124" y="5343842"/>
              <a:ext cx="0" cy="10228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直線矢印コネクタ 105"/>
            <p:cNvCxnSpPr>
              <a:endCxn id="99" idx="0"/>
            </p:cNvCxnSpPr>
            <p:nvPr/>
          </p:nvCxnSpPr>
          <p:spPr bwMode="auto">
            <a:xfrm flipV="1">
              <a:off x="2818332" y="5250565"/>
              <a:ext cx="250419" cy="72556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5360946" y="3121795"/>
              <a:ext cx="317672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5393275" y="5115490"/>
              <a:ext cx="3176727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テキスト ボックス 57"/>
            <p:cNvSpPr txBox="1"/>
            <p:nvPr/>
          </p:nvSpPr>
          <p:spPr>
            <a:xfrm rot="16200000">
              <a:off x="2138322" y="2094943"/>
              <a:ext cx="1849280" cy="20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PHY_FCI.indication</a:t>
              </a:r>
            </a:p>
          </p:txBody>
        </p:sp>
        <p:cxnSp>
          <p:nvCxnSpPr>
            <p:cNvPr id="62" name="直線コネクタ 61"/>
            <p:cNvCxnSpPr/>
            <p:nvPr/>
          </p:nvCxnSpPr>
          <p:spPr bwMode="auto">
            <a:xfrm>
              <a:off x="6891277" y="2718399"/>
              <a:ext cx="0" cy="546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正方形/長方形 89"/>
            <p:cNvSpPr/>
            <p:nvPr/>
          </p:nvSpPr>
          <p:spPr>
            <a:xfrm>
              <a:off x="7654585" y="5772636"/>
              <a:ext cx="757990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1808029" y="5867886"/>
              <a:ext cx="745130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553160" y="6054343"/>
              <a:ext cx="530344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 bwMode="auto">
            <a:xfrm>
              <a:off x="1808029" y="5702904"/>
              <a:ext cx="0" cy="546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直線矢印コネクタ 99"/>
            <p:cNvCxnSpPr/>
            <p:nvPr/>
          </p:nvCxnSpPr>
          <p:spPr>
            <a:xfrm>
              <a:off x="1820875" y="6054343"/>
              <a:ext cx="749311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テキスト ボックス 104"/>
            <p:cNvSpPr txBox="1"/>
            <p:nvPr/>
          </p:nvSpPr>
          <p:spPr>
            <a:xfrm rot="16200000">
              <a:off x="1028576" y="2137799"/>
              <a:ext cx="1685842" cy="238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PHY_FCI.request</a:t>
              </a:r>
            </a:p>
          </p:txBody>
        </p:sp>
        <p:sp>
          <p:nvSpPr>
            <p:cNvPr id="114" name="下矢印 113"/>
            <p:cNvSpPr/>
            <p:nvPr/>
          </p:nvSpPr>
          <p:spPr bwMode="auto">
            <a:xfrm flipV="1">
              <a:off x="8140036" y="2840308"/>
              <a:ext cx="640070" cy="2410256"/>
            </a:xfrm>
            <a:prstGeom prst="downArrow">
              <a:avLst>
                <a:gd name="adj1" fmla="val 72991"/>
                <a:gd name="adj2" fmla="val 30723"/>
              </a:avLst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56" name="直線矢印コネクタ 55"/>
            <p:cNvCxnSpPr/>
            <p:nvPr/>
          </p:nvCxnSpPr>
          <p:spPr bwMode="auto">
            <a:xfrm flipV="1">
              <a:off x="5650195" y="5261202"/>
              <a:ext cx="1994865" cy="13962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直線矢印コネクタ 58"/>
            <p:cNvCxnSpPr/>
            <p:nvPr/>
          </p:nvCxnSpPr>
          <p:spPr>
            <a:xfrm>
              <a:off x="3083504" y="5484999"/>
              <a:ext cx="4561556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下矢印 60"/>
            <p:cNvSpPr/>
            <p:nvPr/>
          </p:nvSpPr>
          <p:spPr bwMode="auto">
            <a:xfrm flipV="1">
              <a:off x="7575075" y="2840308"/>
              <a:ext cx="381875" cy="2410256"/>
            </a:xfrm>
            <a:prstGeom prst="downArrow">
              <a:avLst/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257033" y="5296217"/>
              <a:ext cx="530344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大かっこ 69"/>
            <p:cNvSpPr/>
            <p:nvPr/>
          </p:nvSpPr>
          <p:spPr>
            <a:xfrm rot="16200000">
              <a:off x="2042555" y="2307437"/>
              <a:ext cx="2105506" cy="319305"/>
            </a:xfrm>
            <a:prstGeom prst="bracketPair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/>
            </a:p>
          </p:txBody>
        </p:sp>
        <p:sp>
          <p:nvSpPr>
            <p:cNvPr id="71" name="大かっこ 70"/>
            <p:cNvSpPr/>
            <p:nvPr/>
          </p:nvSpPr>
          <p:spPr>
            <a:xfrm rot="16200000">
              <a:off x="1569615" y="2271781"/>
              <a:ext cx="2176820" cy="319305"/>
            </a:xfrm>
            <a:prstGeom prst="bracketPair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/>
            </a:p>
          </p:txBody>
        </p:sp>
        <p:sp>
          <p:nvSpPr>
            <p:cNvPr id="69" name="下矢印 68"/>
            <p:cNvSpPr/>
            <p:nvPr/>
          </p:nvSpPr>
          <p:spPr bwMode="auto">
            <a:xfrm>
              <a:off x="1702340" y="4233028"/>
              <a:ext cx="223753" cy="1003711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 rot="16200000">
              <a:off x="1376888" y="4586344"/>
              <a:ext cx="860219" cy="153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PMD_FCI.req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下矢印 71"/>
            <p:cNvSpPr/>
            <p:nvPr/>
          </p:nvSpPr>
          <p:spPr bwMode="auto">
            <a:xfrm>
              <a:off x="1727486" y="1343025"/>
              <a:ext cx="309845" cy="1984977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3" name="下矢印 72"/>
            <p:cNvSpPr/>
            <p:nvPr/>
          </p:nvSpPr>
          <p:spPr bwMode="auto">
            <a:xfrm flipV="1">
              <a:off x="2914201" y="1414336"/>
              <a:ext cx="309845" cy="2033714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 rot="16200000">
              <a:off x="1758025" y="2136636"/>
              <a:ext cx="1757703" cy="20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PHY_FCI.indication</a:t>
              </a:r>
            </a:p>
          </p:txBody>
        </p:sp>
        <p:sp>
          <p:nvSpPr>
            <p:cNvPr id="77" name="下矢印 76"/>
            <p:cNvSpPr/>
            <p:nvPr/>
          </p:nvSpPr>
          <p:spPr bwMode="auto">
            <a:xfrm flipV="1">
              <a:off x="2492798" y="1343024"/>
              <a:ext cx="309845" cy="2105025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下矢印 78"/>
            <p:cNvSpPr/>
            <p:nvPr/>
          </p:nvSpPr>
          <p:spPr bwMode="auto">
            <a:xfrm flipV="1">
              <a:off x="2529982" y="4221478"/>
              <a:ext cx="213140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 rot="16200000">
              <a:off x="2057759" y="4504464"/>
              <a:ext cx="1156975" cy="238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PMD_FCI.conf</a:t>
              </a:r>
              <a:endParaRPr kumimoji="1" lang="ja-JP" alt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下矢印 81"/>
            <p:cNvSpPr/>
            <p:nvPr/>
          </p:nvSpPr>
          <p:spPr bwMode="auto">
            <a:xfrm flipV="1">
              <a:off x="2962083" y="4222665"/>
              <a:ext cx="213119" cy="973851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 rot="16200000">
              <a:off x="2556585" y="4560894"/>
              <a:ext cx="1024114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PMD_FCI.ind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大かっこ 86"/>
            <p:cNvSpPr/>
            <p:nvPr/>
          </p:nvSpPr>
          <p:spPr>
            <a:xfrm rot="16200000">
              <a:off x="6813531" y="2211517"/>
              <a:ext cx="1913664" cy="319305"/>
            </a:xfrm>
            <a:prstGeom prst="bracketPair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 rot="16200000">
              <a:off x="6877223" y="2140172"/>
              <a:ext cx="1764778" cy="20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PHY_FCI.indication</a:t>
              </a:r>
            </a:p>
          </p:txBody>
        </p:sp>
        <p:sp>
          <p:nvSpPr>
            <p:cNvPr id="89" name="下矢印 88"/>
            <p:cNvSpPr/>
            <p:nvPr/>
          </p:nvSpPr>
          <p:spPr bwMode="auto">
            <a:xfrm flipV="1">
              <a:off x="7629759" y="1426722"/>
              <a:ext cx="309845" cy="1825903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5" name="下矢印 94"/>
            <p:cNvSpPr/>
            <p:nvPr/>
          </p:nvSpPr>
          <p:spPr bwMode="auto">
            <a:xfrm flipV="1">
              <a:off x="8382750" y="1485634"/>
              <a:ext cx="309845" cy="1825903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7753761" y="2158209"/>
              <a:ext cx="1532872" cy="187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PHY_FCI.confirm</a:t>
              </a: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 rot="16200000">
              <a:off x="7248781" y="4560894"/>
              <a:ext cx="1024114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PMD_FCI.ind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下矢印 109"/>
            <p:cNvSpPr/>
            <p:nvPr/>
          </p:nvSpPr>
          <p:spPr bwMode="auto">
            <a:xfrm flipV="1">
              <a:off x="7660935" y="4181255"/>
              <a:ext cx="209332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5" name="下矢印 114"/>
            <p:cNvSpPr/>
            <p:nvPr/>
          </p:nvSpPr>
          <p:spPr bwMode="auto">
            <a:xfrm flipV="1">
              <a:off x="8452057" y="4193042"/>
              <a:ext cx="209332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 rot="16200000">
              <a:off x="8014198" y="4530920"/>
              <a:ext cx="1075524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PMD_FCI.conf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 rot="16200000">
              <a:off x="7795637" y="4524724"/>
              <a:ext cx="1063137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PMD_FCI.req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下矢印 118"/>
            <p:cNvSpPr/>
            <p:nvPr/>
          </p:nvSpPr>
          <p:spPr bwMode="auto">
            <a:xfrm>
              <a:off x="8234213" y="4222665"/>
              <a:ext cx="209332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064854" y="6075912"/>
            <a:ext cx="7201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(1)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</a:t>
            </a:r>
            <a:r>
              <a:rPr kumimoji="1" lang="en-US" altLang="ja-JP" sz="1600" dirty="0">
                <a:solidFill>
                  <a:schemeClr val="tx1"/>
                </a:solidFill>
              </a:rPr>
              <a:t>Pre-frame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Zone  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(2)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</a:t>
            </a:r>
            <a:r>
              <a:rPr kumimoji="1" lang="en-US" altLang="ja-JP" sz="1600" dirty="0">
                <a:solidFill>
                  <a:schemeClr val="tx1"/>
                </a:solidFill>
              </a:rPr>
              <a:t>Frame Start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Zone    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(3)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</a:t>
            </a:r>
            <a:r>
              <a:rPr kumimoji="1" lang="en-US" altLang="ja-JP" sz="1600" dirty="0">
                <a:solidFill>
                  <a:schemeClr val="tx1"/>
                </a:solidFill>
              </a:rPr>
              <a:t>Frame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Zone    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(4):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Post-Frame Zone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3" name="グループ化 2"/>
          <p:cNvGrpSpPr/>
          <p:nvPr/>
        </p:nvGrpSpPr>
        <p:grpSpPr>
          <a:xfrm>
            <a:off x="947866" y="1359197"/>
            <a:ext cx="7034084" cy="5071162"/>
            <a:chOff x="1278897" y="1630496"/>
            <a:chExt cx="6372022" cy="4528564"/>
          </a:xfrm>
        </p:grpSpPr>
        <p:pic>
          <p:nvPicPr>
            <p:cNvPr id="8" name="Picture 2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1787916" y="1630496"/>
              <a:ext cx="5275329" cy="44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" name="グループ化 52"/>
            <p:cNvGrpSpPr/>
            <p:nvPr/>
          </p:nvGrpSpPr>
          <p:grpSpPr>
            <a:xfrm>
              <a:off x="1278897" y="1630611"/>
              <a:ext cx="1898762" cy="4476706"/>
              <a:chOff x="605797" y="1441014"/>
              <a:chExt cx="1898762" cy="4476706"/>
            </a:xfrm>
          </p:grpSpPr>
          <p:pic>
            <p:nvPicPr>
              <p:cNvPr id="51" name="Picture 2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"/>
              <a:stretch/>
            </p:blipFill>
            <p:spPr bwMode="auto">
              <a:xfrm>
                <a:off x="880087" y="1441014"/>
                <a:ext cx="1624472" cy="3452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"/>
              <p:cNvPicPr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3"/>
              <a:stretch/>
            </p:blipFill>
            <p:spPr bwMode="auto">
              <a:xfrm>
                <a:off x="605797" y="1441036"/>
                <a:ext cx="842004" cy="447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3" name="直線コネクタ 22"/>
            <p:cNvCxnSpPr/>
            <p:nvPr/>
          </p:nvCxnSpPr>
          <p:spPr bwMode="auto">
            <a:xfrm>
              <a:off x="6526257" y="5360627"/>
              <a:ext cx="0" cy="7263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線コネクタ 28"/>
            <p:cNvCxnSpPr/>
            <p:nvPr/>
          </p:nvCxnSpPr>
          <p:spPr bwMode="auto">
            <a:xfrm>
              <a:off x="5237919" y="4832250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コネクタ 29"/>
            <p:cNvCxnSpPr/>
            <p:nvPr/>
          </p:nvCxnSpPr>
          <p:spPr bwMode="auto">
            <a:xfrm>
              <a:off x="5176959" y="3082508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直線矢印コネクタ 40"/>
            <p:cNvCxnSpPr>
              <a:endCxn id="75" idx="0"/>
            </p:cNvCxnSpPr>
            <p:nvPr/>
          </p:nvCxnSpPr>
          <p:spPr bwMode="auto">
            <a:xfrm flipV="1">
              <a:off x="6846321" y="5035624"/>
              <a:ext cx="253489" cy="58537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正方形/長方形 57"/>
            <p:cNvSpPr/>
            <p:nvPr/>
          </p:nvSpPr>
          <p:spPr bwMode="auto">
            <a:xfrm>
              <a:off x="3008779" y="3443187"/>
              <a:ext cx="385510" cy="1380419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 bwMode="auto">
            <a:xfrm>
              <a:off x="3032607" y="4847904"/>
              <a:ext cx="385510" cy="19795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 bwMode="auto">
            <a:xfrm>
              <a:off x="3191090" y="1874806"/>
              <a:ext cx="205795" cy="120008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 bwMode="auto">
            <a:xfrm>
              <a:off x="3099280" y="3091406"/>
              <a:ext cx="679764" cy="192353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 bwMode="auto">
            <a:xfrm>
              <a:off x="1905000" y="4946880"/>
              <a:ext cx="552450" cy="116370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 bwMode="auto">
            <a:xfrm>
              <a:off x="2674347" y="5384260"/>
              <a:ext cx="0" cy="7263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線矢印コネクタ 94"/>
            <p:cNvCxnSpPr/>
            <p:nvPr/>
          </p:nvCxnSpPr>
          <p:spPr>
            <a:xfrm>
              <a:off x="6545351" y="5845751"/>
              <a:ext cx="569167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 bwMode="auto">
            <a:xfrm>
              <a:off x="7114518" y="5572990"/>
              <a:ext cx="0" cy="48617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線コネクタ 116"/>
            <p:cNvCxnSpPr/>
            <p:nvPr/>
          </p:nvCxnSpPr>
          <p:spPr bwMode="auto">
            <a:xfrm>
              <a:off x="2086086" y="5360627"/>
              <a:ext cx="0" cy="7263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矢印コネクタ 117"/>
            <p:cNvCxnSpPr/>
            <p:nvPr/>
          </p:nvCxnSpPr>
          <p:spPr>
            <a:xfrm>
              <a:off x="2105180" y="5811727"/>
              <a:ext cx="569167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下矢印 67"/>
            <p:cNvSpPr/>
            <p:nvPr/>
          </p:nvSpPr>
          <p:spPr bwMode="auto">
            <a:xfrm flipV="1">
              <a:off x="3034179" y="2927688"/>
              <a:ext cx="430383" cy="2144382"/>
            </a:xfrm>
            <a:prstGeom prst="downArrow">
              <a:avLst>
                <a:gd name="adj1" fmla="val 71263"/>
                <a:gd name="adj2" fmla="val 28737"/>
              </a:avLst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9" name="下矢印 68"/>
            <p:cNvSpPr/>
            <p:nvPr/>
          </p:nvSpPr>
          <p:spPr bwMode="auto">
            <a:xfrm flipV="1">
              <a:off x="3905251" y="2907796"/>
              <a:ext cx="425450" cy="2144382"/>
            </a:xfrm>
            <a:prstGeom prst="downArrow">
              <a:avLst>
                <a:gd name="adj1" fmla="val 50000"/>
                <a:gd name="adj2" fmla="val 36567"/>
              </a:avLst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5" name="下矢印 74"/>
            <p:cNvSpPr/>
            <p:nvPr/>
          </p:nvSpPr>
          <p:spPr bwMode="auto">
            <a:xfrm flipV="1">
              <a:off x="6820920" y="2891242"/>
              <a:ext cx="557779" cy="2144382"/>
            </a:xfrm>
            <a:prstGeom prst="downArrow">
              <a:avLst>
                <a:gd name="adj1" fmla="val 63661"/>
                <a:gd name="adj2" fmla="val 28369"/>
              </a:avLst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2674670" y="5957417"/>
              <a:ext cx="41245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 bwMode="auto">
            <a:xfrm>
              <a:off x="3087120" y="5082934"/>
              <a:ext cx="1187" cy="107612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線コネクタ 48"/>
            <p:cNvCxnSpPr/>
            <p:nvPr/>
          </p:nvCxnSpPr>
          <p:spPr bwMode="auto">
            <a:xfrm>
              <a:off x="5237919" y="4832250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直線コネクタ 49"/>
            <p:cNvCxnSpPr/>
            <p:nvPr/>
          </p:nvCxnSpPr>
          <p:spPr bwMode="auto">
            <a:xfrm>
              <a:off x="5176959" y="3082508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線矢印コネクタ 120"/>
            <p:cNvCxnSpPr>
              <a:endCxn id="69" idx="0"/>
            </p:cNvCxnSpPr>
            <p:nvPr/>
          </p:nvCxnSpPr>
          <p:spPr bwMode="auto">
            <a:xfrm flipV="1">
              <a:off x="2969058" y="5052178"/>
              <a:ext cx="1148918" cy="765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正方形/長方形 122"/>
            <p:cNvSpPr/>
            <p:nvPr/>
          </p:nvSpPr>
          <p:spPr>
            <a:xfrm>
              <a:off x="2206703" y="5638653"/>
              <a:ext cx="419788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6538758" y="5677401"/>
              <a:ext cx="575759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2649763" y="5783893"/>
              <a:ext cx="469353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直線矢印コネクタ 126"/>
            <p:cNvCxnSpPr/>
            <p:nvPr/>
          </p:nvCxnSpPr>
          <p:spPr bwMode="auto">
            <a:xfrm flipV="1">
              <a:off x="2533650" y="5036331"/>
              <a:ext cx="767912" cy="63154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直線矢印コネクタ 66"/>
            <p:cNvCxnSpPr/>
            <p:nvPr/>
          </p:nvCxnSpPr>
          <p:spPr>
            <a:xfrm>
              <a:off x="3073860" y="5154837"/>
              <a:ext cx="3464898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 bwMode="auto">
            <a:xfrm flipV="1">
              <a:off x="5029200" y="5029251"/>
              <a:ext cx="1415219" cy="3002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正方形/長方形 72"/>
            <p:cNvSpPr/>
            <p:nvPr/>
          </p:nvSpPr>
          <p:spPr>
            <a:xfrm>
              <a:off x="4732079" y="4995229"/>
              <a:ext cx="444880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下矢印 75"/>
            <p:cNvSpPr/>
            <p:nvPr/>
          </p:nvSpPr>
          <p:spPr bwMode="auto">
            <a:xfrm flipV="1">
              <a:off x="6452039" y="2891242"/>
              <a:ext cx="290067" cy="2144382"/>
            </a:xfrm>
            <a:prstGeom prst="downArrow">
              <a:avLst/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75" y="565283"/>
            <a:ext cx="7770813" cy="1065213"/>
          </a:xfrm>
        </p:spPr>
        <p:txBody>
          <a:bodyPr/>
          <a:lstStyle/>
          <a:p>
            <a:r>
              <a:rPr lang="en-US" altLang="ja-JP" sz="2800" dirty="0">
                <a:solidFill>
                  <a:schemeClr val="tx1"/>
                </a:solidFill>
              </a:rPr>
              <a:t>Appendix </a:t>
            </a:r>
            <a:r>
              <a:rPr lang="en-US" altLang="ja-JP" sz="2800" dirty="0" smtClean="0">
                <a:solidFill>
                  <a:schemeClr val="tx1"/>
                </a:solidFill>
              </a:rPr>
              <a:t>4 : indicating </a:t>
            </a:r>
            <a:r>
              <a:rPr lang="en-US" altLang="ja-JP" sz="2800" dirty="0">
                <a:solidFill>
                  <a:schemeClr val="tx1"/>
                </a:solidFill>
              </a:rPr>
              <a:t>FCI </a:t>
            </a:r>
            <a:r>
              <a:rPr lang="en-US" altLang="ja-JP" sz="2800" dirty="0" smtClean="0">
                <a:solidFill>
                  <a:schemeClr val="tx1"/>
                </a:solidFill>
              </a:rPr>
              <a:t>to MAC</a:t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en-US" altLang="ja-JP" sz="2800" dirty="0" smtClean="0">
                <a:solidFill>
                  <a:schemeClr val="tx1"/>
                </a:solidFill>
              </a:rPr>
              <a:t>with Rx frame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1" name="大かっこ 80"/>
          <p:cNvSpPr/>
          <p:nvPr/>
        </p:nvSpPr>
        <p:spPr>
          <a:xfrm rot="16200000">
            <a:off x="2262151" y="2431434"/>
            <a:ext cx="1790125" cy="319305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2314045" y="2400680"/>
            <a:ext cx="16851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83" name="下矢印 82"/>
          <p:cNvSpPr/>
          <p:nvPr/>
        </p:nvSpPr>
        <p:spPr bwMode="auto">
          <a:xfrm flipV="1">
            <a:off x="3011037" y="1700463"/>
            <a:ext cx="309845" cy="1725362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大かっこ 83"/>
          <p:cNvSpPr/>
          <p:nvPr/>
        </p:nvSpPr>
        <p:spPr>
          <a:xfrm rot="16200000">
            <a:off x="3252552" y="2382897"/>
            <a:ext cx="1693053" cy="319305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85" name="テキスト ボックス 84"/>
          <p:cNvSpPr txBox="1"/>
          <p:nvPr/>
        </p:nvSpPr>
        <p:spPr>
          <a:xfrm rot="16200000">
            <a:off x="3230510" y="2402591"/>
            <a:ext cx="16851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86" name="下矢印 85"/>
          <p:cNvSpPr/>
          <p:nvPr/>
        </p:nvSpPr>
        <p:spPr bwMode="auto">
          <a:xfrm flipV="1">
            <a:off x="3933852" y="1718175"/>
            <a:ext cx="309845" cy="163471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" name="下矢印 91"/>
          <p:cNvSpPr/>
          <p:nvPr/>
        </p:nvSpPr>
        <p:spPr bwMode="auto">
          <a:xfrm>
            <a:off x="2937201" y="4161986"/>
            <a:ext cx="219420" cy="963537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 rot="16200000">
            <a:off x="2600852" y="4449598"/>
            <a:ext cx="8602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PMD_FCI.req</a:t>
            </a:r>
            <a:endParaRPr kumimoji="1" lang="ja-JP" alt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下矢印 105"/>
          <p:cNvSpPr/>
          <p:nvPr/>
        </p:nvSpPr>
        <p:spPr bwMode="auto">
          <a:xfrm flipV="1">
            <a:off x="3141259" y="4060663"/>
            <a:ext cx="185424" cy="1040390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下矢印 107"/>
          <p:cNvSpPr/>
          <p:nvPr/>
        </p:nvSpPr>
        <p:spPr bwMode="auto">
          <a:xfrm flipV="1">
            <a:off x="3975370" y="4203714"/>
            <a:ext cx="213119" cy="973851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 rot="16200000">
            <a:off x="3569872" y="4542978"/>
            <a:ext cx="1024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PMD_FCI.ind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下矢印 112"/>
          <p:cNvSpPr/>
          <p:nvPr/>
        </p:nvSpPr>
        <p:spPr bwMode="auto">
          <a:xfrm flipV="1">
            <a:off x="6735659" y="4056555"/>
            <a:ext cx="166792" cy="973851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 rot="16200000">
            <a:off x="6284034" y="4382383"/>
            <a:ext cx="1044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PMD_FCI.ind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下矢印 119"/>
          <p:cNvSpPr/>
          <p:nvPr/>
        </p:nvSpPr>
        <p:spPr bwMode="auto">
          <a:xfrm>
            <a:off x="7182489" y="4056557"/>
            <a:ext cx="191090" cy="1033198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 rot="16200000">
            <a:off x="6833172" y="4409982"/>
            <a:ext cx="860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PMD_FCI.req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下矢印 124"/>
          <p:cNvSpPr/>
          <p:nvPr/>
        </p:nvSpPr>
        <p:spPr bwMode="auto">
          <a:xfrm flipV="1">
            <a:off x="7373579" y="3990196"/>
            <a:ext cx="185424" cy="106131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 rot="16200000">
            <a:off x="6871291" y="4320617"/>
            <a:ext cx="1163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PMD_FCI.conf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大かっこ 128"/>
          <p:cNvSpPr/>
          <p:nvPr/>
        </p:nvSpPr>
        <p:spPr>
          <a:xfrm rot="16200000">
            <a:off x="5954381" y="2019638"/>
            <a:ext cx="1767783" cy="319305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130" name="テキスト ボックス 129"/>
          <p:cNvSpPr txBox="1"/>
          <p:nvPr/>
        </p:nvSpPr>
        <p:spPr>
          <a:xfrm rot="16200000">
            <a:off x="5920738" y="1956846"/>
            <a:ext cx="17989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131" name="下矢印 130"/>
          <p:cNvSpPr/>
          <p:nvPr/>
        </p:nvSpPr>
        <p:spPr bwMode="auto">
          <a:xfrm flipV="1">
            <a:off x="6687877" y="1295400"/>
            <a:ext cx="309845" cy="176778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 rot="16200000">
            <a:off x="6474105" y="1956846"/>
            <a:ext cx="17989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134" name="下矢印 133"/>
          <p:cNvSpPr/>
          <p:nvPr/>
        </p:nvSpPr>
        <p:spPr bwMode="auto">
          <a:xfrm flipV="1">
            <a:off x="7241244" y="1295400"/>
            <a:ext cx="309845" cy="176778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 rot="16200000">
            <a:off x="2639374" y="4302959"/>
            <a:ext cx="1183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PMD_FCI.conf</a:t>
            </a:r>
            <a:endParaRPr kumimoji="1" lang="ja-JP" alt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Appendix </a:t>
            </a:r>
            <a:r>
              <a:rPr lang="en-US" altLang="ja-JP" dirty="0" smtClean="0">
                <a:solidFill>
                  <a:schemeClr val="tx1"/>
                </a:solidFill>
              </a:rPr>
              <a:t>5: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Adding FCI statistics report to Measurement Report Set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1"/>
            <a:ext cx="4399187" cy="3219940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1800" dirty="0">
                <a:solidFill>
                  <a:schemeClr val="tx1"/>
                </a:solidFill>
              </a:rPr>
              <a:t>802.11 </a:t>
            </a:r>
            <a:r>
              <a:rPr lang="en-US" altLang="ja-JP" sz="1800" dirty="0" smtClean="0">
                <a:solidFill>
                  <a:schemeClr val="tx1"/>
                </a:solidFill>
              </a:rPr>
              <a:t>standards </a:t>
            </a:r>
            <a:r>
              <a:rPr lang="en-US" altLang="ja-JP" sz="1800" dirty="0">
                <a:solidFill>
                  <a:schemeClr val="tx1"/>
                </a:solidFill>
              </a:rPr>
              <a:t>already have various reports in a measurement report set.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sz="1800" dirty="0">
              <a:solidFill>
                <a:schemeClr val="tx1"/>
              </a:solidFill>
            </a:endParaRP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1800" dirty="0">
                <a:solidFill>
                  <a:schemeClr val="tx1"/>
                </a:solidFill>
              </a:rPr>
              <a:t>We propose to add “FCI statistics report” to Measurement Type definitions.</a:t>
            </a:r>
          </a:p>
          <a:p>
            <a:pPr lvl="1"/>
            <a:r>
              <a:rPr lang="en-US" altLang="ja-JP" dirty="0"/>
              <a:t>Fig. 8-140 shows Measurement Report element format and Table 8-81 shows Measurement Type definitions for measurement reports.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825" y="1921511"/>
            <a:ext cx="4000305" cy="345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6" y="5201140"/>
            <a:ext cx="5103413" cy="109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1587" y="5641952"/>
            <a:ext cx="4000305" cy="20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17691"/>
              </p:ext>
            </p:extLst>
          </p:nvPr>
        </p:nvGraphicFramePr>
        <p:xfrm>
          <a:off x="5141020" y="5345504"/>
          <a:ext cx="387191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49"/>
                <a:gridCol w="890588"/>
                <a:gridCol w="1133475"/>
              </a:tblGrid>
              <a:tr h="12629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rgbClr val="FF0000"/>
                          </a:solidFill>
                        </a:rPr>
                        <a:t>FCI statistics</a:t>
                      </a:r>
                      <a:r>
                        <a:rPr kumimoji="1" lang="en-US" altLang="ja-JP" sz="1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rgbClr val="FF0000"/>
                          </a:solidFill>
                        </a:rPr>
                        <a:t>report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kumimoji="1" lang="ja-JP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 smtClean="0">
                          <a:solidFill>
                            <a:srgbClr val="FF0000"/>
                          </a:solidFill>
                        </a:rPr>
                        <a:t>Radio Measurement</a:t>
                      </a:r>
                      <a:r>
                        <a:rPr kumimoji="1" lang="en-US" altLang="ja-JP" sz="700" baseline="0" dirty="0" smtClean="0">
                          <a:solidFill>
                            <a:srgbClr val="FF0000"/>
                          </a:solidFill>
                        </a:rPr>
                        <a:t> and WNM</a:t>
                      </a:r>
                      <a:endParaRPr kumimoji="1" lang="ja-JP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184233" y="5683645"/>
            <a:ext cx="1190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 dirty="0" smtClean="0">
                <a:solidFill>
                  <a:srgbClr val="FF0000"/>
                </a:solidFill>
              </a:rPr>
              <a:t>14</a:t>
            </a:r>
            <a:endParaRPr kumimoji="1" lang="ja-JP" altLang="en-US" sz="700" dirty="0">
              <a:solidFill>
                <a:srgbClr val="FF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7298533" y="5727980"/>
            <a:ext cx="9762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>
            <a:off x="7303280" y="5751779"/>
            <a:ext cx="9762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7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Appendix </a:t>
            </a:r>
            <a:r>
              <a:rPr lang="en-US" altLang="ja-JP" dirty="0" smtClean="0">
                <a:solidFill>
                  <a:schemeClr val="tx1"/>
                </a:solidFill>
              </a:rPr>
              <a:t>6 :Example of FCI Statistics Report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1600" b="0" dirty="0" smtClean="0"/>
              <a:t>The format of the Measurement Report field corresponding to a “FCI statistics Report” is shown: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600" b="0" dirty="0"/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sz="1600" b="0" dirty="0" smtClean="0"/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sz="16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 err="1"/>
              <a:t>Tx</a:t>
            </a:r>
            <a:r>
              <a:rPr lang="en-US" altLang="ja-JP" sz="1400" b="0" dirty="0"/>
              <a:t> Collision Indicator =  Integer((</a:t>
            </a:r>
            <a:r>
              <a:rPr lang="en-US" altLang="ja-JP" sz="1400" b="0" dirty="0" err="1"/>
              <a:t>Tx</a:t>
            </a:r>
            <a:r>
              <a:rPr lang="en-US" altLang="ja-JP" sz="1400" b="0" dirty="0"/>
              <a:t> collision count/</a:t>
            </a:r>
            <a:r>
              <a:rPr lang="en-US" altLang="ja-JP" sz="1400" b="0" dirty="0" err="1"/>
              <a:t>Tx</a:t>
            </a:r>
            <a:r>
              <a:rPr lang="en-US" altLang="ja-JP" sz="1400" b="0" dirty="0"/>
              <a:t> count)×255)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/>
              <a:t>Rx Collision Indicator = Integer((Rx collision count/Rx count)×255) </a:t>
            </a:r>
            <a:endParaRPr lang="ja-JP" alt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 smtClean="0"/>
              <a:t>Channel </a:t>
            </a:r>
            <a:r>
              <a:rPr lang="en-US" altLang="ja-JP" sz="1400" b="0" dirty="0"/>
              <a:t>Number indicates the channel number for which the measurement report applies. </a:t>
            </a:r>
            <a:r>
              <a:rPr lang="en-US" altLang="ja-JP" sz="1400" b="0" dirty="0" smtClean="0"/>
              <a:t> Actual  </a:t>
            </a:r>
            <a:r>
              <a:rPr lang="en-US" altLang="ja-JP" sz="1400" b="0" dirty="0"/>
              <a:t>Measurement  Start  Time  is  set  to  the  value  of  the  measuring  STA’s  TSF  timer  at  the  time  </a:t>
            </a:r>
            <a:r>
              <a:rPr lang="en-US" altLang="ja-JP" sz="1400" b="0" dirty="0" smtClean="0"/>
              <a:t>the measurement </a:t>
            </a:r>
            <a:r>
              <a:rPr lang="en-US" altLang="ja-JP" sz="1400" b="0" dirty="0"/>
              <a:t>started</a:t>
            </a:r>
            <a:r>
              <a:rPr lang="en-US" altLang="ja-JP" sz="1400" b="0" dirty="0" smtClean="0"/>
              <a:t>. Measurement </a:t>
            </a:r>
            <a:r>
              <a:rPr lang="en-US" altLang="ja-JP" sz="1400" b="0" dirty="0"/>
              <a:t>Duration is set to the duration over which the </a:t>
            </a:r>
            <a:r>
              <a:rPr lang="en-US" altLang="ja-JP" sz="1400" b="0" dirty="0" smtClean="0"/>
              <a:t>FCI  </a:t>
            </a:r>
            <a:r>
              <a:rPr lang="en-US" altLang="ja-JP" sz="1400" b="0" dirty="0"/>
              <a:t>Report was measured, </a:t>
            </a:r>
            <a:r>
              <a:rPr lang="en-US" altLang="ja-JP" sz="1400" b="0" dirty="0" smtClean="0"/>
              <a:t>expressed in </a:t>
            </a:r>
            <a:r>
              <a:rPr lang="en-US" altLang="ja-JP" sz="1400" b="0" dirty="0"/>
              <a:t>units of TUs. </a:t>
            </a:r>
            <a:r>
              <a:rPr lang="en-US" altLang="ja-JP" sz="1400" b="0" dirty="0" smtClean="0"/>
              <a:t>TU is equal to 1024us.</a:t>
            </a:r>
            <a:endParaRPr lang="en-US" altLang="ja-JP" sz="1400" b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2239"/>
              </p:ext>
            </p:extLst>
          </p:nvPr>
        </p:nvGraphicFramePr>
        <p:xfrm>
          <a:off x="407365" y="2634316"/>
          <a:ext cx="836888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82"/>
                <a:gridCol w="1098843"/>
                <a:gridCol w="1098843"/>
                <a:gridCol w="1098843"/>
                <a:gridCol w="1098843"/>
                <a:gridCol w="1098843"/>
                <a:gridCol w="1098843"/>
                <a:gridCol w="1098843"/>
              </a:tblGrid>
              <a:tr h="450636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Operating Class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Channel Number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Actual Measurement</a:t>
                      </a:r>
                      <a:r>
                        <a:rPr kumimoji="1" lang="en-US" altLang="ja-JP" sz="1200" baseline="0" dirty="0" smtClean="0"/>
                        <a:t> Start Time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Measurement</a:t>
                      </a:r>
                      <a:r>
                        <a:rPr kumimoji="1" lang="en-US" altLang="ja-JP" sz="1200" baseline="0" dirty="0" smtClean="0"/>
                        <a:t> duration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Count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Rx Count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B0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6108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Octets: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08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B1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B2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B3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Rx Collision Indicator</a:t>
                      </a:r>
                    </a:p>
                    <a:p>
                      <a:r>
                        <a:rPr kumimoji="1" lang="en-US" altLang="ja-JP" sz="1200" dirty="0" smtClean="0"/>
                        <a:t>during B0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Rx Collision Indicator </a:t>
                      </a:r>
                      <a:r>
                        <a:rPr kumimoji="1" lang="en-US" altLang="ja-JP" sz="1200" baseline="0" dirty="0" smtClean="0"/>
                        <a:t>during B1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Rx Collision Indicator </a:t>
                      </a:r>
                      <a:r>
                        <a:rPr kumimoji="1" lang="en-US" altLang="ja-JP" sz="1200" baseline="0" dirty="0" smtClean="0"/>
                        <a:t>during B2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Rx Collision Indicator </a:t>
                      </a:r>
                      <a:r>
                        <a:rPr kumimoji="1" lang="en-US" altLang="ja-JP" sz="1200" baseline="0" dirty="0" smtClean="0"/>
                        <a:t>during B3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61082">
                <a:tc>
                  <a:txBody>
                    <a:bodyPr/>
                    <a:lstStyle/>
                    <a:p>
                      <a:pPr algn="r"/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58" y="1798320"/>
            <a:ext cx="8473784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In high density scenarios, frame collisions will increase due to many hidden terminals, and many terminals finish </a:t>
            </a:r>
            <a:r>
              <a:rPr lang="en-US" altLang="ja-JP" dirty="0" err="1" smtClean="0">
                <a:solidFill>
                  <a:schemeClr val="tx1"/>
                </a:solidFill>
              </a:rPr>
              <a:t>backoff</a:t>
            </a:r>
            <a:r>
              <a:rPr lang="en-US" altLang="ja-JP" dirty="0" smtClean="0">
                <a:solidFill>
                  <a:schemeClr val="tx1"/>
                </a:solidFill>
              </a:rPr>
              <a:t> at the same time. 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Frame Collision Detection (FCD) </a:t>
            </a:r>
            <a:r>
              <a:rPr lang="en-US" altLang="ja-JP" dirty="0" smtClean="0">
                <a:solidFill>
                  <a:schemeClr val="tx1"/>
                </a:solidFill>
              </a:rPr>
              <a:t>can be useful for deciding countermeasures to reduce interference, such as for site survey, multi-rate control, DSC.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FCD methods using energy detection were introduced in [1].</a:t>
            </a:r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Compare signal power with noise level before and after frame </a:t>
            </a:r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Evaluate the power changes during frame </a:t>
            </a:r>
          </a:p>
          <a:p>
            <a:pPr marL="341313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Other FCD methods are also possible 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Detect change of SYNC or BER during reception [2, 3]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51095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Brush up(1):Examples of FCD[1]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0006" y="1340768"/>
            <a:ext cx="8815884" cy="5184576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altLang="ja-JP" b="0" dirty="0" smtClean="0">
                <a:solidFill>
                  <a:schemeClr val="tx1"/>
                </a:solidFill>
              </a:rPr>
              <a:t>RSSI signal from power signal sensor [4] or spectral scan mode of WLAN card [5]</a:t>
            </a:r>
          </a:p>
          <a:p>
            <a:pPr marL="514350" indent="-457200">
              <a:buFont typeface="+mj-lt"/>
              <a:buAutoNum type="arabicPeriod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sz="200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kumimoji="1" lang="en-US" altLang="ja-JP" b="0" dirty="0" smtClean="0">
                <a:solidFill>
                  <a:schemeClr val="tx1"/>
                </a:solidFill>
              </a:rPr>
              <a:t>PHY state signal </a:t>
            </a:r>
            <a:r>
              <a:rPr lang="en-US" altLang="ja-JP" b="0" dirty="0" smtClean="0">
                <a:solidFill>
                  <a:schemeClr val="tx1"/>
                </a:solidFill>
              </a:rPr>
              <a:t>from </a:t>
            </a:r>
            <a:r>
              <a:rPr kumimoji="1" lang="en-US" altLang="ja-JP" b="0" dirty="0" smtClean="0">
                <a:solidFill>
                  <a:schemeClr val="tx1"/>
                </a:solidFill>
              </a:rPr>
              <a:t>WLAN card [6]</a:t>
            </a: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7150" indent="0"/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lang="en-US" altLang="ja-JP" b="0" dirty="0" smtClean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September 2014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098" name="Picture 2" descr="\\10.27.171.228\projects\platform\20140820\collision\replot\mv_avg_32\plot_dir\fft_results_5_RS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23" y="2593504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\\10.27.171.228\projects\platform\20140820\collision\replot\mv_avg_32\plot_dir\fft_results_34_RS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95" y="2593504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8194634" y="2640287"/>
            <a:ext cx="455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RSSI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 bwMode="auto">
          <a:xfrm>
            <a:off x="7906602" y="2776548"/>
            <a:ext cx="28803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テキスト ボックス 48"/>
          <p:cNvSpPr txBox="1"/>
          <p:nvPr/>
        </p:nvSpPr>
        <p:spPr>
          <a:xfrm>
            <a:off x="4048234" y="2640287"/>
            <a:ext cx="455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RSSI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 bwMode="auto">
          <a:xfrm>
            <a:off x="3760202" y="2776548"/>
            <a:ext cx="28803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矢印コネクタ 50"/>
          <p:cNvCxnSpPr/>
          <p:nvPr/>
        </p:nvCxnSpPr>
        <p:spPr bwMode="auto">
          <a:xfrm flipV="1">
            <a:off x="1434653" y="2387936"/>
            <a:ext cx="0" cy="125711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直線矢印コネクタ 52"/>
          <p:cNvCxnSpPr/>
          <p:nvPr/>
        </p:nvCxnSpPr>
        <p:spPr bwMode="auto">
          <a:xfrm>
            <a:off x="1434653" y="3645052"/>
            <a:ext cx="3235688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直線矢印コネクタ 55"/>
          <p:cNvCxnSpPr/>
          <p:nvPr/>
        </p:nvCxnSpPr>
        <p:spPr bwMode="auto">
          <a:xfrm flipV="1">
            <a:off x="5602346" y="2387936"/>
            <a:ext cx="0" cy="125711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直線矢印コネクタ 56"/>
          <p:cNvCxnSpPr/>
          <p:nvPr/>
        </p:nvCxnSpPr>
        <p:spPr bwMode="auto">
          <a:xfrm>
            <a:off x="5602346" y="3645052"/>
            <a:ext cx="3235688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テキスト ボックス 57"/>
          <p:cNvSpPr txBox="1"/>
          <p:nvPr/>
        </p:nvSpPr>
        <p:spPr>
          <a:xfrm>
            <a:off x="8443274" y="3636737"/>
            <a:ext cx="59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time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186375" y="3636737"/>
            <a:ext cx="63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time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84789" y="2283547"/>
            <a:ext cx="79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power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853406" y="2269489"/>
            <a:ext cx="83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power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42961" y="342462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Frame-B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668074" y="342995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303771" y="342995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860406" y="342995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337091" y="3429955"/>
            <a:ext cx="1425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 + Frame-B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8997" y="2132856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tx1"/>
                </a:solidFill>
              </a:rPr>
              <a:t>No collisions</a:t>
            </a:r>
            <a:endParaRPr kumimoji="1" lang="ja-JP" altLang="en-US" i="1" dirty="0">
              <a:solidFill>
                <a:schemeClr val="tx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58249" y="2103239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70C0"/>
                </a:solidFill>
              </a:rPr>
              <a:t>Collision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5962386" y="2640287"/>
            <a:ext cx="1017187" cy="493277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5131990" y="4494849"/>
            <a:ext cx="4090427" cy="1952089"/>
            <a:chOff x="5450125" y="1852543"/>
            <a:chExt cx="4090427" cy="1952089"/>
          </a:xfrm>
        </p:grpSpPr>
        <p:pic>
          <p:nvPicPr>
            <p:cNvPr id="44" name="Picture 4" descr="D:\temp\lhaplus\CD'取得画像データ_20140604\test_20140604_f1f2_01_01_15.pn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76921" r="32999" b="3083"/>
            <a:stretch/>
          </p:blipFill>
          <p:spPr bwMode="auto">
            <a:xfrm>
              <a:off x="6157188" y="2094033"/>
              <a:ext cx="2712347" cy="1435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直線矢印コネクタ 44"/>
            <p:cNvCxnSpPr/>
            <p:nvPr/>
          </p:nvCxnSpPr>
          <p:spPr bwMode="auto">
            <a:xfrm flipV="1">
              <a:off x="6166714" y="1960265"/>
              <a:ext cx="0" cy="1512168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直線矢印コネクタ 45"/>
            <p:cNvCxnSpPr/>
            <p:nvPr/>
          </p:nvCxnSpPr>
          <p:spPr bwMode="auto">
            <a:xfrm>
              <a:off x="6171477" y="3472430"/>
              <a:ext cx="2834412" cy="0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テキスト ボックス 46"/>
            <p:cNvSpPr txBox="1"/>
            <p:nvPr/>
          </p:nvSpPr>
          <p:spPr>
            <a:xfrm>
              <a:off x="8532440" y="3435300"/>
              <a:ext cx="822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tx1"/>
                  </a:solidFill>
                </a:rPr>
                <a:t>time</a:t>
              </a:r>
              <a:endParaRPr kumimoji="1" lang="ja-JP" alt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 bwMode="auto">
            <a:xfrm>
              <a:off x="8005438" y="2094033"/>
              <a:ext cx="28803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テキスト ボックス 53"/>
            <p:cNvSpPr txBox="1"/>
            <p:nvPr/>
          </p:nvSpPr>
          <p:spPr>
            <a:xfrm>
              <a:off x="8293470" y="1852543"/>
              <a:ext cx="1247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err="1" smtClean="0">
                  <a:solidFill>
                    <a:schemeClr val="tx1"/>
                  </a:solidFill>
                </a:rPr>
                <a:t>tx_frame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/2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8324972" y="2097081"/>
              <a:ext cx="999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tx1"/>
                  </a:solidFill>
                </a:rPr>
                <a:t>r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x_clear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直線コネクタ 66"/>
            <p:cNvCxnSpPr/>
            <p:nvPr/>
          </p:nvCxnSpPr>
          <p:spPr bwMode="auto">
            <a:xfrm>
              <a:off x="8005438" y="2255517"/>
              <a:ext cx="28803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テキスト ボックス 47"/>
            <p:cNvSpPr txBox="1"/>
            <p:nvPr/>
          </p:nvSpPr>
          <p:spPr>
            <a:xfrm>
              <a:off x="5450125" y="1928640"/>
              <a:ext cx="954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tx1"/>
                  </a:solidFill>
                </a:rPr>
                <a:t>count</a:t>
              </a:r>
              <a:endParaRPr kumimoji="1" lang="ja-JP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6162135" y="4746901"/>
            <a:ext cx="13115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70C0"/>
                </a:solidFill>
              </a:rPr>
              <a:t>Collision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69" name="円/楕円 68"/>
          <p:cNvSpPr/>
          <p:nvPr/>
        </p:nvSpPr>
        <p:spPr bwMode="auto">
          <a:xfrm>
            <a:off x="6819572" y="5131107"/>
            <a:ext cx="1869244" cy="971387"/>
          </a:xfrm>
          <a:custGeom>
            <a:avLst/>
            <a:gdLst>
              <a:gd name="connsiteX0" fmla="*/ 0 w 1867704"/>
              <a:gd name="connsiteY0" fmla="*/ 482307 h 964613"/>
              <a:gd name="connsiteX1" fmla="*/ 933852 w 1867704"/>
              <a:gd name="connsiteY1" fmla="*/ 0 h 964613"/>
              <a:gd name="connsiteX2" fmla="*/ 1867704 w 1867704"/>
              <a:gd name="connsiteY2" fmla="*/ 482307 h 964613"/>
              <a:gd name="connsiteX3" fmla="*/ 933852 w 1867704"/>
              <a:gd name="connsiteY3" fmla="*/ 964614 h 964613"/>
              <a:gd name="connsiteX4" fmla="*/ 0 w 1867704"/>
              <a:gd name="connsiteY4" fmla="*/ 482307 h 964613"/>
              <a:gd name="connsiteX0" fmla="*/ 35528 w 1903232"/>
              <a:gd name="connsiteY0" fmla="*/ 518283 h 1000590"/>
              <a:gd name="connsiteX1" fmla="*/ 269424 w 1903232"/>
              <a:gd name="connsiteY1" fmla="*/ 89073 h 1000590"/>
              <a:gd name="connsiteX2" fmla="*/ 969380 w 1903232"/>
              <a:gd name="connsiteY2" fmla="*/ 35976 h 1000590"/>
              <a:gd name="connsiteX3" fmla="*/ 1903232 w 1903232"/>
              <a:gd name="connsiteY3" fmla="*/ 518283 h 1000590"/>
              <a:gd name="connsiteX4" fmla="*/ 969380 w 1903232"/>
              <a:gd name="connsiteY4" fmla="*/ 1000590 h 1000590"/>
              <a:gd name="connsiteX5" fmla="*/ 35528 w 1903232"/>
              <a:gd name="connsiteY5" fmla="*/ 518283 h 1000590"/>
              <a:gd name="connsiteX0" fmla="*/ 478 w 1868182"/>
              <a:gd name="connsiteY0" fmla="*/ 518283 h 1028048"/>
              <a:gd name="connsiteX1" fmla="*/ 234374 w 1868182"/>
              <a:gd name="connsiteY1" fmla="*/ 89073 h 1028048"/>
              <a:gd name="connsiteX2" fmla="*/ 934330 w 1868182"/>
              <a:gd name="connsiteY2" fmla="*/ 35976 h 1028048"/>
              <a:gd name="connsiteX3" fmla="*/ 1868182 w 1868182"/>
              <a:gd name="connsiteY3" fmla="*/ 518283 h 1028048"/>
              <a:gd name="connsiteX4" fmla="*/ 934330 w 1868182"/>
              <a:gd name="connsiteY4" fmla="*/ 1000590 h 1028048"/>
              <a:gd name="connsiteX5" fmla="*/ 198748 w 1868182"/>
              <a:gd name="connsiteY5" fmla="*/ 920345 h 1028048"/>
              <a:gd name="connsiteX6" fmla="*/ 478 w 1868182"/>
              <a:gd name="connsiteY6" fmla="*/ 518283 h 1028048"/>
              <a:gd name="connsiteX0" fmla="*/ 478 w 1889610"/>
              <a:gd name="connsiteY0" fmla="*/ 518283 h 1002047"/>
              <a:gd name="connsiteX1" fmla="*/ 234374 w 1889610"/>
              <a:gd name="connsiteY1" fmla="*/ 89073 h 1002047"/>
              <a:gd name="connsiteX2" fmla="*/ 934330 w 1889610"/>
              <a:gd name="connsiteY2" fmla="*/ 35976 h 1002047"/>
              <a:gd name="connsiteX3" fmla="*/ 1868182 w 1889610"/>
              <a:gd name="connsiteY3" fmla="*/ 518283 h 1002047"/>
              <a:gd name="connsiteX4" fmla="*/ 1564410 w 1889610"/>
              <a:gd name="connsiteY4" fmla="*/ 932220 h 1002047"/>
              <a:gd name="connsiteX5" fmla="*/ 934330 w 1889610"/>
              <a:gd name="connsiteY5" fmla="*/ 1000590 h 1002047"/>
              <a:gd name="connsiteX6" fmla="*/ 198748 w 1889610"/>
              <a:gd name="connsiteY6" fmla="*/ 920345 h 1002047"/>
              <a:gd name="connsiteX7" fmla="*/ 478 w 1889610"/>
              <a:gd name="connsiteY7" fmla="*/ 518283 h 1002047"/>
              <a:gd name="connsiteX0" fmla="*/ 478 w 1869244"/>
              <a:gd name="connsiteY0" fmla="*/ 487623 h 971387"/>
              <a:gd name="connsiteX1" fmla="*/ 234374 w 1869244"/>
              <a:gd name="connsiteY1" fmla="*/ 58413 h 971387"/>
              <a:gd name="connsiteX2" fmla="*/ 934330 w 1869244"/>
              <a:gd name="connsiteY2" fmla="*/ 5316 h 971387"/>
              <a:gd name="connsiteX3" fmla="*/ 1588161 w 1869244"/>
              <a:gd name="connsiteY3" fmla="*/ 70288 h 971387"/>
              <a:gd name="connsiteX4" fmla="*/ 1868182 w 1869244"/>
              <a:gd name="connsiteY4" fmla="*/ 487623 h 971387"/>
              <a:gd name="connsiteX5" fmla="*/ 1564410 w 1869244"/>
              <a:gd name="connsiteY5" fmla="*/ 901560 h 971387"/>
              <a:gd name="connsiteX6" fmla="*/ 934330 w 1869244"/>
              <a:gd name="connsiteY6" fmla="*/ 969930 h 971387"/>
              <a:gd name="connsiteX7" fmla="*/ 198748 w 1869244"/>
              <a:gd name="connsiteY7" fmla="*/ 889685 h 971387"/>
              <a:gd name="connsiteX8" fmla="*/ 478 w 1869244"/>
              <a:gd name="connsiteY8" fmla="*/ 487623 h 97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244" h="971387">
                <a:moveTo>
                  <a:pt x="478" y="487623"/>
                </a:moveTo>
                <a:cubicBezTo>
                  <a:pt x="6416" y="349078"/>
                  <a:pt x="78732" y="138798"/>
                  <a:pt x="234374" y="58413"/>
                </a:cubicBezTo>
                <a:cubicBezTo>
                  <a:pt x="390016" y="-21971"/>
                  <a:pt x="708699" y="3337"/>
                  <a:pt x="934330" y="5316"/>
                </a:cubicBezTo>
                <a:cubicBezTo>
                  <a:pt x="1159961" y="7295"/>
                  <a:pt x="1432519" y="-10096"/>
                  <a:pt x="1588161" y="70288"/>
                </a:cubicBezTo>
                <a:cubicBezTo>
                  <a:pt x="1743803" y="150673"/>
                  <a:pt x="1852348" y="374807"/>
                  <a:pt x="1868182" y="487623"/>
                </a:cubicBezTo>
                <a:cubicBezTo>
                  <a:pt x="1884016" y="600439"/>
                  <a:pt x="1720052" y="821176"/>
                  <a:pt x="1564410" y="901560"/>
                </a:cubicBezTo>
                <a:cubicBezTo>
                  <a:pt x="1408768" y="981945"/>
                  <a:pt x="1161940" y="971909"/>
                  <a:pt x="934330" y="969930"/>
                </a:cubicBezTo>
                <a:cubicBezTo>
                  <a:pt x="706720" y="967951"/>
                  <a:pt x="354390" y="970070"/>
                  <a:pt x="198748" y="889685"/>
                </a:cubicBezTo>
                <a:cubicBezTo>
                  <a:pt x="43106" y="809301"/>
                  <a:pt x="-5460" y="626168"/>
                  <a:pt x="478" y="487623"/>
                </a:cubicBezTo>
                <a:close/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0" name="Picture 2" descr="\\crea\projects\divided\platform\SCOPE2014\50_標準化\30_提案書\_matu\FCDfigu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" y="4684624"/>
            <a:ext cx="4624038" cy="14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568" y="1611984"/>
            <a:ext cx="8527312" cy="4769962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Frame Collision Information includes information about the timing of the collision. 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Timing information can be useful for identifying collision cause, allowing better choice of control </a:t>
            </a:r>
            <a:r>
              <a:rPr lang="en-US" altLang="ja-JP" dirty="0" smtClean="0">
                <a:solidFill>
                  <a:schemeClr val="tx1"/>
                </a:solidFill>
              </a:rPr>
              <a:t>countermeasures. 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1770" y="685800"/>
            <a:ext cx="8098874" cy="1065213"/>
          </a:xfrm>
        </p:spPr>
        <p:txBody>
          <a:bodyPr/>
          <a:lstStyle/>
          <a:p>
            <a:r>
              <a:rPr lang="en-US" altLang="ja-JP" sz="2800" dirty="0">
                <a:solidFill>
                  <a:schemeClr val="tx1"/>
                </a:solidFill>
              </a:rPr>
              <a:t>Brush </a:t>
            </a:r>
            <a:r>
              <a:rPr lang="en-US" altLang="ja-JP" sz="2800" dirty="0" smtClean="0">
                <a:solidFill>
                  <a:schemeClr val="tx1"/>
                </a:solidFill>
              </a:rPr>
              <a:t>up(2): </a:t>
            </a:r>
            <a:r>
              <a:rPr lang="en-US" altLang="ja-JP" sz="2800" dirty="0" smtClean="0"/>
              <a:t>Frame </a:t>
            </a:r>
            <a:r>
              <a:rPr lang="en-US" altLang="ja-JP" sz="2800" dirty="0"/>
              <a:t>Collision Information (</a:t>
            </a:r>
            <a:r>
              <a:rPr lang="en-US" altLang="ja-JP" sz="2800" dirty="0" smtClean="0"/>
              <a:t>FCI)[1]</a:t>
            </a:r>
            <a:endParaRPr kumimoji="1" lang="ja-JP" altLang="en-US" sz="2800" baseline="30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50433"/>
              </p:ext>
            </p:extLst>
          </p:nvPr>
        </p:nvGraphicFramePr>
        <p:xfrm>
          <a:off x="372779" y="3273675"/>
          <a:ext cx="8545934" cy="270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9"/>
                <a:gridCol w="6414055"/>
              </a:tblGrid>
              <a:tr h="421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/>
                        <a:t>Example</a:t>
                      </a:r>
                      <a:r>
                        <a:rPr kumimoji="1" lang="en-US" altLang="ja-JP" sz="2200" baseline="0" dirty="0" smtClean="0"/>
                        <a:t> of collision type</a:t>
                      </a:r>
                      <a:endParaRPr kumimoji="1" lang="ja-JP" altLang="en-US" sz="2200" dirty="0" smtClean="0"/>
                    </a:p>
                  </a:txBody>
                  <a:tcPr marL="104005" marR="104005" marT="52002" marB="5200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/>
                        <a:t>Collision cause</a:t>
                      </a:r>
                      <a:endParaRPr kumimoji="1" lang="ja-JP" altLang="en-US" sz="2200" dirty="0" smtClean="0"/>
                    </a:p>
                  </a:txBody>
                  <a:tcPr marL="104005" marR="104005" marT="52002" marB="52002"/>
                </a:tc>
              </a:tr>
              <a:tr h="6091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      Type 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2200" dirty="0"/>
                    </a:p>
                  </a:txBody>
                  <a:tcPr marL="0" marR="104005" marT="52002" marB="520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Cause 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transmitter of frame B cannot sense frame A</a:t>
                      </a:r>
                    </a:p>
                  </a:txBody>
                  <a:tcPr marL="104005" marR="104005" marT="52002" marB="52002"/>
                </a:tc>
              </a:tr>
              <a:tr h="42179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Type </a:t>
                      </a: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II: </a:t>
                      </a:r>
                      <a:endParaRPr kumimoji="1" lang="ja-JP" altLang="en-US" sz="2200" dirty="0"/>
                    </a:p>
                  </a:txBody>
                  <a:tcPr marL="0" marR="104005" marT="52002" marB="520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Cause II: transmitters of  A and </a:t>
                      </a: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B  </a:t>
                      </a:r>
                      <a:r>
                        <a:rPr lang="en-US" altLang="ja-JP" sz="2200" dirty="0" smtClean="0">
                          <a:solidFill>
                            <a:schemeClr val="tx1"/>
                          </a:solidFill>
                        </a:rPr>
                        <a:t>finish </a:t>
                      </a:r>
                      <a:r>
                        <a:rPr lang="en-US" altLang="ja-JP" sz="2200" dirty="0" err="1" smtClean="0">
                          <a:solidFill>
                            <a:schemeClr val="tx1"/>
                          </a:solidFill>
                        </a:rPr>
                        <a:t>backoff</a:t>
                      </a:r>
                      <a:r>
                        <a:rPr lang="en-US" altLang="ja-JP" sz="2200" dirty="0" smtClean="0">
                          <a:solidFill>
                            <a:schemeClr val="tx1"/>
                          </a:solidFill>
                        </a:rPr>
                        <a:t> at the same time</a:t>
                      </a:r>
                      <a:endParaRPr kumimoji="1" lang="en-US" altLang="ja-JP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4005" marR="104005" marT="52002" marB="52002"/>
                </a:tc>
              </a:tr>
              <a:tr h="5497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      Type III: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2200" dirty="0"/>
                    </a:p>
                  </a:txBody>
                  <a:tcPr marL="0" marR="104005" marT="52002" marB="520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Cause III: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transmitter of frame A cannot sense frame B</a:t>
                      </a:r>
                    </a:p>
                  </a:txBody>
                  <a:tcPr marL="104005" marR="104005" marT="52002" marB="52002"/>
                </a:tc>
              </a:tr>
            </a:tbl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1881843" y="4054956"/>
            <a:ext cx="680613" cy="533830"/>
            <a:chOff x="1781051" y="4302947"/>
            <a:chExt cx="502254" cy="393936"/>
          </a:xfrm>
        </p:grpSpPr>
        <p:sp>
          <p:nvSpPr>
            <p:cNvPr id="36" name="正方形/長方形 35"/>
            <p:cNvSpPr/>
            <p:nvPr/>
          </p:nvSpPr>
          <p:spPr bwMode="auto">
            <a:xfrm>
              <a:off x="1785428" y="4344803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 bwMode="auto">
            <a:xfrm>
              <a:off x="1911453" y="4509320"/>
              <a:ext cx="301392" cy="164517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781051" y="4302947"/>
              <a:ext cx="287258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>
                  <a:solidFill>
                    <a:schemeClr val="tx1"/>
                  </a:solidFill>
                </a:rPr>
                <a:t>A</a:t>
              </a:r>
              <a:endParaRPr lang="ja-JP" altLang="en-US" sz="105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004061" y="4486274"/>
              <a:ext cx="279244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B</a:t>
              </a:r>
              <a:endParaRPr lang="ja-JP" altLang="en-US" sz="105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842112" y="4725443"/>
            <a:ext cx="663199" cy="510727"/>
            <a:chOff x="1784769" y="4925968"/>
            <a:chExt cx="500001" cy="385048"/>
          </a:xfrm>
        </p:grpSpPr>
        <p:sp>
          <p:nvSpPr>
            <p:cNvPr id="42" name="正方形/長方形 41"/>
            <p:cNvSpPr/>
            <p:nvPr/>
          </p:nvSpPr>
          <p:spPr bwMode="auto">
            <a:xfrm>
              <a:off x="1785428" y="4958937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 bwMode="auto">
            <a:xfrm>
              <a:off x="1784769" y="5123454"/>
              <a:ext cx="396081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1801889" y="4925968"/>
              <a:ext cx="287258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>
                  <a:solidFill>
                    <a:schemeClr val="tx1"/>
                  </a:solidFill>
                </a:rPr>
                <a:t>A</a:t>
              </a:r>
              <a:endParaRPr lang="ja-JP" altLang="en-US" sz="105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005526" y="5100407"/>
              <a:ext cx="279244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B</a:t>
              </a:r>
              <a:endParaRPr lang="ja-JP" altLang="en-US" sz="105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921380" y="5465553"/>
            <a:ext cx="583931" cy="459834"/>
            <a:chOff x="1828389" y="5501507"/>
            <a:chExt cx="477659" cy="376147"/>
          </a:xfrm>
        </p:grpSpPr>
        <p:sp>
          <p:nvSpPr>
            <p:cNvPr id="46" name="正方形/長方形 45"/>
            <p:cNvSpPr/>
            <p:nvPr/>
          </p:nvSpPr>
          <p:spPr bwMode="auto">
            <a:xfrm>
              <a:off x="1917948" y="5543363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 bwMode="auto">
            <a:xfrm>
              <a:off x="1828389" y="5707880"/>
              <a:ext cx="396081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1913572" y="5501507"/>
              <a:ext cx="287258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>
                  <a:solidFill>
                    <a:schemeClr val="tx1"/>
                  </a:solidFill>
                </a:rPr>
                <a:t>A</a:t>
              </a:r>
              <a:endParaRPr lang="ja-JP" altLang="en-US" sz="1050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2026804" y="5667045"/>
              <a:ext cx="279244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B</a:t>
              </a:r>
              <a:endParaRPr lang="ja-JP" altLang="en-US" sz="1050" dirty="0"/>
            </a:p>
          </p:txBody>
        </p:sp>
      </p:grpSp>
      <p:sp>
        <p:nvSpPr>
          <p:cNvPr id="27" name="正方形/長方形 26"/>
          <p:cNvSpPr/>
          <p:nvPr/>
        </p:nvSpPr>
        <p:spPr bwMode="auto">
          <a:xfrm>
            <a:off x="2940210" y="6101283"/>
            <a:ext cx="221656" cy="237861"/>
          </a:xfrm>
          <a:prstGeom prst="rect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1277254" y="6101284"/>
            <a:ext cx="221656" cy="237861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23560" y="6026286"/>
            <a:ext cx="38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A : target frame    B : interference frame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01" y="647700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FCI Management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1" y="1525653"/>
            <a:ext cx="7770813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Zones </a:t>
            </a:r>
            <a:r>
              <a:rPr lang="en-US" altLang="ja-JP" dirty="0">
                <a:solidFill>
                  <a:schemeClr val="tx1"/>
                </a:solidFill>
              </a:rPr>
              <a:t>for Collision Detection </a:t>
            </a:r>
            <a:r>
              <a:rPr lang="en-US" altLang="ja-JP" dirty="0" smtClean="0">
                <a:solidFill>
                  <a:schemeClr val="tx1"/>
                </a:solidFill>
              </a:rPr>
              <a:t>in frame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59036" y="4414440"/>
            <a:ext cx="273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B3:Post-Frame Zone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57150" y="4403799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u="sng" dirty="0" smtClean="0">
                <a:solidFill>
                  <a:schemeClr val="tx1"/>
                </a:solidFill>
              </a:rPr>
              <a:t>B0:Pre-frame Zone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91073" y="5472857"/>
            <a:ext cx="27799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B1:Frame Start Zone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509578" y="3379384"/>
            <a:ext cx="4019549" cy="7081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1738052" y="4095428"/>
            <a:ext cx="65151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1957127" y="3138444"/>
            <a:ext cx="0" cy="8953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>
            <a:off x="2509577" y="2740793"/>
            <a:ext cx="0" cy="13355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>
            <a:stCxn id="54" idx="0"/>
          </p:cNvCxnSpPr>
          <p:nvPr/>
        </p:nvCxnSpPr>
        <p:spPr bwMode="auto">
          <a:xfrm flipH="1">
            <a:off x="3015150" y="3098448"/>
            <a:ext cx="540" cy="9779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6535961" y="2740793"/>
            <a:ext cx="0" cy="13736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正方形/長方形 38"/>
          <p:cNvSpPr/>
          <p:nvPr/>
        </p:nvSpPr>
        <p:spPr>
          <a:xfrm>
            <a:off x="2758410" y="3438444"/>
            <a:ext cx="3400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 bwMode="auto">
          <a:xfrm>
            <a:off x="7050520" y="3153015"/>
            <a:ext cx="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正方形/長方形 40"/>
          <p:cNvSpPr/>
          <p:nvPr/>
        </p:nvSpPr>
        <p:spPr>
          <a:xfrm>
            <a:off x="2250620" y="2163431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4271001" y="2163531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Payload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右中かっこ 50"/>
          <p:cNvSpPr/>
          <p:nvPr/>
        </p:nvSpPr>
        <p:spPr bwMode="auto">
          <a:xfrm rot="5400000">
            <a:off x="2078672" y="4011984"/>
            <a:ext cx="327977" cy="57106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3" name="直線コネクタ 52"/>
          <p:cNvCxnSpPr/>
          <p:nvPr/>
        </p:nvCxnSpPr>
        <p:spPr bwMode="auto">
          <a:xfrm>
            <a:off x="2520180" y="4114478"/>
            <a:ext cx="0" cy="11203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右中かっこ 53"/>
          <p:cNvSpPr/>
          <p:nvPr/>
        </p:nvSpPr>
        <p:spPr bwMode="auto">
          <a:xfrm rot="16200000" flipV="1">
            <a:off x="2509712" y="2592470"/>
            <a:ext cx="497396" cy="51455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右中かっこ 56"/>
          <p:cNvSpPr/>
          <p:nvPr/>
        </p:nvSpPr>
        <p:spPr bwMode="auto">
          <a:xfrm rot="16200000" flipV="1">
            <a:off x="4469612" y="1140559"/>
            <a:ext cx="615119" cy="350391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/>
          <p:cNvSpPr/>
          <p:nvPr/>
        </p:nvSpPr>
        <p:spPr bwMode="auto">
          <a:xfrm rot="5400000">
            <a:off x="6631473" y="3995394"/>
            <a:ext cx="323534" cy="514559"/>
          </a:xfrm>
          <a:prstGeom prst="rightBrace">
            <a:avLst>
              <a:gd name="adj1" fmla="val 8333"/>
              <a:gd name="adj2" fmla="val 512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直線コネクタ 32"/>
          <p:cNvCxnSpPr/>
          <p:nvPr/>
        </p:nvCxnSpPr>
        <p:spPr bwMode="auto">
          <a:xfrm>
            <a:off x="2615430" y="4114478"/>
            <a:ext cx="0" cy="11203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>
            <a:off x="2528195" y="5200541"/>
            <a:ext cx="781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2567274" y="5200541"/>
            <a:ext cx="0" cy="3026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8" name="右中かっこ 37"/>
          <p:cNvSpPr/>
          <p:nvPr/>
        </p:nvSpPr>
        <p:spPr bwMode="auto">
          <a:xfrm rot="5400000">
            <a:off x="4408289" y="2340668"/>
            <a:ext cx="327978" cy="39136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14097" y="4414441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B2:Frame </a:t>
            </a:r>
            <a:r>
              <a:rPr kumimoji="1" lang="en-US" altLang="ja-JP" u="sng" dirty="0">
                <a:solidFill>
                  <a:schemeClr val="tx1"/>
                </a:solidFill>
              </a:rPr>
              <a:t>Z</a:t>
            </a:r>
            <a:r>
              <a:rPr kumimoji="1" lang="en-US" altLang="ja-JP" u="sng" dirty="0" smtClean="0">
                <a:solidFill>
                  <a:schemeClr val="tx1"/>
                </a:solidFill>
              </a:rPr>
              <a:t>one 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72081"/>
              </p:ext>
            </p:extLst>
          </p:nvPr>
        </p:nvGraphicFramePr>
        <p:xfrm>
          <a:off x="641354" y="2243906"/>
          <a:ext cx="8052270" cy="1151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520"/>
                <a:gridCol w="3201168"/>
                <a:gridCol w="4498582"/>
              </a:tblGrid>
              <a:tr h="371914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aseline="0" dirty="0" smtClean="0"/>
                        <a:t>                        </a:t>
                      </a:r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7036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Meta-information</a:t>
                      </a:r>
                      <a:endParaRPr kumimoji="1" lang="ja-JP" altLang="en-US" sz="2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trike="noStrike" dirty="0" smtClean="0">
                          <a:solidFill>
                            <a:schemeClr val="tx1"/>
                          </a:solidFill>
                        </a:rPr>
                        <a:t>FCD</a:t>
                      </a:r>
                      <a:r>
                        <a:rPr kumimoji="1" lang="en-US" altLang="ja-JP" sz="2400" strike="noStrike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kumimoji="1" lang="ja-JP" altLang="en-US" sz="2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337">
                <a:tc>
                  <a:txBody>
                    <a:bodyPr/>
                    <a:lstStyle/>
                    <a:p>
                      <a:pPr algn="r"/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450" y="1657349"/>
            <a:ext cx="8972550" cy="4619625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>
                <a:solidFill>
                  <a:schemeClr val="tx1"/>
                </a:solidFill>
              </a:rPr>
              <a:t>Proposal for </a:t>
            </a:r>
            <a:r>
              <a:rPr lang="en-US" altLang="ja-JP" dirty="0" smtClean="0">
                <a:solidFill>
                  <a:schemeClr val="tx1"/>
                </a:solidFill>
              </a:rPr>
              <a:t>per-packet </a:t>
            </a:r>
            <a:r>
              <a:rPr lang="en-US" altLang="ja-JP" dirty="0" smtClean="0">
                <a:solidFill>
                  <a:schemeClr val="tx1"/>
                </a:solidFill>
              </a:rPr>
              <a:t>FCI</a:t>
            </a:r>
            <a:endParaRPr lang="en-US" altLang="ja-JP" dirty="0"/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/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 smtClean="0"/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/>
          </a:p>
          <a:p>
            <a:pPr marL="1076325" lvl="1" indent="0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dirty="0" smtClean="0"/>
              <a:t> Meta-information</a:t>
            </a:r>
            <a:r>
              <a:rPr lang="en-US" altLang="ja-JP" sz="2800" dirty="0"/>
              <a:t>: </a:t>
            </a:r>
          </a:p>
          <a:p>
            <a:pPr marL="1476375" lvl="2" indent="0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indicate the frame zones which were tested		</a:t>
            </a:r>
          </a:p>
          <a:p>
            <a:pPr marL="1076325" lvl="1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dirty="0"/>
              <a:t>  </a:t>
            </a:r>
            <a:r>
              <a:rPr lang="en-US" altLang="ja-JP" sz="2800" dirty="0" smtClean="0"/>
              <a:t>FCD </a:t>
            </a:r>
            <a:r>
              <a:rPr lang="en-US" altLang="ja-JP" sz="2800" dirty="0"/>
              <a:t>result: </a:t>
            </a:r>
            <a:endParaRPr lang="en-US" altLang="ja-JP" sz="2800" dirty="0" smtClean="0"/>
          </a:p>
          <a:p>
            <a:pPr marL="1476375" lvl="2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indicate the result of each target zone: </a:t>
            </a:r>
            <a:r>
              <a:rPr lang="en-US" altLang="ja-JP" sz="2400" dirty="0" smtClean="0"/>
              <a:t>  </a:t>
            </a:r>
          </a:p>
          <a:p>
            <a:pPr marL="1933575" lvl="3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dirty="0" smtClean="0"/>
              <a:t>1</a:t>
            </a:r>
            <a:r>
              <a:rPr lang="en-US" altLang="ja-JP" sz="2000" dirty="0"/>
              <a:t>: interference </a:t>
            </a:r>
            <a:r>
              <a:rPr lang="en-US" altLang="ja-JP" sz="2000" i="1" dirty="0" smtClean="0"/>
              <a:t>detected</a:t>
            </a:r>
            <a:r>
              <a:rPr lang="en-US" altLang="ja-JP" sz="2000" dirty="0" smtClean="0"/>
              <a:t> in </a:t>
            </a:r>
            <a:r>
              <a:rPr lang="en-US" altLang="ja-JP" sz="2000" dirty="0" smtClean="0"/>
              <a:t>zone</a:t>
            </a:r>
          </a:p>
          <a:p>
            <a:pPr marL="1933575" lvl="3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dirty="0" smtClean="0"/>
              <a:t>0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interference </a:t>
            </a:r>
            <a:r>
              <a:rPr lang="en-US" altLang="ja-JP" sz="2000" i="1" dirty="0">
                <a:solidFill>
                  <a:schemeClr val="tx1"/>
                </a:solidFill>
              </a:rPr>
              <a:t>NOT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detected </a:t>
            </a:r>
            <a:r>
              <a:rPr lang="en-US" altLang="ja-JP" sz="2000" dirty="0" smtClean="0"/>
              <a:t>in </a:t>
            </a:r>
            <a:r>
              <a:rPr lang="en-US" altLang="ja-JP" sz="2000" dirty="0"/>
              <a:t>zone</a:t>
            </a:r>
          </a:p>
          <a:p>
            <a:pPr marL="341313" indent="373063">
              <a:buChar char="•"/>
              <a:tabLst>
                <a:tab pos="2667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FCI </a:t>
            </a:r>
            <a:r>
              <a:rPr lang="en-US" altLang="ja-JP" dirty="0"/>
              <a:t>Management(cont.)</a:t>
            </a:r>
            <a:endParaRPr kumimoji="1" lang="ja-JP" altLang="en-US" baseline="30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93711"/>
              </p:ext>
            </p:extLst>
          </p:nvPr>
        </p:nvGraphicFramePr>
        <p:xfrm>
          <a:off x="607829" y="3072179"/>
          <a:ext cx="791596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18"/>
                <a:gridCol w="3201168"/>
                <a:gridCol w="1332008"/>
                <a:gridCol w="1171575"/>
                <a:gridCol w="1000125"/>
                <a:gridCol w="994874"/>
              </a:tblGrid>
              <a:tr h="200862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/>
                        <a:t>                        </a:t>
                      </a:r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6633">
                <a:tc rowSpan="2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Meta-information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strike="noStrike" dirty="0" smtClean="0">
                          <a:solidFill>
                            <a:schemeClr val="tx1"/>
                          </a:solidFill>
                        </a:rPr>
                        <a:t>FCD</a:t>
                      </a:r>
                      <a:r>
                        <a:rPr kumimoji="1" lang="en-US" altLang="ja-JP" sz="1800" strike="noStrike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05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B0, B3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0/1(B0)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B1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B2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0/1(B3)</a:t>
                      </a:r>
                      <a:endParaRPr kumimoji="1" lang="ja-JP" altLang="en-US" sz="1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01" y="647700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FCI Management(cont.)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1" y="1683618"/>
            <a:ext cx="8158049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Example: 2-bit FCI 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chemeClr val="tx1"/>
                </a:solidFill>
              </a:rPr>
              <a:t>Detection of collisions in 2 zones: Pre-frame and Post-frame zones.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57298" y="5696187"/>
            <a:ext cx="3086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B3:Post-Frame Zone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7829" y="5696187"/>
            <a:ext cx="26992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B0:Pre-frame Zone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957455" y="4519147"/>
            <a:ext cx="5045557" cy="626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1185930" y="5156249"/>
            <a:ext cx="664845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1405005" y="4401248"/>
            <a:ext cx="0" cy="6933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>
            <a:off x="1957455" y="4334573"/>
            <a:ext cx="0" cy="7409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7003012" y="4222799"/>
            <a:ext cx="0" cy="9525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正方形/長方形 38"/>
          <p:cNvSpPr/>
          <p:nvPr/>
        </p:nvSpPr>
        <p:spPr>
          <a:xfrm>
            <a:off x="2779920" y="4601566"/>
            <a:ext cx="3400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 bwMode="auto">
          <a:xfrm>
            <a:off x="7502875" y="4260899"/>
            <a:ext cx="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右中かっこ 50"/>
          <p:cNvSpPr/>
          <p:nvPr/>
        </p:nvSpPr>
        <p:spPr bwMode="auto">
          <a:xfrm rot="5400000">
            <a:off x="1432531" y="5166823"/>
            <a:ext cx="497397" cy="5524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/>
          <p:cNvSpPr/>
          <p:nvPr/>
        </p:nvSpPr>
        <p:spPr bwMode="auto">
          <a:xfrm rot="5400000">
            <a:off x="6996897" y="5190209"/>
            <a:ext cx="497396" cy="51455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1957455" y="4260899"/>
            <a:ext cx="0" cy="88238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7015039" y="4260899"/>
            <a:ext cx="0" cy="9144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13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01" y="647700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FCI Management(cont.)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1" y="1683618"/>
            <a:ext cx="8138999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Example: 2-bit FCI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 </a:t>
            </a:r>
            <a:r>
              <a:rPr lang="en-US" altLang="ja-JP" dirty="0" smtClean="0"/>
              <a:t>  Detection of </a:t>
            </a:r>
            <a:r>
              <a:rPr lang="en-US" altLang="ja-JP" dirty="0"/>
              <a:t>collisions </a:t>
            </a:r>
            <a:r>
              <a:rPr lang="en-US" altLang="ja-JP" dirty="0" smtClean="0"/>
              <a:t>in 2 zones: Pre-frame</a:t>
            </a:r>
            <a:r>
              <a:rPr lang="en-US" altLang="ja-JP" dirty="0"/>
              <a:t> </a:t>
            </a:r>
            <a:r>
              <a:rPr lang="en-US" altLang="ja-JP" dirty="0" smtClean="0"/>
              <a:t>and Frame zones.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6" name="正方形/長方形 35"/>
          <p:cNvSpPr/>
          <p:nvPr/>
        </p:nvSpPr>
        <p:spPr>
          <a:xfrm>
            <a:off x="2109397" y="4790089"/>
            <a:ext cx="5010150" cy="624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 bwMode="auto">
          <a:xfrm>
            <a:off x="1336002" y="5427606"/>
            <a:ext cx="6553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/>
          <p:cNvCxnSpPr/>
          <p:nvPr/>
        </p:nvCxnSpPr>
        <p:spPr bwMode="auto">
          <a:xfrm>
            <a:off x="1555077" y="4869442"/>
            <a:ext cx="0" cy="4965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グループ化 8"/>
          <p:cNvGrpSpPr/>
          <p:nvPr/>
        </p:nvGrpSpPr>
        <p:grpSpPr>
          <a:xfrm>
            <a:off x="2107527" y="4532257"/>
            <a:ext cx="5010150" cy="914400"/>
            <a:chOff x="1676400" y="3200084"/>
            <a:chExt cx="5417032" cy="1088069"/>
          </a:xfrm>
        </p:grpSpPr>
        <p:cxnSp>
          <p:nvCxnSpPr>
            <p:cNvPr id="41" name="直線コネクタ 40"/>
            <p:cNvCxnSpPr/>
            <p:nvPr/>
          </p:nvCxnSpPr>
          <p:spPr bwMode="auto">
            <a:xfrm>
              <a:off x="1676400" y="3200084"/>
              <a:ext cx="0" cy="10499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7093432" y="3200084"/>
              <a:ext cx="0" cy="10880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正方形/長方形 44"/>
          <p:cNvSpPr/>
          <p:nvPr/>
        </p:nvSpPr>
        <p:spPr>
          <a:xfrm>
            <a:off x="2912289" y="4869442"/>
            <a:ext cx="3400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9" name="右中かっこ 48"/>
          <p:cNvSpPr/>
          <p:nvPr/>
        </p:nvSpPr>
        <p:spPr bwMode="auto">
          <a:xfrm rot="5400000">
            <a:off x="1704729" y="5316055"/>
            <a:ext cx="253145" cy="5524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右中かっこ 61"/>
          <p:cNvSpPr/>
          <p:nvPr/>
        </p:nvSpPr>
        <p:spPr bwMode="auto">
          <a:xfrm rot="5400000">
            <a:off x="4541177" y="3151876"/>
            <a:ext cx="248701" cy="488524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3977" y="5705966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u="sng" dirty="0" smtClean="0">
                <a:solidFill>
                  <a:schemeClr val="tx1"/>
                </a:solidFill>
              </a:rPr>
              <a:t>B0:Pre-frame Zone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92799" y="5705966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B2:Frame </a:t>
            </a:r>
            <a:r>
              <a:rPr kumimoji="1" lang="en-US" altLang="ja-JP" u="sng" dirty="0">
                <a:solidFill>
                  <a:schemeClr val="tx1"/>
                </a:solidFill>
              </a:rPr>
              <a:t>Z</a:t>
            </a:r>
            <a:r>
              <a:rPr kumimoji="1" lang="en-US" altLang="ja-JP" u="sng" dirty="0" smtClean="0">
                <a:solidFill>
                  <a:schemeClr val="tx1"/>
                </a:solidFill>
              </a:rPr>
              <a:t>one 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75391"/>
              </p:ext>
            </p:extLst>
          </p:nvPr>
        </p:nvGraphicFramePr>
        <p:xfrm>
          <a:off x="654618" y="3071481"/>
          <a:ext cx="791596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18"/>
                <a:gridCol w="3201168"/>
                <a:gridCol w="1332008"/>
                <a:gridCol w="1171575"/>
                <a:gridCol w="1000125"/>
                <a:gridCol w="994874"/>
              </a:tblGrid>
              <a:tr h="200862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/>
                        <a:t>                        </a:t>
                      </a:r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6633">
                <a:tc rowSpan="2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Meta-information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strike="noStrike" dirty="0" smtClean="0">
                          <a:solidFill>
                            <a:schemeClr val="tx1"/>
                          </a:solidFill>
                        </a:rPr>
                        <a:t>FCD</a:t>
                      </a:r>
                      <a:r>
                        <a:rPr kumimoji="1" lang="en-US" altLang="ja-JP" sz="1800" strike="noStrike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05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B0, B2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0/1(B0)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B1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0/1(B2)</a:t>
                      </a:r>
                      <a:endParaRPr kumimoji="1" lang="ja-JP" altLang="en-US" sz="1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B3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7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14-1106-01-00ax-WLAN-frame-collision-inform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kumimoji="1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11-14-1106-01-00ax-WLAN-frame-collision-information</Template>
  <TotalTime>7549</TotalTime>
  <Words>1979</Words>
  <Application>Microsoft Office PowerPoint</Application>
  <PresentationFormat>画面に合わせる (4:3)</PresentationFormat>
  <Paragraphs>525</Paragraphs>
  <Slides>25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11-14-1106-01-00ax-WLAN-frame-collision-information</vt:lpstr>
      <vt:lpstr>Document</vt:lpstr>
      <vt:lpstr>Frame Collision Information Management </vt:lpstr>
      <vt:lpstr>Abstract</vt:lpstr>
      <vt:lpstr>Background</vt:lpstr>
      <vt:lpstr>Brush up(1):Examples of FCD[1]</vt:lpstr>
      <vt:lpstr>Brush up(2): Frame Collision Information (FCI)[1]</vt:lpstr>
      <vt:lpstr>FCI Management</vt:lpstr>
      <vt:lpstr>FCI Management(cont.)</vt:lpstr>
      <vt:lpstr>FCI Management(cont.)</vt:lpstr>
      <vt:lpstr>FCI Management(cont.)</vt:lpstr>
      <vt:lpstr>FCI management in PHY/MAC layer</vt:lpstr>
      <vt:lpstr>Proposal for additional service primitives </vt:lpstr>
      <vt:lpstr>Example for additional service primitives</vt:lpstr>
      <vt:lpstr>Add FCI statistics report</vt:lpstr>
      <vt:lpstr>Add FCI statistics report(Cont.)</vt:lpstr>
      <vt:lpstr>FCI Use Case</vt:lpstr>
      <vt:lpstr>FCI Use Case (2)</vt:lpstr>
      <vt:lpstr>FCI Use Case (3)</vt:lpstr>
      <vt:lpstr>Summary</vt:lpstr>
      <vt:lpstr>References</vt:lpstr>
      <vt:lpstr>Appendix 1: Simulation Conditions</vt:lpstr>
      <vt:lpstr>Appendix 2: Example of rx_clear count</vt:lpstr>
      <vt:lpstr>Appendix 3 : requesting FCI from MAC and indicating FCI to MAC with Tx frame</vt:lpstr>
      <vt:lpstr>Appendix 4 : indicating FCI to MAC with Rx frame</vt:lpstr>
      <vt:lpstr>Appendix 5: Adding FCI statistics report to Measurement Report Set</vt:lpstr>
      <vt:lpstr>Appendix 6 :Example of FCI Statistics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Frame Collision Information</dc:title>
  <dc:creator>1131051204844</dc:creator>
  <cp:lastModifiedBy>1131051204844</cp:lastModifiedBy>
  <cp:revision>539</cp:revision>
  <cp:lastPrinted>1601-01-01T00:00:00Z</cp:lastPrinted>
  <dcterms:created xsi:type="dcterms:W3CDTF">2015-06-03T02:58:31Z</dcterms:created>
  <dcterms:modified xsi:type="dcterms:W3CDTF">2015-07-10T11:04:29Z</dcterms:modified>
</cp:coreProperties>
</file>