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9" r:id="rId2"/>
    <p:sldId id="1512" r:id="rId3"/>
    <p:sldId id="343" r:id="rId4"/>
    <p:sldId id="1513" r:id="rId5"/>
    <p:sldId id="1514" r:id="rId6"/>
    <p:sldId id="1515" r:id="rId7"/>
    <p:sldId id="1516" r:id="rId8"/>
    <p:sldId id="1517" r:id="rId9"/>
    <p:sldId id="1511" r:id="rId10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50" autoAdjust="0"/>
    <p:restoredTop sz="94660" autoAdjust="0"/>
  </p:normalViewPr>
  <p:slideViewPr>
    <p:cSldViewPr>
      <p:cViewPr varScale="1">
        <p:scale>
          <a:sx n="88" d="100"/>
          <a:sy n="88" d="100"/>
        </p:scale>
        <p:origin x="-1710" y="-10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32"/>
    </p:cViewPr>
  </p:sorterViewPr>
  <p:notesViewPr>
    <p:cSldViewPr>
      <p:cViewPr>
        <p:scale>
          <a:sx n="100" d="100"/>
          <a:sy n="100" d="100"/>
        </p:scale>
        <p:origin x="-1782" y="-72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24349" y="177284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doc.: IEEE </a:t>
            </a:r>
            <a:r>
              <a:rPr lang="en-US" dirty="0" smtClean="0"/>
              <a:t>802.11-15/0245r1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284"/>
            <a:ext cx="65562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Mar 2015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0AC92585-5460-48EC-A28F-298482A08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33450" eaLnBrk="0" hangingPunct="0"/>
            <a:r>
              <a:rPr lang="en-US"/>
              <a:t>Submission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4944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67212" y="97909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doc.: IEEE 802.11-15/0245r1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7909"/>
            <a:ext cx="65562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Mar 2015</a:t>
            </a:r>
            <a:endParaRPr lang="en-US" dirty="0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Andrew Myles, Cisco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18D10512-F400-46E6-9813-0191A717D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/>
              <a:t>Submission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6411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>
                <a:latin typeface="Arial" pitchFamily="34" charset="0"/>
              </a:rPr>
              <a:t>doc.: IEEE 802.11-10/0xxxr0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smtClean="0">
                <a:latin typeface="Arial" pitchFamily="34" charset="0"/>
              </a:rPr>
              <a:t>July 2010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Andrew Myles, Cisco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FD8823A-E707-449B-AE25-47FA80230A05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686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686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>
                <a:latin typeface="Arial" pitchFamily="34" charset="0"/>
              </a:rPr>
              <a:t>doc.: IEEE 802.11-10/0xxxr0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smtClean="0">
                <a:latin typeface="Arial" pitchFamily="34" charset="0"/>
              </a:rPr>
              <a:t>July 2010</a:t>
            </a:r>
          </a:p>
        </p:txBody>
      </p:sp>
      <p:sp>
        <p:nvSpPr>
          <p:cNvPr id="5939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Andrew Myles, Cisco</a:t>
            </a:r>
          </a:p>
        </p:txBody>
      </p:sp>
      <p:sp>
        <p:nvSpPr>
          <p:cNvPr id="5939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32371F6-024C-497B-815E-D0E3294E1347}" type="slidenum">
              <a:rPr lang="en-US" smtClean="0"/>
              <a:pPr>
                <a:defRPr/>
              </a:pPr>
              <a:t>2</a:t>
            </a:fld>
            <a:endParaRPr lang="en-US" smtClean="0"/>
          </a:p>
        </p:txBody>
      </p:sp>
      <p:sp>
        <p:nvSpPr>
          <p:cNvPr id="768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768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782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>
                <a:latin typeface="Arial" pitchFamily="34" charset="0"/>
              </a:rPr>
              <a:t>doc.: IEEE 802.11-10/0xxxr0</a:t>
            </a:r>
          </a:p>
        </p:txBody>
      </p:sp>
      <p:sp>
        <p:nvSpPr>
          <p:cNvPr id="7782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smtClean="0">
                <a:latin typeface="Arial" pitchFamily="34" charset="0"/>
              </a:rPr>
              <a:t>July 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Andrew Myles, Cisco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56E5F14E-E8B5-42D6-BD84-01B97E465C1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Andrew Myles, Cisco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4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CE5288C-F87B-4810-A6B2-740CE13BD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5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053388" y="6475413"/>
            <a:ext cx="4905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7525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A469A3A6-7083-48BA-9D7E-342D6AB9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5292521" y="363379"/>
            <a:ext cx="315297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457200" marR="0" lvl="4" indent="0" algn="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latin typeface="Arial" pitchFamily="34" charset="0"/>
              </a:rPr>
              <a:t>doc</a:t>
            </a:r>
            <a:r>
              <a:rPr lang="en-US" sz="1600" b="1" dirty="0" smtClean="0">
                <a:latin typeface="Arial" pitchFamily="34" charset="0"/>
              </a:rPr>
              <a:t>.: IEEE </a:t>
            </a:r>
            <a:r>
              <a:rPr lang="en-US" sz="1600" b="1" dirty="0" smtClean="0">
                <a:latin typeface="Arial" pitchFamily="34" charset="0"/>
              </a:rPr>
              <a:t>802.11-15/0794r0</a:t>
            </a:r>
            <a:endParaRPr lang="en-US" sz="1600" b="1" dirty="0" smtClean="0">
              <a:latin typeface="Arial" pitchFamily="34" charset="0"/>
            </a:endParaRP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685800" y="6475413"/>
            <a:ext cx="7842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200" dirty="0">
                <a:latin typeface="Arial" pitchFamily="34" charset="0"/>
              </a:rPr>
              <a:t>Submission</a:t>
            </a:r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685800" y="380842"/>
            <a:ext cx="80951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0" lvl="3" eaLnBrk="0" hangingPunct="0"/>
            <a:r>
              <a:rPr lang="en-US" sz="1600" b="1" dirty="0" smtClean="0">
                <a:latin typeface="Arial" pitchFamily="34" charset="0"/>
              </a:rPr>
              <a:t>Jul 2015</a:t>
            </a:r>
            <a:endParaRPr lang="en-US" sz="1600" b="1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eaLnBrk="0" fontAlgn="base" hangingPunct="0">
        <a:spcBef>
          <a:spcPct val="5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365125" indent="-180975" algn="l" rtl="0" eaLnBrk="0" fontAlgn="base" hangingPunct="0">
        <a:spcBef>
          <a:spcPct val="25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11200" indent="-344488" algn="l" rtl="0" eaLnBrk="0" fontAlgn="base" hangingPunct="0">
        <a:spcBef>
          <a:spcPct val="10000"/>
        </a:spcBef>
        <a:spcAft>
          <a:spcPct val="0"/>
        </a:spcAft>
        <a:buFont typeface="Times New Roman" pitchFamily="18" charset="0"/>
        <a:buChar char="—"/>
        <a:defRPr sz="1400">
          <a:solidFill>
            <a:schemeClr val="tx1"/>
          </a:solidFill>
          <a:latin typeface="+mn-lt"/>
        </a:defRPr>
      </a:lvl4pPr>
      <a:lvl5pPr marL="9699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14271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8843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23415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7987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eee-sa.centraldesktop.com/802psdo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1/dcn/15/11-15-0728-00-0jtc-may-jtc1-sc6-meeting-hod-report.ppt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81347C9-C12F-43D2-B3D1-D523E0829A7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IEEE 802 JTC1 Standing Committee</a:t>
            </a:r>
            <a:b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Slides for IEEE 802 EC opening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2330450"/>
            <a:ext cx="7772400" cy="381000"/>
          </a:xfrm>
        </p:spPr>
        <p:txBody>
          <a:bodyPr/>
          <a:lstStyle/>
          <a:p>
            <a:pPr marL="0" indent="0" algn="ctr">
              <a:defRPr/>
            </a:pP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13 July 2015</a:t>
            </a: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533400" y="274637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latin typeface="Arial" pitchFamily="34" charset="0"/>
              </a:rPr>
              <a:t>Authors:</a:t>
            </a:r>
            <a:endParaRPr lang="en-US" sz="1600">
              <a:latin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585389"/>
              </p:ext>
            </p:extLst>
          </p:nvPr>
        </p:nvGraphicFramePr>
        <p:xfrm>
          <a:off x="685800" y="3429000"/>
          <a:ext cx="7696200" cy="7413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24050"/>
                <a:gridCol w="1924050"/>
                <a:gridCol w="1924050"/>
                <a:gridCol w="1924050"/>
              </a:tblGrid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Name</a:t>
                      </a:r>
                      <a:endParaRPr lang="en-AU" sz="1200" b="1" kern="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Company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Phone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email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Andrew Myles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Cisco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indent="-21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+61 2 84461010</a:t>
                      </a:r>
                      <a:endParaRPr lang="en-AU" sz="1200">
                        <a:effectLst/>
                      </a:endParaRPr>
                    </a:p>
                    <a:p>
                      <a:pPr marL="21590" indent="-21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+61 418 656587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amyles@cisco.com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685800" y="2667000"/>
            <a:ext cx="2514600" cy="3429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US" sz="1600" dirty="0">
                <a:latin typeface="+mj-lt"/>
              </a:rPr>
              <a:t>Call to Order</a:t>
            </a:r>
          </a:p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US" sz="1600" dirty="0">
                <a:latin typeface="+mj-lt"/>
              </a:rPr>
              <a:t>Select recording secretary </a:t>
            </a:r>
            <a:r>
              <a:rPr lang="en-US" sz="1600" dirty="0">
                <a:solidFill>
                  <a:srgbClr val="FF0000"/>
                </a:solidFill>
                <a:latin typeface="+mj-lt"/>
              </a:rPr>
              <a:t>&lt;- important!</a:t>
            </a:r>
          </a:p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US" sz="1600" dirty="0">
                <a:latin typeface="+mj-lt"/>
              </a:rPr>
              <a:t>Approve agenda</a:t>
            </a:r>
          </a:p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j-lt"/>
              </a:rPr>
              <a:t>Conduct </a:t>
            </a:r>
            <a:r>
              <a:rPr lang="en-US" sz="1600" dirty="0">
                <a:latin typeface="+mj-lt"/>
              </a:rPr>
              <a:t>meeting according to agenda</a:t>
            </a:r>
          </a:p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j-lt"/>
              </a:rPr>
              <a:t>Recess</a:t>
            </a:r>
            <a:endParaRPr lang="en-US" sz="1600" dirty="0">
              <a:latin typeface="+mj-lt"/>
            </a:endParaRPr>
          </a:p>
        </p:txBody>
      </p:sp>
      <p:sp>
        <p:nvSpPr>
          <p:cNvPr id="10244" name="Rectangle 20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077200" cy="1066800"/>
          </a:xfrm>
        </p:spPr>
        <p:txBody>
          <a:bodyPr/>
          <a:lstStyle/>
          <a:p>
            <a:r>
              <a:rPr lang="en-US" dirty="0" smtClean="0"/>
              <a:t>The IEEE 802 JTC1 SC has two slots at the Hawaii plenary meeting, but will </a:t>
            </a:r>
            <a:r>
              <a:rPr lang="en-US" dirty="0" smtClean="0"/>
              <a:t>probably only </a:t>
            </a:r>
            <a:r>
              <a:rPr lang="en-US" dirty="0" smtClean="0"/>
              <a:t>use one slot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/>
          </a:p>
        </p:txBody>
      </p:sp>
      <p:sp>
        <p:nvSpPr>
          <p:cNvPr id="10246" name="Rectangle 15"/>
          <p:cNvSpPr>
            <a:spLocks noChangeArrowheads="1"/>
          </p:cNvSpPr>
          <p:nvPr/>
        </p:nvSpPr>
        <p:spPr bwMode="auto">
          <a:xfrm>
            <a:off x="4495800" y="1143000"/>
            <a:ext cx="39624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en-AU" sz="1400" b="1">
              <a:latin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5800" y="1752600"/>
            <a:ext cx="25146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600" b="1" dirty="0">
                <a:latin typeface="+mj-lt"/>
              </a:rPr>
              <a:t>Tuesday</a:t>
            </a:r>
          </a:p>
          <a:p>
            <a:pPr algn="ctr">
              <a:defRPr/>
            </a:pPr>
            <a:r>
              <a:rPr lang="en-US" sz="1600" b="1" dirty="0" smtClean="0">
                <a:latin typeface="+mj-lt"/>
              </a:rPr>
              <a:t>14 July 2015, PM1</a:t>
            </a:r>
            <a:endParaRPr lang="en-US" sz="1600" b="1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019800" y="2667000"/>
            <a:ext cx="2514600" cy="3429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US" sz="1600" dirty="0">
                <a:latin typeface="+mj-lt"/>
              </a:rPr>
              <a:t>Call to Order</a:t>
            </a:r>
          </a:p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US" sz="1600" dirty="0">
                <a:latin typeface="+mj-lt"/>
              </a:rPr>
              <a:t>Select recording secretary </a:t>
            </a:r>
            <a:r>
              <a:rPr lang="en-US" sz="1600" dirty="0">
                <a:solidFill>
                  <a:srgbClr val="FF0000"/>
                </a:solidFill>
                <a:latin typeface="+mj-lt"/>
              </a:rPr>
              <a:t>&lt;- important!</a:t>
            </a:r>
          </a:p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j-lt"/>
              </a:rPr>
              <a:t>Conduct </a:t>
            </a:r>
            <a:r>
              <a:rPr lang="en-US" sz="1600" dirty="0">
                <a:latin typeface="+mj-lt"/>
              </a:rPr>
              <a:t>meeting according to </a:t>
            </a:r>
            <a:r>
              <a:rPr lang="en-US" sz="1600" dirty="0" smtClean="0">
                <a:latin typeface="+mj-lt"/>
              </a:rPr>
              <a:t>agenda</a:t>
            </a:r>
            <a:endParaRPr lang="en-US" sz="1600" dirty="0">
              <a:latin typeface="+mj-lt"/>
            </a:endParaRPr>
          </a:p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AU" sz="1600" dirty="0" smtClean="0">
                <a:latin typeface="+mj-lt"/>
              </a:rPr>
              <a:t>Adjourn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6019800" y="1752600"/>
            <a:ext cx="25146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latin typeface="+mj-lt"/>
              </a:rPr>
              <a:t>Thursday</a:t>
            </a:r>
            <a:endParaRPr lang="en-US" sz="1600" b="1" dirty="0">
              <a:latin typeface="+mj-lt"/>
            </a:endParaRPr>
          </a:p>
          <a:p>
            <a:pPr algn="ctr">
              <a:defRPr/>
            </a:pPr>
            <a:r>
              <a:rPr lang="en-US" sz="1600" b="1" dirty="0" smtClean="0">
                <a:latin typeface="+mj-lt"/>
              </a:rPr>
              <a:t>16 July 2015, </a:t>
            </a:r>
            <a:r>
              <a:rPr lang="en-US" sz="1600" b="1" dirty="0">
                <a:latin typeface="+mj-lt"/>
              </a:rPr>
              <a:t>PM1</a:t>
            </a:r>
          </a:p>
        </p:txBody>
      </p:sp>
    </p:spTree>
    <p:extLst>
      <p:ext uri="{BB962C8B-B14F-4D97-AF65-F5344CB8AC3E}">
        <p14:creationId xmlns:p14="http://schemas.microsoft.com/office/powerpoint/2010/main" val="59591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802 JTC1 SC has a high level list of agenda items to be considered in Hawaii</a:t>
            </a:r>
            <a:endParaRPr lang="en-AU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Abstract of main agenda items</a:t>
            </a:r>
          </a:p>
          <a:p>
            <a:pPr lvl="1"/>
            <a:r>
              <a:rPr lang="en-AU" dirty="0" smtClean="0"/>
              <a:t>Review status of SC6 interactions</a:t>
            </a:r>
          </a:p>
          <a:p>
            <a:pPr lvl="2"/>
            <a:r>
              <a:rPr lang="en-AU" dirty="0" smtClean="0"/>
              <a:t>Review liaisons of drafts to SC6</a:t>
            </a:r>
          </a:p>
          <a:p>
            <a:pPr lvl="2"/>
            <a:r>
              <a:rPr lang="en-AU" dirty="0" smtClean="0"/>
              <a:t>Review notifications of projects to SC6</a:t>
            </a:r>
          </a:p>
          <a:p>
            <a:pPr lvl="2"/>
            <a:r>
              <a:rPr lang="en-AU" dirty="0" smtClean="0"/>
              <a:t>Review status of FDIS ballots</a:t>
            </a:r>
          </a:p>
          <a:p>
            <a:pPr lvl="2"/>
            <a:r>
              <a:rPr lang="en-AU" dirty="0"/>
              <a:t>Review the new Central desktop process FDIS </a:t>
            </a:r>
            <a:r>
              <a:rPr lang="en-AU" dirty="0" smtClean="0"/>
              <a:t>tracking process</a:t>
            </a:r>
          </a:p>
          <a:p>
            <a:pPr lvl="1"/>
            <a:r>
              <a:rPr lang="en-AU" dirty="0" smtClean="0"/>
              <a:t>Discuss </a:t>
            </a:r>
            <a:r>
              <a:rPr lang="en-AU" dirty="0"/>
              <a:t>various matters relating to Belgium SC6  meeting </a:t>
            </a:r>
          </a:p>
          <a:p>
            <a:pPr lvl="2"/>
            <a:r>
              <a:rPr lang="en-AU" dirty="0"/>
              <a:t>Hear report from </a:t>
            </a:r>
            <a:r>
              <a:rPr lang="en-AU" dirty="0" err="1"/>
              <a:t>HoD</a:t>
            </a:r>
            <a:endParaRPr lang="en-AU" dirty="0"/>
          </a:p>
          <a:p>
            <a:pPr marL="1588" lvl="1" indent="0">
              <a:buNone/>
            </a:pPr>
            <a:endParaRPr lang="en-AU" dirty="0" smtClean="0"/>
          </a:p>
          <a:p>
            <a:pPr lvl="2"/>
            <a:endParaRPr lang="en-AU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Andrew Myles, Cisco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C1120F2B-73AB-4F0E-8BCB-E97D8340144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new </a:t>
            </a:r>
            <a:r>
              <a:rPr lang="en-AU" dirty="0"/>
              <a:t>Central Desktop area for the </a:t>
            </a:r>
            <a:r>
              <a:rPr lang="en-AU" dirty="0" smtClean="0"/>
              <a:t>“Adoption </a:t>
            </a:r>
            <a:r>
              <a:rPr lang="en-AU" dirty="0"/>
              <a:t>of IEEE 802 standards by ISO/IEC </a:t>
            </a:r>
            <a:r>
              <a:rPr lang="en-AU" dirty="0" smtClean="0"/>
              <a:t>JTC1” is ready to go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IEEE-SA staff have completed the first iteration of the </a:t>
            </a:r>
            <a:r>
              <a:rPr lang="en-AU" dirty="0"/>
              <a:t>Central Desktop area for the Adoption of IEEE 802 standards by ISO/IEC </a:t>
            </a:r>
            <a:r>
              <a:rPr lang="en-AU" dirty="0" smtClean="0"/>
              <a:t>JTC1 </a:t>
            </a:r>
          </a:p>
          <a:p>
            <a:pPr lvl="1"/>
            <a:r>
              <a:rPr lang="en-AU" dirty="0" smtClean="0"/>
              <a:t>The public view of the process is up and running</a:t>
            </a:r>
          </a:p>
          <a:p>
            <a:pPr lvl="2"/>
            <a:r>
              <a:rPr lang="en-AU" dirty="0" smtClean="0"/>
              <a:t>See</a:t>
            </a:r>
            <a:r>
              <a:rPr lang="en-AU" dirty="0"/>
              <a:t> </a:t>
            </a:r>
            <a:r>
              <a:rPr lang="en-AU" u="sng" dirty="0">
                <a:hlinkClick r:id="rId2"/>
              </a:rPr>
              <a:t>https://</a:t>
            </a:r>
            <a:r>
              <a:rPr lang="en-AU" u="sng" dirty="0" smtClean="0">
                <a:hlinkClick r:id="rId2"/>
              </a:rPr>
              <a:t>ieee-sa.centraldesktop.com/802psdo/</a:t>
            </a:r>
            <a:endParaRPr lang="en-AU" dirty="0" smtClean="0"/>
          </a:p>
          <a:p>
            <a:pPr lvl="1"/>
            <a:r>
              <a:rPr lang="en-AU" dirty="0" smtClean="0"/>
              <a:t>WG Chairs (and some others) will have management </a:t>
            </a:r>
            <a:r>
              <a:rPr lang="en-AU" dirty="0" smtClean="0"/>
              <a:t>access (after today), </a:t>
            </a:r>
            <a:r>
              <a:rPr lang="en-AU" dirty="0" smtClean="0"/>
              <a:t>which will allow them to update the process steps</a:t>
            </a:r>
          </a:p>
          <a:p>
            <a:pPr lvl="1"/>
            <a:r>
              <a:rPr lang="en-AU" dirty="0" smtClean="0"/>
              <a:t>Training will be available to WG Chairs from IEEE-A staff as they need to use the new tool</a:t>
            </a:r>
            <a:endParaRPr lang="en-AU" dirty="0"/>
          </a:p>
          <a:p>
            <a:pPr lvl="2"/>
            <a:endParaRPr lang="en-AU" u="sng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69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new Central Desktop area for the </a:t>
            </a:r>
            <a:r>
              <a:rPr lang="en-AU" dirty="0" smtClean="0"/>
              <a:t>“Adoption </a:t>
            </a:r>
            <a:r>
              <a:rPr lang="en-AU" dirty="0"/>
              <a:t>of IEEE 802 standards by ISO/IEC </a:t>
            </a:r>
            <a:r>
              <a:rPr lang="en-AU" dirty="0" smtClean="0"/>
              <a:t>JTC1” </a:t>
            </a:r>
            <a:r>
              <a:rPr lang="en-AU" dirty="0"/>
              <a:t>is ready to go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21811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04" r="41596" b="16501"/>
          <a:stretch/>
        </p:blipFill>
        <p:spPr bwMode="auto">
          <a:xfrm>
            <a:off x="685800" y="1676401"/>
            <a:ext cx="7885543" cy="4646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9890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 has pushed 13 standards completely through the PSDO ratification process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Andrew Myles, Cisco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EF4002E7-DB4D-4CC3-8382-1939D19420D8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156860"/>
              </p:ext>
            </p:extLst>
          </p:nvPr>
        </p:nvGraphicFramePr>
        <p:xfrm>
          <a:off x="152399" y="1600200"/>
          <a:ext cx="8839200" cy="5181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9508"/>
                <a:gridCol w="2446564"/>
                <a:gridCol w="2446564"/>
                <a:gridCol w="2446564"/>
              </a:tblGrid>
              <a:tr h="607719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IEEE 802</a:t>
                      </a:r>
                      <a:br>
                        <a:rPr lang="en-AU" sz="1600" dirty="0" smtClean="0"/>
                      </a:br>
                      <a:r>
                        <a:rPr lang="en-AU" sz="1600" dirty="0" smtClean="0"/>
                        <a:t>standard</a:t>
                      </a:r>
                      <a:endParaRPr lang="en-AU" sz="1600" dirty="0"/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60 day</a:t>
                      </a:r>
                      <a:br>
                        <a:rPr lang="en-AU" sz="1600" dirty="0" smtClean="0"/>
                      </a:br>
                      <a:r>
                        <a:rPr lang="en-AU" sz="1600" dirty="0" smtClean="0"/>
                        <a:t>pre-ballot</a:t>
                      </a:r>
                      <a:endParaRPr lang="en-AU" sz="1600" dirty="0"/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5 month</a:t>
                      </a:r>
                      <a:br>
                        <a:rPr lang="en-AU" sz="1600" dirty="0" smtClean="0"/>
                      </a:br>
                      <a:r>
                        <a:rPr lang="en-AU" sz="1600" dirty="0" smtClean="0"/>
                        <a:t>FDIS ballot</a:t>
                      </a:r>
                      <a:endParaRPr lang="en-AU" sz="1600" dirty="0"/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Comments</a:t>
                      </a:r>
                      <a:r>
                        <a:rPr lang="en-AU" sz="1600" baseline="0" dirty="0" smtClean="0"/>
                        <a:t> resolved by IEEE</a:t>
                      </a:r>
                      <a:endParaRPr lang="en-AU" sz="1600" dirty="0"/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802.11</a:t>
                      </a:r>
                      <a:endParaRPr lang="en-AU" sz="1600" dirty="0"/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(2012)</a:t>
                      </a:r>
                      <a:endParaRPr lang="en-A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in 2012</a:t>
                      </a:r>
                      <a:endParaRPr lang="en-A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Liaised in Nov 2013</a:t>
                      </a:r>
                      <a:endParaRPr lang="en-A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802.1X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(2013)</a:t>
                      </a:r>
                      <a:endParaRPr lang="en-A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(21 Oct 2013)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Liaised in Jan 2014</a:t>
                      </a: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802.1AE</a:t>
                      </a:r>
                      <a:endParaRPr lang="en-AU" sz="1600" dirty="0"/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2013)</a:t>
                      </a:r>
                      <a:endParaRPr lang="en-A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(21 Oct 2013)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Liaised in Jan 2014</a:t>
                      </a: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802.1AB</a:t>
                      </a:r>
                      <a:endParaRPr lang="en-AU" sz="1600" dirty="0"/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(May 2013)</a:t>
                      </a:r>
                      <a:endParaRPr lang="en-A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(18 Dec 2013)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Liaised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in May 2014</a:t>
                      </a: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802.1AR</a:t>
                      </a:r>
                      <a:endParaRPr lang="en-AU" sz="1600" dirty="0"/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(May 2013)</a:t>
                      </a:r>
                      <a:endParaRPr lang="en-A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(18 Dec 2013)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Liaised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in May 2014</a:t>
                      </a: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802.1AS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(May 2013)</a:t>
                      </a:r>
                      <a:endParaRPr lang="en-A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(18 Dec 2013)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Liaised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in May 2014</a:t>
                      </a: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802.3</a:t>
                      </a:r>
                      <a:endParaRPr lang="en-AU" sz="1600" dirty="0"/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(2013)</a:t>
                      </a:r>
                      <a:endParaRPr lang="en-A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(16 Feb 2014)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Not required</a:t>
                      </a: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802.11aa</a:t>
                      </a:r>
                      <a:endParaRPr lang="en-AU" sz="1600" dirty="0"/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(Feb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2013)</a:t>
                      </a:r>
                      <a:endParaRPr lang="en-A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(28 Jan 2014)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Liaised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in July 2014</a:t>
                      </a: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802.11ad</a:t>
                      </a:r>
                      <a:endParaRPr lang="en-AU" sz="1600" dirty="0"/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(Feb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2013)</a:t>
                      </a:r>
                      <a:endParaRPr lang="en-A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(28 Jan 2014)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Liaised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in July 2014</a:t>
                      </a: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802.11ae</a:t>
                      </a:r>
                      <a:endParaRPr lang="en-AU" sz="1600" dirty="0"/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(</a:t>
                      </a: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Feb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2013)</a:t>
                      </a:r>
                      <a:endParaRPr lang="en-AU" sz="16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(28 Jan 2014)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Liaised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in July 2014</a:t>
                      </a: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latin typeface="+mj-lt"/>
                          <a:cs typeface="Arial" panose="020B0604020202020204" pitchFamily="34" charset="0"/>
                        </a:rPr>
                        <a:t>802.22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 (May 2014)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(Feb 2015)</a:t>
                      </a:r>
                      <a:endParaRPr lang="en-AU" sz="16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Not required</a:t>
                      </a: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latin typeface="+mj-lt"/>
                          <a:cs typeface="Arial" panose="020B0604020202020204" pitchFamily="34" charset="0"/>
                        </a:rPr>
                        <a:t>802.1AEbw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(Jan 2014)</a:t>
                      </a:r>
                      <a:endParaRPr lang="en-AU" sz="16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(Feb 2015)</a:t>
                      </a:r>
                      <a:endParaRPr lang="en-AU" sz="16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Liaised in April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2015</a:t>
                      </a:r>
                    </a:p>
                  </a:txBody>
                  <a:tcPr marL="115147" marR="115147"/>
                </a:tc>
              </a:tr>
              <a:tr h="351837"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latin typeface="+mj-lt"/>
                          <a:cs typeface="Arial" panose="020B0604020202020204" pitchFamily="34" charset="0"/>
                        </a:rPr>
                        <a:t>802.1AEbn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(Jan 2014)</a:t>
                      </a:r>
                      <a:endParaRPr lang="en-AU" sz="16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(Feb 2015)</a:t>
                      </a:r>
                      <a:endParaRPr lang="en-AU" sz="16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Liaised in April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2015</a:t>
                      </a:r>
                    </a:p>
                  </a:txBody>
                  <a:tcPr marL="115147" marR="11514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09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chemeClr val="accent6"/>
                </a:solidFill>
              </a:rPr>
              <a:t>IEEE 802 has ten standards in the pipeline for ratification under the PSDO</a:t>
            </a:r>
            <a:endParaRPr lang="en-AU" dirty="0">
              <a:solidFill>
                <a:schemeClr val="accent6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551405"/>
              </p:ext>
            </p:extLst>
          </p:nvPr>
        </p:nvGraphicFramePr>
        <p:xfrm>
          <a:off x="152399" y="1600200"/>
          <a:ext cx="8839200" cy="41751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9508"/>
                <a:gridCol w="1223282"/>
                <a:gridCol w="1223282"/>
                <a:gridCol w="1223282"/>
                <a:gridCol w="1223282"/>
                <a:gridCol w="2446564"/>
              </a:tblGrid>
              <a:tr h="561571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IEEE 802</a:t>
                      </a:r>
                      <a:br>
                        <a:rPr lang="en-AU" sz="1600" dirty="0" smtClean="0"/>
                      </a:br>
                      <a:r>
                        <a:rPr lang="en-AU" sz="1600" dirty="0" smtClean="0"/>
                        <a:t>standard</a:t>
                      </a:r>
                      <a:endParaRPr lang="en-AU" sz="1600" dirty="0"/>
                    </a:p>
                  </a:txBody>
                  <a:tcPr marL="115147" marR="115147"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60 day</a:t>
                      </a:r>
                      <a:br>
                        <a:rPr lang="en-AU" sz="1600" dirty="0" smtClean="0"/>
                      </a:br>
                      <a:r>
                        <a:rPr lang="en-AU" sz="1600" dirty="0" smtClean="0"/>
                        <a:t>pre-ballot</a:t>
                      </a:r>
                      <a:endParaRPr lang="en-AU" sz="1600" dirty="0"/>
                    </a:p>
                  </a:txBody>
                  <a:tcPr marL="115147" marR="115147"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5 month</a:t>
                      </a:r>
                      <a:br>
                        <a:rPr lang="en-AU" sz="1600" dirty="0" smtClean="0"/>
                      </a:br>
                      <a:r>
                        <a:rPr lang="en-AU" sz="1600" dirty="0" smtClean="0"/>
                        <a:t>FDIS ballot</a:t>
                      </a:r>
                      <a:endParaRPr lang="en-AU" sz="1600" dirty="0"/>
                    </a:p>
                  </a:txBody>
                  <a:tcPr marL="115147" marR="115147"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Comments</a:t>
                      </a:r>
                      <a:r>
                        <a:rPr lang="en-AU" sz="1600" baseline="0" dirty="0" smtClean="0"/>
                        <a:t> resolved</a:t>
                      </a:r>
                      <a:endParaRPr lang="en-AU" sz="1600" dirty="0"/>
                    </a:p>
                  </a:txBody>
                  <a:tcPr marL="115147" marR="115147"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602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802.11ac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kern="1200" dirty="0" smtClean="0">
                          <a:solidFill>
                            <a:srgbClr val="00B050"/>
                          </a:solidFill>
                        </a:rPr>
                        <a:t>Passed</a:t>
                      </a:r>
                      <a:endParaRPr lang="en-AU" sz="16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kern="1200" baseline="0" dirty="0" smtClean="0">
                          <a:solidFill>
                            <a:srgbClr val="00B050"/>
                          </a:solidFill>
                        </a:rPr>
                        <a:t>Sep 2014</a:t>
                      </a:r>
                      <a:endParaRPr lang="en-AU" sz="16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chemeClr val="accent2"/>
                          </a:solidFill>
                        </a:rPr>
                        <a:t>Closes</a:t>
                      </a:r>
                      <a:endParaRPr lang="en-AU" sz="1600" b="1" dirty="0">
                        <a:solidFill>
                          <a:schemeClr val="accent2"/>
                        </a:solidFill>
                        <a:latin typeface="+mj-lt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chemeClr val="accent2"/>
                          </a:solidFill>
                        </a:rPr>
                        <a:t>11 Jul</a:t>
                      </a:r>
                      <a:r>
                        <a:rPr lang="en-AU" sz="1600" b="1" baseline="0" dirty="0" smtClean="0">
                          <a:solidFill>
                            <a:schemeClr val="accent2"/>
                          </a:solidFill>
                        </a:rPr>
                        <a:t> 15</a:t>
                      </a:r>
                      <a:endParaRPr lang="en-AU" sz="1600" b="1" dirty="0">
                        <a:solidFill>
                          <a:schemeClr val="accent2"/>
                        </a:solidFill>
                        <a:latin typeface="+mj-lt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Sent in Nov 2014</a:t>
                      </a:r>
                      <a:endParaRPr lang="en-AU" sz="1600" b="1" dirty="0" smtClean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115147" marR="115147"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59602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802.11af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kern="1200" dirty="0" smtClean="0">
                          <a:solidFill>
                            <a:srgbClr val="00B050"/>
                          </a:solidFill>
                        </a:rPr>
                        <a:t>Passed</a:t>
                      </a:r>
                      <a:endParaRPr lang="en-AU" sz="16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kern="1200" baseline="0" dirty="0" smtClean="0">
                          <a:solidFill>
                            <a:srgbClr val="00B050"/>
                          </a:solidFill>
                        </a:rPr>
                        <a:t>Sep 2014</a:t>
                      </a:r>
                      <a:endParaRPr lang="en-AU" sz="1600" b="1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chemeClr val="accent2"/>
                          </a:solidFill>
                        </a:rPr>
                        <a:t>Closes</a:t>
                      </a:r>
                      <a:endParaRPr lang="en-AU" sz="1600" b="1" dirty="0">
                        <a:solidFill>
                          <a:schemeClr val="accent2"/>
                        </a:solidFill>
                        <a:latin typeface="+mj-lt"/>
                      </a:endParaRPr>
                    </a:p>
                  </a:txBody>
                  <a:tcPr marL="115147" marR="115147"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chemeClr val="accent2"/>
                          </a:solidFill>
                        </a:rPr>
                        <a:t>11 Jul</a:t>
                      </a:r>
                      <a:r>
                        <a:rPr lang="en-AU" sz="1600" b="1" baseline="0" dirty="0" smtClean="0">
                          <a:solidFill>
                            <a:schemeClr val="accent2"/>
                          </a:solidFill>
                        </a:rPr>
                        <a:t> 15</a:t>
                      </a:r>
                      <a:endParaRPr lang="en-AU" sz="1600" b="1" dirty="0">
                        <a:solidFill>
                          <a:schemeClr val="accent2"/>
                        </a:solidFill>
                        <a:latin typeface="+mj-lt"/>
                      </a:endParaRPr>
                    </a:p>
                  </a:txBody>
                  <a:tcPr marL="115147" marR="115147"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kern="1200" baseline="0" dirty="0" smtClean="0">
                          <a:solidFill>
                            <a:srgbClr val="00B050"/>
                          </a:solidFill>
                        </a:rPr>
                        <a:t>Sent in Nov 2014</a:t>
                      </a:r>
                      <a:endParaRPr lang="en-AU" sz="1600" b="1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147" marR="115147"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602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kern="1200" dirty="0" smtClean="0">
                          <a:solidFill>
                            <a:srgbClr val="00B050"/>
                          </a:solidFill>
                        </a:rPr>
                        <a:t>Passed</a:t>
                      </a:r>
                      <a:endParaRPr lang="en-AU" sz="16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kern="1200" dirty="0" smtClean="0">
                          <a:solidFill>
                            <a:srgbClr val="00B050"/>
                          </a:solidFill>
                        </a:rPr>
                        <a:t>Oct 2014</a:t>
                      </a:r>
                      <a:endParaRPr lang="en-AU" sz="16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accent2"/>
                          </a:solidFill>
                        </a:rPr>
                        <a:t>Closes</a:t>
                      </a:r>
                      <a:endParaRPr lang="en-AU" sz="1600" b="1" dirty="0" smtClean="0">
                        <a:solidFill>
                          <a:schemeClr val="accent2"/>
                        </a:solidFill>
                        <a:latin typeface="+mj-lt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accent2"/>
                          </a:solidFill>
                          <a:latin typeface="+mj-lt"/>
                        </a:rPr>
                        <a:t>2</a:t>
                      </a:r>
                      <a:r>
                        <a:rPr lang="en-AU" sz="1600" b="1" baseline="0" dirty="0" smtClean="0">
                          <a:solidFill>
                            <a:schemeClr val="accent2"/>
                          </a:solidFill>
                          <a:latin typeface="+mj-lt"/>
                        </a:rPr>
                        <a:t> Nov 15</a:t>
                      </a:r>
                      <a:endParaRPr lang="en-AU" sz="1600" b="1" dirty="0" smtClean="0">
                        <a:solidFill>
                          <a:schemeClr val="accent2"/>
                        </a:solidFill>
                        <a:latin typeface="+mj-lt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kern="1200" dirty="0" smtClean="0">
                          <a:solidFill>
                            <a:srgbClr val="00B050"/>
                          </a:solidFill>
                        </a:rPr>
                        <a:t>Sent in Feb 2015</a:t>
                      </a:r>
                      <a:endParaRPr lang="en-AU" sz="1600" b="1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59602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802.1Xbx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Closed</a:t>
                      </a:r>
                      <a:endParaRPr lang="en-AU" sz="1600" b="1" dirty="0" smtClean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19 Mar 15</a:t>
                      </a:r>
                      <a:endParaRPr lang="en-AU" sz="1600" b="1" dirty="0" smtClean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Waiting</a:t>
                      </a:r>
                      <a:endParaRPr lang="en-AU" sz="1600" b="1" dirty="0" smtClean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accent6"/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Sent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in Jun 2015</a:t>
                      </a:r>
                      <a:endParaRPr lang="en-AU" sz="1600" b="1" dirty="0" smtClean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115147" marR="115147"/>
                </a:tc>
              </a:tr>
              <a:tr h="359602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802.1Q-Rev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Closed</a:t>
                      </a:r>
                      <a:endParaRPr lang="en-AU" sz="1600" b="1" dirty="0" smtClean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13 Mar 15</a:t>
                      </a:r>
                      <a:endParaRPr lang="en-AU" sz="1600" b="1" dirty="0" smtClean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Waiting</a:t>
                      </a:r>
                      <a:endParaRPr lang="en-AU" sz="1600" b="1" dirty="0" smtClean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accent6"/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Sent</a:t>
                      </a: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 in Jun 2015</a:t>
                      </a:r>
                      <a:endParaRPr lang="en-AU" sz="1600" b="1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147" marR="115147"/>
                </a:tc>
              </a:tr>
              <a:tr h="359602"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latin typeface="+mj-lt"/>
                          <a:cs typeface="Arial" panose="020B0604020202020204" pitchFamily="34" charset="0"/>
                        </a:rPr>
                        <a:t>802.1AX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Closed</a:t>
                      </a:r>
                      <a:endParaRPr lang="en-AU" sz="1600" b="1" dirty="0" smtClean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30 May 15</a:t>
                      </a:r>
                      <a:endParaRPr lang="en-AU" sz="1600" b="1" dirty="0" smtClean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accent6"/>
                          </a:solidFill>
                          <a:latin typeface="+mj-lt"/>
                        </a:rPr>
                        <a:t>Closes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accent6"/>
                          </a:solidFill>
                          <a:latin typeface="+mj-lt"/>
                        </a:rPr>
                        <a:t>19</a:t>
                      </a:r>
                      <a:r>
                        <a:rPr lang="en-AU" sz="1600" b="1" baseline="0" dirty="0" smtClean="0">
                          <a:solidFill>
                            <a:schemeClr val="accent6"/>
                          </a:solidFill>
                          <a:latin typeface="+mj-lt"/>
                        </a:rPr>
                        <a:t> Nov 15</a:t>
                      </a:r>
                      <a:endParaRPr lang="en-AU" sz="1600" b="1" dirty="0" smtClean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en-AU" sz="1600" b="1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comments</a:t>
                      </a:r>
                      <a:endParaRPr lang="en-AU" sz="1600" b="1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147" marR="115147"/>
                </a:tc>
              </a:tr>
              <a:tr h="359602"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latin typeface="+mj-lt"/>
                          <a:cs typeface="Arial" panose="020B0604020202020204" pitchFamily="34" charset="0"/>
                        </a:rPr>
                        <a:t>802.1BA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chemeClr val="accent2"/>
                          </a:solidFill>
                        </a:rPr>
                        <a:t>On hold</a:t>
                      </a:r>
                      <a:endParaRPr lang="en-AU" sz="1600" b="1" kern="1200" dirty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chemeClr val="accent2"/>
                          </a:solidFill>
                          <a:latin typeface="+mj-lt"/>
                          <a:cs typeface="Arial" panose="020B0604020202020204" pitchFamily="34" charset="0"/>
                        </a:rPr>
                        <a:t>-</a:t>
                      </a:r>
                      <a:endParaRPr lang="en-AU" sz="1600" b="1" dirty="0">
                        <a:solidFill>
                          <a:schemeClr val="accent2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kern="120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kern="120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115147" marR="11514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accent6"/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marL="115147" marR="115147"/>
                </a:tc>
              </a:tr>
              <a:tr h="359602"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latin typeface="+mj-lt"/>
                          <a:cs typeface="Arial" panose="020B0604020202020204" pitchFamily="34" charset="0"/>
                        </a:rPr>
                        <a:t>802.1BR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chemeClr val="accent2"/>
                          </a:solidFill>
                        </a:rPr>
                        <a:t>On hold</a:t>
                      </a:r>
                      <a:endParaRPr lang="en-AU" sz="1600" b="1" kern="1200" dirty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chemeClr val="accent2"/>
                          </a:solidFill>
                          <a:latin typeface="+mj-lt"/>
                          <a:cs typeface="Arial" panose="020B0604020202020204" pitchFamily="34" charset="0"/>
                        </a:rPr>
                        <a:t>-</a:t>
                      </a:r>
                      <a:endParaRPr lang="en-AU" sz="1600" b="1" dirty="0">
                        <a:solidFill>
                          <a:schemeClr val="accent2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kern="120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115147" marR="115147"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kern="120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115147" marR="115147"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accent6"/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marL="115147" marR="115147"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602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802.3.1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</a:t>
                      </a:r>
                      <a:endParaRPr lang="en-AU" sz="1600" b="1" dirty="0">
                        <a:solidFill>
                          <a:srgbClr val="00B050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Oct 2014</a:t>
                      </a:r>
                      <a:endParaRPr lang="en-AU" sz="1600" b="1" dirty="0">
                        <a:solidFill>
                          <a:srgbClr val="00B050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Passed</a:t>
                      </a:r>
                      <a:endParaRPr lang="en-AU" sz="1600" b="1" dirty="0" smtClean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baseline="0" dirty="0" smtClean="0">
                          <a:solidFill>
                            <a:srgbClr val="00B050"/>
                          </a:solidFill>
                        </a:rPr>
                        <a:t>19 Jun 15</a:t>
                      </a:r>
                      <a:endParaRPr lang="en-AU" sz="1600" b="1" dirty="0" smtClean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kern="1200" baseline="0" dirty="0" smtClean="0">
                          <a:solidFill>
                            <a:srgbClr val="00B050"/>
                          </a:solidFill>
                        </a:rPr>
                        <a:t>No comments</a:t>
                      </a:r>
                      <a:endParaRPr lang="en-AU" sz="1600" b="1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147" marR="115147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602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802.22a</a:t>
                      </a:r>
                      <a:endParaRPr lang="en-AU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chemeClr val="accent2"/>
                          </a:solidFill>
                        </a:rPr>
                        <a:t>On hold</a:t>
                      </a:r>
                      <a:endParaRPr lang="en-AU" sz="1600" b="1" dirty="0">
                        <a:solidFill>
                          <a:schemeClr val="accent2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600" b="1" dirty="0">
                        <a:solidFill>
                          <a:schemeClr val="accent2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kern="1200" dirty="0" smtClean="0">
                          <a:solidFill>
                            <a:srgbClr val="00B050"/>
                          </a:solidFill>
                        </a:rPr>
                        <a:t>-</a:t>
                      </a:r>
                      <a:endParaRPr lang="en-AU" sz="1600" b="1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600" b="1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rgbClr val="00B050"/>
                          </a:solidFill>
                        </a:rPr>
                        <a:t>-</a:t>
                      </a:r>
                      <a:endParaRPr lang="en-AU" sz="1600" b="1" dirty="0" smtClean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115147" marR="115147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Andrew Myles, Cisco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EF4002E7-DB4D-4CC3-8382-1939D19420D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SC will hear a report on the SC6 meeting in Ghent in May 2015: not much happened!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Adrian Stephens was the IEEE 802 </a:t>
            </a:r>
            <a:r>
              <a:rPr lang="en-AU" dirty="0" err="1" smtClean="0"/>
              <a:t>HoD</a:t>
            </a:r>
            <a:r>
              <a:rPr lang="en-AU" dirty="0" smtClean="0"/>
              <a:t> at the SC6 meeting</a:t>
            </a:r>
          </a:p>
          <a:p>
            <a:pPr lvl="2"/>
            <a:r>
              <a:rPr lang="en-AU" dirty="0" smtClean="0"/>
              <a:t>His report is </a:t>
            </a:r>
            <a:r>
              <a:rPr lang="en-GB" u="sng" dirty="0">
                <a:hlinkClick r:id="rId2"/>
              </a:rPr>
              <a:t>https://</a:t>
            </a:r>
            <a:r>
              <a:rPr lang="en-GB" u="sng" dirty="0" smtClean="0">
                <a:hlinkClick r:id="rId2"/>
              </a:rPr>
              <a:t>mentor.ieee.org/802.11/dcn/15/11-15-0728-00-0jtc-may-jtc1-sc6-meeting-hod-report.ppt</a:t>
            </a:r>
            <a:r>
              <a:rPr lang="en-GB" u="sng" dirty="0" smtClean="0"/>
              <a:t>; e</a:t>
            </a:r>
            <a:r>
              <a:rPr lang="en-AU" dirty="0" err="1" smtClean="0"/>
              <a:t>xtract</a:t>
            </a:r>
            <a:r>
              <a:rPr lang="en-AU" dirty="0" smtClean="0"/>
              <a:t> of report is in following pages</a:t>
            </a:r>
          </a:p>
          <a:p>
            <a:pPr lvl="2"/>
            <a:r>
              <a:rPr lang="en-AU" dirty="0"/>
              <a:t>Note: Adrian was </a:t>
            </a:r>
            <a:r>
              <a:rPr lang="en-AU" dirty="0" err="1"/>
              <a:t>HoD</a:t>
            </a:r>
            <a:r>
              <a:rPr lang="en-AU" dirty="0"/>
              <a:t> for IEEE 802, not </a:t>
            </a:r>
            <a:r>
              <a:rPr lang="en-AU" dirty="0" smtClean="0"/>
              <a:t>IEEE-SA</a:t>
            </a:r>
          </a:p>
          <a:p>
            <a:pPr lvl="1"/>
            <a:r>
              <a:rPr lang="en-AU" dirty="0" smtClean="0"/>
              <a:t>Jodi </a:t>
            </a:r>
            <a:r>
              <a:rPr lang="en-AU" dirty="0" err="1" smtClean="0"/>
              <a:t>Haasz</a:t>
            </a:r>
            <a:r>
              <a:rPr lang="en-AU" dirty="0" smtClean="0"/>
              <a:t> was in attendance representing IEEE-SA</a:t>
            </a:r>
          </a:p>
          <a:p>
            <a:pPr lvl="1"/>
            <a:r>
              <a:rPr lang="en-AU" dirty="0" smtClean="0"/>
              <a:t>Generally, not much </a:t>
            </a:r>
            <a:r>
              <a:rPr lang="en-AU" dirty="0"/>
              <a:t>of interest happened in </a:t>
            </a:r>
            <a:r>
              <a:rPr lang="en-AU" dirty="0" smtClean="0"/>
              <a:t>WG1 or WG7</a:t>
            </a:r>
          </a:p>
          <a:p>
            <a:pPr lvl="2"/>
            <a:r>
              <a:rPr lang="en-AU" dirty="0" smtClean="0"/>
              <a:t>IEEE 802 reported – with newly discovered interest in </a:t>
            </a:r>
            <a:r>
              <a:rPr lang="en-AU" dirty="0" smtClean="0"/>
              <a:t>802.14 from SC6</a:t>
            </a:r>
            <a:endParaRPr lang="en-AU" dirty="0" smtClean="0"/>
          </a:p>
          <a:p>
            <a:pPr lvl="2"/>
            <a:r>
              <a:rPr lang="en-AU" dirty="0" smtClean="0"/>
              <a:t>No interesting decisions were made</a:t>
            </a:r>
          </a:p>
          <a:p>
            <a:pPr lvl="2"/>
            <a:r>
              <a:rPr lang="en-AU" dirty="0" smtClean="0"/>
              <a:t>Some possibility of </a:t>
            </a:r>
            <a:r>
              <a:rPr lang="en-AU" dirty="0" err="1" smtClean="0"/>
              <a:t>telcons</a:t>
            </a:r>
            <a:r>
              <a:rPr lang="en-AU" dirty="0" smtClean="0"/>
              <a:t> in the future</a:t>
            </a:r>
          </a:p>
          <a:p>
            <a:pPr lvl="2"/>
            <a:r>
              <a:rPr lang="en-AU" dirty="0" smtClean="0"/>
              <a:t>Leadership changed</a:t>
            </a:r>
          </a:p>
          <a:p>
            <a:pPr lvl="2"/>
            <a:r>
              <a:rPr lang="en-AU" dirty="0" smtClean="0"/>
              <a:t>Next meeting in Xi’an in late Feb 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48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There are likely actions for IEEE 802 EC and WG Chairs coming out of this week’s SC meeting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IEEE 802 EC</a:t>
            </a:r>
          </a:p>
          <a:p>
            <a:pPr lvl="1"/>
            <a:r>
              <a:rPr lang="en-AU" dirty="0" smtClean="0"/>
              <a:t>Friday: Appoint Vice Chair</a:t>
            </a:r>
            <a:endParaRPr lang="en-AU" b="0" dirty="0" smtClean="0"/>
          </a:p>
          <a:p>
            <a:pPr lvl="1" eaLnBrk="1" fontAlgn="t" hangingPunct="1"/>
            <a:r>
              <a:rPr lang="en-AU" dirty="0" smtClean="0"/>
              <a:t>…</a:t>
            </a:r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2670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Settings\dstanley\My Documents\2005Jan\802-11-Submission.pot</Template>
  <TotalTime>0</TotalTime>
  <Words>737</Words>
  <Application>Microsoft Office PowerPoint</Application>
  <PresentationFormat>On-screen Show (4:3)</PresentationFormat>
  <Paragraphs>206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802-11-Submission</vt:lpstr>
      <vt:lpstr>IEEE 802 JTC1 Standing Committee Slides for IEEE 802 EC opening</vt:lpstr>
      <vt:lpstr>The IEEE 802 JTC1 SC has two slots at the Hawaii plenary meeting, but will probably only use one slot</vt:lpstr>
      <vt:lpstr>IEEE 802 JTC1 SC has a high level list of agenda items to be considered in Hawaii</vt:lpstr>
      <vt:lpstr>The new Central Desktop area for the “Adoption of IEEE 802 standards by ISO/IEC JTC1” is ready to go</vt:lpstr>
      <vt:lpstr>The new Central Desktop area for the “Adoption of IEEE 802 standards by ISO/IEC JTC1” is ready to go</vt:lpstr>
      <vt:lpstr>IEEE 802 has pushed 13 standards completely through the PSDO ratification process</vt:lpstr>
      <vt:lpstr>IEEE 802 has ten standards in the pipeline for ratification under the PSDO</vt:lpstr>
      <vt:lpstr>The SC will hear a report on the SC6 meeting in Ghent in May 2015: not much happened!</vt:lpstr>
      <vt:lpstr>There are likely actions for IEEE 802 EC and WG Chairs coming out of this week’s SC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2011-09-19T06:02:14Z</dcterms:created>
  <dcterms:modified xsi:type="dcterms:W3CDTF">2015-07-09T07:01:32Z</dcterms:modified>
</cp:coreProperties>
</file>