
<file path=[Content_Types].xml><?xml version="1.0" encoding="utf-8"?>
<Types xmlns="http://schemas.openxmlformats.org/package/2006/content-types">
  <Default Extension="bin" ContentType="application/vnd.openxmlformats-officedocument.oleObject"/>
  <Default Extension="tmp" ContentType="image/png"/>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doc" ContentType="application/msword"/>
  <Default Extension="jpg" ContentType="image/jpeg"/>
  <Default Extension="sldx" ContentType="application/vnd.openxmlformats-officedocument.presentationml.slide"/>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7"/>
  </p:notesMasterIdLst>
  <p:handoutMasterIdLst>
    <p:handoutMasterId r:id="rId28"/>
  </p:handoutMasterIdLst>
  <p:sldIdLst>
    <p:sldId id="294" r:id="rId2"/>
    <p:sldId id="295" r:id="rId3"/>
    <p:sldId id="265" r:id="rId4"/>
    <p:sldId id="288" r:id="rId5"/>
    <p:sldId id="289" r:id="rId6"/>
    <p:sldId id="290" r:id="rId7"/>
    <p:sldId id="291" r:id="rId8"/>
    <p:sldId id="292" r:id="rId9"/>
    <p:sldId id="262" r:id="rId10"/>
    <p:sldId id="263" r:id="rId11"/>
    <p:sldId id="266" r:id="rId12"/>
    <p:sldId id="267" r:id="rId13"/>
    <p:sldId id="268" r:id="rId14"/>
    <p:sldId id="296" r:id="rId15"/>
    <p:sldId id="270" r:id="rId16"/>
    <p:sldId id="293" r:id="rId17"/>
    <p:sldId id="297" r:id="rId18"/>
    <p:sldId id="269" r:id="rId19"/>
    <p:sldId id="271" r:id="rId20"/>
    <p:sldId id="282" r:id="rId21"/>
    <p:sldId id="283" r:id="rId22"/>
    <p:sldId id="284" r:id="rId23"/>
    <p:sldId id="273" r:id="rId24"/>
    <p:sldId id="274" r:id="rId25"/>
    <p:sldId id="264" r:id="rId26"/>
  </p:sldIdLst>
  <p:sldSz cx="9144000" cy="6858000" type="screen4x3"/>
  <p:notesSz cx="6934200" cy="9280525"/>
  <p:defaultTextStyle>
    <a:defPPr>
      <a:defRPr lang="en-GB"/>
    </a:defPPr>
    <a:lvl1pPr algn="l" defTabSz="449263" rtl="0" eaLnBrk="0" fontAlgn="base" hangingPunct="0">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S Gothic" charset="-128"/>
        <a:cs typeface="+mn-cs"/>
      </a:defRPr>
    </a:lvl1pPr>
    <a:lvl2pPr marL="742950" indent="-285750" algn="l" defTabSz="449263" rtl="0" eaLnBrk="0" fontAlgn="base" hangingPunct="0">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S Gothic" charset="-128"/>
        <a:cs typeface="+mn-cs"/>
      </a:defRPr>
    </a:lvl2pPr>
    <a:lvl3pPr marL="1143000" indent="-228600" algn="l" defTabSz="449263" rtl="0" eaLnBrk="0" fontAlgn="base" hangingPunct="0">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S Gothic" charset="-128"/>
        <a:cs typeface="+mn-cs"/>
      </a:defRPr>
    </a:lvl3pPr>
    <a:lvl4pPr marL="1600200" indent="-228600" algn="l" defTabSz="449263" rtl="0" eaLnBrk="0" fontAlgn="base" hangingPunct="0">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S Gothic" charset="-128"/>
        <a:cs typeface="+mn-cs"/>
      </a:defRPr>
    </a:lvl4pPr>
    <a:lvl5pPr marL="2057400" indent="-228600" algn="l" defTabSz="449263" rtl="0" eaLnBrk="0" fontAlgn="base" hangingPunct="0">
      <a:spcBef>
        <a:spcPct val="0"/>
      </a:spcBef>
      <a:spcAft>
        <a:spcPct val="0"/>
      </a:spcAft>
      <a:buClr>
        <a:srgbClr val="000000"/>
      </a:buClr>
      <a:buSzPct val="100000"/>
      <a:buFont typeface="Times New Roman" pitchFamily="16" charset="0"/>
      <a:defRPr sz="2400" kern="1200">
        <a:solidFill>
          <a:schemeClr val="bg1"/>
        </a:solidFill>
        <a:latin typeface="Times New Roman" pitchFamily="16" charset="0"/>
        <a:ea typeface="MS Gothic" charset="-128"/>
        <a:cs typeface="+mn-cs"/>
      </a:defRPr>
    </a:lvl5pPr>
    <a:lvl6pPr marL="2286000" algn="l" defTabSz="914400" rtl="0" eaLnBrk="1" latinLnBrk="0" hangingPunct="1">
      <a:defRPr sz="2400" kern="1200">
        <a:solidFill>
          <a:schemeClr val="bg1"/>
        </a:solidFill>
        <a:latin typeface="Times New Roman" pitchFamily="16" charset="0"/>
        <a:ea typeface="MS Gothic" charset="-128"/>
        <a:cs typeface="+mn-cs"/>
      </a:defRPr>
    </a:lvl6pPr>
    <a:lvl7pPr marL="2743200" algn="l" defTabSz="914400" rtl="0" eaLnBrk="1" latinLnBrk="0" hangingPunct="1">
      <a:defRPr sz="2400" kern="1200">
        <a:solidFill>
          <a:schemeClr val="bg1"/>
        </a:solidFill>
        <a:latin typeface="Times New Roman" pitchFamily="16" charset="0"/>
        <a:ea typeface="MS Gothic" charset="-128"/>
        <a:cs typeface="+mn-cs"/>
      </a:defRPr>
    </a:lvl7pPr>
    <a:lvl8pPr marL="3200400" algn="l" defTabSz="914400" rtl="0" eaLnBrk="1" latinLnBrk="0" hangingPunct="1">
      <a:defRPr sz="2400" kern="1200">
        <a:solidFill>
          <a:schemeClr val="bg1"/>
        </a:solidFill>
        <a:latin typeface="Times New Roman" pitchFamily="16" charset="0"/>
        <a:ea typeface="MS Gothic" charset="-128"/>
        <a:cs typeface="+mn-cs"/>
      </a:defRPr>
    </a:lvl8pPr>
    <a:lvl9pPr marL="3657600" algn="l" defTabSz="914400" rtl="0" eaLnBrk="1" latinLnBrk="0" hangingPunct="1">
      <a:defRPr sz="2400" kern="1200">
        <a:solidFill>
          <a:schemeClr val="bg1"/>
        </a:solidFill>
        <a:latin typeface="Times New Roman" pitchFamily="16" charset="0"/>
        <a:ea typeface="MS Gothic"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4" autoAdjust="0"/>
    <p:restoredTop sz="94660"/>
  </p:normalViewPr>
  <p:slideViewPr>
    <p:cSldViewPr>
      <p:cViewPr>
        <p:scale>
          <a:sx n="66" d="100"/>
          <a:sy n="66" d="100"/>
        </p:scale>
        <p:origin x="-1752" y="-566"/>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2342" y="1795"/>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107060" y="0"/>
            <a:ext cx="3825553" cy="463550"/>
          </a:xfrm>
          <a:prstGeom prst="rect">
            <a:avLst/>
          </a:prstGeom>
        </p:spPr>
        <p:txBody>
          <a:bodyPr vert="horz" lIns="91440" tIns="45720" rIns="91440" bIns="45720" rtlCol="0"/>
          <a:lstStyle>
            <a:lvl1pPr algn="r">
              <a:defRPr sz="1200"/>
            </a:lvl1pPr>
          </a:lstStyle>
          <a:p>
            <a:r>
              <a:rPr lang="en-US" smtClean="0"/>
              <a:t>July 2015  DRAFT</a:t>
            </a:r>
            <a:endParaRPr lang="en-US"/>
          </a:p>
        </p:txBody>
      </p:sp>
      <p:sp>
        <p:nvSpPr>
          <p:cNvPr id="4" name="Footer Placeholder 3"/>
          <p:cNvSpPr>
            <a:spLocks noGrp="1"/>
          </p:cNvSpPr>
          <p:nvPr>
            <p:ph type="ftr" sz="quarter" idx="2"/>
          </p:nvPr>
        </p:nvSpPr>
        <p:spPr>
          <a:xfrm>
            <a:off x="0" y="8815388"/>
            <a:ext cx="3005138" cy="463550"/>
          </a:xfrm>
          <a:prstGeom prst="rect">
            <a:avLst/>
          </a:prstGeom>
        </p:spPr>
        <p:txBody>
          <a:bodyPr vert="horz" lIns="91440" tIns="45720" rIns="91440" bIns="45720" rtlCol="0" anchor="b"/>
          <a:lstStyle>
            <a:lvl1pPr algn="l">
              <a:defRPr sz="1200"/>
            </a:lvl1pPr>
          </a:lstStyle>
          <a:p>
            <a:r>
              <a:rPr lang="en-US" smtClean="0"/>
              <a:t>Hayes, first WG Chair</a:t>
            </a:r>
            <a:endParaRPr lang="en-US"/>
          </a:p>
        </p:txBody>
      </p:sp>
      <p:sp>
        <p:nvSpPr>
          <p:cNvPr id="5" name="Slide Number Placeholder 4"/>
          <p:cNvSpPr>
            <a:spLocks noGrp="1"/>
          </p:cNvSpPr>
          <p:nvPr>
            <p:ph type="sldNum" sz="quarter" idx="3"/>
          </p:nvPr>
        </p:nvSpPr>
        <p:spPr>
          <a:xfrm>
            <a:off x="3927475" y="8815388"/>
            <a:ext cx="3005138" cy="463550"/>
          </a:xfrm>
          <a:prstGeom prst="rect">
            <a:avLst/>
          </a:prstGeom>
        </p:spPr>
        <p:txBody>
          <a:bodyPr vert="horz" lIns="91440" tIns="45720" rIns="91440" bIns="45720" rtlCol="0" anchor="b"/>
          <a:lstStyle>
            <a:lvl1pPr algn="r">
              <a:defRPr sz="1200"/>
            </a:lvl1pPr>
          </a:lstStyle>
          <a:p>
            <a:fld id="{29996500-462A-4966-9632-4197CBF31A04}" type="slidenum">
              <a:rPr lang="en-US" smtClean="0"/>
              <a:pPr/>
              <a:t>‹nr.›</a:t>
            </a:fld>
            <a:endParaRPr lang="en-US"/>
          </a:p>
        </p:txBody>
      </p:sp>
    </p:spTree>
    <p:extLst>
      <p:ext uri="{BB962C8B-B14F-4D97-AF65-F5344CB8AC3E}">
        <p14:creationId xmlns:p14="http://schemas.microsoft.com/office/powerpoint/2010/main" val="40433744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934200" cy="9280525"/>
          </a:xfrm>
          <a:prstGeom prst="roundRect">
            <a:avLst>
              <a:gd name="adj" fmla="val 19"/>
            </a:avLst>
          </a:prstGeom>
          <a:solidFill>
            <a:srgbClr val="FFFFFF"/>
          </a:solidFill>
          <a:ln w="9525">
            <a:noFill/>
            <a:round/>
            <a:headEnd/>
            <a:tailEnd/>
          </a:ln>
          <a:effectLst/>
        </p:spPr>
        <p:txBody>
          <a:bodyPr wrap="none" anchor="ctr"/>
          <a:lstStyle/>
          <a:p>
            <a:endParaRPr lang="en-GB"/>
          </a:p>
        </p:txBody>
      </p:sp>
      <p:sp>
        <p:nvSpPr>
          <p:cNvPr id="2050" name="Rectangle 2"/>
          <p:cNvSpPr>
            <a:spLocks noGrp="1" noChangeArrowheads="1"/>
          </p:cNvSpPr>
          <p:nvPr>
            <p:ph type="hdr"/>
          </p:nvPr>
        </p:nvSpPr>
        <p:spPr bwMode="auto">
          <a:xfrm>
            <a:off x="3971156" y="103758"/>
            <a:ext cx="2308994" cy="204217"/>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b="1">
                <a:solidFill>
                  <a:srgbClr val="000000"/>
                </a:solidFill>
                <a:cs typeface="Arial Unicode MS" charset="0"/>
              </a:defRPr>
            </a:lvl1pPr>
          </a:lstStyle>
          <a:p>
            <a:r>
              <a:rPr lang="en-US" dirty="0" smtClean="0"/>
              <a:t>doc.: IEEE 802.11-15/0786r0</a:t>
            </a:r>
            <a:endParaRPr lang="en-US" dirty="0"/>
          </a:p>
        </p:txBody>
      </p:sp>
      <p:sp>
        <p:nvSpPr>
          <p:cNvPr id="2051" name="Rectangle 3"/>
          <p:cNvSpPr>
            <a:spLocks noGrp="1" noChangeArrowheads="1"/>
          </p:cNvSpPr>
          <p:nvPr>
            <p:ph type="dt"/>
          </p:nvPr>
        </p:nvSpPr>
        <p:spPr bwMode="auto">
          <a:xfrm>
            <a:off x="654050" y="96839"/>
            <a:ext cx="1660922" cy="201612"/>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b="1">
                <a:solidFill>
                  <a:srgbClr val="000000"/>
                </a:solidFill>
                <a:cs typeface="Arial Unicode MS" charset="0"/>
              </a:defRPr>
            </a:lvl1pPr>
          </a:lstStyle>
          <a:p>
            <a:r>
              <a:rPr lang="en-US" dirty="0" smtClean="0"/>
              <a:t>July 2015 </a:t>
            </a:r>
            <a:endParaRPr lang="en-US" dirty="0"/>
          </a:p>
        </p:txBody>
      </p:sp>
      <p:sp>
        <p:nvSpPr>
          <p:cNvPr id="2052" name="Rectangle 4"/>
          <p:cNvSpPr>
            <a:spLocks noGrp="1" noRot="1" noChangeAspect="1" noChangeArrowheads="1"/>
          </p:cNvSpPr>
          <p:nvPr>
            <p:ph type="sldImg"/>
          </p:nvPr>
        </p:nvSpPr>
        <p:spPr bwMode="auto">
          <a:xfrm>
            <a:off x="1152525" y="701675"/>
            <a:ext cx="4627563" cy="3467100"/>
          </a:xfrm>
          <a:prstGeom prst="rect">
            <a:avLst/>
          </a:prstGeom>
          <a:noFill/>
          <a:ln w="12600">
            <a:solidFill>
              <a:srgbClr val="000000"/>
            </a:solidFill>
            <a:miter lim="800000"/>
            <a:headEnd/>
            <a:tailEnd/>
          </a:ln>
          <a:effectLst/>
        </p:spPr>
      </p:sp>
      <p:sp>
        <p:nvSpPr>
          <p:cNvPr id="2053" name="Rectangle 5"/>
          <p:cNvSpPr>
            <a:spLocks noGrp="1" noChangeArrowheads="1"/>
          </p:cNvSpPr>
          <p:nvPr>
            <p:ph type="body"/>
          </p:nvPr>
        </p:nvSpPr>
        <p:spPr bwMode="auto">
          <a:xfrm>
            <a:off x="923925" y="4408488"/>
            <a:ext cx="5084763" cy="4175125"/>
          </a:xfrm>
          <a:prstGeom prst="rect">
            <a:avLst/>
          </a:prstGeom>
          <a:noFill/>
          <a:ln w="9525">
            <a:noFill/>
            <a:round/>
            <a:headEnd/>
            <a:tailEnd/>
          </a:ln>
          <a:effectLst/>
        </p:spPr>
        <p:txBody>
          <a:bodyPr vert="horz" wrap="square" lIns="93600" tIns="46080" rIns="93600" bIns="46080" numCol="1" anchor="t" anchorCtr="0" compatLnSpc="1">
            <a:prstTxWarp prst="textNoShape">
              <a:avLst/>
            </a:prstTxWarp>
          </a:bodyPr>
          <a:lstStyle/>
          <a:p>
            <a:pPr lvl="0"/>
            <a:endParaRPr lang="en-US" smtClean="0"/>
          </a:p>
        </p:txBody>
      </p:sp>
      <p:sp>
        <p:nvSpPr>
          <p:cNvPr id="2054" name="Rectangle 6"/>
          <p:cNvSpPr>
            <a:spLocks noGrp="1" noChangeArrowheads="1"/>
          </p:cNvSpPr>
          <p:nvPr>
            <p:ph type="ftr"/>
          </p:nvPr>
        </p:nvSpPr>
        <p:spPr bwMode="auto">
          <a:xfrm>
            <a:off x="4475213" y="8985250"/>
            <a:ext cx="1804938" cy="18256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457200" algn="l"/>
                <a:tab pos="1371600" algn="l"/>
                <a:tab pos="2286000" algn="l"/>
                <a:tab pos="3200400" algn="l"/>
                <a:tab pos="4114800" algn="l"/>
                <a:tab pos="5029200" algn="l"/>
                <a:tab pos="5943600" algn="l"/>
                <a:tab pos="6858000" algn="l"/>
                <a:tab pos="7772400" algn="l"/>
                <a:tab pos="8686800" algn="l"/>
                <a:tab pos="9601200" algn="l"/>
                <a:tab pos="10515600" algn="l"/>
              </a:tabLst>
              <a:defRPr sz="1200">
                <a:solidFill>
                  <a:srgbClr val="000000"/>
                </a:solidFill>
                <a:cs typeface="Arial Unicode MS" charset="0"/>
              </a:defRPr>
            </a:lvl1pPr>
          </a:lstStyle>
          <a:p>
            <a:r>
              <a:rPr lang="en-US" smtClean="0"/>
              <a:t>Hayes, first WG Chair</a:t>
            </a:r>
            <a:endParaRPr lang="en-US"/>
          </a:p>
        </p:txBody>
      </p:sp>
      <p:sp>
        <p:nvSpPr>
          <p:cNvPr id="2055" name="Rectangle 7"/>
          <p:cNvSpPr>
            <a:spLocks noGrp="1" noChangeArrowheads="1"/>
          </p:cNvSpPr>
          <p:nvPr>
            <p:ph type="sldNum"/>
          </p:nvPr>
        </p:nvSpPr>
        <p:spPr bwMode="auto">
          <a:xfrm>
            <a:off x="3222625" y="8985250"/>
            <a:ext cx="511175" cy="363538"/>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cs typeface="Arial Unicode MS" charset="0"/>
              </a:defRPr>
            </a:lvl1pPr>
          </a:lstStyle>
          <a:p>
            <a:r>
              <a:rPr lang="en-US"/>
              <a:t>Page </a:t>
            </a:r>
            <a:fld id="{47A7FEEB-9CD2-43FE-843C-C5350BEACB45}" type="slidenum">
              <a:rPr lang="en-US"/>
              <a:pPr/>
              <a:t>‹nr.›</a:t>
            </a:fld>
            <a:endParaRPr lang="en-US"/>
          </a:p>
        </p:txBody>
      </p:sp>
      <p:sp>
        <p:nvSpPr>
          <p:cNvPr id="2056" name="Rectangle 8"/>
          <p:cNvSpPr>
            <a:spLocks noChangeArrowheads="1"/>
          </p:cNvSpPr>
          <p:nvPr/>
        </p:nvSpPr>
        <p:spPr bwMode="auto">
          <a:xfrm>
            <a:off x="722313" y="8985250"/>
            <a:ext cx="714375" cy="182563"/>
          </a:xfrm>
          <a:prstGeom prst="rect">
            <a:avLst/>
          </a:prstGeom>
          <a:noFill/>
          <a:ln w="9525">
            <a:noFill/>
            <a:round/>
            <a:headEnd/>
            <a:tailEnd/>
          </a:ln>
          <a:effectLst/>
        </p:spPr>
        <p:txBody>
          <a:bodyPr wrap="none" lIns="0" tIns="0" rIns="0" bIns="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200">
                <a:solidFill>
                  <a:srgbClr val="000000"/>
                </a:solidFill>
              </a:rPr>
              <a:t>Submission</a:t>
            </a:r>
          </a:p>
        </p:txBody>
      </p:sp>
      <p:sp>
        <p:nvSpPr>
          <p:cNvPr id="2057" name="Line 9"/>
          <p:cNvSpPr>
            <a:spLocks noChangeShapeType="1"/>
          </p:cNvSpPr>
          <p:nvPr/>
        </p:nvSpPr>
        <p:spPr bwMode="auto">
          <a:xfrm>
            <a:off x="723900" y="8983663"/>
            <a:ext cx="5486400" cy="1587"/>
          </a:xfrm>
          <a:prstGeom prst="line">
            <a:avLst/>
          </a:prstGeom>
          <a:noFill/>
          <a:ln w="12600">
            <a:solidFill>
              <a:srgbClr val="000000"/>
            </a:solidFill>
            <a:miter lim="800000"/>
            <a:headEnd/>
            <a:tailEnd/>
          </a:ln>
          <a:effectLst/>
        </p:spPr>
        <p:txBody>
          <a:bodyPr/>
          <a:lstStyle/>
          <a:p>
            <a:endParaRPr lang="en-GB"/>
          </a:p>
        </p:txBody>
      </p:sp>
      <p:sp>
        <p:nvSpPr>
          <p:cNvPr id="2058" name="Line 10"/>
          <p:cNvSpPr>
            <a:spLocks noChangeShapeType="1"/>
          </p:cNvSpPr>
          <p:nvPr/>
        </p:nvSpPr>
        <p:spPr bwMode="auto">
          <a:xfrm>
            <a:off x="647700" y="296863"/>
            <a:ext cx="5638800" cy="1587"/>
          </a:xfrm>
          <a:prstGeom prst="line">
            <a:avLst/>
          </a:prstGeom>
          <a:noFill/>
          <a:ln w="12600">
            <a:solidFill>
              <a:srgbClr val="000000"/>
            </a:solidFill>
            <a:miter lim="800000"/>
            <a:headEnd/>
            <a:tailEnd/>
          </a:ln>
          <a:effectLst/>
        </p:spPr>
        <p:txBody>
          <a:bodyPr/>
          <a:lstStyle/>
          <a:p>
            <a:endParaRPr lang="en-GB"/>
          </a:p>
        </p:txBody>
      </p:sp>
    </p:spTree>
    <p:extLst>
      <p:ext uri="{BB962C8B-B14F-4D97-AF65-F5344CB8AC3E}">
        <p14:creationId xmlns:p14="http://schemas.microsoft.com/office/powerpoint/2010/main" val="640659187"/>
      </p:ext>
    </p:extLst>
  </p:cSld>
  <p:clrMap bg1="lt1" tx1="dk1" bg2="lt2" tx2="dk2" accent1="accent1" accent2="accent2" accent3="accent3" accent4="accent4" accent5="accent5" accent6="accent6" hlink="hlink" folHlink="folHlink"/>
  <p:hf/>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a:t>
            </a:fld>
            <a:endParaRPr lang="en-US"/>
          </a:p>
        </p:txBody>
      </p:sp>
    </p:spTree>
    <p:extLst>
      <p:ext uri="{BB962C8B-B14F-4D97-AF65-F5344CB8AC3E}">
        <p14:creationId xmlns:p14="http://schemas.microsoft.com/office/powerpoint/2010/main" val="13038140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2"/>
          <p:cNvSpPr>
            <a:spLocks noGrp="1" noChangeArrowheads="1"/>
          </p:cNvSpPr>
          <p:nvPr>
            <p:ph type="hdr"/>
          </p:nvPr>
        </p:nvSpPr>
        <p:spPr>
          <a:ln/>
        </p:spPr>
        <p:txBody>
          <a:bodyPr/>
          <a:lstStyle/>
          <a:p>
            <a:r>
              <a:rPr lang="en-US"/>
              <a:t>doc.: IEEE 802.11-yy/xxxxr0</a:t>
            </a:r>
          </a:p>
        </p:txBody>
      </p:sp>
      <p:sp>
        <p:nvSpPr>
          <p:cNvPr id="5" name="Rectangle 3"/>
          <p:cNvSpPr>
            <a:spLocks noGrp="1" noChangeArrowheads="1"/>
          </p:cNvSpPr>
          <p:nvPr>
            <p:ph type="dt"/>
          </p:nvPr>
        </p:nvSpPr>
        <p:spPr>
          <a:ln/>
        </p:spPr>
        <p:txBody>
          <a:bodyPr/>
          <a:lstStyle/>
          <a:p>
            <a:r>
              <a:rPr lang="en-US" smtClean="0"/>
              <a:t>July 2015  DRAFT</a:t>
            </a:r>
            <a:endParaRPr lang="en-US"/>
          </a:p>
        </p:txBody>
      </p:sp>
      <p:sp>
        <p:nvSpPr>
          <p:cNvPr id="6" name="Rectangle 6"/>
          <p:cNvSpPr>
            <a:spLocks noGrp="1" noChangeArrowheads="1"/>
          </p:cNvSpPr>
          <p:nvPr>
            <p:ph type="ftr"/>
          </p:nvPr>
        </p:nvSpPr>
        <p:spPr>
          <a:ln/>
        </p:spPr>
        <p:txBody>
          <a:bodyPr/>
          <a:lstStyle/>
          <a:p>
            <a:r>
              <a:rPr lang="en-US" smtClean="0"/>
              <a:t>Hayes, first WG Chair</a:t>
            </a:r>
            <a:endParaRPr lang="en-US"/>
          </a:p>
        </p:txBody>
      </p:sp>
      <p:sp>
        <p:nvSpPr>
          <p:cNvPr id="7" name="Rectangle 7"/>
          <p:cNvSpPr>
            <a:spLocks noGrp="1" noChangeArrowheads="1"/>
          </p:cNvSpPr>
          <p:nvPr>
            <p:ph type="sldNum"/>
          </p:nvPr>
        </p:nvSpPr>
        <p:spPr>
          <a:ln/>
        </p:spPr>
        <p:txBody>
          <a:bodyPr/>
          <a:lstStyle/>
          <a:p>
            <a:r>
              <a:rPr lang="en-US"/>
              <a:t>Page </a:t>
            </a:r>
            <a:fld id="{07B9ED38-6DD0-4691-9FC3-0BE6EBBA3E57}" type="slidenum">
              <a:rPr lang="en-US"/>
              <a:pPr/>
              <a:t>10</a:t>
            </a:fld>
            <a:endParaRPr lang="en-US"/>
          </a:p>
        </p:txBody>
      </p:sp>
      <p:sp>
        <p:nvSpPr>
          <p:cNvPr id="19457" name="Rectangle 1"/>
          <p:cNvSpPr txBox="1">
            <a:spLocks noGrp="1" noRot="1" noChangeAspect="1" noChangeArrowheads="1"/>
          </p:cNvSpPr>
          <p:nvPr>
            <p:ph type="sldImg"/>
          </p:nvPr>
        </p:nvSpPr>
        <p:spPr bwMode="auto">
          <a:xfrm>
            <a:off x="1154113" y="701675"/>
            <a:ext cx="4625975" cy="3468688"/>
          </a:xfrm>
          <a:prstGeom prst="rect">
            <a:avLst/>
          </a:prstGeom>
          <a:solidFill>
            <a:srgbClr val="FFFFFF"/>
          </a:solidFill>
          <a:ln>
            <a:solidFill>
              <a:srgbClr val="000000"/>
            </a:solidFill>
            <a:miter lim="800000"/>
            <a:headEnd/>
            <a:tailEnd/>
          </a:ln>
        </p:spPr>
      </p:sp>
      <p:sp>
        <p:nvSpPr>
          <p:cNvPr id="2" name="Tekstvak 1"/>
          <p:cNvSpPr txBox="1"/>
          <p:nvPr/>
        </p:nvSpPr>
        <p:spPr>
          <a:xfrm>
            <a:off x="1018829" y="4388812"/>
            <a:ext cx="5040560" cy="3600986"/>
          </a:xfrm>
          <a:prstGeom prst="rect">
            <a:avLst/>
          </a:prstGeom>
          <a:noFill/>
        </p:spPr>
        <p:txBody>
          <a:bodyPr wrap="square" rtlCol="0">
            <a:spAutoFit/>
          </a:bodyPr>
          <a:lstStyle/>
          <a:p>
            <a:r>
              <a:rPr lang="en-US" sz="1200" dirty="0">
                <a:solidFill>
                  <a:schemeClr val="tx1"/>
                </a:solidFill>
              </a:rPr>
              <a:t>Dr. Michael Marcus was hired in 1979. </a:t>
            </a:r>
            <a:r>
              <a:rPr lang="en-US" sz="1200" dirty="0" smtClean="0">
                <a:solidFill>
                  <a:schemeClr val="tx1"/>
                </a:solidFill>
              </a:rPr>
              <a:t>Through the normal procedures the Report and Order of Docket </a:t>
            </a:r>
            <a:r>
              <a:rPr lang="en-US" sz="1200" dirty="0">
                <a:solidFill>
                  <a:schemeClr val="tx1"/>
                </a:solidFill>
              </a:rPr>
              <a:t>No. 81-413 </a:t>
            </a:r>
            <a:r>
              <a:rPr lang="en-US" sz="1200" dirty="0" smtClean="0">
                <a:solidFill>
                  <a:schemeClr val="tx1"/>
                </a:solidFill>
              </a:rPr>
              <a:t>was </a:t>
            </a:r>
            <a:r>
              <a:rPr lang="en-US" sz="1200" dirty="0">
                <a:solidFill>
                  <a:schemeClr val="tx1"/>
                </a:solidFill>
              </a:rPr>
              <a:t>released in 1985. </a:t>
            </a:r>
            <a:endParaRPr lang="en-US" sz="1200" dirty="0" smtClean="0">
              <a:solidFill>
                <a:schemeClr val="tx1"/>
              </a:solidFill>
            </a:endParaRPr>
          </a:p>
          <a:p>
            <a:r>
              <a:rPr lang="en-US" sz="1200" dirty="0" smtClean="0">
                <a:solidFill>
                  <a:schemeClr val="tx1"/>
                </a:solidFill>
              </a:rPr>
              <a:t>It was a paradigm shift in regulation. </a:t>
            </a:r>
          </a:p>
          <a:p>
            <a:pPr marL="228600" indent="-228600">
              <a:buAutoNum type="arabicPeriod"/>
            </a:pPr>
            <a:r>
              <a:rPr lang="en-US" sz="1200" dirty="0" smtClean="0">
                <a:solidFill>
                  <a:schemeClr val="tx1"/>
                </a:solidFill>
              </a:rPr>
              <a:t>It gave the largest chunk of </a:t>
            </a:r>
            <a:r>
              <a:rPr lang="en-US" sz="1200" dirty="0">
                <a:solidFill>
                  <a:schemeClr val="tx1"/>
                </a:solidFill>
              </a:rPr>
              <a:t> </a:t>
            </a:r>
            <a:r>
              <a:rPr lang="en-US" sz="1200" dirty="0" smtClean="0">
                <a:solidFill>
                  <a:schemeClr val="tx1"/>
                </a:solidFill>
              </a:rPr>
              <a:t>license-exempt spectrum, </a:t>
            </a:r>
          </a:p>
          <a:p>
            <a:pPr marL="228600" indent="-228600">
              <a:buAutoNum type="arabicPeriod"/>
            </a:pPr>
            <a:r>
              <a:rPr lang="en-US" sz="1200" dirty="0" smtClean="0">
                <a:solidFill>
                  <a:schemeClr val="tx1"/>
                </a:solidFill>
              </a:rPr>
              <a:t>it was a decision that was not in response to industry request and </a:t>
            </a:r>
          </a:p>
          <a:p>
            <a:pPr marL="228600" indent="-228600">
              <a:buAutoNum type="arabicPeriod"/>
            </a:pPr>
            <a:r>
              <a:rPr lang="en-US" sz="1200" dirty="0" smtClean="0">
                <a:solidFill>
                  <a:schemeClr val="tx1"/>
                </a:solidFill>
              </a:rPr>
              <a:t>it broke with the requirement of minimal use of spectrum.</a:t>
            </a:r>
          </a:p>
          <a:p>
            <a:pPr marL="228600" indent="-228600">
              <a:buAutoNum type="arabicPeriod"/>
            </a:pPr>
            <a:endParaRPr lang="en-US" sz="1200" dirty="0">
              <a:solidFill>
                <a:schemeClr val="tx1"/>
              </a:solidFill>
            </a:endParaRPr>
          </a:p>
          <a:p>
            <a:r>
              <a:rPr lang="en-US" sz="1200" dirty="0" smtClean="0">
                <a:solidFill>
                  <a:schemeClr val="tx1"/>
                </a:solidFill>
              </a:rPr>
              <a:t>It had two effects</a:t>
            </a:r>
          </a:p>
          <a:p>
            <a:r>
              <a:rPr lang="en-US" sz="1200" dirty="0" smtClean="0">
                <a:solidFill>
                  <a:schemeClr val="tx1"/>
                </a:solidFill>
              </a:rPr>
              <a:t>First, </a:t>
            </a:r>
            <a:r>
              <a:rPr lang="en-US" sz="1200" dirty="0">
                <a:solidFill>
                  <a:schemeClr val="tx1"/>
                </a:solidFill>
              </a:rPr>
              <a:t>two month after the </a:t>
            </a:r>
            <a:r>
              <a:rPr lang="en-US" sz="1200" dirty="0" smtClean="0">
                <a:solidFill>
                  <a:schemeClr val="tx1"/>
                </a:solidFill>
              </a:rPr>
              <a:t>release, a </a:t>
            </a:r>
            <a:r>
              <a:rPr lang="en-US" sz="1200" dirty="0">
                <a:solidFill>
                  <a:schemeClr val="tx1"/>
                </a:solidFill>
              </a:rPr>
              <a:t>few engineers interested in applying spread spectrum for mobile communications founded a company called </a:t>
            </a:r>
            <a:r>
              <a:rPr lang="en-US" sz="1200" dirty="0" smtClean="0">
                <a:solidFill>
                  <a:schemeClr val="tx1"/>
                </a:solidFill>
              </a:rPr>
              <a:t>Qualcomm.</a:t>
            </a:r>
            <a:endParaRPr lang="en-US" sz="1200" dirty="0">
              <a:solidFill>
                <a:schemeClr val="tx1"/>
              </a:solidFill>
            </a:endParaRPr>
          </a:p>
          <a:p>
            <a:endParaRPr lang="en-US" sz="1200" dirty="0">
              <a:solidFill>
                <a:schemeClr val="tx1"/>
              </a:solidFill>
            </a:endParaRPr>
          </a:p>
          <a:p>
            <a:r>
              <a:rPr lang="en-US" sz="1200" dirty="0" smtClean="0">
                <a:solidFill>
                  <a:schemeClr val="tx1"/>
                </a:solidFill>
              </a:rPr>
              <a:t>Second, within a month from the release, a large radio equipment manufacturer complaint to the Commissioners that the deregulation would make the FCC less responsive to large manufacturers when they wanted new technology to be made available only when it was convenient to them. The top from the Office of Science and Technology was removed and the department was renamed Office of Engineering and Technology. Dr. Marcus was exiled to the enforcement department.</a:t>
            </a:r>
            <a:endParaRPr lang="en-US" sz="1200" dirty="0">
              <a:solidFill>
                <a:schemeClr val="tx1"/>
              </a:solidFill>
            </a:endParaRPr>
          </a:p>
          <a:p>
            <a:endParaRPr lang="en-GB" sz="1200" dirty="0">
              <a:solidFill>
                <a:schemeClr val="tx1"/>
              </a:solidFill>
            </a:endParaRPr>
          </a:p>
        </p:txBody>
      </p:sp>
    </p:spTree>
    <p:extLst>
      <p:ext uri="{BB962C8B-B14F-4D97-AF65-F5344CB8AC3E}">
        <p14:creationId xmlns:p14="http://schemas.microsoft.com/office/powerpoint/2010/main" val="4001570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NCR was one of the many companies that was interested to use the new rules. One of NCR’s products was the cash register. Department stores regularly want to change their floorplans. However, they did not like to drill now holes in marble floors for the connection between the cash registers and the store processor for product and price look-ups. </a:t>
            </a:r>
          </a:p>
          <a:p>
            <a:endParaRPr lang="en-GB" dirty="0"/>
          </a:p>
          <a:p>
            <a:r>
              <a:rPr lang="en-GB" dirty="0" smtClean="0"/>
              <a:t>Hence NCR wanted to connect the cash registers by wireless communications. Radio was the best way to use and they requested a Dutch group in their organisation to develop a wireless link.</a:t>
            </a:r>
          </a:p>
          <a:p>
            <a:endParaRPr lang="en-GB" dirty="0"/>
          </a:p>
          <a:p>
            <a:r>
              <a:rPr lang="en-GB" dirty="0" smtClean="0"/>
              <a:t>As NCR was a company supporting industry standards and was tired of having to follow large manufacturers to connect to their mainframes, they asked Vic to make an industry standard. From his experience in the standards world he knew that the IEEE had a successful project for Local Area Networks. Moreover they already had an approved project for a wireless extension to their Token-bus protocol.</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11</a:t>
            </a:fld>
            <a:endParaRPr lang="en-US"/>
          </a:p>
        </p:txBody>
      </p:sp>
    </p:spTree>
    <p:extLst>
      <p:ext uri="{BB962C8B-B14F-4D97-AF65-F5344CB8AC3E}">
        <p14:creationId xmlns:p14="http://schemas.microsoft.com/office/powerpoint/2010/main" val="16525784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The Token </a:t>
            </a:r>
            <a:r>
              <a:rPr lang="en-GB" dirty="0"/>
              <a:t>Bus protocol </a:t>
            </a:r>
            <a:r>
              <a:rPr lang="en-GB" dirty="0" smtClean="0"/>
              <a:t>was established </a:t>
            </a:r>
            <a:r>
              <a:rPr lang="en-GB" dirty="0"/>
              <a:t>by manufacturing engineers </a:t>
            </a:r>
            <a:r>
              <a:rPr lang="en-GB" dirty="0" smtClean="0"/>
              <a:t>because they wanted a deterministic protocol to reflect their concern for accidents on the manufacturing floor.</a:t>
            </a:r>
          </a:p>
          <a:p>
            <a:r>
              <a:rPr lang="en-GB" dirty="0" smtClean="0"/>
              <a:t>It was an attractive place because they possessed an approved PAR for a wireless extension and the term “bus” appeared to suit the characteristic of a radio medium. </a:t>
            </a:r>
          </a:p>
          <a:p>
            <a:r>
              <a:rPr lang="en-GB" dirty="0" smtClean="0"/>
              <a:t>We </a:t>
            </a:r>
            <a:r>
              <a:rPr lang="en-GB" dirty="0"/>
              <a:t>jumped in </a:t>
            </a:r>
            <a:r>
              <a:rPr lang="en-GB" dirty="0" smtClean="0"/>
              <a:t>at the July 1988 Plenary meeting to find out that the group had already given up and the chair had left the working group. </a:t>
            </a:r>
          </a:p>
          <a:p>
            <a:r>
              <a:rPr lang="en-GB" dirty="0" smtClean="0"/>
              <a:t>I had to take the chair in order to have the task group running again. Back at home I required from the management that I could concentrate on the management of the group and that colleagues would do the technical submissions and defence of the company position.</a:t>
            </a:r>
            <a:endParaRPr lang="en-GB" dirty="0"/>
          </a:p>
          <a:p>
            <a:r>
              <a:rPr lang="en-GB" dirty="0" smtClean="0"/>
              <a:t>We worked on understanding the indoor radio characteristic at </a:t>
            </a:r>
            <a:r>
              <a:rPr lang="en-GB" dirty="0" err="1" smtClean="0"/>
              <a:t>GigaHertz</a:t>
            </a:r>
            <a:r>
              <a:rPr lang="en-GB" dirty="0" smtClean="0"/>
              <a:t> frequencies. We received measurements from the retail environment, car manufacturing environment, microwave oven emissions and we received the Thesis of </a:t>
            </a:r>
            <a:r>
              <a:rPr lang="en-GB" dirty="0" err="1" smtClean="0"/>
              <a:t>Dr.</a:t>
            </a:r>
            <a:r>
              <a:rPr lang="en-GB" dirty="0" smtClean="0"/>
              <a:t> Theodore Rappaport. We also received a submission on the 16 chip pseudo random code.</a:t>
            </a:r>
          </a:p>
          <a:p>
            <a:endParaRPr lang="en-GB" dirty="0"/>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12</a:t>
            </a:fld>
            <a:endParaRPr lang="en-US"/>
          </a:p>
        </p:txBody>
      </p:sp>
    </p:spTree>
    <p:extLst>
      <p:ext uri="{BB962C8B-B14F-4D97-AF65-F5344CB8AC3E}">
        <p14:creationId xmlns:p14="http://schemas.microsoft.com/office/powerpoint/2010/main" val="145646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July 1989 Larry van der </a:t>
            </a:r>
            <a:r>
              <a:rPr lang="en-GB" dirty="0" err="1" smtClean="0"/>
              <a:t>Jagt</a:t>
            </a:r>
            <a:r>
              <a:rPr lang="en-GB" dirty="0" smtClean="0"/>
              <a:t>, Gunther Martin and Michael </a:t>
            </a:r>
            <a:r>
              <a:rPr lang="en-GB" dirty="0" err="1" smtClean="0"/>
              <a:t>Masleid</a:t>
            </a:r>
            <a:r>
              <a:rPr lang="en-GB" dirty="0" smtClean="0"/>
              <a:t> proposed to do measurements in the General Motors car factory in Oshawa, Ontario.</a:t>
            </a:r>
          </a:p>
          <a:p>
            <a:r>
              <a:rPr lang="en-GB" dirty="0" smtClean="0"/>
              <a:t>November 1989 Larry presented his statistical analysis. Then we had great fun analysing the results of the measurements.</a:t>
            </a:r>
          </a:p>
          <a:p>
            <a:r>
              <a:rPr lang="en-GB" dirty="0" smtClean="0"/>
              <a:t>Michael </a:t>
            </a:r>
            <a:r>
              <a:rPr lang="en-GB" dirty="0" err="1" smtClean="0"/>
              <a:t>Masleid</a:t>
            </a:r>
            <a:r>
              <a:rPr lang="en-GB" dirty="0" smtClean="0"/>
              <a:t> showed plots in the phase plane as shown. But he was not happy with this presentation method.</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13</a:t>
            </a:fld>
            <a:endParaRPr lang="en-US"/>
          </a:p>
        </p:txBody>
      </p:sp>
    </p:spTree>
    <p:extLst>
      <p:ext uri="{BB962C8B-B14F-4D97-AF65-F5344CB8AC3E}">
        <p14:creationId xmlns:p14="http://schemas.microsoft.com/office/powerpoint/2010/main" val="1359371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a:t>Michael came to the next meeting with two plots in of the impulse response in the phase-time domain. The plots were viewed from two different angles.</a:t>
            </a:r>
          </a:p>
          <a:p>
            <a:r>
              <a:rPr lang="en-GB" dirty="0"/>
              <a:t>One had to cross the eyes, looking with the right eye to the left-hand plot and with the left eye to the right-hand plot. Three images appear  when the viewer had the correct skill. The middle image gave a three dimensional </a:t>
            </a:r>
            <a:r>
              <a:rPr lang="en-GB" dirty="0" smtClean="0"/>
              <a:t>image of </a:t>
            </a:r>
            <a:r>
              <a:rPr lang="en-GB" dirty="0"/>
              <a:t>the plot.</a:t>
            </a:r>
          </a:p>
          <a:p>
            <a:r>
              <a:rPr lang="en-GB" dirty="0" smtClean="0"/>
              <a:t>Unfortunately only </a:t>
            </a:r>
            <a:r>
              <a:rPr lang="en-GB" dirty="0"/>
              <a:t>a </a:t>
            </a:r>
            <a:r>
              <a:rPr lang="en-GB" dirty="0" smtClean="0"/>
              <a:t>third </a:t>
            </a:r>
            <a:r>
              <a:rPr lang="en-GB" dirty="0"/>
              <a:t>of the people could “see” the 3D image. All others got eye-ache. </a:t>
            </a:r>
            <a:endParaRPr lang="en-GB" dirty="0" smtClean="0"/>
          </a:p>
          <a:p>
            <a:r>
              <a:rPr lang="en-US" b="1" dirty="0"/>
              <a:t>For see through viewing:</a:t>
            </a:r>
            <a:endParaRPr lang="en-GB" b="1" dirty="0"/>
          </a:p>
          <a:p>
            <a:r>
              <a:rPr lang="en-US" dirty="0"/>
              <a:t>Magnification must be such that the two images are closer together than your eyes.  Hold your glasses up to the screen to check this.</a:t>
            </a:r>
            <a:endParaRPr lang="en-GB" dirty="0"/>
          </a:p>
          <a:p>
            <a:r>
              <a:rPr lang="en-US" dirty="0"/>
              <a:t>Next, close your right eye and hold your finger in front of the screen so that your left eye only sees the left side image.</a:t>
            </a:r>
            <a:endParaRPr lang="en-GB" dirty="0"/>
          </a:p>
          <a:p>
            <a:r>
              <a:rPr lang="en-US" dirty="0"/>
              <a:t>Now, close your left eye, open your right eye, and verify that your right eye only sees the right side image.</a:t>
            </a:r>
            <a:endParaRPr lang="en-GB" dirty="0"/>
          </a:p>
          <a:p>
            <a:r>
              <a:rPr lang="en-US" dirty="0"/>
              <a:t>You will have to move your finger closer or further from the screen in order to find a place where the finger placement is correct for either eye.</a:t>
            </a:r>
            <a:endParaRPr lang="en-GB" dirty="0"/>
          </a:p>
          <a:p>
            <a:r>
              <a:rPr lang="en-US" dirty="0" smtClean="0"/>
              <a:t>Then </a:t>
            </a:r>
            <a:r>
              <a:rPr lang="en-US" dirty="0"/>
              <a:t>bring the images together</a:t>
            </a:r>
            <a:r>
              <a:rPr lang="en-US" dirty="0" smtClean="0"/>
              <a:t>.</a:t>
            </a:r>
          </a:p>
          <a:p>
            <a:r>
              <a:rPr lang="en-US" dirty="0" smtClean="0"/>
              <a:t>See also second part of notes on next slide.</a:t>
            </a:r>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14</a:t>
            </a:fld>
            <a:endParaRPr lang="en-US"/>
          </a:p>
        </p:txBody>
      </p:sp>
    </p:spTree>
    <p:extLst>
      <p:ext uri="{BB962C8B-B14F-4D97-AF65-F5344CB8AC3E}">
        <p14:creationId xmlns:p14="http://schemas.microsoft.com/office/powerpoint/2010/main" val="1543152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With the current technologies Michael could recalculate the curves with better floating point arithmetic</a:t>
            </a:r>
            <a:r>
              <a:rPr lang="en-US" dirty="0"/>
              <a:t>An easier way to do it is to take a stiff piece of paper, held vertically, from your nose to the screen (between the two images).</a:t>
            </a:r>
            <a:endParaRPr lang="en-GB" dirty="0"/>
          </a:p>
          <a:p>
            <a:endParaRPr lang="en-US" dirty="0" smtClean="0"/>
          </a:p>
          <a:p>
            <a:r>
              <a:rPr lang="en-US" b="1" dirty="0"/>
              <a:t>An easier way </a:t>
            </a:r>
            <a:r>
              <a:rPr lang="en-US" dirty="0"/>
              <a:t>to </a:t>
            </a:r>
            <a:r>
              <a:rPr lang="en-US" dirty="0" smtClean="0"/>
              <a:t>see 3D is </a:t>
            </a:r>
            <a:r>
              <a:rPr lang="en-US" dirty="0"/>
              <a:t>to take a stiff piece of paper, held vertically, from your nose to the screen (between the two images</a:t>
            </a:r>
            <a:r>
              <a:rPr lang="en-US" dirty="0" smtClean="0"/>
              <a:t>).</a:t>
            </a:r>
            <a:endParaRPr lang="en-US" dirty="0"/>
          </a:p>
          <a:p>
            <a:r>
              <a:rPr lang="en-US" dirty="0" smtClean="0"/>
              <a:t>Now </a:t>
            </a:r>
            <a:r>
              <a:rPr lang="en-US" dirty="0"/>
              <a:t>you can only see the left side with your left eye, and the right side with your right eye.</a:t>
            </a:r>
            <a:endParaRPr lang="en-GB" dirty="0"/>
          </a:p>
          <a:p>
            <a:r>
              <a:rPr lang="en-US" dirty="0"/>
              <a:t>Relax, and let the images come together.  The 3D view should be better than cross eye, since the perspective clues match.</a:t>
            </a:r>
            <a:endParaRPr lang="en-GB" dirty="0"/>
          </a:p>
          <a:p>
            <a:endParaRPr lang="en-GB" dirty="0"/>
          </a:p>
          <a:p>
            <a:r>
              <a:rPr lang="en-US" dirty="0"/>
              <a:t>Image 16 (the pair on the right) were taken at different times and at a different camera angle.</a:t>
            </a:r>
            <a:endParaRPr lang="en-GB" dirty="0"/>
          </a:p>
          <a:p>
            <a:r>
              <a:rPr lang="en-US" dirty="0"/>
              <a:t>As luck would have it, the lower half of the image forms a usable stereo image.</a:t>
            </a:r>
            <a:endParaRPr lang="en-GB" dirty="0"/>
          </a:p>
          <a:p>
            <a:endParaRPr lang="en-GB" dirty="0"/>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15</a:t>
            </a:fld>
            <a:endParaRPr lang="en-US"/>
          </a:p>
        </p:txBody>
      </p:sp>
    </p:spTree>
    <p:extLst>
      <p:ext uri="{BB962C8B-B14F-4D97-AF65-F5344CB8AC3E}">
        <p14:creationId xmlns:p14="http://schemas.microsoft.com/office/powerpoint/2010/main" val="1289376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Next Michael made a clever origami visualization of the curve</a:t>
            </a:r>
            <a:r>
              <a:rPr lang="en-GB" dirty="0"/>
              <a:t>. </a:t>
            </a:r>
            <a:r>
              <a:rPr lang="en-GB" dirty="0" smtClean="0"/>
              <a:t>He provided the template, clipped it out </a:t>
            </a:r>
            <a:r>
              <a:rPr lang="en-GB" dirty="0"/>
              <a:t>of the paper and hung it on a skewer. </a:t>
            </a:r>
            <a:r>
              <a:rPr lang="en-GB" dirty="0" smtClean="0"/>
              <a:t>Unfortunately no models from the 1990 timeframe were available.</a:t>
            </a:r>
          </a:p>
          <a:p>
            <a:r>
              <a:rPr lang="en-GB" dirty="0" smtClean="0"/>
              <a:t>Michael recalculated a template and made one as shown on this page. </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16</a:t>
            </a:fld>
            <a:endParaRPr lang="en-US"/>
          </a:p>
        </p:txBody>
      </p:sp>
    </p:spTree>
    <p:extLst>
      <p:ext uri="{BB962C8B-B14F-4D97-AF65-F5344CB8AC3E}">
        <p14:creationId xmlns:p14="http://schemas.microsoft.com/office/powerpoint/2010/main" val="28897245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Vic also made a model using overhead sheets from the time he was in the chair, embossed and folded the </a:t>
            </a:r>
            <a:r>
              <a:rPr lang="en-GB" dirty="0" err="1" smtClean="0"/>
              <a:t>mylar</a:t>
            </a:r>
            <a:r>
              <a:rPr lang="en-GB" dirty="0" smtClean="0"/>
              <a:t> and pasted the result to a guitar string . It costed blood, sweat and tears, but the result gave a nice model.</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17</a:t>
            </a:fld>
            <a:endParaRPr lang="en-US"/>
          </a:p>
        </p:txBody>
      </p:sp>
    </p:spTree>
    <p:extLst>
      <p:ext uri="{BB962C8B-B14F-4D97-AF65-F5344CB8AC3E}">
        <p14:creationId xmlns:p14="http://schemas.microsoft.com/office/powerpoint/2010/main" val="28897245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Then Michael, still in 1990, undertook to make a video of the curve and rotated the image, so that a good and easy viewable way was given.</a:t>
            </a:r>
          </a:p>
          <a:p>
            <a:r>
              <a:rPr lang="en-GB" dirty="0" smtClean="0"/>
              <a:t>With much better hardware, floating point arithmetic and imaging, he made a better clip as shown starting with the 1990 slide and then switching to the 2015 version with much better </a:t>
            </a:r>
            <a:r>
              <a:rPr lang="en-GB" smtClean="0"/>
              <a:t>hardware support.</a:t>
            </a:r>
            <a:endParaRPr lang="en-GB" dirty="0" smtClean="0"/>
          </a:p>
          <a:p>
            <a:endParaRPr lang="en-GB" dirty="0" smtClean="0"/>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18</a:t>
            </a:fld>
            <a:endParaRPr lang="en-US"/>
          </a:p>
        </p:txBody>
      </p:sp>
    </p:spTree>
    <p:extLst>
      <p:ext uri="{BB962C8B-B14F-4D97-AF65-F5344CB8AC3E}">
        <p14:creationId xmlns:p14="http://schemas.microsoft.com/office/powerpoint/2010/main" val="1093629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pPr marL="0" indent="0"/>
            <a:r>
              <a:rPr lang="en-GB" dirty="0"/>
              <a:t>During the spring 1990 it became clear that the Token Bus protocol could not adapt to a radio channel.</a:t>
            </a:r>
          </a:p>
          <a:p>
            <a:pPr>
              <a:buFont typeface="Arial" panose="020B0604020202020204" pitchFamily="34" charset="0"/>
              <a:buChar char="•"/>
            </a:pPr>
            <a:endParaRPr lang="en-GB" dirty="0"/>
          </a:p>
          <a:p>
            <a:r>
              <a:rPr lang="en-GB" dirty="0"/>
              <a:t>Lacking the interest of the Ethernet working group, the paperwork for starting a new MAC Working group was prepared Thursday afternoon at the July 1990 Plenary and presented successfully to the Executive Committee</a:t>
            </a:r>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19</a:t>
            </a:fld>
            <a:endParaRPr lang="en-US"/>
          </a:p>
        </p:txBody>
      </p:sp>
    </p:spTree>
    <p:extLst>
      <p:ext uri="{BB962C8B-B14F-4D97-AF65-F5344CB8AC3E}">
        <p14:creationId xmlns:p14="http://schemas.microsoft.com/office/powerpoint/2010/main" val="4220098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endParaRPr lang="en-GB"/>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a:t>
            </a:fld>
            <a:endParaRPr lang="en-US"/>
          </a:p>
        </p:txBody>
      </p:sp>
    </p:spTree>
    <p:extLst>
      <p:ext uri="{BB962C8B-B14F-4D97-AF65-F5344CB8AC3E}">
        <p14:creationId xmlns:p14="http://schemas.microsoft.com/office/powerpoint/2010/main" val="3024919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You all have beamers to share the information relevant to what is on the floor. We had to improvise by placing an LCD screen on top of an overhead projector.</a:t>
            </a:r>
          </a:p>
          <a:p>
            <a:r>
              <a:rPr lang="en-GB" dirty="0" smtClean="0"/>
              <a:t>It was a real fight at the Executive Committee to  invest in beamers once they were commercially available. Two of our members donated a beamers to make our work more efficient</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20</a:t>
            </a:fld>
            <a:endParaRPr lang="en-US"/>
          </a:p>
        </p:txBody>
      </p:sp>
    </p:spTree>
    <p:extLst>
      <p:ext uri="{BB962C8B-B14F-4D97-AF65-F5344CB8AC3E}">
        <p14:creationId xmlns:p14="http://schemas.microsoft.com/office/powerpoint/2010/main" val="727261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The laptops were heavy and had limited capabilities. The I/O was through a 1.5 MB floppy disk or an internal modem for 9.6 </a:t>
            </a:r>
            <a:r>
              <a:rPr lang="en-GB" dirty="0" err="1" smtClean="0"/>
              <a:t>kbit</a:t>
            </a:r>
            <a:r>
              <a:rPr lang="en-GB" dirty="0" smtClean="0"/>
              <a:t>/s transfer rate. </a:t>
            </a:r>
            <a:r>
              <a:rPr lang="en-GB" smtClean="0"/>
              <a:t>The mono color</a:t>
            </a:r>
            <a:r>
              <a:rPr lang="en-GB" dirty="0" smtClean="0"/>
              <a:t> display could handle some 14 lines of 80 character.</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21</a:t>
            </a:fld>
            <a:endParaRPr lang="en-US"/>
          </a:p>
        </p:txBody>
      </p:sp>
    </p:spTree>
    <p:extLst>
      <p:ext uri="{BB962C8B-B14F-4D97-AF65-F5344CB8AC3E}">
        <p14:creationId xmlns:p14="http://schemas.microsoft.com/office/powerpoint/2010/main" val="360957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People carried stacks of papers. Only a few carried a PC.</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22</a:t>
            </a:fld>
            <a:endParaRPr lang="en-US"/>
          </a:p>
        </p:txBody>
      </p:sp>
    </p:spTree>
    <p:extLst>
      <p:ext uri="{BB962C8B-B14F-4D97-AF65-F5344CB8AC3E}">
        <p14:creationId xmlns:p14="http://schemas.microsoft.com/office/powerpoint/2010/main" val="2652393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In </a:t>
            </a:r>
            <a:r>
              <a:rPr lang="en-GB" dirty="0"/>
              <a:t>1995 </a:t>
            </a:r>
            <a:r>
              <a:rPr lang="en-GB" dirty="0" smtClean="0"/>
              <a:t>we had an editing party at the meeting in Salt Lake City with devices using proprietary protocols, we saved 3 hours in the night shift using the Wireless LAN.</a:t>
            </a:r>
          </a:p>
          <a:p>
            <a:r>
              <a:rPr lang="en-GB" dirty="0" smtClean="0"/>
              <a:t>In </a:t>
            </a:r>
            <a:r>
              <a:rPr lang="en-GB" dirty="0"/>
              <a:t>1998 </a:t>
            </a:r>
            <a:r>
              <a:rPr lang="en-GB" dirty="0" smtClean="0"/>
              <a:t>the regular use of Wireless networking was started with a laptop running server software and standard IEEE 802.11 gear from several manufacturers, both DS and FH, were deployed at the back of the meeting room.</a:t>
            </a:r>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23</a:t>
            </a:fld>
            <a:endParaRPr lang="en-US"/>
          </a:p>
        </p:txBody>
      </p:sp>
    </p:spTree>
    <p:extLst>
      <p:ext uri="{BB962C8B-B14F-4D97-AF65-F5344CB8AC3E}">
        <p14:creationId xmlns:p14="http://schemas.microsoft.com/office/powerpoint/2010/main" val="3073216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I have only ten minutes today, but if you want to know more turn to this book.</a:t>
            </a:r>
          </a:p>
          <a:p>
            <a:r>
              <a:rPr lang="en-GB" dirty="0" smtClean="0"/>
              <a:t>Thank you for your attention.</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dirty="0"/>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24</a:t>
            </a:fld>
            <a:endParaRPr lang="en-US"/>
          </a:p>
        </p:txBody>
      </p:sp>
    </p:spTree>
    <p:extLst>
      <p:ext uri="{BB962C8B-B14F-4D97-AF65-F5344CB8AC3E}">
        <p14:creationId xmlns:p14="http://schemas.microsoft.com/office/powerpoint/2010/main" val="263909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2"/>
          <p:cNvSpPr>
            <a:spLocks noGrp="1" noChangeArrowheads="1"/>
          </p:cNvSpPr>
          <p:nvPr>
            <p:ph type="hdr"/>
          </p:nvPr>
        </p:nvSpPr>
        <p:spPr>
          <a:ln/>
        </p:spPr>
        <p:txBody>
          <a:bodyPr/>
          <a:lstStyle/>
          <a:p>
            <a:r>
              <a:rPr lang="en-US"/>
              <a:t>doc.: IEEE 802.11-yy/xxxxr0</a:t>
            </a:r>
          </a:p>
        </p:txBody>
      </p:sp>
      <p:sp>
        <p:nvSpPr>
          <p:cNvPr id="5" name="Rectangle 3"/>
          <p:cNvSpPr>
            <a:spLocks noGrp="1" noChangeArrowheads="1"/>
          </p:cNvSpPr>
          <p:nvPr>
            <p:ph type="dt"/>
          </p:nvPr>
        </p:nvSpPr>
        <p:spPr>
          <a:ln/>
        </p:spPr>
        <p:txBody>
          <a:bodyPr/>
          <a:lstStyle/>
          <a:p>
            <a:r>
              <a:rPr lang="en-US" smtClean="0"/>
              <a:t>July 2015  DRAFT</a:t>
            </a:r>
            <a:endParaRPr lang="en-US"/>
          </a:p>
        </p:txBody>
      </p:sp>
      <p:sp>
        <p:nvSpPr>
          <p:cNvPr id="6" name="Rectangle 6"/>
          <p:cNvSpPr>
            <a:spLocks noGrp="1" noChangeArrowheads="1"/>
          </p:cNvSpPr>
          <p:nvPr>
            <p:ph type="ftr"/>
          </p:nvPr>
        </p:nvSpPr>
        <p:spPr>
          <a:ln/>
        </p:spPr>
        <p:txBody>
          <a:bodyPr/>
          <a:lstStyle/>
          <a:p>
            <a:r>
              <a:rPr lang="en-US" smtClean="0"/>
              <a:t>Hayes, first WG Chair</a:t>
            </a:r>
            <a:endParaRPr lang="en-US"/>
          </a:p>
        </p:txBody>
      </p:sp>
      <p:sp>
        <p:nvSpPr>
          <p:cNvPr id="7" name="Rectangle 7"/>
          <p:cNvSpPr>
            <a:spLocks noGrp="1" noChangeArrowheads="1"/>
          </p:cNvSpPr>
          <p:nvPr>
            <p:ph type="sldNum"/>
          </p:nvPr>
        </p:nvSpPr>
        <p:spPr>
          <a:ln/>
        </p:spPr>
        <p:txBody>
          <a:bodyPr/>
          <a:lstStyle/>
          <a:p>
            <a:r>
              <a:rPr lang="en-US"/>
              <a:t>Page </a:t>
            </a:r>
            <a:fld id="{E6AF579C-E269-44CC-A9F4-B7D1E2EA3836}" type="slidenum">
              <a:rPr lang="en-US"/>
              <a:pPr/>
              <a:t>25</a:t>
            </a:fld>
            <a:endParaRPr lang="en-US"/>
          </a:p>
        </p:txBody>
      </p:sp>
      <p:sp>
        <p:nvSpPr>
          <p:cNvPr id="20481" name="Rectangle 1"/>
          <p:cNvSpPr txBox="1">
            <a:spLocks noGrp="1" noRot="1" noChangeAspect="1" noChangeArrowheads="1"/>
          </p:cNvSpPr>
          <p:nvPr>
            <p:ph type="sldImg"/>
          </p:nvPr>
        </p:nvSpPr>
        <p:spPr bwMode="auto">
          <a:xfrm>
            <a:off x="1154113" y="701675"/>
            <a:ext cx="4625975" cy="3468688"/>
          </a:xfrm>
          <a:prstGeom prst="rect">
            <a:avLst/>
          </a:prstGeom>
          <a:solidFill>
            <a:srgbClr val="FFFFFF"/>
          </a:solidFill>
          <a:ln>
            <a:solidFill>
              <a:srgbClr val="000000"/>
            </a:solidFill>
            <a:miter lim="800000"/>
            <a:headEnd/>
            <a:tailEnd/>
          </a:ln>
        </p:spPr>
      </p:sp>
      <p:sp>
        <p:nvSpPr>
          <p:cNvPr id="20482" name="Rectangle 2"/>
          <p:cNvSpPr txBox="1">
            <a:spLocks noGrp="1" noChangeArrowheads="1"/>
          </p:cNvSpPr>
          <p:nvPr>
            <p:ph type="body" idx="1"/>
          </p:nvPr>
        </p:nvSpPr>
        <p:spPr bwMode="auto">
          <a:xfrm>
            <a:off x="923925" y="4408488"/>
            <a:ext cx="5086350" cy="4270375"/>
          </a:xfrm>
          <a:prstGeom prst="rect">
            <a:avLst/>
          </a:prstGeom>
          <a:noFill/>
          <a:ln>
            <a:round/>
            <a:headEnd/>
            <a:tailEnd/>
          </a:ln>
        </p:spPr>
        <p:txBody>
          <a:bodyPr wrap="none" anchor="ctr"/>
          <a:lstStyle/>
          <a:p>
            <a:endParaRPr lang="en-US"/>
          </a:p>
        </p:txBody>
      </p:sp>
    </p:spTree>
    <p:extLst>
      <p:ext uri="{BB962C8B-B14F-4D97-AF65-F5344CB8AC3E}">
        <p14:creationId xmlns:p14="http://schemas.microsoft.com/office/powerpoint/2010/main" val="2625446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Congratulations to all members of this working group that worked so hard for the 25 years. From </a:t>
            </a:r>
            <a:r>
              <a:rPr lang="en-GB" dirty="0"/>
              <a:t>my own experience I </a:t>
            </a:r>
            <a:r>
              <a:rPr lang="en-GB" dirty="0" smtClean="0"/>
              <a:t>know how much effort the various generations of members spent into the debates and editing of draft standards in the first 10 years of the 25 years of existence. After </a:t>
            </a:r>
            <a:r>
              <a:rPr lang="en-GB" dirty="0"/>
              <a:t>having participated in a plenary meeting of IEEE 802, </a:t>
            </a:r>
            <a:r>
              <a:rPr lang="en-GB" dirty="0" smtClean="0"/>
              <a:t>an FCC official, annoyed everyone at meetings back home by repeating how hard the engineers at the meeting were working. </a:t>
            </a:r>
          </a:p>
          <a:p>
            <a:r>
              <a:rPr lang="en-GB" dirty="0" smtClean="0"/>
              <a:t>The standard did exactly what it was meant for: make the users independent of vendors, raise competition and lower the prices of the products.</a:t>
            </a:r>
          </a:p>
          <a:p>
            <a:r>
              <a:rPr lang="en-GB" dirty="0" smtClean="0"/>
              <a:t>I am very grateful for having been allowed to lead this group of ingenious people and entrepreneurs.</a:t>
            </a:r>
          </a:p>
          <a:p>
            <a:r>
              <a:rPr lang="en-GB" dirty="0" smtClean="0"/>
              <a:t>Together we can be proud with the economic and social benefit our product brought to the world. You all are familiar with the benefits of you, living in urban areas.</a:t>
            </a:r>
          </a:p>
          <a:p>
            <a:r>
              <a:rPr lang="en-GB" dirty="0"/>
              <a:t>I</a:t>
            </a:r>
            <a:r>
              <a:rPr lang="en-GB" dirty="0" smtClean="0"/>
              <a:t>n rural areas, </a:t>
            </a:r>
            <a:r>
              <a:rPr lang="en-GB" dirty="0"/>
              <a:t>h</a:t>
            </a:r>
            <a:r>
              <a:rPr lang="en-GB" dirty="0" smtClean="0"/>
              <a:t>owever, where there was no broadband internet, </a:t>
            </a:r>
            <a:r>
              <a:rPr lang="en-GB" dirty="0"/>
              <a:t>innovative entrepreneurs enthusiastically </a:t>
            </a:r>
            <a:r>
              <a:rPr lang="en-GB" dirty="0" smtClean="0"/>
              <a:t>resolved the issue by deploying Wi-Fi networks. Let me give two of the many examples.</a:t>
            </a:r>
          </a:p>
          <a:p>
            <a:endParaRPr lang="en-GB" dirty="0"/>
          </a:p>
        </p:txBody>
      </p:sp>
      <p:sp>
        <p:nvSpPr>
          <p:cNvPr id="4" name="Tijdelijke aanduiding voor koptekst 3"/>
          <p:cNvSpPr>
            <a:spLocks noGrp="1"/>
          </p:cNvSpPr>
          <p:nvPr>
            <p:ph type="hdr" idx="10"/>
          </p:nvPr>
        </p:nvSpPr>
        <p:spPr>
          <a:xfrm>
            <a:off x="3251076" y="103758"/>
            <a:ext cx="3029074" cy="216024"/>
          </a:xfrm>
        </p:spPr>
        <p:txBody>
          <a:bodyPr/>
          <a:lstStyle/>
          <a:p>
            <a:r>
              <a:rPr lang="en-US" dirty="0"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a:xfrm>
            <a:off x="4547221" y="8985250"/>
            <a:ext cx="1732930" cy="191516"/>
          </a:xfrm>
        </p:spPr>
        <p:txBody>
          <a:bodyPr/>
          <a:lstStyle/>
          <a:p>
            <a:r>
              <a:rPr lang="en-US" dirty="0" smtClean="0"/>
              <a:t>Hayes, first WG Chair</a:t>
            </a:r>
            <a:endParaRPr lang="en-US" dirty="0"/>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3</a:t>
            </a:fld>
            <a:endParaRPr lang="en-US"/>
          </a:p>
        </p:txBody>
      </p:sp>
    </p:spTree>
    <p:extLst>
      <p:ext uri="{BB962C8B-B14F-4D97-AF65-F5344CB8AC3E}">
        <p14:creationId xmlns:p14="http://schemas.microsoft.com/office/powerpoint/2010/main" val="4235185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In areas where the population is not dense, incumbent telecommunication operators can not get the required return on investment on the infrastructure, or they do not want to make the investment.</a:t>
            </a:r>
          </a:p>
          <a:p>
            <a:r>
              <a:rPr lang="en-GB" dirty="0" smtClean="0"/>
              <a:t>With the low-cost of Wi-Fi devices and end-user innovation, community initiatives brought broadband internet to the inhabitants.</a:t>
            </a:r>
          </a:p>
          <a:p>
            <a:r>
              <a:rPr lang="en-GB" dirty="0" smtClean="0"/>
              <a:t>In a province in Denmark, called </a:t>
            </a:r>
            <a:r>
              <a:rPr lang="en-GB" dirty="0" err="1" smtClean="0"/>
              <a:t>Djursland</a:t>
            </a:r>
            <a:r>
              <a:rPr lang="en-GB" dirty="0" smtClean="0"/>
              <a:t>, a Wi-Fi network was deployed.</a:t>
            </a:r>
          </a:p>
          <a:p>
            <a:r>
              <a:rPr lang="en-GB" dirty="0" smtClean="0"/>
              <a:t>In the centre of the purple circles on the map, </a:t>
            </a:r>
            <a:r>
              <a:rPr lang="en-GB" dirty="0" err="1" smtClean="0"/>
              <a:t>omni</a:t>
            </a:r>
            <a:r>
              <a:rPr lang="en-GB" dirty="0" smtClean="0"/>
              <a:t>-directional antennae were elevated at high point. Within the purple area, the home-made </a:t>
            </a:r>
            <a:r>
              <a:rPr lang="en-GB" dirty="0" err="1" smtClean="0"/>
              <a:t>Cantanna</a:t>
            </a:r>
            <a:r>
              <a:rPr lang="en-GB" dirty="0" smtClean="0"/>
              <a:t> was attached to the house and connected to a Wi-Fi device. The homemade butterfly antenna  is needed in the orange area and the </a:t>
            </a:r>
            <a:r>
              <a:rPr lang="en-GB" dirty="0" err="1" smtClean="0"/>
              <a:t>cantenna</a:t>
            </a:r>
            <a:r>
              <a:rPr lang="en-GB" dirty="0" smtClean="0"/>
              <a:t> with funnel is needed for the yellow area, having a diameter of 10 km.</a:t>
            </a:r>
          </a:p>
          <a:p>
            <a:r>
              <a:rPr lang="en-GB" dirty="0" smtClean="0"/>
              <a:t>In this example of a developed country, one third of the 82,000 inhabitants in an area of 1500 km</a:t>
            </a:r>
            <a:r>
              <a:rPr lang="en-GB" baseline="30000" dirty="0" smtClean="0"/>
              <a:t>2 </a:t>
            </a:r>
            <a:r>
              <a:rPr lang="en-GB" dirty="0" smtClean="0"/>
              <a:t>was connected to broadband Internet with higher data rates for a lower price compared to people in the urban areas.</a:t>
            </a:r>
          </a:p>
          <a:p>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4</a:t>
            </a:fld>
            <a:endParaRPr lang="en-US"/>
          </a:p>
        </p:txBody>
      </p:sp>
    </p:spTree>
    <p:extLst>
      <p:ext uri="{BB962C8B-B14F-4D97-AF65-F5344CB8AC3E}">
        <p14:creationId xmlns:p14="http://schemas.microsoft.com/office/powerpoint/2010/main" val="2819924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This example is from a development country in the Himalayas, Nepal.</a:t>
            </a:r>
          </a:p>
          <a:p>
            <a:r>
              <a:rPr lang="en-GB" dirty="0" smtClean="0"/>
              <a:t>Internet access is provided in the town </a:t>
            </a:r>
            <a:r>
              <a:rPr lang="en-GB" dirty="0" err="1" smtClean="0"/>
              <a:t>Pokhara</a:t>
            </a:r>
            <a:r>
              <a:rPr lang="en-GB" dirty="0" smtClean="0"/>
              <a:t>.</a:t>
            </a:r>
          </a:p>
          <a:p>
            <a:r>
              <a:rPr lang="en-GB" dirty="0" smtClean="0"/>
              <a:t>In the rural area there is no power grid, no telephone nor mobile phone network. Farmers sell their crop to traders</a:t>
            </a:r>
          </a:p>
          <a:p>
            <a:r>
              <a:rPr lang="en-GB" dirty="0" smtClean="0"/>
              <a:t>A teacher lives in the area where the node called “gar” is situated. Distance to the town </a:t>
            </a:r>
            <a:r>
              <a:rPr lang="en-GB" smtClean="0"/>
              <a:t>is 35 </a:t>
            </a:r>
            <a:r>
              <a:rPr lang="en-GB" dirty="0" smtClean="0"/>
              <a:t>km as the crow flies, but it takes 4 hours to walk to the closest bus stop and then 4 hours to drive to town. He was tired to have to travel 8 hours to do his e-mail.</a:t>
            </a:r>
          </a:p>
          <a:p>
            <a:r>
              <a:rPr lang="en-GB" dirty="0" smtClean="0"/>
              <a:t>So he deployed the network with the help of many oversees sponsors.</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5</a:t>
            </a:fld>
            <a:endParaRPr lang="en-US"/>
          </a:p>
        </p:txBody>
      </p:sp>
    </p:spTree>
    <p:extLst>
      <p:ext uri="{BB962C8B-B14F-4D97-AF65-F5344CB8AC3E}">
        <p14:creationId xmlns:p14="http://schemas.microsoft.com/office/powerpoint/2010/main" val="979411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On the left is the teacher, </a:t>
            </a:r>
            <a:r>
              <a:rPr lang="en-GB" dirty="0" err="1" smtClean="0"/>
              <a:t>Mahabir</a:t>
            </a:r>
            <a:r>
              <a:rPr lang="en-GB" dirty="0" smtClean="0"/>
              <a:t> Pun, later called a social entrepreneur because after he funded the school and deployed the network, he continued to create jobs for the inhabitants.</a:t>
            </a:r>
          </a:p>
          <a:p>
            <a:r>
              <a:rPr lang="en-GB" dirty="0" smtClean="0"/>
              <a:t>On the right is a node with 3 links. Note the solar cells for power.</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6</a:t>
            </a:fld>
            <a:endParaRPr lang="en-US"/>
          </a:p>
        </p:txBody>
      </p:sp>
    </p:spTree>
    <p:extLst>
      <p:ext uri="{BB962C8B-B14F-4D97-AF65-F5344CB8AC3E}">
        <p14:creationId xmlns:p14="http://schemas.microsoft.com/office/powerpoint/2010/main" val="2702820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Within the shed is a Internet café, where the people can surf the Internet and exchange messages through a bulleting board.</a:t>
            </a:r>
          </a:p>
          <a:p>
            <a:r>
              <a:rPr lang="en-GB" dirty="0" smtClean="0"/>
              <a:t>The farmers saw the real prices for their crop and found that they were cheated by the traders. They now sell their crop through Internet and make much more money.</a:t>
            </a:r>
          </a:p>
          <a:p>
            <a:r>
              <a:rPr lang="en-GB" dirty="0" smtClean="0"/>
              <a:t>For the illiterate Phones are available connected to other places via VoIP. The system is also interconnected to the national and international phone services.</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7</a:t>
            </a:fld>
            <a:endParaRPr lang="en-US"/>
          </a:p>
        </p:txBody>
      </p:sp>
    </p:spTree>
    <p:extLst>
      <p:ext uri="{BB962C8B-B14F-4D97-AF65-F5344CB8AC3E}">
        <p14:creationId xmlns:p14="http://schemas.microsoft.com/office/powerpoint/2010/main" val="4162624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1154113" y="701675"/>
            <a:ext cx="4624387" cy="3467100"/>
          </a:xfrm>
        </p:spPr>
      </p:sp>
      <p:sp>
        <p:nvSpPr>
          <p:cNvPr id="3" name="Tijdelijke aanduiding voor notities 2"/>
          <p:cNvSpPr>
            <a:spLocks noGrp="1"/>
          </p:cNvSpPr>
          <p:nvPr>
            <p:ph type="body" idx="1"/>
          </p:nvPr>
        </p:nvSpPr>
        <p:spPr/>
        <p:txBody>
          <a:bodyPr/>
          <a:lstStyle/>
          <a:p>
            <a:r>
              <a:rPr lang="en-GB" dirty="0" smtClean="0"/>
              <a:t>Teachers can reach their children via the system and save the children hours a day for commute.</a:t>
            </a:r>
          </a:p>
          <a:p>
            <a:r>
              <a:rPr lang="en-GB" dirty="0" smtClean="0"/>
              <a:t>The hospital in </a:t>
            </a:r>
            <a:r>
              <a:rPr lang="en-GB" dirty="0" err="1" smtClean="0"/>
              <a:t>Pokhara</a:t>
            </a:r>
            <a:r>
              <a:rPr lang="en-GB" dirty="0" smtClean="0"/>
              <a:t> is connected with webcams to do telemedicine.</a:t>
            </a:r>
          </a:p>
          <a:p>
            <a:endParaRPr lang="en-GB" dirty="0"/>
          </a:p>
          <a:p>
            <a:r>
              <a:rPr lang="en-GB" dirty="0" smtClean="0"/>
              <a:t>But what made this all possible?</a:t>
            </a:r>
            <a:endParaRPr lang="en-GB" dirty="0"/>
          </a:p>
        </p:txBody>
      </p:sp>
      <p:sp>
        <p:nvSpPr>
          <p:cNvPr id="4" name="Tijdelijke aanduiding voor koptekst 3"/>
          <p:cNvSpPr>
            <a:spLocks noGrp="1"/>
          </p:cNvSpPr>
          <p:nvPr>
            <p:ph type="hdr" idx="10"/>
          </p:nvPr>
        </p:nvSpPr>
        <p:spPr/>
        <p:txBody>
          <a:bodyPr/>
          <a:lstStyle/>
          <a:p>
            <a:r>
              <a:rPr lang="en-US" smtClean="0"/>
              <a:t>doc.: IEEE 802.11-yy/xxxxr0</a:t>
            </a:r>
            <a:endParaRPr lang="en-US" dirty="0"/>
          </a:p>
        </p:txBody>
      </p:sp>
      <p:sp>
        <p:nvSpPr>
          <p:cNvPr id="5" name="Tijdelijke aanduiding voor datum 4"/>
          <p:cNvSpPr>
            <a:spLocks noGrp="1"/>
          </p:cNvSpPr>
          <p:nvPr>
            <p:ph type="dt" idx="11"/>
          </p:nvPr>
        </p:nvSpPr>
        <p:spPr/>
        <p:txBody>
          <a:bodyPr/>
          <a:lstStyle/>
          <a:p>
            <a:r>
              <a:rPr lang="en-US" smtClean="0"/>
              <a:t>July 2015  DRAFT</a:t>
            </a:r>
            <a:endParaRPr lang="en-US"/>
          </a:p>
        </p:txBody>
      </p:sp>
      <p:sp>
        <p:nvSpPr>
          <p:cNvPr id="6" name="Tijdelijke aanduiding voor voettekst 5"/>
          <p:cNvSpPr>
            <a:spLocks noGrp="1"/>
          </p:cNvSpPr>
          <p:nvPr>
            <p:ph type="ftr" idx="12"/>
          </p:nvPr>
        </p:nvSpPr>
        <p:spPr/>
        <p:txBody>
          <a:bodyPr/>
          <a:lstStyle/>
          <a:p>
            <a:r>
              <a:rPr lang="en-US" smtClean="0"/>
              <a:t>Hayes, first WG Chair</a:t>
            </a:r>
            <a:endParaRPr lang="en-US"/>
          </a:p>
        </p:txBody>
      </p:sp>
      <p:sp>
        <p:nvSpPr>
          <p:cNvPr id="7" name="Tijdelijke aanduiding voor dianummer 6"/>
          <p:cNvSpPr>
            <a:spLocks noGrp="1"/>
          </p:cNvSpPr>
          <p:nvPr>
            <p:ph type="sldNum" idx="13"/>
          </p:nvPr>
        </p:nvSpPr>
        <p:spPr/>
        <p:txBody>
          <a:bodyPr/>
          <a:lstStyle/>
          <a:p>
            <a:r>
              <a:rPr lang="en-US" smtClean="0"/>
              <a:t>Page </a:t>
            </a:r>
            <a:fld id="{47A7FEEB-9CD2-43FE-843C-C5350BEACB45}" type="slidenum">
              <a:rPr lang="en-US" smtClean="0"/>
              <a:pPr/>
              <a:t>8</a:t>
            </a:fld>
            <a:endParaRPr lang="en-US"/>
          </a:p>
        </p:txBody>
      </p:sp>
    </p:spTree>
    <p:extLst>
      <p:ext uri="{BB962C8B-B14F-4D97-AF65-F5344CB8AC3E}">
        <p14:creationId xmlns:p14="http://schemas.microsoft.com/office/powerpoint/2010/main" val="1596258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2"/>
          <p:cNvSpPr>
            <a:spLocks noGrp="1" noChangeArrowheads="1"/>
          </p:cNvSpPr>
          <p:nvPr>
            <p:ph type="hdr"/>
          </p:nvPr>
        </p:nvSpPr>
        <p:spPr>
          <a:ln/>
        </p:spPr>
        <p:txBody>
          <a:bodyPr/>
          <a:lstStyle/>
          <a:p>
            <a:r>
              <a:rPr lang="en-US"/>
              <a:t>doc.: IEEE 802.11-yy/xxxxr0</a:t>
            </a:r>
          </a:p>
        </p:txBody>
      </p:sp>
      <p:sp>
        <p:nvSpPr>
          <p:cNvPr id="5" name="Rectangle 3"/>
          <p:cNvSpPr>
            <a:spLocks noGrp="1" noChangeArrowheads="1"/>
          </p:cNvSpPr>
          <p:nvPr>
            <p:ph type="dt"/>
          </p:nvPr>
        </p:nvSpPr>
        <p:spPr>
          <a:ln/>
        </p:spPr>
        <p:txBody>
          <a:bodyPr/>
          <a:lstStyle/>
          <a:p>
            <a:r>
              <a:rPr lang="en-US" smtClean="0"/>
              <a:t>July 2015  DRAFT</a:t>
            </a:r>
            <a:endParaRPr lang="en-US"/>
          </a:p>
        </p:txBody>
      </p:sp>
      <p:sp>
        <p:nvSpPr>
          <p:cNvPr id="6" name="Rectangle 6"/>
          <p:cNvSpPr>
            <a:spLocks noGrp="1" noChangeArrowheads="1"/>
          </p:cNvSpPr>
          <p:nvPr>
            <p:ph type="ftr"/>
          </p:nvPr>
        </p:nvSpPr>
        <p:spPr>
          <a:ln/>
        </p:spPr>
        <p:txBody>
          <a:bodyPr/>
          <a:lstStyle/>
          <a:p>
            <a:r>
              <a:rPr lang="en-US" smtClean="0"/>
              <a:t>Hayes, first WG Chair</a:t>
            </a:r>
            <a:endParaRPr lang="en-US"/>
          </a:p>
        </p:txBody>
      </p:sp>
      <p:sp>
        <p:nvSpPr>
          <p:cNvPr id="7" name="Rectangle 7"/>
          <p:cNvSpPr>
            <a:spLocks noGrp="1" noChangeArrowheads="1"/>
          </p:cNvSpPr>
          <p:nvPr>
            <p:ph type="sldNum"/>
          </p:nvPr>
        </p:nvSpPr>
        <p:spPr>
          <a:ln/>
        </p:spPr>
        <p:txBody>
          <a:bodyPr/>
          <a:lstStyle/>
          <a:p>
            <a:r>
              <a:rPr lang="en-US"/>
              <a:t>Page </a:t>
            </a:r>
            <a:fld id="{35E0D7E8-EBB2-4683-98FD-8E18BC106EDA}" type="slidenum">
              <a:rPr lang="en-US"/>
              <a:pPr/>
              <a:t>9</a:t>
            </a:fld>
            <a:endParaRPr lang="en-US"/>
          </a:p>
        </p:txBody>
      </p:sp>
      <p:sp>
        <p:nvSpPr>
          <p:cNvPr id="18433" name="Rectangle 1"/>
          <p:cNvSpPr txBox="1">
            <a:spLocks noGrp="1" noRot="1" noChangeAspect="1" noChangeArrowheads="1"/>
          </p:cNvSpPr>
          <p:nvPr>
            <p:ph type="sldImg"/>
          </p:nvPr>
        </p:nvSpPr>
        <p:spPr bwMode="auto">
          <a:xfrm>
            <a:off x="1154113" y="701675"/>
            <a:ext cx="4625975" cy="3468688"/>
          </a:xfrm>
          <a:prstGeom prst="rect">
            <a:avLst/>
          </a:prstGeom>
          <a:solidFill>
            <a:srgbClr val="FFFFFF"/>
          </a:solidFill>
          <a:ln>
            <a:solidFill>
              <a:srgbClr val="000000"/>
            </a:solidFill>
            <a:miter lim="800000"/>
            <a:headEnd/>
            <a:tailEnd/>
          </a:ln>
        </p:spPr>
      </p:sp>
      <p:sp>
        <p:nvSpPr>
          <p:cNvPr id="18434" name="Rectangle 2"/>
          <p:cNvSpPr txBox="1">
            <a:spLocks noGrp="1" noChangeArrowheads="1"/>
          </p:cNvSpPr>
          <p:nvPr>
            <p:ph type="body" idx="1"/>
          </p:nvPr>
        </p:nvSpPr>
        <p:spPr bwMode="auto">
          <a:xfrm>
            <a:off x="923925" y="4408488"/>
            <a:ext cx="5086350" cy="4270375"/>
          </a:xfrm>
          <a:prstGeom prst="rect">
            <a:avLst/>
          </a:prstGeom>
          <a:noFill/>
          <a:ln>
            <a:round/>
            <a:headEnd/>
            <a:tailEnd/>
          </a:ln>
        </p:spPr>
        <p:txBody>
          <a:bodyPr wrap="none" anchor="t" anchorCtr="0"/>
          <a:lstStyle/>
          <a:p>
            <a:r>
              <a:rPr lang="en-GB" dirty="0" smtClean="0"/>
              <a:t>It all started  in 1985 when the FCC adopted  the </a:t>
            </a:r>
            <a:r>
              <a:rPr lang="en-GB" dirty="0"/>
              <a:t>Report and Order </a:t>
            </a:r>
            <a:endParaRPr lang="en-GB" dirty="0" smtClean="0"/>
          </a:p>
          <a:p>
            <a:r>
              <a:rPr lang="en-GB" dirty="0" smtClean="0"/>
              <a:t>Gen </a:t>
            </a:r>
            <a:r>
              <a:rPr lang="en-GB" dirty="0"/>
              <a:t>Docket No. </a:t>
            </a:r>
            <a:r>
              <a:rPr lang="en-GB" dirty="0" smtClean="0"/>
              <a:t>81-413.</a:t>
            </a:r>
          </a:p>
          <a:p>
            <a:r>
              <a:rPr lang="en-GB" dirty="0" smtClean="0"/>
              <a:t>A proceeding that started in 1981 in the drive for deregulation by President </a:t>
            </a:r>
          </a:p>
          <a:p>
            <a:r>
              <a:rPr lang="en-GB" dirty="0" smtClean="0"/>
              <a:t>Jimmy Carter. Chairman of the FCC, Charles Ferris, decided to apply the </a:t>
            </a:r>
          </a:p>
          <a:p>
            <a:r>
              <a:rPr lang="en-GB" dirty="0" smtClean="0"/>
              <a:t>deregulation to the RF spectrum. He hired Stephen Lukasik as Chief Scientist </a:t>
            </a:r>
          </a:p>
          <a:p>
            <a:r>
              <a:rPr lang="en-GB" dirty="0" smtClean="0"/>
              <a:t>who found Michael Marcus with the idea to permit blocked technologies </a:t>
            </a:r>
          </a:p>
          <a:p>
            <a:r>
              <a:rPr lang="en-GB" dirty="0" smtClean="0"/>
              <a:t>to break with anachronistic rules.</a:t>
            </a:r>
            <a:endParaRPr lang="en-GB" dirty="0"/>
          </a:p>
          <a:p>
            <a:endParaRPr lang="en-US" dirty="0"/>
          </a:p>
        </p:txBody>
      </p:sp>
      <p:pic>
        <p:nvPicPr>
          <p:cNvPr id="4098" name="Picture 2" descr="D:\Hayes\My Archive\Presentations\TUdelft-the-innovation-journey-of-wi-fi-2014-02-19\copy-of-the-inn53034555\content\data\repo\79977538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8828" y="1707666"/>
            <a:ext cx="4967728" cy="2496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8892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l-NL" smtClean="0"/>
              <a:t>Klik om de stijl te bewerken</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l-NL" smtClean="0"/>
              <a:t>Klik om de ondertitelstijl van het model te bewerken</a:t>
            </a:r>
            <a:endParaRPr lang="en-GB"/>
          </a:p>
        </p:txBody>
      </p:sp>
      <p:sp>
        <p:nvSpPr>
          <p:cNvPr id="4" name="Date Placeholder 3"/>
          <p:cNvSpPr>
            <a:spLocks noGrp="1"/>
          </p:cNvSpPr>
          <p:nvPr>
            <p:ph type="dt" idx="10"/>
          </p:nvPr>
        </p:nvSpPr>
        <p:spPr/>
        <p:txBody>
          <a:bodyPr/>
          <a:lstStyle>
            <a:lvl1pPr>
              <a:defRPr/>
            </a:lvl1pPr>
          </a:lstStyle>
          <a:p>
            <a:r>
              <a:rPr lang="en-US" smtClean="0"/>
              <a:t>July 2015</a:t>
            </a:r>
            <a:endParaRPr lang="en-GB"/>
          </a:p>
        </p:txBody>
      </p:sp>
      <p:sp>
        <p:nvSpPr>
          <p:cNvPr id="5" name="Footer Placeholder 4"/>
          <p:cNvSpPr>
            <a:spLocks noGrp="1"/>
          </p:cNvSpPr>
          <p:nvPr>
            <p:ph type="ftr" idx="11"/>
          </p:nvPr>
        </p:nvSpPr>
        <p:spPr/>
        <p:txBody>
          <a:bodyPr/>
          <a:lstStyle>
            <a:lvl1pPr>
              <a:defRPr/>
            </a:lvl1pPr>
          </a:lstStyle>
          <a:p>
            <a:r>
              <a:rPr lang="en-GB" smtClean="0"/>
              <a:t>Hayes, first WG Chair</a:t>
            </a:r>
            <a:endParaRPr lang="en-GB"/>
          </a:p>
        </p:txBody>
      </p:sp>
      <p:sp>
        <p:nvSpPr>
          <p:cNvPr id="6" name="Slide Number Placeholder 5"/>
          <p:cNvSpPr>
            <a:spLocks noGrp="1"/>
          </p:cNvSpPr>
          <p:nvPr>
            <p:ph type="sldNum" idx="12"/>
          </p:nvPr>
        </p:nvSpPr>
        <p:spPr/>
        <p:txBody>
          <a:bodyPr/>
          <a:lstStyle>
            <a:lvl1pPr>
              <a:defRPr/>
            </a:lvl1pPr>
          </a:lstStyle>
          <a:p>
            <a:r>
              <a:rPr lang="en-GB"/>
              <a:t>Slide </a:t>
            </a:r>
            <a:fld id="{DE40C9FC-4879-4F20-9ECA-A574A90476B7}" type="slidenum">
              <a:rPr lang="en-GB"/>
              <a:pPr/>
              <a:t>‹nr.›</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GB"/>
          </a:p>
        </p:txBody>
      </p:sp>
      <p:sp>
        <p:nvSpPr>
          <p:cNvPr id="3" name="Content Placeholder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6" name="Slide Number Placeholder 5"/>
          <p:cNvSpPr>
            <a:spLocks noGrp="1"/>
          </p:cNvSpPr>
          <p:nvPr>
            <p:ph type="sldNum" idx="12"/>
          </p:nvPr>
        </p:nvSpPr>
        <p:spPr/>
        <p:txBody>
          <a:bodyPr/>
          <a:lstStyle>
            <a:lvl1pPr>
              <a:defRPr/>
            </a:lvl1pPr>
          </a:lstStyle>
          <a:p>
            <a:r>
              <a:rPr lang="en-GB" dirty="0"/>
              <a:t>Slide </a:t>
            </a:r>
            <a:fld id="{440F5867-744E-4AA6-B0ED-4C44D2DFBB7B}" type="slidenum">
              <a:rPr lang="en-GB"/>
              <a:pPr/>
              <a:t>‹nr.›</a:t>
            </a:fld>
            <a:endParaRPr lang="en-GB" dirty="0"/>
          </a:p>
        </p:txBody>
      </p:sp>
      <p:sp>
        <p:nvSpPr>
          <p:cNvPr id="11" name="Rectangle 4"/>
          <p:cNvSpPr>
            <a:spLocks noGrp="1" noChangeArrowheads="1"/>
          </p:cNvSpPr>
          <p:nvPr>
            <p:ph type="ftr" idx="14"/>
          </p:nvPr>
        </p:nvSpPr>
        <p:spPr bwMode="auto">
          <a:xfrm>
            <a:off x="5357818" y="6475413"/>
            <a:ext cx="3184520" cy="1809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cs typeface="Arial Unicode MS" charset="0"/>
              </a:defRPr>
            </a:lvl1pPr>
          </a:lstStyle>
          <a:p>
            <a:r>
              <a:rPr lang="en-GB" dirty="0" smtClean="0"/>
              <a:t>Hayes, first WG Chair</a:t>
            </a:r>
            <a:endParaRPr lang="en-GB" dirty="0"/>
          </a:p>
        </p:txBody>
      </p:sp>
      <p:sp>
        <p:nvSpPr>
          <p:cNvPr id="12" name="Rectangle 3"/>
          <p:cNvSpPr>
            <a:spLocks noGrp="1" noChangeArrowheads="1"/>
          </p:cNvSpPr>
          <p:nvPr>
            <p:ph type="dt" idx="15"/>
          </p:nvPr>
        </p:nvSpPr>
        <p:spPr bwMode="auto">
          <a:xfrm>
            <a:off x="696912" y="333375"/>
            <a:ext cx="1874823"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1">
                <a:solidFill>
                  <a:srgbClr val="000000"/>
                </a:solidFill>
                <a:cs typeface="Arial Unicode MS" charset="0"/>
              </a:defRPr>
            </a:lvl1pPr>
          </a:lstStyle>
          <a:p>
            <a:r>
              <a:rPr lang="en-US" smtClean="0"/>
              <a:t>July 2015</a:t>
            </a:r>
            <a:endParaRPr lang="en-GB"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
        <p:nvSpPr>
          <p:cNvPr id="4" name="Date Placeholder 3"/>
          <p:cNvSpPr>
            <a:spLocks noGrp="1"/>
          </p:cNvSpPr>
          <p:nvPr>
            <p:ph type="dt" idx="10"/>
          </p:nvPr>
        </p:nvSpPr>
        <p:spPr/>
        <p:txBody>
          <a:bodyPr/>
          <a:lstStyle>
            <a:lvl1pPr>
              <a:defRPr/>
            </a:lvl1pPr>
          </a:lstStyle>
          <a:p>
            <a:r>
              <a:rPr lang="en-US" smtClean="0"/>
              <a:t>July 2015</a:t>
            </a:r>
            <a:endParaRPr lang="en-GB"/>
          </a:p>
        </p:txBody>
      </p:sp>
      <p:sp>
        <p:nvSpPr>
          <p:cNvPr id="5" name="Footer Placeholder 4"/>
          <p:cNvSpPr>
            <a:spLocks noGrp="1"/>
          </p:cNvSpPr>
          <p:nvPr>
            <p:ph type="ftr" idx="11"/>
          </p:nvPr>
        </p:nvSpPr>
        <p:spPr/>
        <p:txBody>
          <a:bodyPr/>
          <a:lstStyle>
            <a:lvl1pPr>
              <a:defRPr/>
            </a:lvl1pPr>
          </a:lstStyle>
          <a:p>
            <a:r>
              <a:rPr lang="en-GB" smtClean="0"/>
              <a:t>Hayes, first WG Chair</a:t>
            </a:r>
            <a:endParaRPr lang="en-GB"/>
          </a:p>
        </p:txBody>
      </p:sp>
      <p:sp>
        <p:nvSpPr>
          <p:cNvPr id="6" name="Slide Number Placeholder 5"/>
          <p:cNvSpPr>
            <a:spLocks noGrp="1"/>
          </p:cNvSpPr>
          <p:nvPr>
            <p:ph type="sldNum" idx="12"/>
          </p:nvPr>
        </p:nvSpPr>
        <p:spPr/>
        <p:txBody>
          <a:bodyPr/>
          <a:lstStyle>
            <a:lvl1pPr>
              <a:defRPr/>
            </a:lvl1pPr>
          </a:lstStyle>
          <a:p>
            <a:r>
              <a:rPr lang="en-GB"/>
              <a:t>Slide </a:t>
            </a:r>
            <a:fld id="{3ABCC52B-A3F7-440B-BBF2-55191E6E7773}" type="slidenum">
              <a:rPr lang="en-GB"/>
              <a:pPr/>
              <a:t>‹nr.›</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GB"/>
          </a:p>
        </p:txBody>
      </p:sp>
      <p:sp>
        <p:nvSpPr>
          <p:cNvPr id="3" name="Content Placeholder 2"/>
          <p:cNvSpPr>
            <a:spLocks noGrp="1"/>
          </p:cNvSpPr>
          <p:nvPr>
            <p:ph sz="half" idx="1"/>
          </p:nvPr>
        </p:nvSpPr>
        <p:spPr>
          <a:xfrm>
            <a:off x="685800" y="1981200"/>
            <a:ext cx="3808413"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4" name="Content Placeholder 3"/>
          <p:cNvSpPr>
            <a:spLocks noGrp="1"/>
          </p:cNvSpPr>
          <p:nvPr>
            <p:ph sz="half" idx="2"/>
          </p:nvPr>
        </p:nvSpPr>
        <p:spPr>
          <a:xfrm>
            <a:off x="4646613" y="1981200"/>
            <a:ext cx="3810000" cy="411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5" name="Date Placeholder 4"/>
          <p:cNvSpPr>
            <a:spLocks noGrp="1"/>
          </p:cNvSpPr>
          <p:nvPr>
            <p:ph type="dt" idx="10"/>
          </p:nvPr>
        </p:nvSpPr>
        <p:spPr/>
        <p:txBody>
          <a:bodyPr/>
          <a:lstStyle>
            <a:lvl1pPr>
              <a:defRPr/>
            </a:lvl1pPr>
          </a:lstStyle>
          <a:p>
            <a:r>
              <a:rPr lang="en-US" smtClean="0"/>
              <a:t>July 2015</a:t>
            </a:r>
            <a:endParaRPr lang="en-GB"/>
          </a:p>
        </p:txBody>
      </p:sp>
      <p:sp>
        <p:nvSpPr>
          <p:cNvPr id="6" name="Footer Placeholder 5"/>
          <p:cNvSpPr>
            <a:spLocks noGrp="1"/>
          </p:cNvSpPr>
          <p:nvPr>
            <p:ph type="ftr" idx="11"/>
          </p:nvPr>
        </p:nvSpPr>
        <p:spPr/>
        <p:txBody>
          <a:bodyPr/>
          <a:lstStyle>
            <a:lvl1pPr>
              <a:defRPr/>
            </a:lvl1pPr>
          </a:lstStyle>
          <a:p>
            <a:r>
              <a:rPr lang="en-GB" smtClean="0"/>
              <a:t>Hayes, first WG Chair</a:t>
            </a:r>
            <a:endParaRPr lang="en-GB"/>
          </a:p>
        </p:txBody>
      </p:sp>
      <p:sp>
        <p:nvSpPr>
          <p:cNvPr id="7" name="Slide Number Placeholder 6"/>
          <p:cNvSpPr>
            <a:spLocks noGrp="1"/>
          </p:cNvSpPr>
          <p:nvPr>
            <p:ph type="sldNum" idx="12"/>
          </p:nvPr>
        </p:nvSpPr>
        <p:spPr/>
        <p:txBody>
          <a:bodyPr/>
          <a:lstStyle>
            <a:lvl1pPr>
              <a:defRPr/>
            </a:lvl1pPr>
          </a:lstStyle>
          <a:p>
            <a:r>
              <a:rPr lang="en-GB"/>
              <a:t>Slide </a:t>
            </a:r>
            <a:fld id="{1CD163DD-D5E7-41DA-95F2-71530C24F8C3}" type="slidenum">
              <a:rPr lang="en-GB"/>
              <a:pPr/>
              <a:t>‹nr.›</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7" name="Date Placeholder 6"/>
          <p:cNvSpPr>
            <a:spLocks noGrp="1"/>
          </p:cNvSpPr>
          <p:nvPr>
            <p:ph type="dt" idx="10"/>
          </p:nvPr>
        </p:nvSpPr>
        <p:spPr/>
        <p:txBody>
          <a:bodyPr/>
          <a:lstStyle>
            <a:lvl1pPr>
              <a:defRPr/>
            </a:lvl1pPr>
          </a:lstStyle>
          <a:p>
            <a:r>
              <a:rPr lang="en-US" smtClean="0"/>
              <a:t>July 2015</a:t>
            </a:r>
            <a:endParaRPr lang="en-GB"/>
          </a:p>
        </p:txBody>
      </p:sp>
      <p:sp>
        <p:nvSpPr>
          <p:cNvPr id="8" name="Footer Placeholder 7"/>
          <p:cNvSpPr>
            <a:spLocks noGrp="1"/>
          </p:cNvSpPr>
          <p:nvPr>
            <p:ph type="ftr" idx="11"/>
          </p:nvPr>
        </p:nvSpPr>
        <p:spPr>
          <a:xfrm>
            <a:off x="5643570" y="6475413"/>
            <a:ext cx="2898768" cy="180975"/>
          </a:xfrm>
        </p:spPr>
        <p:txBody>
          <a:bodyPr/>
          <a:lstStyle>
            <a:lvl1pPr>
              <a:defRPr/>
            </a:lvl1pPr>
          </a:lstStyle>
          <a:p>
            <a:r>
              <a:rPr lang="en-GB" smtClean="0"/>
              <a:t>Hayes, first WG Chair</a:t>
            </a:r>
            <a:endParaRPr lang="en-GB" dirty="0"/>
          </a:p>
        </p:txBody>
      </p:sp>
      <p:sp>
        <p:nvSpPr>
          <p:cNvPr id="9" name="Slide Number Placeholder 8"/>
          <p:cNvSpPr>
            <a:spLocks noGrp="1"/>
          </p:cNvSpPr>
          <p:nvPr>
            <p:ph type="sldNum" idx="12"/>
          </p:nvPr>
        </p:nvSpPr>
        <p:spPr/>
        <p:txBody>
          <a:bodyPr/>
          <a:lstStyle>
            <a:lvl1pPr>
              <a:defRPr/>
            </a:lvl1pPr>
          </a:lstStyle>
          <a:p>
            <a:r>
              <a:rPr lang="en-GB"/>
              <a:t>Slide </a:t>
            </a:r>
            <a:fld id="{69B99EC4-A1FB-4C79-B9A5-C1FFD5A90380}" type="slidenum">
              <a:rPr lang="en-GB"/>
              <a:pPr/>
              <a:t>‹nr.›</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GB"/>
          </a:p>
        </p:txBody>
      </p:sp>
      <p:sp>
        <p:nvSpPr>
          <p:cNvPr id="3" name="Date Placeholder 2"/>
          <p:cNvSpPr>
            <a:spLocks noGrp="1"/>
          </p:cNvSpPr>
          <p:nvPr>
            <p:ph type="dt" idx="10"/>
          </p:nvPr>
        </p:nvSpPr>
        <p:spPr/>
        <p:txBody>
          <a:bodyPr/>
          <a:lstStyle>
            <a:lvl1pPr>
              <a:defRPr/>
            </a:lvl1pPr>
          </a:lstStyle>
          <a:p>
            <a:r>
              <a:rPr lang="en-US" smtClean="0"/>
              <a:t>July 2015</a:t>
            </a:r>
            <a:endParaRPr lang="en-GB"/>
          </a:p>
        </p:txBody>
      </p:sp>
      <p:sp>
        <p:nvSpPr>
          <p:cNvPr id="4" name="Footer Placeholder 3"/>
          <p:cNvSpPr>
            <a:spLocks noGrp="1"/>
          </p:cNvSpPr>
          <p:nvPr>
            <p:ph type="ftr" idx="11"/>
          </p:nvPr>
        </p:nvSpPr>
        <p:spPr/>
        <p:txBody>
          <a:bodyPr/>
          <a:lstStyle>
            <a:lvl1pPr>
              <a:defRPr/>
            </a:lvl1pPr>
          </a:lstStyle>
          <a:p>
            <a:r>
              <a:rPr lang="en-GB" smtClean="0"/>
              <a:t>Hayes, first WG Chair</a:t>
            </a:r>
            <a:endParaRPr lang="en-GB"/>
          </a:p>
        </p:txBody>
      </p:sp>
      <p:sp>
        <p:nvSpPr>
          <p:cNvPr id="5" name="Slide Number Placeholder 4"/>
          <p:cNvSpPr>
            <a:spLocks noGrp="1"/>
          </p:cNvSpPr>
          <p:nvPr>
            <p:ph type="sldNum" idx="12"/>
          </p:nvPr>
        </p:nvSpPr>
        <p:spPr/>
        <p:txBody>
          <a:bodyPr/>
          <a:lstStyle>
            <a:lvl1pPr>
              <a:defRPr/>
            </a:lvl1pPr>
          </a:lstStyle>
          <a:p>
            <a:r>
              <a:rPr lang="en-GB"/>
              <a:t>Slide </a:t>
            </a:r>
            <a:fld id="{06B781AF-4CCF-49B0-A572-DE54FBE5D942}" type="slidenum">
              <a:rPr lang="en-GB"/>
              <a:pPr/>
              <a:t>‹nr.›</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r>
              <a:rPr lang="en-US" smtClean="0"/>
              <a:t>July 2015</a:t>
            </a:r>
            <a:endParaRPr lang="en-GB"/>
          </a:p>
        </p:txBody>
      </p:sp>
      <p:sp>
        <p:nvSpPr>
          <p:cNvPr id="3" name="Footer Placeholder 2"/>
          <p:cNvSpPr>
            <a:spLocks noGrp="1"/>
          </p:cNvSpPr>
          <p:nvPr>
            <p:ph type="ftr" idx="11"/>
          </p:nvPr>
        </p:nvSpPr>
        <p:spPr/>
        <p:txBody>
          <a:bodyPr/>
          <a:lstStyle>
            <a:lvl1pPr>
              <a:defRPr/>
            </a:lvl1pPr>
          </a:lstStyle>
          <a:p>
            <a:r>
              <a:rPr lang="en-GB" smtClean="0"/>
              <a:t>Hayes, first WG Chair</a:t>
            </a:r>
            <a:endParaRPr lang="en-GB"/>
          </a:p>
        </p:txBody>
      </p:sp>
      <p:sp>
        <p:nvSpPr>
          <p:cNvPr id="4" name="Slide Number Placeholder 3"/>
          <p:cNvSpPr>
            <a:spLocks noGrp="1"/>
          </p:cNvSpPr>
          <p:nvPr>
            <p:ph type="sldNum" idx="12"/>
          </p:nvPr>
        </p:nvSpPr>
        <p:spPr/>
        <p:txBody>
          <a:bodyPr/>
          <a:lstStyle>
            <a:lvl1pPr>
              <a:defRPr/>
            </a:lvl1pPr>
          </a:lstStyle>
          <a:p>
            <a:r>
              <a:rPr lang="en-GB"/>
              <a:t>Slide </a:t>
            </a:r>
            <a:fld id="{F5D8E26B-7BCF-4D25-9C89-0168A6618F18}" type="slidenum">
              <a:rPr lang="en-GB"/>
              <a:pPr/>
              <a:t>‹nr.›</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GB"/>
          </a:p>
        </p:txBody>
      </p:sp>
      <p:sp>
        <p:nvSpPr>
          <p:cNvPr id="3" name="Vertical Text Placeholder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4" name="Date Placeholder 3"/>
          <p:cNvSpPr>
            <a:spLocks noGrp="1"/>
          </p:cNvSpPr>
          <p:nvPr>
            <p:ph type="dt" idx="10"/>
          </p:nvPr>
        </p:nvSpPr>
        <p:spPr/>
        <p:txBody>
          <a:bodyPr/>
          <a:lstStyle>
            <a:lvl1pPr>
              <a:defRPr/>
            </a:lvl1pPr>
          </a:lstStyle>
          <a:p>
            <a:r>
              <a:rPr lang="en-US" smtClean="0"/>
              <a:t>July 2015</a:t>
            </a:r>
            <a:endParaRPr lang="en-GB"/>
          </a:p>
        </p:txBody>
      </p:sp>
      <p:sp>
        <p:nvSpPr>
          <p:cNvPr id="5" name="Footer Placeholder 4"/>
          <p:cNvSpPr>
            <a:spLocks noGrp="1"/>
          </p:cNvSpPr>
          <p:nvPr>
            <p:ph type="ftr" idx="11"/>
          </p:nvPr>
        </p:nvSpPr>
        <p:spPr/>
        <p:txBody>
          <a:bodyPr/>
          <a:lstStyle>
            <a:lvl1pPr>
              <a:defRPr/>
            </a:lvl1pPr>
          </a:lstStyle>
          <a:p>
            <a:r>
              <a:rPr lang="en-GB" smtClean="0"/>
              <a:t>Hayes, first WG Chair</a:t>
            </a:r>
            <a:endParaRPr lang="en-GB"/>
          </a:p>
        </p:txBody>
      </p:sp>
      <p:sp>
        <p:nvSpPr>
          <p:cNvPr id="6" name="Slide Number Placeholder 5"/>
          <p:cNvSpPr>
            <a:spLocks noGrp="1"/>
          </p:cNvSpPr>
          <p:nvPr>
            <p:ph type="sldNum" idx="12"/>
          </p:nvPr>
        </p:nvSpPr>
        <p:spPr/>
        <p:txBody>
          <a:bodyPr/>
          <a:lstStyle>
            <a:lvl1pPr>
              <a:defRPr/>
            </a:lvl1pPr>
          </a:lstStyle>
          <a:p>
            <a:r>
              <a:rPr lang="en-GB"/>
              <a:t>Slide </a:t>
            </a:r>
            <a:fld id="{6B5E41C2-EF12-4EF2-8280-F2B4208277C2}" type="slidenum">
              <a:rPr lang="en-GB"/>
              <a:pPr/>
              <a:t>‹nr.›</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85800"/>
            <a:ext cx="1941513" cy="5408613"/>
          </a:xfrm>
        </p:spPr>
        <p:txBody>
          <a:bodyPr vert="eaVert"/>
          <a:lstStyle/>
          <a:p>
            <a:r>
              <a:rPr lang="nl-NL" smtClean="0"/>
              <a:t>Klik om de stijl te bewerken</a:t>
            </a:r>
            <a:endParaRPr lang="en-GB"/>
          </a:p>
        </p:txBody>
      </p:sp>
      <p:sp>
        <p:nvSpPr>
          <p:cNvPr id="3" name="Vertical Text Placeholder 2"/>
          <p:cNvSpPr>
            <a:spLocks noGrp="1"/>
          </p:cNvSpPr>
          <p:nvPr>
            <p:ph type="body" orient="vert" idx="1"/>
          </p:nvPr>
        </p:nvSpPr>
        <p:spPr>
          <a:xfrm>
            <a:off x="685800" y="685800"/>
            <a:ext cx="5676900" cy="5408613"/>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GB"/>
          </a:p>
        </p:txBody>
      </p:sp>
      <p:sp>
        <p:nvSpPr>
          <p:cNvPr id="4" name="Date Placeholder 3"/>
          <p:cNvSpPr>
            <a:spLocks noGrp="1"/>
          </p:cNvSpPr>
          <p:nvPr>
            <p:ph type="dt" idx="10"/>
          </p:nvPr>
        </p:nvSpPr>
        <p:spPr/>
        <p:txBody>
          <a:bodyPr/>
          <a:lstStyle>
            <a:lvl1pPr>
              <a:defRPr/>
            </a:lvl1pPr>
          </a:lstStyle>
          <a:p>
            <a:r>
              <a:rPr lang="en-US" smtClean="0"/>
              <a:t>July 2015</a:t>
            </a:r>
            <a:endParaRPr lang="en-GB"/>
          </a:p>
        </p:txBody>
      </p:sp>
      <p:sp>
        <p:nvSpPr>
          <p:cNvPr id="5" name="Footer Placeholder 4"/>
          <p:cNvSpPr>
            <a:spLocks noGrp="1"/>
          </p:cNvSpPr>
          <p:nvPr>
            <p:ph type="ftr" idx="11"/>
          </p:nvPr>
        </p:nvSpPr>
        <p:spPr/>
        <p:txBody>
          <a:bodyPr/>
          <a:lstStyle>
            <a:lvl1pPr>
              <a:defRPr/>
            </a:lvl1pPr>
          </a:lstStyle>
          <a:p>
            <a:r>
              <a:rPr lang="en-GB" smtClean="0"/>
              <a:t>Hayes, first WG Chair</a:t>
            </a:r>
            <a:endParaRPr lang="en-GB"/>
          </a:p>
        </p:txBody>
      </p:sp>
      <p:sp>
        <p:nvSpPr>
          <p:cNvPr id="6" name="Slide Number Placeholder 5"/>
          <p:cNvSpPr>
            <a:spLocks noGrp="1"/>
          </p:cNvSpPr>
          <p:nvPr>
            <p:ph type="sldNum" idx="12"/>
          </p:nvPr>
        </p:nvSpPr>
        <p:spPr/>
        <p:txBody>
          <a:bodyPr/>
          <a:lstStyle>
            <a:lvl1pPr>
              <a:defRPr/>
            </a:lvl1pPr>
          </a:lstStyle>
          <a:p>
            <a:r>
              <a:rPr lang="en-GB"/>
              <a:t>Slide </a:t>
            </a:r>
            <a:fld id="{9B0D65C8-A0CA-4DDA-83BB-897866218593}" type="slidenum">
              <a:rPr lang="en-GB"/>
              <a:pPr/>
              <a:t>‹nr.›</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685800"/>
            <a:ext cx="7770813" cy="10652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smtClean="0"/>
              <a:t>Click to edit the title text format</a:t>
            </a:r>
          </a:p>
        </p:txBody>
      </p:sp>
      <p:sp>
        <p:nvSpPr>
          <p:cNvPr id="1026" name="Rectangle 2"/>
          <p:cNvSpPr>
            <a:spLocks noGrp="1" noChangeArrowheads="1"/>
          </p:cNvSpPr>
          <p:nvPr>
            <p:ph type="body" idx="1"/>
          </p:nvPr>
        </p:nvSpPr>
        <p:spPr bwMode="auto">
          <a:xfrm>
            <a:off x="685800" y="1981200"/>
            <a:ext cx="7770813" cy="4113213"/>
          </a:xfrm>
          <a:prstGeom prst="rect">
            <a:avLst/>
          </a:prstGeom>
          <a:noFill/>
          <a:ln w="9525">
            <a:noFill/>
            <a:round/>
            <a:headEnd/>
            <a:tailEnd/>
          </a:ln>
          <a:effectLst/>
        </p:spPr>
        <p:txBody>
          <a:bodyPr vert="horz" wrap="square" lIns="92160" tIns="46080" rIns="92160" bIns="4608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1027" name="Rectangle 3"/>
          <p:cNvSpPr>
            <a:spLocks noGrp="1" noChangeArrowheads="1"/>
          </p:cNvSpPr>
          <p:nvPr>
            <p:ph type="dt"/>
          </p:nvPr>
        </p:nvSpPr>
        <p:spPr bwMode="auto">
          <a:xfrm>
            <a:off x="696912" y="333375"/>
            <a:ext cx="1874823"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800" b="1">
                <a:solidFill>
                  <a:srgbClr val="000000"/>
                </a:solidFill>
                <a:cs typeface="Arial Unicode MS" charset="0"/>
              </a:defRPr>
            </a:lvl1pPr>
          </a:lstStyle>
          <a:p>
            <a:r>
              <a:rPr lang="en-US" smtClean="0"/>
              <a:t>July 2015</a:t>
            </a:r>
            <a:endParaRPr lang="en-GB" dirty="0"/>
          </a:p>
        </p:txBody>
      </p:sp>
      <p:sp>
        <p:nvSpPr>
          <p:cNvPr id="1028" name="Rectangle 4"/>
          <p:cNvSpPr>
            <a:spLocks noGrp="1" noChangeArrowheads="1"/>
          </p:cNvSpPr>
          <p:nvPr>
            <p:ph type="ftr"/>
          </p:nvPr>
        </p:nvSpPr>
        <p:spPr bwMode="auto">
          <a:xfrm>
            <a:off x="5357818" y="6475413"/>
            <a:ext cx="3184520" cy="1809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cs typeface="Arial Unicode MS" charset="0"/>
              </a:defRPr>
            </a:lvl1pPr>
          </a:lstStyle>
          <a:p>
            <a:r>
              <a:rPr lang="en-GB" smtClean="0"/>
              <a:t>Hayes, first WG Chair</a:t>
            </a:r>
            <a:endParaRPr lang="en-GB" dirty="0"/>
          </a:p>
        </p:txBody>
      </p:sp>
      <p:sp>
        <p:nvSpPr>
          <p:cNvPr id="1029" name="Rectangle 5"/>
          <p:cNvSpPr>
            <a:spLocks noGrp="1" noChangeArrowheads="1"/>
          </p:cNvSpPr>
          <p:nvPr>
            <p:ph type="sldNum"/>
          </p:nvPr>
        </p:nvSpPr>
        <p:spPr bwMode="auto">
          <a:xfrm>
            <a:off x="4344988" y="6475413"/>
            <a:ext cx="528637" cy="36353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cs typeface="Arial Unicode MS" charset="0"/>
              </a:defRPr>
            </a:lvl1pPr>
          </a:lstStyle>
          <a:p>
            <a:r>
              <a:rPr lang="en-GB"/>
              <a:t>Slide </a:t>
            </a:r>
            <a:fld id="{D09C756B-EB39-4236-ADBB-73052B179AE4}" type="slidenum">
              <a:rPr lang="en-GB"/>
              <a:pPr/>
              <a:t>‹nr.›</a:t>
            </a:fld>
            <a:endParaRPr lang="en-GB"/>
          </a:p>
        </p:txBody>
      </p:sp>
      <p:sp>
        <p:nvSpPr>
          <p:cNvPr id="1030" name="Line 6"/>
          <p:cNvSpPr>
            <a:spLocks noChangeShapeType="1"/>
          </p:cNvSpPr>
          <p:nvPr/>
        </p:nvSpPr>
        <p:spPr bwMode="auto">
          <a:xfrm>
            <a:off x="685800" y="609600"/>
            <a:ext cx="7772400" cy="1588"/>
          </a:xfrm>
          <a:prstGeom prst="line">
            <a:avLst/>
          </a:prstGeom>
          <a:noFill/>
          <a:ln w="12600">
            <a:solidFill>
              <a:srgbClr val="000000"/>
            </a:solidFill>
            <a:miter lim="800000"/>
            <a:headEnd/>
            <a:tailEnd/>
          </a:ln>
          <a:effectLst/>
        </p:spPr>
        <p:txBody>
          <a:bodyPr/>
          <a:lstStyle/>
          <a:p>
            <a:endParaRPr lang="en-GB"/>
          </a:p>
        </p:txBody>
      </p:sp>
      <p:sp>
        <p:nvSpPr>
          <p:cNvPr id="1031" name="Rectangle 7"/>
          <p:cNvSpPr>
            <a:spLocks noChangeArrowheads="1"/>
          </p:cNvSpPr>
          <p:nvPr/>
        </p:nvSpPr>
        <p:spPr bwMode="auto">
          <a:xfrm>
            <a:off x="684213" y="6475413"/>
            <a:ext cx="714375" cy="182562"/>
          </a:xfrm>
          <a:prstGeom prst="rect">
            <a:avLst/>
          </a:prstGeom>
          <a:noFill/>
          <a:ln w="9525">
            <a:noFill/>
            <a:round/>
            <a:headEnd/>
            <a:tailEnd/>
          </a:ln>
          <a:effectLst/>
        </p:spPr>
        <p:txBody>
          <a:bodyPr wrap="none" lIns="0" tIns="0" rIns="0" bIns="0">
            <a:spAutoFit/>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sz="1200" dirty="0">
                <a:solidFill>
                  <a:srgbClr val="000000"/>
                </a:solidFill>
              </a:rPr>
              <a:t>Submission</a:t>
            </a:r>
          </a:p>
        </p:txBody>
      </p:sp>
      <p:sp>
        <p:nvSpPr>
          <p:cNvPr id="1032" name="Line 8"/>
          <p:cNvSpPr>
            <a:spLocks noChangeShapeType="1"/>
          </p:cNvSpPr>
          <p:nvPr/>
        </p:nvSpPr>
        <p:spPr bwMode="auto">
          <a:xfrm>
            <a:off x="685800" y="6477000"/>
            <a:ext cx="7848600" cy="1588"/>
          </a:xfrm>
          <a:prstGeom prst="line">
            <a:avLst/>
          </a:prstGeom>
          <a:noFill/>
          <a:ln w="12600">
            <a:solidFill>
              <a:srgbClr val="000000"/>
            </a:solidFill>
            <a:miter lim="800000"/>
            <a:headEnd/>
            <a:tailEnd/>
          </a:ln>
          <a:effectLst/>
        </p:spPr>
        <p:txBody>
          <a:bodyPr/>
          <a:lstStyle/>
          <a:p>
            <a:endParaRPr lang="en-GB"/>
          </a:p>
        </p:txBody>
      </p:sp>
      <p:sp>
        <p:nvSpPr>
          <p:cNvPr id="10" name="Date Placeholder 3"/>
          <p:cNvSpPr txBox="1">
            <a:spLocks/>
          </p:cNvSpPr>
          <p:nvPr/>
        </p:nvSpPr>
        <p:spPr bwMode="auto">
          <a:xfrm>
            <a:off x="5000628" y="357166"/>
            <a:ext cx="3500462"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defRPr/>
            </a:lvl1pPr>
          </a:lstStyle>
          <a:p>
            <a:pPr marL="0" marR="0" lvl="0" indent="0" algn="r"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en-GB" sz="1800" b="1" i="0" u="none" strike="noStrike" kern="1200" cap="none" spc="0" normalizeH="0" baseline="0" noProof="0" dirty="0" smtClean="0">
                <a:ln>
                  <a:noFill/>
                </a:ln>
                <a:solidFill>
                  <a:srgbClr val="000000"/>
                </a:solidFill>
                <a:effectLst/>
                <a:uLnTx/>
                <a:uFillTx/>
                <a:latin typeface="Times New Roman" pitchFamily="16" charset="0"/>
                <a:ea typeface="MS Gothic" charset="-128"/>
                <a:cs typeface="Arial Unicode MS" charset="0"/>
              </a:rPr>
              <a:t>doc.: IEEE 802.11-15/0786r0</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Lst>
  <p:timing>
    <p:tnLst>
      <p:par>
        <p:cTn id="1" dur="indefinite" restart="never" nodeType="tmRoot"/>
      </p:par>
    </p:tnLst>
  </p:timing>
  <p:hf hdr="0"/>
  <p:txStyles>
    <p:titleStyle>
      <a:lvl1pPr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mj-lt"/>
          <a:ea typeface="+mj-ea"/>
          <a:cs typeface="+mj-cs"/>
        </a:defRPr>
      </a:lvl1pPr>
      <a:lvl2pPr marL="742950" indent="-28575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2pPr>
      <a:lvl3pPr marL="11430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3pPr>
      <a:lvl4pPr marL="16002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4pPr>
      <a:lvl5pPr marL="20574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5pPr>
      <a:lvl6pPr marL="25146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6pPr>
      <a:lvl7pPr marL="29718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7pPr>
      <a:lvl8pPr marL="34290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8pPr>
      <a:lvl9pPr marL="3886200" indent="-228600" algn="ctr" defTabSz="449263" rtl="0" eaLnBrk="1" fontAlgn="base" hangingPunct="1">
        <a:spcBef>
          <a:spcPct val="0"/>
        </a:spcBef>
        <a:spcAft>
          <a:spcPct val="0"/>
        </a:spcAft>
        <a:buClr>
          <a:srgbClr val="000000"/>
        </a:buClr>
        <a:buSzPct val="100000"/>
        <a:buFont typeface="Times New Roman" pitchFamily="16" charset="0"/>
        <a:defRPr sz="3200" b="1">
          <a:solidFill>
            <a:srgbClr val="000000"/>
          </a:solidFill>
          <a:latin typeface="Times New Roman" pitchFamily="16" charset="0"/>
          <a:ea typeface="MS Gothic" charset="-128"/>
        </a:defRPr>
      </a:lvl9pPr>
    </p:titleStyle>
    <p:bodyStyle>
      <a:lvl1pPr marL="342900" indent="-342900" algn="l" defTabSz="449263" rtl="0" eaLnBrk="1" fontAlgn="base" hangingPunct="1">
        <a:spcBef>
          <a:spcPts val="600"/>
        </a:spcBef>
        <a:spcAft>
          <a:spcPct val="0"/>
        </a:spcAft>
        <a:buClr>
          <a:srgbClr val="000000"/>
        </a:buClr>
        <a:buSzPct val="100000"/>
        <a:buFont typeface="Times New Roman" pitchFamily="16" charset="0"/>
        <a:defRPr sz="2400" b="1">
          <a:solidFill>
            <a:srgbClr val="000000"/>
          </a:solidFill>
          <a:latin typeface="+mn-lt"/>
          <a:ea typeface="+mn-ea"/>
          <a:cs typeface="+mn-cs"/>
        </a:defRPr>
      </a:lvl1pPr>
      <a:lvl2pPr marL="742950" indent="-285750" algn="l" defTabSz="449263" rtl="0" eaLnBrk="1" fontAlgn="base" hangingPunct="1">
        <a:spcBef>
          <a:spcPts val="500"/>
        </a:spcBef>
        <a:spcAft>
          <a:spcPct val="0"/>
        </a:spcAft>
        <a:buClr>
          <a:srgbClr val="000000"/>
        </a:buClr>
        <a:buSzPct val="100000"/>
        <a:buFont typeface="Times New Roman" pitchFamily="16" charset="0"/>
        <a:defRPr sz="2000">
          <a:solidFill>
            <a:srgbClr val="000000"/>
          </a:solidFill>
          <a:latin typeface="+mn-lt"/>
          <a:ea typeface="+mn-ea"/>
        </a:defRPr>
      </a:lvl2pPr>
      <a:lvl3pPr marL="1143000" indent="-228600" algn="l" defTabSz="449263" rtl="0" eaLnBrk="1" fontAlgn="base" hangingPunct="1">
        <a:spcBef>
          <a:spcPts val="450"/>
        </a:spcBef>
        <a:spcAft>
          <a:spcPct val="0"/>
        </a:spcAft>
        <a:buClr>
          <a:srgbClr val="000000"/>
        </a:buClr>
        <a:buSzPct val="100000"/>
        <a:buFont typeface="Times New Roman" pitchFamily="16" charset="0"/>
        <a:defRPr>
          <a:solidFill>
            <a:srgbClr val="000000"/>
          </a:solidFill>
          <a:latin typeface="+mn-lt"/>
          <a:ea typeface="+mn-ea"/>
        </a:defRPr>
      </a:lvl3pPr>
      <a:lvl4pPr marL="16002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4pPr>
      <a:lvl5pPr marL="20574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5pPr>
      <a:lvl6pPr marL="25146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6pPr>
      <a:lvl7pPr marL="29718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7pPr>
      <a:lvl8pPr marL="34290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8pPr>
      <a:lvl9pPr marL="38862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oleObject" Target="../embeddings/Microsoft_Word_97_-_2003_Document1.doc"/><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tmp"/><Relationship Id="rId4" Type="http://schemas.openxmlformats.org/officeDocument/2006/relationships/image" Target="../media/image23.tmp"/></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5.emf"/><Relationship Id="rId5" Type="http://schemas.openxmlformats.org/officeDocument/2006/relationships/package" Target="../embeddings/Microsoft_PowerPoint_Slide1.sldx"/><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hyperlink" Target="https://youtu.be/ZmIVKACW9j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hyperlink" Target="http://youtu.be/daU-2Q4UFK8"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wmf"/></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The first 12 years of wireless LANs</a:t>
            </a:r>
          </a:p>
        </p:txBody>
      </p:sp>
      <p:sp>
        <p:nvSpPr>
          <p:cNvPr id="3" name="Tijdelijke aanduiding voor inhoud 2"/>
          <p:cNvSpPr>
            <a:spLocks noGrp="1"/>
          </p:cNvSpPr>
          <p:nvPr>
            <p:ph idx="1"/>
          </p:nvPr>
        </p:nvSpPr>
        <p:spPr/>
        <p:txBody>
          <a:bodyPr/>
          <a:lstStyle/>
          <a:p>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a:t>
            </a:fld>
            <a:endParaRPr lang="en-GB" dirty="0"/>
          </a:p>
        </p:txBody>
      </p:sp>
      <p:sp>
        <p:nvSpPr>
          <p:cNvPr id="5" name="Tijdelijke aanduiding voor voettekst 4"/>
          <p:cNvSpPr>
            <a:spLocks noGrp="1"/>
          </p:cNvSpPr>
          <p:nvPr>
            <p:ph type="ftr" idx="14"/>
          </p:nvPr>
        </p:nvSpPr>
        <p:spPr/>
        <p:txBody>
          <a:bodyPr/>
          <a:lstStyle/>
          <a:p>
            <a:r>
              <a:rPr lang="en-GB" dirty="0"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graphicFrame>
        <p:nvGraphicFramePr>
          <p:cNvPr id="7" name="Object 6"/>
          <p:cNvGraphicFramePr>
            <a:graphicFrameLocks noChangeAspect="1"/>
          </p:cNvGraphicFramePr>
          <p:nvPr>
            <p:extLst>
              <p:ext uri="{D42A27DB-BD31-4B8C-83A1-F6EECF244321}">
                <p14:modId xmlns:p14="http://schemas.microsoft.com/office/powerpoint/2010/main" val="3089231364"/>
              </p:ext>
            </p:extLst>
          </p:nvPr>
        </p:nvGraphicFramePr>
        <p:xfrm>
          <a:off x="515938" y="2279650"/>
          <a:ext cx="8139112" cy="2498725"/>
        </p:xfrm>
        <a:graphic>
          <a:graphicData uri="http://schemas.openxmlformats.org/presentationml/2006/ole">
            <mc:AlternateContent xmlns:mc="http://schemas.openxmlformats.org/markup-compatibility/2006">
              <mc:Choice xmlns:v="urn:schemas-microsoft-com:vml" Requires="v">
                <p:oleObj spid="_x0000_s4157" name="Document" r:id="rId5" imgW="8257888" imgH="2542097" progId="Word.Document.8">
                  <p:embed/>
                </p:oleObj>
              </mc:Choice>
              <mc:Fallback>
                <p:oleObj name="Document" r:id="rId5" imgW="8257888" imgH="2542097" progId="Word.Document.8">
                  <p:embed/>
                  <p:pic>
                    <p:nvPicPr>
                      <p:cNvPr id="0" name="Object 3"/>
                      <p:cNvPicPr>
                        <a:picLocks noChangeAspect="1" noChangeArrowheads="1"/>
                      </p:cNvPicPr>
                      <p:nvPr/>
                    </p:nvPicPr>
                    <p:blipFill>
                      <a:blip r:embed="rId6"/>
                      <a:srcRect/>
                      <a:stretch>
                        <a:fillRect/>
                      </a:stretch>
                    </p:blipFill>
                    <p:spPr bwMode="auto">
                      <a:xfrm>
                        <a:off x="515938" y="2279650"/>
                        <a:ext cx="8139112" cy="2498725"/>
                      </a:xfrm>
                      <a:prstGeom prst="rect">
                        <a:avLst/>
                      </a:prstGeom>
                      <a:noFill/>
                      <a:ln>
                        <a:noFill/>
                      </a:ln>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4"/>
          <p:cNvSpPr>
            <a:spLocks noChangeArrowheads="1"/>
          </p:cNvSpPr>
          <p:nvPr/>
        </p:nvSpPr>
        <p:spPr bwMode="auto">
          <a:xfrm>
            <a:off x="533400" y="1939925"/>
            <a:ext cx="1447800" cy="381000"/>
          </a:xfrm>
          <a:prstGeom prst="rect">
            <a:avLst/>
          </a:prstGeom>
          <a:noFill/>
          <a:ln w="9525">
            <a:noFill/>
            <a:round/>
            <a:headEnd/>
            <a:tailEnd/>
          </a:ln>
          <a:effectLst/>
        </p:spPr>
        <p:txBody>
          <a:bodyPr lIns="92160" tIns="46080" rIns="92160" bIns="46080"/>
          <a:lstStyle/>
          <a:p>
            <a:pPr>
              <a:spcBef>
                <a:spcPts val="500"/>
              </a:spcBef>
              <a:tabLst>
                <a:tab pos="342900" algn="l"/>
                <a:tab pos="1257300" algn="l"/>
                <a:tab pos="2171700" algn="l"/>
                <a:tab pos="3086100" algn="l"/>
                <a:tab pos="4000500" algn="l"/>
                <a:tab pos="4914900" algn="l"/>
                <a:tab pos="5829300" algn="l"/>
                <a:tab pos="6743700" algn="l"/>
                <a:tab pos="7658100" algn="l"/>
                <a:tab pos="8572500" algn="l"/>
                <a:tab pos="9486900" algn="l"/>
                <a:tab pos="10401300" algn="l"/>
              </a:tabLst>
            </a:pPr>
            <a:r>
              <a:rPr lang="en-GB" sz="2000" dirty="0">
                <a:solidFill>
                  <a:srgbClr val="000000"/>
                </a:solidFill>
              </a:rPr>
              <a:t>Authors:</a:t>
            </a:r>
          </a:p>
        </p:txBody>
      </p:sp>
      <p:sp>
        <p:nvSpPr>
          <p:cNvPr id="9" name="Rectangle 2"/>
          <p:cNvSpPr txBox="1">
            <a:spLocks noChangeArrowheads="1"/>
          </p:cNvSpPr>
          <p:nvPr/>
        </p:nvSpPr>
        <p:spPr bwMode="auto">
          <a:xfrm>
            <a:off x="685800" y="1524000"/>
            <a:ext cx="7772400" cy="396875"/>
          </a:xfrm>
          <a:prstGeom prst="rect">
            <a:avLst/>
          </a:prstGeom>
          <a:noFill/>
          <a:ln w="9525">
            <a:noFill/>
            <a:round/>
            <a:headEnd/>
            <a:tailEnd/>
          </a:ln>
          <a:effectLst/>
        </p:spPr>
        <p:txBody>
          <a:bodyPr vert="horz" wrap="square" lIns="92160" tIns="46080" rIns="92160" bIns="46080" numCol="1" anchor="t" anchorCtr="0" compatLnSpc="1">
            <a:prstTxWarp prst="textNoShape">
              <a:avLst/>
            </a:prstTxWarp>
          </a:bodyPr>
          <a:lstStyle>
            <a:lvl1pPr marL="342900" indent="-342900" algn="l" defTabSz="449263" rtl="0" eaLnBrk="1" fontAlgn="base" hangingPunct="1">
              <a:spcBef>
                <a:spcPts val="600"/>
              </a:spcBef>
              <a:spcAft>
                <a:spcPct val="0"/>
              </a:spcAft>
              <a:buClr>
                <a:srgbClr val="000000"/>
              </a:buClr>
              <a:buSzPct val="100000"/>
              <a:buFont typeface="Times New Roman" pitchFamily="16" charset="0"/>
              <a:defRPr sz="2400" b="1">
                <a:solidFill>
                  <a:srgbClr val="000000"/>
                </a:solidFill>
                <a:latin typeface="+mn-lt"/>
                <a:ea typeface="+mn-ea"/>
                <a:cs typeface="+mn-cs"/>
              </a:defRPr>
            </a:lvl1pPr>
            <a:lvl2pPr marL="742950" indent="-285750" algn="l" defTabSz="449263" rtl="0" eaLnBrk="1" fontAlgn="base" hangingPunct="1">
              <a:spcBef>
                <a:spcPts val="500"/>
              </a:spcBef>
              <a:spcAft>
                <a:spcPct val="0"/>
              </a:spcAft>
              <a:buClr>
                <a:srgbClr val="000000"/>
              </a:buClr>
              <a:buSzPct val="100000"/>
              <a:buFont typeface="Times New Roman" pitchFamily="16" charset="0"/>
              <a:defRPr sz="2000">
                <a:solidFill>
                  <a:srgbClr val="000000"/>
                </a:solidFill>
                <a:latin typeface="+mn-lt"/>
                <a:ea typeface="+mn-ea"/>
              </a:defRPr>
            </a:lvl2pPr>
            <a:lvl3pPr marL="1143000" indent="-228600" algn="l" defTabSz="449263" rtl="0" eaLnBrk="1" fontAlgn="base" hangingPunct="1">
              <a:spcBef>
                <a:spcPts val="450"/>
              </a:spcBef>
              <a:spcAft>
                <a:spcPct val="0"/>
              </a:spcAft>
              <a:buClr>
                <a:srgbClr val="000000"/>
              </a:buClr>
              <a:buSzPct val="100000"/>
              <a:buFont typeface="Times New Roman" pitchFamily="16" charset="0"/>
              <a:defRPr>
                <a:solidFill>
                  <a:srgbClr val="000000"/>
                </a:solidFill>
                <a:latin typeface="+mn-lt"/>
                <a:ea typeface="+mn-ea"/>
              </a:defRPr>
            </a:lvl3pPr>
            <a:lvl4pPr marL="16002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4pPr>
            <a:lvl5pPr marL="20574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5pPr>
            <a:lvl6pPr marL="25146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6pPr>
            <a:lvl7pPr marL="29718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7pPr>
            <a:lvl8pPr marL="34290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8pPr>
            <a:lvl9pPr marL="3886200" indent="-228600" algn="l" defTabSz="449263" rtl="0" eaLnBrk="1" fontAlgn="base" hangingPunct="1">
              <a:spcBef>
                <a:spcPts val="400"/>
              </a:spcBef>
              <a:spcAft>
                <a:spcPct val="0"/>
              </a:spcAft>
              <a:buClr>
                <a:srgbClr val="000000"/>
              </a:buClr>
              <a:buSzPct val="100000"/>
              <a:buFont typeface="Times New Roman" pitchFamily="16" charset="0"/>
              <a:defRPr sz="1600">
                <a:solidFill>
                  <a:srgbClr val="000000"/>
                </a:solidFill>
                <a:latin typeface="+mn-lt"/>
                <a:ea typeface="+mn-ea"/>
              </a:defRPr>
            </a:lvl9pPr>
          </a:lstStyle>
          <a:p>
            <a:pPr algn="ctr">
              <a:spcBef>
                <a:spcPts val="500"/>
              </a:spcBef>
              <a:tabLst>
                <a:tab pos="912813" algn="l"/>
                <a:tab pos="1827213" algn="l"/>
                <a:tab pos="2741613" algn="l"/>
                <a:tab pos="3656013" algn="l"/>
                <a:tab pos="4570413" algn="l"/>
                <a:tab pos="5484813" algn="l"/>
                <a:tab pos="6399213" algn="l"/>
                <a:tab pos="7313613" algn="l"/>
                <a:tab pos="8228013" algn="l"/>
                <a:tab pos="9142413" algn="l"/>
                <a:tab pos="10056813" algn="l"/>
              </a:tabLst>
            </a:pPr>
            <a:r>
              <a:rPr lang="en-GB" sz="2000" kern="0" dirty="0" smtClean="0"/>
              <a:t>Date:</a:t>
            </a:r>
            <a:r>
              <a:rPr lang="en-GB" sz="2000" b="0" kern="0" dirty="0" smtClean="0"/>
              <a:t> 2015-07-15</a:t>
            </a:r>
            <a:endParaRPr lang="en-GB" sz="2000" b="0" kern="0" dirty="0"/>
          </a:p>
        </p:txBody>
      </p:sp>
    </p:spTree>
    <p:extLst>
      <p:ext uri="{BB962C8B-B14F-4D97-AF65-F5344CB8AC3E}">
        <p14:creationId xmlns:p14="http://schemas.microsoft.com/office/powerpoint/2010/main" val="17755351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5"/>
          </p:nvPr>
        </p:nvSpPr>
        <p:spPr>
          <a:xfrm>
            <a:off x="714348" y="357166"/>
            <a:ext cx="2374889" cy="273050"/>
          </a:xfrm>
        </p:spPr>
        <p:txBody>
          <a:bodyPr/>
          <a:lstStyle/>
          <a:p>
            <a:r>
              <a:rPr lang="en-US" smtClean="0"/>
              <a:t>July 2015</a:t>
            </a:r>
            <a:endParaRPr lang="en-GB"/>
          </a:p>
        </p:txBody>
      </p:sp>
      <p:sp>
        <p:nvSpPr>
          <p:cNvPr id="5" name="Footer Placeholder 4"/>
          <p:cNvSpPr>
            <a:spLocks noGrp="1"/>
          </p:cNvSpPr>
          <p:nvPr>
            <p:ph type="ftr" idx="14"/>
          </p:nvPr>
        </p:nvSpPr>
        <p:spPr>
          <a:xfrm>
            <a:off x="6143636" y="6475413"/>
            <a:ext cx="2398702" cy="180975"/>
          </a:xfrm>
        </p:spPr>
        <p:txBody>
          <a:bodyPr/>
          <a:lstStyle/>
          <a:p>
            <a:r>
              <a:rPr lang="en-GB" smtClean="0"/>
              <a:t>Hayes, first WG Chair</a:t>
            </a:r>
            <a:endParaRPr lang="en-GB" dirty="0"/>
          </a:p>
        </p:txBody>
      </p:sp>
      <p:sp>
        <p:nvSpPr>
          <p:cNvPr id="6" name="Slide Number Placeholder 5"/>
          <p:cNvSpPr>
            <a:spLocks noGrp="1"/>
          </p:cNvSpPr>
          <p:nvPr>
            <p:ph type="sldNum" idx="12"/>
          </p:nvPr>
        </p:nvSpPr>
        <p:spPr/>
        <p:txBody>
          <a:bodyPr/>
          <a:lstStyle/>
          <a:p>
            <a:r>
              <a:rPr lang="en-GB"/>
              <a:t>Slide </a:t>
            </a:r>
            <a:fld id="{DC83D890-10BB-4905-98E9-EC5FFEC1B9BB}" type="slidenum">
              <a:rPr lang="en-GB"/>
              <a:pPr/>
              <a:t>10</a:t>
            </a:fld>
            <a:endParaRPr lang="en-GB"/>
          </a:p>
        </p:txBody>
      </p:sp>
      <p:sp>
        <p:nvSpPr>
          <p:cNvPr id="10241" name="Rectangle 1"/>
          <p:cNvSpPr>
            <a:spLocks noGrp="1" noChangeArrowheads="1"/>
          </p:cNvSpPr>
          <p:nvPr>
            <p:ph type="title"/>
          </p:nvPr>
        </p:nvSpPr>
        <p:spPr>
          <a:xfrm>
            <a:off x="685800" y="684213"/>
            <a:ext cx="7772400" cy="1160462"/>
          </a:xfrm>
          <a:ln/>
        </p:spPr>
        <p:txBody>
          <a:bodyPr lIns="90000" tIns="46800" rIns="90000" bIns="46800"/>
          <a:lstStyle/>
          <a:p>
            <a:r>
              <a:rPr lang="en-US" dirty="0" smtClean="0"/>
              <a:t>The man behind the Report and order</a:t>
            </a:r>
            <a:endParaRPr lang="en-US" dirty="0"/>
          </a:p>
        </p:txBody>
      </p:sp>
      <p:sp>
        <p:nvSpPr>
          <p:cNvPr id="10242" name="Rectangle 2"/>
          <p:cNvSpPr>
            <a:spLocks noGrp="1" noChangeArrowheads="1"/>
          </p:cNvSpPr>
          <p:nvPr>
            <p:ph type="body" idx="1"/>
          </p:nvPr>
        </p:nvSpPr>
        <p:spPr>
          <a:xfrm>
            <a:off x="685800" y="1981200"/>
            <a:ext cx="7772400" cy="4208463"/>
          </a:xfrm>
          <a:ln/>
        </p:spPr>
        <p:txBody>
          <a:bodyPr/>
          <a:lstStyle/>
          <a:p>
            <a:endParaRPr lang="en-US" dirty="0"/>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3728" y="1916832"/>
            <a:ext cx="4278763" cy="4296722"/>
          </a:xfrm>
          <a:prstGeom prst="rect">
            <a:avLst/>
          </a:prstGeom>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Vic, please make us an industry standard</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11</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10" name="Tijdelijke aanduiding voor inhoud 9"/>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67544" y="1772816"/>
            <a:ext cx="8049251" cy="4104456"/>
          </a:xfrm>
        </p:spPr>
      </p:pic>
    </p:spTree>
    <p:extLst>
      <p:ext uri="{BB962C8B-B14F-4D97-AF65-F5344CB8AC3E}">
        <p14:creationId xmlns:p14="http://schemas.microsoft.com/office/powerpoint/2010/main" val="18851941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IEEE 802.4c Alias 4l</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12</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
        <p:nvSpPr>
          <p:cNvPr id="8" name="Tijdelijke aanduiding voor inhoud 7"/>
          <p:cNvSpPr>
            <a:spLocks noGrp="1"/>
          </p:cNvSpPr>
          <p:nvPr>
            <p:ph idx="1"/>
          </p:nvPr>
        </p:nvSpPr>
        <p:spPr/>
        <p:txBody>
          <a:bodyPr/>
          <a:lstStyle/>
          <a:p>
            <a:pPr>
              <a:buFont typeface="Arial" panose="020B0604020202020204" pitchFamily="34" charset="0"/>
              <a:buChar char="•"/>
            </a:pPr>
            <a:r>
              <a:rPr lang="en-GB" dirty="0" smtClean="0"/>
              <a:t>July 1988 – July 1990</a:t>
            </a:r>
          </a:p>
          <a:p>
            <a:pPr>
              <a:buFont typeface="Arial" panose="020B0604020202020204" pitchFamily="34" charset="0"/>
              <a:buChar char="•"/>
            </a:pPr>
            <a:r>
              <a:rPr lang="en-GB" dirty="0" smtClean="0"/>
              <a:t>Indoor radio channel characteristics</a:t>
            </a:r>
          </a:p>
          <a:p>
            <a:pPr lvl="1">
              <a:buFont typeface="Arial" panose="020B0604020202020204" pitchFamily="34" charset="0"/>
              <a:buChar char="•"/>
            </a:pPr>
            <a:r>
              <a:rPr lang="en-GB" dirty="0" smtClean="0"/>
              <a:t>Retail environment</a:t>
            </a:r>
          </a:p>
          <a:p>
            <a:pPr lvl="1">
              <a:buFont typeface="Arial" panose="020B0604020202020204" pitchFamily="34" charset="0"/>
              <a:buChar char="•"/>
            </a:pPr>
            <a:r>
              <a:rPr lang="en-GB" dirty="0" smtClean="0"/>
              <a:t>Car manufacturing environment</a:t>
            </a:r>
          </a:p>
          <a:p>
            <a:pPr lvl="1">
              <a:buFont typeface="Arial" panose="020B0604020202020204" pitchFamily="34" charset="0"/>
              <a:buChar char="•"/>
            </a:pPr>
            <a:r>
              <a:rPr lang="en-GB" dirty="0" smtClean="0"/>
              <a:t>Microwave oven emissions</a:t>
            </a:r>
          </a:p>
          <a:p>
            <a:pPr lvl="1">
              <a:buFont typeface="Arial" panose="020B0604020202020204" pitchFamily="34" charset="0"/>
              <a:buChar char="•"/>
            </a:pPr>
            <a:r>
              <a:rPr lang="en-GB" dirty="0" smtClean="0"/>
              <a:t>Thesis of </a:t>
            </a:r>
            <a:r>
              <a:rPr lang="en-GB" dirty="0" err="1" smtClean="0"/>
              <a:t>Dr.</a:t>
            </a:r>
            <a:r>
              <a:rPr lang="en-GB" dirty="0" smtClean="0"/>
              <a:t> Theodore Rappaport, </a:t>
            </a:r>
            <a:r>
              <a:rPr lang="en-GB" i="1" dirty="0" smtClean="0"/>
              <a:t>Radio Channel Modelling in Manufacturing environments </a:t>
            </a:r>
            <a:r>
              <a:rPr lang="en-GB" dirty="0"/>
              <a:t>and</a:t>
            </a:r>
            <a:r>
              <a:rPr lang="en-GB" i="1" dirty="0" smtClean="0"/>
              <a:t> Characterization of UHF factory multipath channels </a:t>
            </a:r>
            <a:r>
              <a:rPr lang="en-GB" dirty="0"/>
              <a:t>in 802.4l/89-14a and -14b</a:t>
            </a:r>
          </a:p>
          <a:p>
            <a:pPr>
              <a:buFont typeface="Arial" panose="020B0604020202020204" pitchFamily="34" charset="0"/>
              <a:buChar char="•"/>
            </a:pPr>
            <a:r>
              <a:rPr lang="en-GB" dirty="0" smtClean="0"/>
              <a:t>Appropriate modulation techniques</a:t>
            </a:r>
          </a:p>
          <a:p>
            <a:pPr lvl="1">
              <a:buFont typeface="Arial" panose="020B0604020202020204" pitchFamily="34" charset="0"/>
              <a:buChar char="•"/>
            </a:pPr>
            <a:r>
              <a:rPr lang="en-GB" dirty="0" smtClean="0"/>
              <a:t>16 chip pseudo random code already proposed in 802.4l/89-16</a:t>
            </a:r>
            <a:endParaRPr lang="en-GB" dirty="0"/>
          </a:p>
        </p:txBody>
      </p:sp>
    </p:spTree>
    <p:extLst>
      <p:ext uri="{BB962C8B-B14F-4D97-AF65-F5344CB8AC3E}">
        <p14:creationId xmlns:p14="http://schemas.microsoft.com/office/powerpoint/2010/main" val="25541181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Indoor radio characteristics</a:t>
            </a:r>
            <a:br>
              <a:rPr lang="en-GB" dirty="0" smtClean="0"/>
            </a:br>
            <a:r>
              <a:rPr lang="en-GB" dirty="0" smtClean="0"/>
              <a:t>Car factory, two dimensional</a:t>
            </a:r>
            <a:endParaRPr lang="en-GB" dirty="0"/>
          </a:p>
        </p:txBody>
      </p:sp>
      <p:pic>
        <p:nvPicPr>
          <p:cNvPr id="7" name="Tijdelijke aanduiding voor inhoud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71600" y="3429000"/>
            <a:ext cx="6885293" cy="3027415"/>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13</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
        <p:nvSpPr>
          <p:cNvPr id="3" name="Tekstvak 2"/>
          <p:cNvSpPr txBox="1"/>
          <p:nvPr/>
        </p:nvSpPr>
        <p:spPr>
          <a:xfrm>
            <a:off x="683568" y="1844824"/>
            <a:ext cx="5513048" cy="1569660"/>
          </a:xfrm>
          <a:prstGeom prst="rect">
            <a:avLst/>
          </a:prstGeom>
          <a:noFill/>
        </p:spPr>
        <p:txBody>
          <a:bodyPr wrap="none" rtlCol="0">
            <a:spAutoFit/>
          </a:bodyPr>
          <a:lstStyle/>
          <a:p>
            <a:pPr marL="342900" indent="-342900">
              <a:buFont typeface="Arial" panose="020B0604020202020204" pitchFamily="34" charset="0"/>
              <a:buChar char="•"/>
            </a:pPr>
            <a:r>
              <a:rPr lang="en-GB" dirty="0" smtClean="0">
                <a:solidFill>
                  <a:schemeClr val="tx1"/>
                </a:solidFill>
              </a:rPr>
              <a:t>Hardware built by Larry van der </a:t>
            </a:r>
            <a:r>
              <a:rPr lang="en-GB" dirty="0" err="1" smtClean="0">
                <a:solidFill>
                  <a:schemeClr val="tx1"/>
                </a:solidFill>
              </a:rPr>
              <a:t>Jagt</a:t>
            </a:r>
            <a:endParaRPr lang="en-GB" dirty="0" smtClean="0">
              <a:solidFill>
                <a:schemeClr val="tx1"/>
              </a:solidFill>
            </a:endParaRPr>
          </a:p>
          <a:p>
            <a:pPr marL="342900" indent="-342900">
              <a:buFont typeface="Arial" panose="020B0604020202020204" pitchFamily="34" charset="0"/>
              <a:buChar char="•"/>
            </a:pPr>
            <a:r>
              <a:rPr lang="en-GB" dirty="0" smtClean="0">
                <a:solidFill>
                  <a:schemeClr val="tx1"/>
                </a:solidFill>
              </a:rPr>
              <a:t>Data capture by Gunther Martin</a:t>
            </a:r>
          </a:p>
          <a:p>
            <a:pPr marL="342900" indent="-342900">
              <a:buFont typeface="Arial" panose="020B0604020202020204" pitchFamily="34" charset="0"/>
              <a:buChar char="•"/>
            </a:pPr>
            <a:r>
              <a:rPr lang="en-GB" dirty="0" smtClean="0">
                <a:solidFill>
                  <a:schemeClr val="tx1"/>
                </a:solidFill>
              </a:rPr>
              <a:t>Access to factory by </a:t>
            </a:r>
            <a:r>
              <a:rPr lang="en-GB" dirty="0" err="1" smtClean="0">
                <a:solidFill>
                  <a:schemeClr val="tx1"/>
                </a:solidFill>
              </a:rPr>
              <a:t>Orest</a:t>
            </a:r>
            <a:r>
              <a:rPr lang="en-GB" dirty="0" smtClean="0">
                <a:solidFill>
                  <a:schemeClr val="tx1"/>
                </a:solidFill>
              </a:rPr>
              <a:t> </a:t>
            </a:r>
            <a:r>
              <a:rPr lang="en-GB" dirty="0" err="1" smtClean="0">
                <a:solidFill>
                  <a:schemeClr val="tx1"/>
                </a:solidFill>
              </a:rPr>
              <a:t>Storoschuk</a:t>
            </a:r>
            <a:endParaRPr lang="en-GB" dirty="0" smtClean="0">
              <a:solidFill>
                <a:schemeClr val="tx1"/>
              </a:solidFill>
            </a:endParaRPr>
          </a:p>
          <a:p>
            <a:pPr marL="342900" indent="-342900">
              <a:buFont typeface="Arial" panose="020B0604020202020204" pitchFamily="34" charset="0"/>
              <a:buChar char="•"/>
            </a:pPr>
            <a:r>
              <a:rPr lang="en-GB" dirty="0" smtClean="0">
                <a:solidFill>
                  <a:schemeClr val="tx1"/>
                </a:solidFill>
              </a:rPr>
              <a:t>Analysis and shows by Michael </a:t>
            </a:r>
            <a:r>
              <a:rPr lang="en-GB" dirty="0" err="1" smtClean="0">
                <a:solidFill>
                  <a:schemeClr val="tx1"/>
                </a:solidFill>
              </a:rPr>
              <a:t>Masleid</a:t>
            </a:r>
            <a:endParaRPr lang="en-GB" dirty="0">
              <a:solidFill>
                <a:schemeClr val="tx1"/>
              </a:solidFill>
            </a:endParaRPr>
          </a:p>
        </p:txBody>
      </p:sp>
    </p:spTree>
    <p:extLst>
      <p:ext uri="{BB962C8B-B14F-4D97-AF65-F5344CB8AC3E}">
        <p14:creationId xmlns:p14="http://schemas.microsoft.com/office/powerpoint/2010/main" val="16258562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Indoor radio characteristics</a:t>
            </a:r>
            <a:br>
              <a:rPr lang="en-GB" dirty="0" smtClean="0"/>
            </a:br>
            <a:r>
              <a:rPr lang="en-GB" dirty="0" smtClean="0"/>
              <a:t>Three dimensional through cross-eye view</a:t>
            </a:r>
            <a:endParaRPr lang="en-GB" dirty="0"/>
          </a:p>
        </p:txBody>
      </p:sp>
      <p:pic>
        <p:nvPicPr>
          <p:cNvPr id="7" name="Tijdelijke aanduiding voor inhoud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660232" y="1849946"/>
            <a:ext cx="1268777" cy="4113213"/>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14</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6146" name="Picture 2" descr="D:\Hayes\My Archive\Presentations\2015-07 25th anniversary 802.11\3 dim MSEQ01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68" y="1844823"/>
            <a:ext cx="5688632" cy="4366975"/>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p:cNvSpPr txBox="1"/>
          <p:nvPr/>
        </p:nvSpPr>
        <p:spPr>
          <a:xfrm>
            <a:off x="611560" y="6211798"/>
            <a:ext cx="1252266" cy="338554"/>
          </a:xfrm>
          <a:prstGeom prst="rect">
            <a:avLst/>
          </a:prstGeom>
          <a:noFill/>
        </p:spPr>
        <p:txBody>
          <a:bodyPr wrap="none" rtlCol="0">
            <a:spAutoFit/>
          </a:bodyPr>
          <a:lstStyle/>
          <a:p>
            <a:r>
              <a:rPr lang="en-GB" sz="1600" dirty="0" smtClean="0">
                <a:solidFill>
                  <a:schemeClr val="tx1"/>
                </a:solidFill>
              </a:rPr>
              <a:t>1990 version</a:t>
            </a:r>
            <a:endParaRPr lang="en-GB" sz="1600" dirty="0">
              <a:solidFill>
                <a:schemeClr val="tx1"/>
              </a:solidFill>
            </a:endParaRPr>
          </a:p>
        </p:txBody>
      </p:sp>
    </p:spTree>
    <p:extLst>
      <p:ext uri="{BB962C8B-B14F-4D97-AF65-F5344CB8AC3E}">
        <p14:creationId xmlns:p14="http://schemas.microsoft.com/office/powerpoint/2010/main" val="33633549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Indoor radio characteristics</a:t>
            </a:r>
            <a:br>
              <a:rPr lang="en-GB" dirty="0"/>
            </a:br>
            <a:r>
              <a:rPr lang="en-GB" dirty="0"/>
              <a:t>Three </a:t>
            </a:r>
            <a:r>
              <a:rPr lang="en-GB" dirty="0" smtClean="0"/>
              <a:t>dimensional </a:t>
            </a:r>
            <a:r>
              <a:rPr lang="en-GB" dirty="0"/>
              <a:t>through cross-eye view</a:t>
            </a:r>
          </a:p>
        </p:txBody>
      </p:sp>
      <p:sp>
        <p:nvSpPr>
          <p:cNvPr id="3" name="Tijdelijke aanduiding voor inhoud 2"/>
          <p:cNvSpPr>
            <a:spLocks noGrp="1"/>
          </p:cNvSpPr>
          <p:nvPr>
            <p:ph idx="1"/>
          </p:nvPr>
        </p:nvSpPr>
        <p:spPr/>
        <p:txBody>
          <a:bodyPr/>
          <a:lstStyle/>
          <a:p>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15</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9"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3" y="1784835"/>
            <a:ext cx="1975070" cy="4412834"/>
          </a:xfrm>
          <a:prstGeom prst="rect">
            <a:avLst/>
          </a:prstGeom>
        </p:spPr>
      </p:pic>
      <p:pic>
        <p:nvPicPr>
          <p:cNvPr id="10"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1784835"/>
            <a:ext cx="1984269" cy="4424852"/>
          </a:xfrm>
          <a:prstGeom prst="rect">
            <a:avLst/>
          </a:prstGeom>
        </p:spPr>
      </p:pic>
      <p:pic>
        <p:nvPicPr>
          <p:cNvPr id="11"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576" y="1772816"/>
            <a:ext cx="1919047" cy="4424852"/>
          </a:xfrm>
          <a:prstGeom prst="rect">
            <a:avLst/>
          </a:prstGeom>
        </p:spPr>
      </p:pic>
      <p:sp>
        <p:nvSpPr>
          <p:cNvPr id="7" name="Tekstvak 6"/>
          <p:cNvSpPr txBox="1"/>
          <p:nvPr/>
        </p:nvSpPr>
        <p:spPr>
          <a:xfrm>
            <a:off x="413555" y="6197668"/>
            <a:ext cx="3568606" cy="338554"/>
          </a:xfrm>
          <a:prstGeom prst="rect">
            <a:avLst/>
          </a:prstGeom>
          <a:noFill/>
        </p:spPr>
        <p:txBody>
          <a:bodyPr wrap="none" rtlCol="0">
            <a:spAutoFit/>
          </a:bodyPr>
          <a:lstStyle/>
          <a:p>
            <a:r>
              <a:rPr lang="en-GB" sz="1600" dirty="0" smtClean="0">
                <a:solidFill>
                  <a:schemeClr val="tx1"/>
                </a:solidFill>
              </a:rPr>
              <a:t>Recent recalculation by Michael </a:t>
            </a:r>
            <a:r>
              <a:rPr lang="en-GB" sz="1600" dirty="0" err="1" smtClean="0">
                <a:solidFill>
                  <a:schemeClr val="tx1"/>
                </a:solidFill>
              </a:rPr>
              <a:t>Masleid</a:t>
            </a:r>
            <a:endParaRPr lang="en-GB" sz="1600" dirty="0">
              <a:solidFill>
                <a:schemeClr val="tx1"/>
              </a:solidFill>
            </a:endParaRPr>
          </a:p>
        </p:txBody>
      </p:sp>
    </p:spTree>
    <p:extLst>
      <p:ext uri="{BB962C8B-B14F-4D97-AF65-F5344CB8AC3E}">
        <p14:creationId xmlns:p14="http://schemas.microsoft.com/office/powerpoint/2010/main" val="36992488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Indoor radio characteristics</a:t>
            </a:r>
            <a:br>
              <a:rPr lang="en-GB" dirty="0"/>
            </a:br>
            <a:r>
              <a:rPr lang="en-GB" dirty="0"/>
              <a:t>T</a:t>
            </a:r>
            <a:r>
              <a:rPr lang="en-GB" dirty="0" smtClean="0"/>
              <a:t>hree dimensional through origami</a:t>
            </a:r>
            <a:endParaRPr lang="en-GB" dirty="0"/>
          </a:p>
        </p:txBody>
      </p:sp>
      <p:sp>
        <p:nvSpPr>
          <p:cNvPr id="3" name="Tijdelijke aanduiding voor inhoud 2"/>
          <p:cNvSpPr>
            <a:spLocks noGrp="1"/>
          </p:cNvSpPr>
          <p:nvPr>
            <p:ph idx="1"/>
          </p:nvPr>
        </p:nvSpPr>
        <p:spPr/>
        <p:txBody>
          <a:bodyPr/>
          <a:lstStyle/>
          <a:p>
            <a:r>
              <a:rPr lang="en-GB" dirty="0" smtClean="0"/>
              <a:t>Impulse response constructed in Origami (Michael)</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16</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graphicFrame>
        <p:nvGraphicFramePr>
          <p:cNvPr id="7" name="Object 6"/>
          <p:cNvGraphicFramePr>
            <a:graphicFrameLocks noChangeAspect="1"/>
          </p:cNvGraphicFramePr>
          <p:nvPr>
            <p:extLst>
              <p:ext uri="{D42A27DB-BD31-4B8C-83A1-F6EECF244321}">
                <p14:modId xmlns:p14="http://schemas.microsoft.com/office/powerpoint/2010/main" val="830241502"/>
              </p:ext>
            </p:extLst>
          </p:nvPr>
        </p:nvGraphicFramePr>
        <p:xfrm>
          <a:off x="1115616" y="2492896"/>
          <a:ext cx="7056785" cy="3968637"/>
        </p:xfrm>
        <a:graphic>
          <a:graphicData uri="http://schemas.openxmlformats.org/presentationml/2006/ole">
            <mc:AlternateContent xmlns:mc="http://schemas.openxmlformats.org/markup-compatibility/2006">
              <mc:Choice xmlns:v="urn:schemas-microsoft-com:vml" Requires="v">
                <p:oleObj spid="_x0000_s5156" name="Dia" r:id="rId5" imgW="6094318" imgH="3427533" progId="PowerPoint.Slide.12">
                  <p:embed/>
                </p:oleObj>
              </mc:Choice>
              <mc:Fallback>
                <p:oleObj name="Dia" r:id="rId5" imgW="6094318" imgH="3427533" progId="PowerPoint.Slide.12">
                  <p:embed/>
                  <p:pic>
                    <p:nvPicPr>
                      <p:cNvPr id="0" name=""/>
                      <p:cNvPicPr/>
                      <p:nvPr/>
                    </p:nvPicPr>
                    <p:blipFill>
                      <a:blip r:embed="rId6"/>
                      <a:stretch>
                        <a:fillRect/>
                      </a:stretch>
                    </p:blipFill>
                    <p:spPr>
                      <a:xfrm>
                        <a:off x="1115616" y="2492896"/>
                        <a:ext cx="7056785" cy="3968637"/>
                      </a:xfrm>
                      <a:prstGeom prst="rect">
                        <a:avLst/>
                      </a:prstGeom>
                    </p:spPr>
                  </p:pic>
                </p:oleObj>
              </mc:Fallback>
            </mc:AlternateContent>
          </a:graphicData>
        </a:graphic>
      </p:graphicFrame>
    </p:spTree>
    <p:extLst>
      <p:ext uri="{BB962C8B-B14F-4D97-AF65-F5344CB8AC3E}">
        <p14:creationId xmlns:p14="http://schemas.microsoft.com/office/powerpoint/2010/main" val="4231762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Indoor radio characteristics</a:t>
            </a:r>
            <a:br>
              <a:rPr lang="en-GB" dirty="0"/>
            </a:br>
            <a:r>
              <a:rPr lang="en-GB" dirty="0"/>
              <a:t>T</a:t>
            </a:r>
            <a:r>
              <a:rPr lang="en-GB" dirty="0" smtClean="0"/>
              <a:t>hree dimensional through origami</a:t>
            </a:r>
            <a:endParaRPr lang="en-GB" dirty="0"/>
          </a:p>
        </p:txBody>
      </p:sp>
      <p:sp>
        <p:nvSpPr>
          <p:cNvPr id="3" name="Tijdelijke aanduiding voor inhoud 2"/>
          <p:cNvSpPr>
            <a:spLocks noGrp="1"/>
          </p:cNvSpPr>
          <p:nvPr>
            <p:ph idx="1"/>
          </p:nvPr>
        </p:nvSpPr>
        <p:spPr>
          <a:xfrm>
            <a:off x="685800" y="1772817"/>
            <a:ext cx="7770813" cy="3816424"/>
          </a:xfrm>
        </p:spPr>
        <p:txBody>
          <a:bodyPr/>
          <a:lstStyle/>
          <a:p>
            <a:r>
              <a:rPr lang="en-GB" dirty="0"/>
              <a:t>Impulse response constructed in </a:t>
            </a:r>
            <a:r>
              <a:rPr lang="en-GB" dirty="0" smtClean="0"/>
              <a:t>Origami (Vic’s </a:t>
            </a:r>
            <a:r>
              <a:rPr lang="en-GB" dirty="0" err="1" smtClean="0"/>
              <a:t>contruction</a:t>
            </a:r>
            <a:r>
              <a:rPr lang="en-GB" dirty="0" smtClean="0"/>
              <a:t> with Michael’s templates)</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17</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8" name="Afbeelding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4115" y="3201231"/>
            <a:ext cx="2965430" cy="1666572"/>
          </a:xfrm>
          <a:prstGeom prst="rect">
            <a:avLst/>
          </a:prstGeom>
        </p:spPr>
      </p:pic>
      <p:pic>
        <p:nvPicPr>
          <p:cNvPr id="9" name="Afbeelding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1998541" y="3192875"/>
            <a:ext cx="2926080" cy="1643925"/>
          </a:xfrm>
          <a:prstGeom prst="rect">
            <a:avLst/>
          </a:prstGeom>
        </p:spPr>
      </p:pic>
      <p:pic>
        <p:nvPicPr>
          <p:cNvPr id="10" name="Afbeelding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6200000">
            <a:off x="3940819" y="3192874"/>
            <a:ext cx="2926080" cy="1643925"/>
          </a:xfrm>
          <a:prstGeom prst="rect">
            <a:avLst/>
          </a:prstGeom>
        </p:spPr>
      </p:pic>
      <p:pic>
        <p:nvPicPr>
          <p:cNvPr id="11" name="Afbeelding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5947149" y="3192873"/>
            <a:ext cx="2926080" cy="1643925"/>
          </a:xfrm>
          <a:prstGeom prst="rect">
            <a:avLst/>
          </a:prstGeom>
        </p:spPr>
      </p:pic>
      <p:sp>
        <p:nvSpPr>
          <p:cNvPr id="7" name="Tekstvak 6"/>
          <p:cNvSpPr txBox="1"/>
          <p:nvPr/>
        </p:nvSpPr>
        <p:spPr>
          <a:xfrm>
            <a:off x="673544" y="6021288"/>
            <a:ext cx="3812262" cy="461665"/>
          </a:xfrm>
          <a:prstGeom prst="rect">
            <a:avLst/>
          </a:prstGeom>
          <a:noFill/>
        </p:spPr>
        <p:txBody>
          <a:bodyPr wrap="none" rtlCol="0">
            <a:spAutoFit/>
          </a:bodyPr>
          <a:lstStyle/>
          <a:p>
            <a:r>
              <a:rPr lang="en-GB" dirty="0" smtClean="0">
                <a:solidFill>
                  <a:schemeClr val="tx1"/>
                </a:solidFill>
                <a:hlinkClick r:id="rId7"/>
              </a:rPr>
              <a:t>Dynamic view in </a:t>
            </a:r>
            <a:r>
              <a:rPr lang="en-GB" dirty="0" smtClean="0">
                <a:solidFill>
                  <a:schemeClr val="tx1"/>
                </a:solidFill>
                <a:hlinkClick r:id="rId7"/>
              </a:rPr>
              <a:t>a video clip</a:t>
            </a:r>
            <a:endParaRPr lang="en-GB" dirty="0">
              <a:solidFill>
                <a:schemeClr val="tx1"/>
              </a:solidFill>
            </a:endParaRPr>
          </a:p>
        </p:txBody>
      </p:sp>
    </p:spTree>
    <p:extLst>
      <p:ext uri="{BB962C8B-B14F-4D97-AF65-F5344CB8AC3E}">
        <p14:creationId xmlns:p14="http://schemas.microsoft.com/office/powerpoint/2010/main" val="20409225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Indoor radio characteristics</a:t>
            </a:r>
            <a:br>
              <a:rPr lang="en-GB" dirty="0"/>
            </a:br>
            <a:r>
              <a:rPr lang="en-GB" dirty="0"/>
              <a:t>Car </a:t>
            </a:r>
            <a:r>
              <a:rPr lang="en-GB" dirty="0" smtClean="0"/>
              <a:t>factory, three dimensional, 2</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18</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
        <p:nvSpPr>
          <p:cNvPr id="8" name="Tekstvak 7"/>
          <p:cNvSpPr txBox="1"/>
          <p:nvPr/>
        </p:nvSpPr>
        <p:spPr>
          <a:xfrm>
            <a:off x="413555" y="6197668"/>
            <a:ext cx="5684569" cy="338554"/>
          </a:xfrm>
          <a:prstGeom prst="rect">
            <a:avLst/>
          </a:prstGeom>
          <a:noFill/>
        </p:spPr>
        <p:txBody>
          <a:bodyPr wrap="none" rtlCol="0">
            <a:spAutoFit/>
          </a:bodyPr>
          <a:lstStyle/>
          <a:p>
            <a:r>
              <a:rPr lang="en-GB" sz="1600" dirty="0" smtClean="0">
                <a:solidFill>
                  <a:schemeClr val="tx1"/>
                </a:solidFill>
              </a:rPr>
              <a:t>Original start followed by recent recalculation by Michael </a:t>
            </a:r>
            <a:r>
              <a:rPr lang="en-GB" sz="1600" dirty="0" err="1" smtClean="0">
                <a:solidFill>
                  <a:schemeClr val="tx1"/>
                </a:solidFill>
              </a:rPr>
              <a:t>Masleid</a:t>
            </a:r>
            <a:endParaRPr lang="en-GB" sz="1600" dirty="0">
              <a:solidFill>
                <a:schemeClr val="tx1"/>
              </a:solidFill>
            </a:endParaRPr>
          </a:p>
        </p:txBody>
      </p:sp>
      <p:sp>
        <p:nvSpPr>
          <p:cNvPr id="3" name="Tijdelijke aanduiding voor inhoud 2"/>
          <p:cNvSpPr>
            <a:spLocks noGrp="1"/>
          </p:cNvSpPr>
          <p:nvPr>
            <p:ph idx="1"/>
          </p:nvPr>
        </p:nvSpPr>
        <p:spPr>
          <a:xfrm>
            <a:off x="685800" y="1772816"/>
            <a:ext cx="7770813" cy="4321597"/>
          </a:xfrm>
        </p:spPr>
        <p:txBody>
          <a:bodyPr/>
          <a:lstStyle/>
          <a:p>
            <a:r>
              <a:rPr lang="en-GB" dirty="0" smtClean="0"/>
              <a:t>Synthesis of the impulse response prepared by Michael </a:t>
            </a:r>
            <a:r>
              <a:rPr lang="en-GB" dirty="0" err="1" smtClean="0"/>
              <a:t>Masleid</a:t>
            </a:r>
            <a:endParaRPr lang="en-GB" dirty="0" smtClean="0"/>
          </a:p>
          <a:p>
            <a:r>
              <a:rPr lang="en-GB" dirty="0" err="1" smtClean="0">
                <a:hlinkClick r:id="rId3"/>
              </a:rPr>
              <a:t>Videoclip</a:t>
            </a:r>
            <a:r>
              <a:rPr lang="en-GB" dirty="0" smtClean="0"/>
              <a:t> </a:t>
            </a:r>
          </a:p>
          <a:p>
            <a:endParaRPr lang="en-GB" dirty="0"/>
          </a:p>
        </p:txBody>
      </p:sp>
      <p:pic>
        <p:nvPicPr>
          <p:cNvPr id="10" name="Afbeelding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43808" y="2420888"/>
            <a:ext cx="5525289" cy="3776780"/>
          </a:xfrm>
          <a:prstGeom prst="rect">
            <a:avLst/>
          </a:prstGeom>
        </p:spPr>
      </p:pic>
    </p:spTree>
    <p:extLst>
      <p:ext uri="{BB962C8B-B14F-4D97-AF65-F5344CB8AC3E}">
        <p14:creationId xmlns:p14="http://schemas.microsoft.com/office/powerpoint/2010/main" val="7004747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From 802.4 to 802.11</a:t>
            </a:r>
            <a:endParaRPr lang="en-GB" dirty="0"/>
          </a:p>
        </p:txBody>
      </p:sp>
      <p:sp>
        <p:nvSpPr>
          <p:cNvPr id="3" name="Tijdelijke aanduiding voor inhoud 2"/>
          <p:cNvSpPr>
            <a:spLocks noGrp="1"/>
          </p:cNvSpPr>
          <p:nvPr>
            <p:ph idx="1"/>
          </p:nvPr>
        </p:nvSpPr>
        <p:spPr/>
        <p:txBody>
          <a:bodyPr/>
          <a:lstStyle/>
          <a:p>
            <a:pPr marL="0" indent="0"/>
            <a:r>
              <a:rPr lang="en-GB" dirty="0" smtClean="0"/>
              <a:t>During the spring 1990 it became clear that the Token Bus protocol could not adapt to a radio channel.</a:t>
            </a:r>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19</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Tree>
    <p:extLst>
      <p:ext uri="{BB962C8B-B14F-4D97-AF65-F5344CB8AC3E}">
        <p14:creationId xmlns:p14="http://schemas.microsoft.com/office/powerpoint/2010/main" val="42134693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Abstract</a:t>
            </a:r>
          </a:p>
        </p:txBody>
      </p:sp>
      <p:sp>
        <p:nvSpPr>
          <p:cNvPr id="3" name="Tijdelijke aanduiding voor inhoud 2"/>
          <p:cNvSpPr>
            <a:spLocks noGrp="1"/>
          </p:cNvSpPr>
          <p:nvPr>
            <p:ph idx="1"/>
          </p:nvPr>
        </p:nvSpPr>
        <p:spPr/>
        <p:txBody>
          <a:bodyPr/>
          <a:lstStyle/>
          <a:p>
            <a:r>
              <a:rPr lang="en-GB" dirty="0" smtClean="0"/>
              <a:t>Memories from </a:t>
            </a:r>
            <a:r>
              <a:rPr lang="en-GB" dirty="0"/>
              <a:t>the first 12 years of working on wireless </a:t>
            </a:r>
            <a:r>
              <a:rPr lang="en-GB" dirty="0" smtClean="0"/>
              <a:t>LANs </a:t>
            </a:r>
            <a:r>
              <a:rPr lang="en-GB" dirty="0"/>
              <a:t>in IEEE 802 and some </a:t>
            </a:r>
            <a:r>
              <a:rPr lang="en-GB" dirty="0" smtClean="0"/>
              <a:t>results</a:t>
            </a:r>
            <a:endParaRPr lang="en-GB" dirty="0"/>
          </a:p>
          <a:p>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Tree>
    <p:extLst>
      <p:ext uri="{BB962C8B-B14F-4D97-AF65-F5344CB8AC3E}">
        <p14:creationId xmlns:p14="http://schemas.microsoft.com/office/powerpoint/2010/main" val="6609189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Meeting governance July 1991</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20</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7" name="Picture 4" descr="FOTO5"/>
          <p:cNvPicPr>
            <a:picLocks noChangeAspect="1" noChangeArrowheads="1"/>
          </p:cNvPicPr>
          <p:nvPr/>
        </p:nvPicPr>
        <p:blipFill>
          <a:blip r:embed="rId3"/>
          <a:srcRect/>
          <a:stretch>
            <a:fillRect/>
          </a:stretch>
        </p:blipFill>
        <p:spPr bwMode="auto">
          <a:xfrm>
            <a:off x="463782" y="1716018"/>
            <a:ext cx="3182705" cy="4660970"/>
          </a:xfrm>
          <a:prstGeom prst="rect">
            <a:avLst/>
          </a:prstGeom>
          <a:noFill/>
          <a:ln w="9525">
            <a:noFill/>
            <a:miter lim="800000"/>
            <a:headEnd/>
            <a:tailEnd/>
          </a:ln>
        </p:spPr>
      </p:pic>
      <p:pic>
        <p:nvPicPr>
          <p:cNvPr id="8" name="Picture 2" descr="C:\Users\Vic\AppData\Local\Microsoft\Windows\Temporary Internet Files\Content.IE5\QNL84V9A\MC900290906[1].wmf"/>
          <p:cNvPicPr>
            <a:picLocks noGrp="1" noChangeAspect="1" noChangeArrowheads="1"/>
          </p:cNvPicPr>
          <p:nvPr>
            <p:ph idx="1"/>
          </p:nvPr>
        </p:nvPicPr>
        <p:blipFill>
          <a:blip r:embed="rId4"/>
          <a:srcRect/>
          <a:stretch>
            <a:fillRect/>
          </a:stretch>
        </p:blipFill>
        <p:spPr>
          <a:xfrm>
            <a:off x="4860032" y="2069961"/>
            <a:ext cx="3340957" cy="4423781"/>
          </a:xfrm>
        </p:spPr>
      </p:pic>
      <p:sp>
        <p:nvSpPr>
          <p:cNvPr id="9" name="TextBox 8"/>
          <p:cNvSpPr txBox="1">
            <a:spLocks noChangeArrowheads="1"/>
          </p:cNvSpPr>
          <p:nvPr/>
        </p:nvSpPr>
        <p:spPr bwMode="auto">
          <a:xfrm>
            <a:off x="3756025" y="1484784"/>
            <a:ext cx="5387975" cy="707886"/>
          </a:xfrm>
          <a:prstGeom prst="rect">
            <a:avLst/>
          </a:prstGeom>
          <a:noFill/>
          <a:ln w="9525">
            <a:noFill/>
            <a:miter lim="800000"/>
            <a:headEnd/>
            <a:tailEnd/>
          </a:ln>
        </p:spPr>
        <p:txBody>
          <a:bodyPr>
            <a:spAutoFit/>
          </a:bodyPr>
          <a:lstStyle/>
          <a:p>
            <a:pPr eaLnBrk="0" hangingPunct="0"/>
            <a:r>
              <a:rPr lang="en-US" sz="2000" dirty="0">
                <a:solidFill>
                  <a:schemeClr val="tx1"/>
                </a:solidFill>
              </a:rPr>
              <a:t>From first meeting on we conducted the meeting from PC and screen</a:t>
            </a:r>
          </a:p>
        </p:txBody>
      </p:sp>
      <p:sp>
        <p:nvSpPr>
          <p:cNvPr id="10" name="Round Same Side Corner Rectangle 7"/>
          <p:cNvSpPr/>
          <p:nvPr/>
        </p:nvSpPr>
        <p:spPr bwMode="auto">
          <a:xfrm>
            <a:off x="5508104" y="3906938"/>
            <a:ext cx="2438400" cy="457200"/>
          </a:xfrm>
          <a:prstGeom prst="round2SameRect">
            <a:avLst/>
          </a:prstGeom>
          <a:solidFill>
            <a:srgbClr val="FF0000"/>
          </a:solidFill>
          <a:ln w="12700" cap="flat" cmpd="sng" algn="ctr">
            <a:solidFill>
              <a:schemeClr val="tx1"/>
            </a:solidFill>
            <a:prstDash val="solid"/>
            <a:round/>
            <a:headEnd type="none" w="sm" len="sm"/>
            <a:tailEnd type="none" w="sm" len="sm"/>
          </a:ln>
          <a:effectLst/>
        </p:spPr>
        <p:txBody>
          <a:bodyPr/>
          <a:lstStyle/>
          <a:p>
            <a:pPr eaLnBrk="0" hangingPunct="0">
              <a:defRPr/>
            </a:pPr>
            <a:endParaRPr lang="en-US"/>
          </a:p>
        </p:txBody>
      </p:sp>
    </p:spTree>
    <p:extLst>
      <p:ext uri="{BB962C8B-B14F-4D97-AF65-F5344CB8AC3E}">
        <p14:creationId xmlns:p14="http://schemas.microsoft.com/office/powerpoint/2010/main" val="40671673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Laptop</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21</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7" name="Picture 4" descr="Dell 316LT Laptop"/>
          <p:cNvPicPr>
            <a:picLocks noGrp="1" noChangeAspect="1" noChangeArrowheads="1"/>
          </p:cNvPicPr>
          <p:nvPr>
            <p:ph idx="1"/>
          </p:nvPr>
        </p:nvPicPr>
        <p:blipFill>
          <a:blip r:embed="rId3"/>
          <a:srcRect/>
          <a:stretch>
            <a:fillRect/>
          </a:stretch>
        </p:blipFill>
        <p:spPr bwMode="auto">
          <a:xfrm>
            <a:off x="755576" y="1844824"/>
            <a:ext cx="3975399" cy="4113213"/>
          </a:xfrm>
          <a:prstGeom prst="rect">
            <a:avLst/>
          </a:prstGeom>
          <a:noFill/>
          <a:ln w="9525">
            <a:noFill/>
            <a:miter lim="800000"/>
            <a:headEnd/>
            <a:tailEnd/>
          </a:ln>
        </p:spPr>
      </p:pic>
      <p:sp>
        <p:nvSpPr>
          <p:cNvPr id="8" name="TextBox 4"/>
          <p:cNvSpPr txBox="1">
            <a:spLocks noChangeArrowheads="1"/>
          </p:cNvSpPr>
          <p:nvPr/>
        </p:nvSpPr>
        <p:spPr bwMode="auto">
          <a:xfrm>
            <a:off x="5029200" y="1844824"/>
            <a:ext cx="3200400" cy="4154984"/>
          </a:xfrm>
          <a:prstGeom prst="rect">
            <a:avLst/>
          </a:prstGeom>
          <a:noFill/>
          <a:ln w="9525">
            <a:noFill/>
            <a:miter lim="800000"/>
            <a:headEnd/>
            <a:tailEnd/>
          </a:ln>
        </p:spPr>
        <p:txBody>
          <a:bodyPr>
            <a:spAutoFit/>
          </a:bodyPr>
          <a:lstStyle/>
          <a:p>
            <a:r>
              <a:rPr lang="en-US" dirty="0" smtClean="0">
                <a:solidFill>
                  <a:schemeClr val="tx1"/>
                </a:solidFill>
                <a:latin typeface="Calibri" pitchFamily="34" charset="0"/>
              </a:rPr>
              <a:t>November </a:t>
            </a:r>
            <a:r>
              <a:rPr lang="en-US" dirty="0">
                <a:solidFill>
                  <a:schemeClr val="tx1"/>
                </a:solidFill>
                <a:latin typeface="Calibri" pitchFamily="34" charset="0"/>
              </a:rPr>
              <a:t>6, 1989</a:t>
            </a:r>
          </a:p>
          <a:p>
            <a:r>
              <a:rPr lang="en-US" dirty="0">
                <a:solidFill>
                  <a:schemeClr val="tx1"/>
                </a:solidFill>
                <a:latin typeface="Calibri" pitchFamily="34" charset="0"/>
              </a:rPr>
              <a:t>316LT</a:t>
            </a:r>
          </a:p>
          <a:p>
            <a:r>
              <a:rPr lang="en-US" dirty="0">
                <a:solidFill>
                  <a:schemeClr val="tx1"/>
                </a:solidFill>
                <a:latin typeface="Calibri" pitchFamily="34" charset="0"/>
              </a:rPr>
              <a:t>$3499</a:t>
            </a:r>
          </a:p>
          <a:p>
            <a:r>
              <a:rPr lang="en-US" dirty="0">
                <a:solidFill>
                  <a:schemeClr val="tx1"/>
                </a:solidFill>
                <a:latin typeface="Calibri" pitchFamily="34" charset="0"/>
              </a:rPr>
              <a:t>15 </a:t>
            </a:r>
            <a:r>
              <a:rPr lang="en-US" dirty="0" err="1">
                <a:solidFill>
                  <a:schemeClr val="tx1"/>
                </a:solidFill>
                <a:latin typeface="Calibri" pitchFamily="34" charset="0"/>
              </a:rPr>
              <a:t>lb</a:t>
            </a:r>
            <a:r>
              <a:rPr lang="en-US" dirty="0">
                <a:solidFill>
                  <a:schemeClr val="tx1"/>
                </a:solidFill>
                <a:latin typeface="Calibri" pitchFamily="34" charset="0"/>
              </a:rPr>
              <a:t> with Battery</a:t>
            </a:r>
          </a:p>
          <a:p>
            <a:r>
              <a:rPr lang="en-US" dirty="0">
                <a:solidFill>
                  <a:schemeClr val="tx1"/>
                </a:solidFill>
                <a:latin typeface="Calibri" pitchFamily="34" charset="0"/>
              </a:rPr>
              <a:t>16MHz 80386SX</a:t>
            </a:r>
          </a:p>
          <a:p>
            <a:r>
              <a:rPr lang="en-US" dirty="0">
                <a:solidFill>
                  <a:schemeClr val="tx1"/>
                </a:solidFill>
                <a:latin typeface="Calibri" pitchFamily="34" charset="0"/>
              </a:rPr>
              <a:t>20MB HDD</a:t>
            </a:r>
          </a:p>
          <a:p>
            <a:r>
              <a:rPr lang="en-US" dirty="0">
                <a:solidFill>
                  <a:schemeClr val="tx1"/>
                </a:solidFill>
                <a:latin typeface="Calibri" pitchFamily="34" charset="0"/>
              </a:rPr>
              <a:t>1.4MB floppy</a:t>
            </a:r>
          </a:p>
          <a:p>
            <a:r>
              <a:rPr lang="en-US" dirty="0">
                <a:solidFill>
                  <a:schemeClr val="tx1"/>
                </a:solidFill>
                <a:latin typeface="Calibri" pitchFamily="34" charset="0"/>
              </a:rPr>
              <a:t>1MB RAM</a:t>
            </a:r>
          </a:p>
          <a:p>
            <a:r>
              <a:rPr lang="en-US" dirty="0">
                <a:solidFill>
                  <a:schemeClr val="tx1"/>
                </a:solidFill>
                <a:latin typeface="Calibri" pitchFamily="34" charset="0"/>
              </a:rPr>
              <a:t>Internal modem</a:t>
            </a:r>
          </a:p>
          <a:p>
            <a:r>
              <a:rPr lang="en-US" dirty="0">
                <a:solidFill>
                  <a:schemeClr val="tx1"/>
                </a:solidFill>
                <a:latin typeface="Calibri" pitchFamily="34" charset="0"/>
              </a:rPr>
              <a:t>640x480 mono display</a:t>
            </a:r>
          </a:p>
          <a:p>
            <a:endParaRPr lang="en-US" dirty="0">
              <a:latin typeface="Calibri" pitchFamily="34" charset="0"/>
            </a:endParaRPr>
          </a:p>
        </p:txBody>
      </p:sp>
      <p:sp>
        <p:nvSpPr>
          <p:cNvPr id="9" name="Tekstvak 8"/>
          <p:cNvSpPr txBox="1"/>
          <p:nvPr/>
        </p:nvSpPr>
        <p:spPr>
          <a:xfrm>
            <a:off x="3707904" y="6237312"/>
            <a:ext cx="1641796" cy="276999"/>
          </a:xfrm>
          <a:prstGeom prst="rect">
            <a:avLst/>
          </a:prstGeom>
          <a:noFill/>
        </p:spPr>
        <p:txBody>
          <a:bodyPr wrap="none" rtlCol="0">
            <a:spAutoFit/>
          </a:bodyPr>
          <a:lstStyle/>
          <a:p>
            <a:r>
              <a:rPr lang="en-GB" sz="1200" dirty="0" smtClean="0">
                <a:solidFill>
                  <a:schemeClr val="tx1"/>
                </a:solidFill>
              </a:rPr>
              <a:t>Source: Bruce Kraemer</a:t>
            </a:r>
            <a:endParaRPr lang="en-GB" sz="1200" dirty="0">
              <a:solidFill>
                <a:schemeClr val="tx1"/>
              </a:solidFill>
            </a:endParaRPr>
          </a:p>
        </p:txBody>
      </p:sp>
    </p:spTree>
    <p:extLst>
      <p:ext uri="{BB962C8B-B14F-4D97-AF65-F5344CB8AC3E}">
        <p14:creationId xmlns:p14="http://schemas.microsoft.com/office/powerpoint/2010/main" val="29436361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July 1991 WG meeting</a:t>
            </a:r>
            <a:endParaRPr lang="en-GB" dirty="0"/>
          </a:p>
        </p:txBody>
      </p:sp>
      <p:sp>
        <p:nvSpPr>
          <p:cNvPr id="3" name="Tijdelijke aanduiding voor inhoud 2"/>
          <p:cNvSpPr>
            <a:spLocks noGrp="1"/>
          </p:cNvSpPr>
          <p:nvPr>
            <p:ph idx="1"/>
          </p:nvPr>
        </p:nvSpPr>
        <p:spPr/>
        <p:txBody>
          <a:bodyPr/>
          <a:lstStyle/>
          <a:p>
            <a:endParaRPr lang="en-GB"/>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22</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7" name="Content Placeholder 8"/>
          <p:cNvPicPr>
            <a:picLocks noChangeAspect="1"/>
          </p:cNvPicPr>
          <p:nvPr/>
        </p:nvPicPr>
        <p:blipFill>
          <a:blip r:embed="rId3"/>
          <a:srcRect/>
          <a:stretch>
            <a:fillRect/>
          </a:stretch>
        </p:blipFill>
        <p:spPr bwMode="auto">
          <a:xfrm>
            <a:off x="1187624" y="1700808"/>
            <a:ext cx="6725369" cy="4639851"/>
          </a:xfrm>
          <a:prstGeom prst="rect">
            <a:avLst/>
          </a:prstGeom>
          <a:noFill/>
          <a:ln w="9525">
            <a:noFill/>
            <a:round/>
            <a:headEnd/>
            <a:tailEnd/>
          </a:ln>
          <a:effectLst/>
        </p:spPr>
      </p:pic>
    </p:spTree>
    <p:extLst>
      <p:ext uri="{BB962C8B-B14F-4D97-AF65-F5344CB8AC3E}">
        <p14:creationId xmlns:p14="http://schemas.microsoft.com/office/powerpoint/2010/main" val="22774592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First use of own standardized product in 1998</a:t>
            </a:r>
            <a:endParaRPr lang="en-GB" dirty="0"/>
          </a:p>
        </p:txBody>
      </p:sp>
      <p:pic>
        <p:nvPicPr>
          <p:cNvPr id="7" name="Tijdelijke aanduiding voor inhoud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829529" y="1988839"/>
            <a:ext cx="5622791" cy="4202139"/>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23</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Tree>
    <p:extLst>
      <p:ext uri="{BB962C8B-B14F-4D97-AF65-F5344CB8AC3E}">
        <p14:creationId xmlns:p14="http://schemas.microsoft.com/office/powerpoint/2010/main" val="26381340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1850382"/>
            <a:ext cx="5334350" cy="3738858"/>
          </a:xfrm>
          <a:prstGeom prst="rect">
            <a:avLst/>
          </a:prstGeom>
        </p:spPr>
      </p:pic>
      <p:sp>
        <p:nvSpPr>
          <p:cNvPr id="2" name="Titel 1"/>
          <p:cNvSpPr>
            <a:spLocks noGrp="1"/>
          </p:cNvSpPr>
          <p:nvPr>
            <p:ph type="title"/>
          </p:nvPr>
        </p:nvSpPr>
        <p:spPr>
          <a:xfrm>
            <a:off x="685800" y="685801"/>
            <a:ext cx="7770813" cy="582959"/>
          </a:xfrm>
        </p:spPr>
        <p:txBody>
          <a:bodyPr/>
          <a:lstStyle/>
          <a:p>
            <a:r>
              <a:rPr lang="en-GB" dirty="0" smtClean="0"/>
              <a:t>More information </a:t>
            </a:r>
            <a:endParaRPr lang="en-GB" dirty="0"/>
          </a:p>
        </p:txBody>
      </p:sp>
      <p:pic>
        <p:nvPicPr>
          <p:cNvPr id="7" name="Tijdelijke aanduiding voor inhoud 6"/>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004048" y="1556792"/>
            <a:ext cx="3240359" cy="4894529"/>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24</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spTree>
    <p:extLst>
      <p:ext uri="{BB962C8B-B14F-4D97-AF65-F5344CB8AC3E}">
        <p14:creationId xmlns:p14="http://schemas.microsoft.com/office/powerpoint/2010/main" val="1782418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5"/>
          </p:nvPr>
        </p:nvSpPr>
        <p:spPr>
          <a:xfrm>
            <a:off x="714348" y="357166"/>
            <a:ext cx="2374889" cy="273050"/>
          </a:xfrm>
        </p:spPr>
        <p:txBody>
          <a:bodyPr/>
          <a:lstStyle/>
          <a:p>
            <a:r>
              <a:rPr lang="en-US" smtClean="0"/>
              <a:t>July 2015</a:t>
            </a:r>
            <a:endParaRPr lang="en-GB"/>
          </a:p>
        </p:txBody>
      </p:sp>
      <p:sp>
        <p:nvSpPr>
          <p:cNvPr id="5" name="Footer Placeholder 4"/>
          <p:cNvSpPr>
            <a:spLocks noGrp="1"/>
          </p:cNvSpPr>
          <p:nvPr>
            <p:ph type="ftr" idx="14"/>
          </p:nvPr>
        </p:nvSpPr>
        <p:spPr>
          <a:xfrm>
            <a:off x="6215074" y="6475413"/>
            <a:ext cx="2327264" cy="180975"/>
          </a:xfrm>
        </p:spPr>
        <p:txBody>
          <a:bodyPr/>
          <a:lstStyle/>
          <a:p>
            <a:r>
              <a:rPr lang="en-GB" smtClean="0"/>
              <a:t>Hayes, first WG Chair</a:t>
            </a:r>
            <a:endParaRPr lang="en-GB" dirty="0"/>
          </a:p>
        </p:txBody>
      </p:sp>
      <p:sp>
        <p:nvSpPr>
          <p:cNvPr id="6" name="Slide Number Placeholder 5"/>
          <p:cNvSpPr>
            <a:spLocks noGrp="1"/>
          </p:cNvSpPr>
          <p:nvPr>
            <p:ph type="sldNum" idx="12"/>
          </p:nvPr>
        </p:nvSpPr>
        <p:spPr/>
        <p:txBody>
          <a:bodyPr/>
          <a:lstStyle/>
          <a:p>
            <a:r>
              <a:rPr lang="en-GB"/>
              <a:t>Slide </a:t>
            </a:r>
            <a:fld id="{531D307C-65C7-4BB3-B44A-1501D36803F7}" type="slidenum">
              <a:rPr lang="en-GB"/>
              <a:pPr/>
              <a:t>25</a:t>
            </a:fld>
            <a:endParaRPr lang="en-GB"/>
          </a:p>
        </p:txBody>
      </p:sp>
      <p:sp>
        <p:nvSpPr>
          <p:cNvPr id="11265" name="Rectangle 1"/>
          <p:cNvSpPr>
            <a:spLocks noGrp="1" noChangeArrowheads="1"/>
          </p:cNvSpPr>
          <p:nvPr>
            <p:ph type="title"/>
          </p:nvPr>
        </p:nvSpPr>
        <p:spPr>
          <a:xfrm>
            <a:off x="685800" y="685800"/>
            <a:ext cx="7772400" cy="10668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a:t>References</a:t>
            </a:r>
          </a:p>
        </p:txBody>
      </p:sp>
      <p:sp>
        <p:nvSpPr>
          <p:cNvPr id="11266" name="Rectangle 2"/>
          <p:cNvSpPr>
            <a:spLocks noGrp="1" noChangeArrowheads="1"/>
          </p:cNvSpPr>
          <p:nvPr>
            <p:ph type="body" idx="1"/>
          </p:nvPr>
        </p:nvSpPr>
        <p:spPr>
          <a:xfrm>
            <a:off x="685800" y="1981200"/>
            <a:ext cx="7772400" cy="4208463"/>
          </a:xfrm>
          <a:ln/>
        </p:spPr>
        <p:txBody>
          <a:bodyPr/>
          <a:lstStyle/>
          <a:p>
            <a:r>
              <a:rPr lang="en-GB" b="0" dirty="0"/>
              <a:t>Doc: IEEE 802.4L/89-09, PROPOSED TESTING AT GENERAL MOTORS OSHAWA PLANT, </a:t>
            </a:r>
            <a:r>
              <a:rPr lang="da-DK" b="0" dirty="0"/>
              <a:t>L. van der Jagt, Kii, </a:t>
            </a:r>
            <a:r>
              <a:rPr lang="en-GB" b="0" dirty="0"/>
              <a:t>July 1989</a:t>
            </a:r>
          </a:p>
          <a:p>
            <a:r>
              <a:rPr lang="en-GB" b="0" dirty="0"/>
              <a:t>Doc: IEEE p802.4L/89-19, Statistic Analysis of Oshawa Measurements, </a:t>
            </a:r>
            <a:r>
              <a:rPr lang="da-DK" b="0" dirty="0"/>
              <a:t>L. van der Jagt, Kii, November 1989</a:t>
            </a:r>
            <a:endParaRPr lang="en-GB" b="0" dirty="0"/>
          </a:p>
          <a:p>
            <a:r>
              <a:rPr lang="en-GB" b="0" dirty="0" smtClean="0"/>
              <a:t>Doc</a:t>
            </a:r>
            <a:r>
              <a:rPr lang="en-GB" b="0" dirty="0"/>
              <a:t>: IEEE </a:t>
            </a:r>
            <a:r>
              <a:rPr lang="en-GB" b="0" dirty="0" smtClean="0"/>
              <a:t>p802.4L/90-21, </a:t>
            </a:r>
            <a:r>
              <a:rPr lang="en-GB" b="0" dirty="0"/>
              <a:t>Minutes of the IEEE p802.4L Task </a:t>
            </a:r>
            <a:r>
              <a:rPr lang="en-GB" b="0" dirty="0" smtClean="0"/>
              <a:t>Group,</a:t>
            </a:r>
            <a:r>
              <a:rPr lang="en-GB" b="0" dirty="0"/>
              <a:t> Norcross, </a:t>
            </a:r>
            <a:r>
              <a:rPr lang="en-GB" b="0" dirty="0" smtClean="0"/>
              <a:t>Georgia, May </a:t>
            </a:r>
            <a:r>
              <a:rPr lang="en-GB" b="0" dirty="0"/>
              <a:t>14-18, </a:t>
            </a:r>
            <a:r>
              <a:rPr lang="en-GB" b="0" dirty="0" smtClean="0"/>
              <a:t>1990, Page 13 for phase diagram MSEQ 019</a:t>
            </a:r>
          </a:p>
          <a:p>
            <a:endParaRPr lang="en-US"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25 years perseverance</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3</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5122" name="Picture 2" descr="C:\Program Files\Microsoft Office\MEDIA\CAGCAT10\j0216588.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1628800"/>
            <a:ext cx="3312368" cy="3720768"/>
          </a:xfrm>
          <a:prstGeom prst="rect">
            <a:avLst/>
          </a:prstGeom>
          <a:noFill/>
          <a:extLst>
            <a:ext uri="{909E8E84-426E-40DD-AFC4-6F175D3DCCD1}">
              <a14:hiddenFill xmlns:a14="http://schemas.microsoft.com/office/drawing/2010/main">
                <a:solidFill>
                  <a:srgbClr val="FFFFFF"/>
                </a:solidFill>
              </a14:hiddenFill>
            </a:ext>
          </a:extLst>
        </p:spPr>
      </p:pic>
      <p:sp>
        <p:nvSpPr>
          <p:cNvPr id="7" name="Tekstvak 6"/>
          <p:cNvSpPr txBox="1"/>
          <p:nvPr/>
        </p:nvSpPr>
        <p:spPr>
          <a:xfrm>
            <a:off x="1619672" y="5229200"/>
            <a:ext cx="6083717" cy="1200329"/>
          </a:xfrm>
          <a:prstGeom prst="rect">
            <a:avLst/>
          </a:prstGeom>
          <a:noFill/>
        </p:spPr>
        <p:txBody>
          <a:bodyPr wrap="none" rtlCol="0">
            <a:spAutoFit/>
          </a:bodyPr>
          <a:lstStyle/>
          <a:p>
            <a:r>
              <a:rPr lang="en-GB" sz="7200" dirty="0" smtClean="0">
                <a:solidFill>
                  <a:srgbClr val="FF0000"/>
                </a:solidFill>
              </a:rPr>
              <a:t>Congratulations</a:t>
            </a:r>
            <a:endParaRPr lang="en-GB" sz="7200" dirty="0">
              <a:solidFill>
                <a:srgbClr val="FF0000"/>
              </a:solidFill>
            </a:endParaRPr>
          </a:p>
        </p:txBody>
      </p:sp>
      <p:pic>
        <p:nvPicPr>
          <p:cNvPr id="3" name="Afbeelding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60032" y="1609879"/>
            <a:ext cx="3648651" cy="3744416"/>
          </a:xfrm>
          <a:prstGeom prst="rect">
            <a:avLst/>
          </a:prstGeom>
        </p:spPr>
      </p:pic>
    </p:spTree>
    <p:extLst>
      <p:ext uri="{BB962C8B-B14F-4D97-AF65-F5344CB8AC3E}">
        <p14:creationId xmlns:p14="http://schemas.microsoft.com/office/powerpoint/2010/main" val="42238077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Social and economic impact</a:t>
            </a:r>
            <a:br>
              <a:rPr lang="en-GB" dirty="0" smtClean="0"/>
            </a:br>
            <a:r>
              <a:rPr lang="en-GB" dirty="0">
                <a:solidFill>
                  <a:schemeClr val="tx1"/>
                </a:solidFill>
              </a:rPr>
              <a:t>Rural area in </a:t>
            </a:r>
            <a:r>
              <a:rPr lang="en-GB" dirty="0" smtClean="0">
                <a:solidFill>
                  <a:schemeClr val="tx1"/>
                </a:solidFill>
              </a:rPr>
              <a:t>Denmark</a:t>
            </a:r>
            <a:endParaRPr lang="en-GB" dirty="0"/>
          </a:p>
        </p:txBody>
      </p:sp>
      <p:pic>
        <p:nvPicPr>
          <p:cNvPr id="7" name="Tijdelijke aanduiding voor inhoud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228184" y="2212055"/>
            <a:ext cx="1394258" cy="1202253"/>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4</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8" name="Afbeelding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6581" y="5206387"/>
            <a:ext cx="1735022" cy="1183638"/>
          </a:xfrm>
          <a:prstGeom prst="rect">
            <a:avLst/>
          </a:prstGeom>
        </p:spPr>
      </p:pic>
      <p:sp>
        <p:nvSpPr>
          <p:cNvPr id="10" name="Tekstvak 9"/>
          <p:cNvSpPr txBox="1"/>
          <p:nvPr/>
        </p:nvSpPr>
        <p:spPr>
          <a:xfrm>
            <a:off x="6012160" y="1902023"/>
            <a:ext cx="2767617" cy="461665"/>
          </a:xfrm>
          <a:prstGeom prst="rect">
            <a:avLst/>
          </a:prstGeom>
          <a:noFill/>
        </p:spPr>
        <p:txBody>
          <a:bodyPr wrap="none" rtlCol="0">
            <a:spAutoFit/>
          </a:bodyPr>
          <a:lstStyle/>
          <a:p>
            <a:r>
              <a:rPr lang="en-GB" dirty="0" smtClean="0">
                <a:solidFill>
                  <a:schemeClr val="tx1"/>
                </a:solidFill>
              </a:rPr>
              <a:t>With user innovation</a:t>
            </a:r>
            <a:endParaRPr lang="en-GB" dirty="0">
              <a:solidFill>
                <a:schemeClr val="tx1"/>
              </a:solidFill>
            </a:endParaRPr>
          </a:p>
        </p:txBody>
      </p:sp>
      <p:pic>
        <p:nvPicPr>
          <p:cNvPr id="11" name="Afbeelding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9920" y="1700808"/>
            <a:ext cx="4263759" cy="4689217"/>
          </a:xfrm>
          <a:prstGeom prst="rect">
            <a:avLst/>
          </a:prstGeom>
        </p:spPr>
      </p:pic>
      <p:cxnSp>
        <p:nvCxnSpPr>
          <p:cNvPr id="12" name="Rechte verbindingslijn met pijl 11"/>
          <p:cNvCxnSpPr>
            <a:stCxn id="8" idx="1"/>
          </p:cNvCxnSpPr>
          <p:nvPr/>
        </p:nvCxnSpPr>
        <p:spPr bwMode="auto">
          <a:xfrm flipH="1" flipV="1">
            <a:off x="3707904" y="2562744"/>
            <a:ext cx="2328677" cy="3235462"/>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14" name="Rechte verbindingslijn met pijl 13"/>
          <p:cNvCxnSpPr/>
          <p:nvPr/>
        </p:nvCxnSpPr>
        <p:spPr bwMode="auto">
          <a:xfrm flipH="1" flipV="1">
            <a:off x="3707904" y="2363688"/>
            <a:ext cx="2948446" cy="2217441"/>
          </a:xfrm>
          <a:prstGeom prst="straightConnector1">
            <a:avLst/>
          </a:prstGeom>
          <a:solidFill>
            <a:srgbClr val="00B8FF"/>
          </a:solidFill>
          <a:ln w="9525" cap="flat" cmpd="sng" algn="ctr">
            <a:solidFill>
              <a:schemeClr val="tx1"/>
            </a:solidFill>
            <a:prstDash val="solid"/>
            <a:round/>
            <a:headEnd type="none" w="med" len="med"/>
            <a:tailEnd type="arrow"/>
          </a:ln>
          <a:effectLst/>
        </p:spPr>
      </p:cxnSp>
      <p:cxnSp>
        <p:nvCxnSpPr>
          <p:cNvPr id="18" name="Rechte verbindingslijn met pijl 17"/>
          <p:cNvCxnSpPr>
            <a:stCxn id="7" idx="1"/>
          </p:cNvCxnSpPr>
          <p:nvPr/>
        </p:nvCxnSpPr>
        <p:spPr bwMode="auto">
          <a:xfrm flipH="1" flipV="1">
            <a:off x="3531602" y="2182672"/>
            <a:ext cx="2696582" cy="630510"/>
          </a:xfrm>
          <a:prstGeom prst="straightConnector1">
            <a:avLst/>
          </a:prstGeom>
          <a:solidFill>
            <a:srgbClr val="00B8FF"/>
          </a:solidFill>
          <a:ln w="9525" cap="flat" cmpd="sng" algn="ctr">
            <a:solidFill>
              <a:schemeClr val="tx1"/>
            </a:solidFill>
            <a:prstDash val="solid"/>
            <a:round/>
            <a:headEnd type="none" w="med" len="med"/>
            <a:tailEnd type="arrow"/>
          </a:ln>
          <a:effectLst/>
        </p:spPr>
      </p:cxnSp>
      <p:sp>
        <p:nvSpPr>
          <p:cNvPr id="15" name="Tekstvak 14"/>
          <p:cNvSpPr txBox="1"/>
          <p:nvPr/>
        </p:nvSpPr>
        <p:spPr>
          <a:xfrm>
            <a:off x="7596336" y="3021531"/>
            <a:ext cx="1283685" cy="369332"/>
          </a:xfrm>
          <a:prstGeom prst="rect">
            <a:avLst/>
          </a:prstGeom>
          <a:noFill/>
        </p:spPr>
        <p:txBody>
          <a:bodyPr wrap="none" rtlCol="0">
            <a:spAutoFit/>
          </a:bodyPr>
          <a:lstStyle/>
          <a:p>
            <a:r>
              <a:rPr lang="en-GB" sz="1800" dirty="0" smtClean="0">
                <a:solidFill>
                  <a:schemeClr val="tx1"/>
                </a:solidFill>
              </a:rPr>
              <a:t>Yellow area</a:t>
            </a:r>
            <a:endParaRPr lang="en-GB" sz="1800" dirty="0">
              <a:solidFill>
                <a:schemeClr val="tx1"/>
              </a:solidFill>
            </a:endParaRPr>
          </a:p>
        </p:txBody>
      </p:sp>
      <p:sp>
        <p:nvSpPr>
          <p:cNvPr id="17" name="Tekstvak 16"/>
          <p:cNvSpPr txBox="1"/>
          <p:nvPr/>
        </p:nvSpPr>
        <p:spPr>
          <a:xfrm>
            <a:off x="7754617" y="3995809"/>
            <a:ext cx="1306768" cy="369332"/>
          </a:xfrm>
          <a:prstGeom prst="rect">
            <a:avLst/>
          </a:prstGeom>
          <a:noFill/>
        </p:spPr>
        <p:txBody>
          <a:bodyPr wrap="none" rtlCol="0">
            <a:spAutoFit/>
          </a:bodyPr>
          <a:lstStyle/>
          <a:p>
            <a:r>
              <a:rPr lang="en-GB" sz="1800" dirty="0" smtClean="0">
                <a:solidFill>
                  <a:schemeClr val="tx1"/>
                </a:solidFill>
              </a:rPr>
              <a:t>Orange area</a:t>
            </a:r>
            <a:endParaRPr lang="en-GB" sz="1800" dirty="0">
              <a:solidFill>
                <a:schemeClr val="tx1"/>
              </a:solidFill>
            </a:endParaRPr>
          </a:p>
        </p:txBody>
      </p:sp>
      <p:sp>
        <p:nvSpPr>
          <p:cNvPr id="19" name="Tekstvak 18"/>
          <p:cNvSpPr txBox="1"/>
          <p:nvPr/>
        </p:nvSpPr>
        <p:spPr>
          <a:xfrm>
            <a:off x="7831561" y="5613540"/>
            <a:ext cx="1229824" cy="369332"/>
          </a:xfrm>
          <a:prstGeom prst="rect">
            <a:avLst/>
          </a:prstGeom>
          <a:noFill/>
        </p:spPr>
        <p:txBody>
          <a:bodyPr wrap="none" rtlCol="0">
            <a:spAutoFit/>
          </a:bodyPr>
          <a:lstStyle/>
          <a:p>
            <a:r>
              <a:rPr lang="en-GB" sz="1800" dirty="0" smtClean="0">
                <a:solidFill>
                  <a:schemeClr val="tx1"/>
                </a:solidFill>
              </a:rPr>
              <a:t>Purple area</a:t>
            </a:r>
            <a:endParaRPr lang="en-GB" sz="1800" dirty="0">
              <a:solidFill>
                <a:schemeClr val="tx1"/>
              </a:solidFill>
            </a:endParaRPr>
          </a:p>
        </p:txBody>
      </p:sp>
      <p:pic>
        <p:nvPicPr>
          <p:cNvPr id="9" name="Afbeelding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72200" y="3738729"/>
            <a:ext cx="1382417" cy="1336642"/>
          </a:xfrm>
          <a:prstGeom prst="rect">
            <a:avLst/>
          </a:prstGeom>
        </p:spPr>
      </p:pic>
    </p:spTree>
    <p:extLst>
      <p:ext uri="{BB962C8B-B14F-4D97-AF65-F5344CB8AC3E}">
        <p14:creationId xmlns:p14="http://schemas.microsoft.com/office/powerpoint/2010/main" val="3506519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Social and economic benefit</a:t>
            </a:r>
            <a:br>
              <a:rPr lang="en-GB" dirty="0" smtClean="0"/>
            </a:br>
            <a:r>
              <a:rPr lang="en-GB" dirty="0" smtClean="0"/>
              <a:t>Mountain area in Nepal</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5</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3" name="Afbeelding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752671"/>
            <a:ext cx="6217766" cy="4674873"/>
          </a:xfrm>
          <a:prstGeom prst="rect">
            <a:avLst/>
          </a:prstGeom>
        </p:spPr>
      </p:pic>
    </p:spTree>
    <p:extLst>
      <p:ext uri="{BB962C8B-B14F-4D97-AF65-F5344CB8AC3E}">
        <p14:creationId xmlns:p14="http://schemas.microsoft.com/office/powerpoint/2010/main" val="32953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err="1" smtClean="0"/>
              <a:t>Mahabir</a:t>
            </a:r>
            <a:r>
              <a:rPr lang="en-GB" dirty="0" smtClean="0"/>
              <a:t> Pun and node in Nepal</a:t>
            </a:r>
            <a:endParaRPr lang="en-GB" dirty="0"/>
          </a:p>
        </p:txBody>
      </p:sp>
      <p:pic>
        <p:nvPicPr>
          <p:cNvPr id="7" name="Tijdelijke aanduiding voor inhoud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563888" y="1988840"/>
            <a:ext cx="4896544" cy="3667608"/>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6</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9" name="Afbeelding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843" y="1988840"/>
            <a:ext cx="2743200" cy="3657600"/>
          </a:xfrm>
          <a:prstGeom prst="rect">
            <a:avLst/>
          </a:prstGeom>
        </p:spPr>
      </p:pic>
    </p:spTree>
    <p:extLst>
      <p:ext uri="{BB962C8B-B14F-4D97-AF65-F5344CB8AC3E}">
        <p14:creationId xmlns:p14="http://schemas.microsoft.com/office/powerpoint/2010/main" val="28488975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Internet café and telephone booth in Nepal</a:t>
            </a:r>
            <a:endParaRPr lang="en-GB" dirty="0"/>
          </a:p>
        </p:txBody>
      </p:sp>
      <p:pic>
        <p:nvPicPr>
          <p:cNvPr id="7" name="Tijdelijke aanduiding voor inhoud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788024" y="1916832"/>
            <a:ext cx="3686659" cy="2618671"/>
          </a:xfrm>
        </p:spPr>
      </p:pic>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7</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9" name="Afbeelding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1916832"/>
            <a:ext cx="3960440" cy="2935693"/>
          </a:xfrm>
          <a:prstGeom prst="rect">
            <a:avLst/>
          </a:prstGeom>
        </p:spPr>
      </p:pic>
    </p:spTree>
    <p:extLst>
      <p:ext uri="{BB962C8B-B14F-4D97-AF65-F5344CB8AC3E}">
        <p14:creationId xmlns:p14="http://schemas.microsoft.com/office/powerpoint/2010/main" val="28006193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Tele teaching and tele </a:t>
            </a:r>
            <a:r>
              <a:rPr lang="en-GB" dirty="0" err="1" smtClean="0"/>
              <a:t>medicin</a:t>
            </a:r>
            <a:endParaRPr lang="en-GB" dirty="0"/>
          </a:p>
        </p:txBody>
      </p:sp>
      <p:sp>
        <p:nvSpPr>
          <p:cNvPr id="4" name="Tijdelijke aanduiding voor dianummer 3"/>
          <p:cNvSpPr>
            <a:spLocks noGrp="1"/>
          </p:cNvSpPr>
          <p:nvPr>
            <p:ph type="sldNum" idx="12"/>
          </p:nvPr>
        </p:nvSpPr>
        <p:spPr/>
        <p:txBody>
          <a:bodyPr/>
          <a:lstStyle/>
          <a:p>
            <a:r>
              <a:rPr lang="en-GB" smtClean="0"/>
              <a:t>Slide </a:t>
            </a:r>
            <a:fld id="{440F5867-744E-4AA6-B0ED-4C44D2DFBB7B}" type="slidenum">
              <a:rPr lang="en-GB" smtClean="0"/>
              <a:pPr/>
              <a:t>8</a:t>
            </a:fld>
            <a:endParaRPr lang="en-GB" dirty="0"/>
          </a:p>
        </p:txBody>
      </p:sp>
      <p:sp>
        <p:nvSpPr>
          <p:cNvPr id="5" name="Tijdelijke aanduiding voor voettekst 4"/>
          <p:cNvSpPr>
            <a:spLocks noGrp="1"/>
          </p:cNvSpPr>
          <p:nvPr>
            <p:ph type="ftr" idx="14"/>
          </p:nvPr>
        </p:nvSpPr>
        <p:spPr/>
        <p:txBody>
          <a:bodyPr/>
          <a:lstStyle/>
          <a:p>
            <a:r>
              <a:rPr lang="en-GB" smtClean="0"/>
              <a:t>Hayes, first WG Chair</a:t>
            </a:r>
            <a:endParaRPr lang="en-GB" dirty="0"/>
          </a:p>
        </p:txBody>
      </p:sp>
      <p:sp>
        <p:nvSpPr>
          <p:cNvPr id="6" name="Tijdelijke aanduiding voor datum 5"/>
          <p:cNvSpPr>
            <a:spLocks noGrp="1"/>
          </p:cNvSpPr>
          <p:nvPr>
            <p:ph type="dt" idx="15"/>
          </p:nvPr>
        </p:nvSpPr>
        <p:spPr/>
        <p:txBody>
          <a:bodyPr/>
          <a:lstStyle/>
          <a:p>
            <a:r>
              <a:rPr lang="en-US" smtClean="0"/>
              <a:t>July 2015</a:t>
            </a:r>
            <a:endParaRPr lang="en-GB" dirty="0"/>
          </a:p>
        </p:txBody>
      </p:sp>
      <p:pic>
        <p:nvPicPr>
          <p:cNvPr id="7" name="Picture 4" descr="TeleMedici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006600"/>
            <a:ext cx="3912757" cy="2934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TeleTeachingTeache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11560" y="2006601"/>
            <a:ext cx="3912756" cy="293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7434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5"/>
          </p:nvPr>
        </p:nvSpPr>
        <p:spPr>
          <a:xfrm>
            <a:off x="714348" y="357166"/>
            <a:ext cx="2374889" cy="273050"/>
          </a:xfrm>
        </p:spPr>
        <p:txBody>
          <a:bodyPr/>
          <a:lstStyle/>
          <a:p>
            <a:r>
              <a:rPr lang="en-US" smtClean="0"/>
              <a:t>July 2015</a:t>
            </a:r>
            <a:endParaRPr lang="en-GB"/>
          </a:p>
        </p:txBody>
      </p:sp>
      <p:sp>
        <p:nvSpPr>
          <p:cNvPr id="5" name="Footer Placeholder 4"/>
          <p:cNvSpPr>
            <a:spLocks noGrp="1"/>
          </p:cNvSpPr>
          <p:nvPr>
            <p:ph type="ftr" idx="14"/>
          </p:nvPr>
        </p:nvSpPr>
        <p:spPr>
          <a:xfrm>
            <a:off x="6286512" y="6475413"/>
            <a:ext cx="2255826" cy="180975"/>
          </a:xfrm>
        </p:spPr>
        <p:txBody>
          <a:bodyPr/>
          <a:lstStyle/>
          <a:p>
            <a:r>
              <a:rPr lang="en-GB" smtClean="0"/>
              <a:t>Hayes, first WG Chair</a:t>
            </a:r>
            <a:endParaRPr lang="en-GB" dirty="0"/>
          </a:p>
        </p:txBody>
      </p:sp>
      <p:sp>
        <p:nvSpPr>
          <p:cNvPr id="6" name="Slide Number Placeholder 5"/>
          <p:cNvSpPr>
            <a:spLocks noGrp="1"/>
          </p:cNvSpPr>
          <p:nvPr>
            <p:ph type="sldNum" idx="12"/>
          </p:nvPr>
        </p:nvSpPr>
        <p:spPr/>
        <p:txBody>
          <a:bodyPr/>
          <a:lstStyle/>
          <a:p>
            <a:r>
              <a:rPr lang="en-GB"/>
              <a:t>Slide </a:t>
            </a:r>
            <a:fld id="{8DC72EFA-1DF8-481C-8B66-C8A1D5DAFDEA}" type="slidenum">
              <a:rPr lang="en-GB"/>
              <a:pPr/>
              <a:t>9</a:t>
            </a:fld>
            <a:endParaRPr lang="en-GB"/>
          </a:p>
        </p:txBody>
      </p:sp>
      <p:sp>
        <p:nvSpPr>
          <p:cNvPr id="9217" name="Rectangle 1"/>
          <p:cNvSpPr>
            <a:spLocks noGrp="1" noChangeArrowheads="1"/>
          </p:cNvSpPr>
          <p:nvPr>
            <p:ph type="title"/>
          </p:nvPr>
        </p:nvSpPr>
        <p:spPr>
          <a:xfrm>
            <a:off x="685800" y="684213"/>
            <a:ext cx="7772400" cy="1160462"/>
          </a:xfrm>
          <a:ln/>
        </p:spPr>
        <p:txBody>
          <a:bodyPr lIns="90000" tIns="46800" rIns="90000" bIns="46800"/>
          <a:lstStyle/>
          <a:p>
            <a:r>
              <a:rPr lang="en-US" dirty="0" smtClean="0"/>
              <a:t>The basis of the existence of the working group</a:t>
            </a:r>
            <a:endParaRPr lang="en-US" dirty="0"/>
          </a:p>
        </p:txBody>
      </p:sp>
      <p:sp>
        <p:nvSpPr>
          <p:cNvPr id="9218" name="Rectangle 2"/>
          <p:cNvSpPr>
            <a:spLocks noGrp="1" noChangeArrowheads="1"/>
          </p:cNvSpPr>
          <p:nvPr>
            <p:ph type="body" idx="1"/>
          </p:nvPr>
        </p:nvSpPr>
        <p:spPr>
          <a:xfrm>
            <a:off x="685800" y="1981200"/>
            <a:ext cx="7772400" cy="4114800"/>
          </a:xfrm>
          <a:ln/>
        </p:spPr>
        <p:txBody>
          <a:bodyPr/>
          <a:lstStyle/>
          <a:p>
            <a:pPr>
              <a:buFont typeface="Times New Roman" pitchFamily="16" charset="0"/>
              <a:buChar char="•"/>
            </a:pPr>
            <a:endParaRPr lang="en-GB" dirty="0"/>
          </a:p>
        </p:txBody>
      </p:sp>
      <p:pic>
        <p:nvPicPr>
          <p:cNvPr id="3" name="Afbeelding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196752"/>
            <a:ext cx="7844998" cy="5112568"/>
          </a:xfrm>
          <a:prstGeom prst="rect">
            <a:avLst/>
          </a:prstGeom>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802-11-Submission">
  <a:themeElements>
    <a:clrScheme name="Aangepas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5959FE"/>
      </a:hlink>
      <a:folHlink>
        <a:srgbClr val="FFC000"/>
      </a:folHlink>
    </a:clrScheme>
    <a:fontScheme name="Office Theme">
      <a:majorFont>
        <a:latin typeface="Times New Roman"/>
        <a:ea typeface="MS Gothic"/>
        <a:cs typeface=""/>
      </a:majorFont>
      <a:minorFont>
        <a:latin typeface="Times New Roman"/>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Presentation1" id="{6F2D85B4-B705-4018-9CF0-E6E4BD03567D}" vid="{6A25E773-D890-44CD-BA7F-9C3E9F9CAE58}"/>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802-11-Submission</Template>
  <TotalTime>2432</TotalTime>
  <Words>2972</Words>
  <Application>Microsoft Office PowerPoint</Application>
  <PresentationFormat>Diavoorstelling (4:3)</PresentationFormat>
  <Paragraphs>332</Paragraphs>
  <Slides>25</Slides>
  <Notes>25</Notes>
  <HiddenSlides>0</HiddenSlides>
  <MMClips>0</MMClips>
  <ScaleCrop>false</ScaleCrop>
  <HeadingPairs>
    <vt:vector size="6" baseType="variant">
      <vt:variant>
        <vt:lpstr>Thema</vt:lpstr>
      </vt:variant>
      <vt:variant>
        <vt:i4>1</vt:i4>
      </vt:variant>
      <vt:variant>
        <vt:lpstr>Ingesloten OLE-bronprogramma's</vt:lpstr>
      </vt:variant>
      <vt:variant>
        <vt:i4>2</vt:i4>
      </vt:variant>
      <vt:variant>
        <vt:lpstr>Diatitels</vt:lpstr>
      </vt:variant>
      <vt:variant>
        <vt:i4>25</vt:i4>
      </vt:variant>
    </vt:vector>
  </HeadingPairs>
  <TitlesOfParts>
    <vt:vector size="28" baseType="lpstr">
      <vt:lpstr>802-11-Submission</vt:lpstr>
      <vt:lpstr>Document</vt:lpstr>
      <vt:lpstr>Dia</vt:lpstr>
      <vt:lpstr>The first 12 years of wireless LANs</vt:lpstr>
      <vt:lpstr>Abstract</vt:lpstr>
      <vt:lpstr>25 years perseverance</vt:lpstr>
      <vt:lpstr>Social and economic impact Rural area in Denmark</vt:lpstr>
      <vt:lpstr>Social and economic benefit Mountain area in Nepal</vt:lpstr>
      <vt:lpstr>Mahabir Pun and node in Nepal</vt:lpstr>
      <vt:lpstr>Internet café and telephone booth in Nepal</vt:lpstr>
      <vt:lpstr>Tele teaching and tele medicin</vt:lpstr>
      <vt:lpstr>The basis of the existence of the working group</vt:lpstr>
      <vt:lpstr>The man behind the Report and order</vt:lpstr>
      <vt:lpstr>Vic, please make us an industry standard</vt:lpstr>
      <vt:lpstr>IEEE 802.4c Alias 4l</vt:lpstr>
      <vt:lpstr>Indoor radio characteristics Car factory, two dimensional</vt:lpstr>
      <vt:lpstr>Indoor radio characteristics Three dimensional through cross-eye view</vt:lpstr>
      <vt:lpstr>Indoor radio characteristics Three dimensional through cross-eye view</vt:lpstr>
      <vt:lpstr>Indoor radio characteristics Three dimensional through origami</vt:lpstr>
      <vt:lpstr>Indoor radio characteristics Three dimensional through origami</vt:lpstr>
      <vt:lpstr>Indoor radio characteristics Car factory, three dimensional, 2</vt:lpstr>
      <vt:lpstr>From 802.4 to 802.11</vt:lpstr>
      <vt:lpstr>Meeting governance July 1991</vt:lpstr>
      <vt:lpstr>Laptop</vt:lpstr>
      <vt:lpstr>July 1991 WG meeting</vt:lpstr>
      <vt:lpstr>First use of own standardized product in 1998</vt:lpstr>
      <vt:lpstr>More information </vt:lpstr>
      <vt:lpstr>References</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first 12 years of wireless LANs</dc:title>
  <dc:creator>Hayes</dc:creator>
  <cp:lastModifiedBy>Hayes</cp:lastModifiedBy>
  <cp:revision>100</cp:revision>
  <cp:lastPrinted>1601-01-01T00:00:00Z</cp:lastPrinted>
  <dcterms:created xsi:type="dcterms:W3CDTF">2015-05-19T20:00:18Z</dcterms:created>
  <dcterms:modified xsi:type="dcterms:W3CDTF">2015-07-14T12:54:16Z</dcterms:modified>
</cp:coreProperties>
</file>