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6"/>
  </p:notesMasterIdLst>
  <p:handoutMasterIdLst>
    <p:handoutMasterId r:id="rId87"/>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20" r:id="rId17"/>
    <p:sldId id="1412" r:id="rId18"/>
    <p:sldId id="1487" r:id="rId19"/>
    <p:sldId id="1518" r:id="rId20"/>
    <p:sldId id="1469" r:id="rId21"/>
    <p:sldId id="1285" r:id="rId22"/>
    <p:sldId id="1468" r:id="rId23"/>
    <p:sldId id="1574" r:id="rId24"/>
    <p:sldId id="1538" r:id="rId25"/>
    <p:sldId id="1164" r:id="rId26"/>
    <p:sldId id="1564" r:id="rId27"/>
    <p:sldId id="1565" r:id="rId28"/>
    <p:sldId id="1488" r:id="rId29"/>
    <p:sldId id="1543" r:id="rId30"/>
    <p:sldId id="1562" r:id="rId31"/>
    <p:sldId id="1563" r:id="rId32"/>
    <p:sldId id="1537" r:id="rId33"/>
    <p:sldId id="1578" r:id="rId34"/>
    <p:sldId id="1573" r:id="rId35"/>
    <p:sldId id="1101" r:id="rId36"/>
    <p:sldId id="1102" r:id="rId37"/>
    <p:sldId id="1092" r:id="rId38"/>
    <p:sldId id="1099" r:id="rId39"/>
    <p:sldId id="1174" r:id="rId40"/>
    <p:sldId id="1175" r:id="rId41"/>
    <p:sldId id="1176" r:id="rId42"/>
    <p:sldId id="1382" r:id="rId43"/>
    <p:sldId id="1415" r:id="rId44"/>
    <p:sldId id="1416" r:id="rId45"/>
    <p:sldId id="1417" r:id="rId46"/>
    <p:sldId id="1536" r:id="rId47"/>
    <p:sldId id="1521" r:id="rId48"/>
    <p:sldId id="1522" r:id="rId49"/>
    <p:sldId id="1381" r:id="rId50"/>
    <p:sldId id="1418" r:id="rId51"/>
    <p:sldId id="1576" r:id="rId52"/>
    <p:sldId id="1577" r:id="rId53"/>
    <p:sldId id="1579" r:id="rId54"/>
    <p:sldId id="1419" r:id="rId55"/>
    <p:sldId id="1575" r:id="rId56"/>
    <p:sldId id="1528" r:id="rId57"/>
    <p:sldId id="1404" r:id="rId58"/>
    <p:sldId id="1405" r:id="rId59"/>
    <p:sldId id="1529" r:id="rId60"/>
    <p:sldId id="1526" r:id="rId61"/>
    <p:sldId id="1527" r:id="rId62"/>
    <p:sldId id="1402" r:id="rId63"/>
    <p:sldId id="1425" r:id="rId64"/>
    <p:sldId id="1567" r:id="rId65"/>
    <p:sldId id="1568" r:id="rId66"/>
    <p:sldId id="1569" r:id="rId67"/>
    <p:sldId id="1570" r:id="rId68"/>
    <p:sldId id="1571" r:id="rId69"/>
    <p:sldId id="1572" r:id="rId70"/>
    <p:sldId id="1500" r:id="rId71"/>
    <p:sldId id="1167" r:id="rId72"/>
    <p:sldId id="1165" r:id="rId73"/>
    <p:sldId id="1375" r:id="rId74"/>
    <p:sldId id="1376" r:id="rId75"/>
    <p:sldId id="1400" r:id="rId76"/>
    <p:sldId id="619" r:id="rId77"/>
    <p:sldId id="621" r:id="rId78"/>
    <p:sldId id="1561" r:id="rId79"/>
    <p:sldId id="1555" r:id="rId80"/>
    <p:sldId id="1556" r:id="rId81"/>
    <p:sldId id="1557" r:id="rId82"/>
    <p:sldId id="1558" r:id="rId83"/>
    <p:sldId id="1559" r:id="rId84"/>
    <p:sldId id="1560" r:id="rId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100" d="100"/>
          <a:sy n="100" d="100"/>
        </p:scale>
        <p:origin x="-133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80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802.11-15/0476r1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802.11-15/0476r1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802.11-15/0774r1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773-00-0jtc-ieee-802-jtc1-minutes-for-may-2015-in-vancouver.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5/11-15-0728-00-0jtc-may-jtc1-sc6-meeting-hod-report.ppt"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July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US in July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Canada in May 2015, as documented in </a:t>
            </a:r>
            <a:r>
              <a:rPr lang="en-AU" i="1" dirty="0" smtClean="0">
                <a:solidFill>
                  <a:srgbClr val="FF0000"/>
                </a:solidFill>
                <a:hlinkClick r:id="rId3"/>
              </a:rPr>
              <a:t>11-15-0773-00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pPr lvl="2"/>
            <a:r>
              <a:rPr lang="en-AU" dirty="0" smtClean="0"/>
              <a:t>802.3 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5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91166405"/>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23467560"/>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Jul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smtClean="0"/>
                        <a:t>Jul 15</a:t>
                      </a:r>
                      <a:endParaRPr lang="en-GB" sz="1400" dirty="0" smtClean="0"/>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Decided 802.11ai, 802.11ah and 802.11mc should be liaised</a:t>
            </a:r>
          </a:p>
          <a:p>
            <a:pPr lvl="1"/>
            <a:r>
              <a:rPr lang="en-AU" dirty="0" smtClean="0"/>
              <a:t>802.11 WG  Chair also asked SC6 to comment on 802.11mc</a:t>
            </a:r>
          </a:p>
          <a:p>
            <a:r>
              <a:rPr lang="en-AU" dirty="0" smtClean="0"/>
              <a:t>In Vancouver (May 2015)</a:t>
            </a:r>
          </a:p>
          <a:p>
            <a:pPr lvl="1"/>
            <a:r>
              <a:rPr lang="en-AU" dirty="0" smtClean="0"/>
              <a:t>No drafts were liaised</a:t>
            </a:r>
          </a:p>
          <a:p>
            <a:r>
              <a:rPr lang="en-GB" dirty="0"/>
              <a:t>In Hawaii (July 2015)</a:t>
            </a:r>
          </a:p>
          <a:p>
            <a:pPr lvl="1"/>
            <a:r>
              <a:rPr lang="en-GB" dirty="0"/>
              <a:t>TBD</a:t>
            </a:r>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03459112"/>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No drafts ready for liaising </a:t>
            </a:r>
          </a:p>
          <a:p>
            <a:r>
              <a:rPr lang="en-GB" dirty="0"/>
              <a:t>In </a:t>
            </a:r>
            <a:r>
              <a:rPr lang="en-GB" dirty="0" smtClean="0"/>
              <a:t>Vancouver (May 2015)</a:t>
            </a:r>
          </a:p>
          <a:p>
            <a:pPr lvl="1"/>
            <a:r>
              <a:rPr lang="en-GB" dirty="0" smtClean="0"/>
              <a:t>802.1 WG </a:t>
            </a:r>
            <a:r>
              <a:rPr lang="en-GB" dirty="0"/>
              <a:t>doesn’t send documents until they are ready for </a:t>
            </a:r>
            <a:r>
              <a:rPr lang="en-GB" dirty="0" smtClean="0"/>
              <a:t>SB</a:t>
            </a:r>
          </a:p>
          <a:p>
            <a:pPr lvl="1"/>
            <a:r>
              <a:rPr lang="en-GB" dirty="0" smtClean="0"/>
              <a:t>Glenn </a:t>
            </a:r>
            <a:r>
              <a:rPr lang="en-GB" dirty="0"/>
              <a:t>Parsons indicated that they wouldn’t have any such </a:t>
            </a:r>
            <a:r>
              <a:rPr lang="en-GB" dirty="0" smtClean="0"/>
              <a:t>drafts before </a:t>
            </a:r>
            <a:r>
              <a:rPr lang="en-GB" dirty="0"/>
              <a:t>the July plenary.</a:t>
            </a:r>
            <a:endParaRPr lang="en-AU" dirty="0"/>
          </a:p>
          <a:p>
            <a:r>
              <a:rPr lang="en-GB" dirty="0"/>
              <a:t>In </a:t>
            </a:r>
            <a:r>
              <a:rPr lang="en-GB" dirty="0" smtClean="0"/>
              <a:t>Hawaii (July 2015)</a:t>
            </a:r>
          </a:p>
          <a:p>
            <a:pPr lvl="1"/>
            <a:r>
              <a:rPr lang="en-GB" dirty="0" smtClean="0"/>
              <a:t>.1Qbv, .1Qbu, .1Qbz, .1AC-rev as soon as they go to SB </a:t>
            </a:r>
          </a:p>
          <a:p>
            <a:pPr lvl="1"/>
            <a:r>
              <a:rPr lang="en-GB" dirty="0" smtClean="0"/>
              <a:t>.1Qca immediately</a:t>
            </a:r>
            <a:endParaRPr lang="en-GB" dirty="0"/>
          </a:p>
          <a:p>
            <a:pPr lvl="1"/>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58389819"/>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July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Agreed that 802.3 WG will liaise IEEE P802.3bx </a:t>
            </a:r>
            <a:r>
              <a:rPr lang="en-AU" dirty="0"/>
              <a:t>(Revision to IEEE </a:t>
            </a:r>
            <a:r>
              <a:rPr lang="en-AU" dirty="0" err="1"/>
              <a:t>Std</a:t>
            </a:r>
            <a:r>
              <a:rPr lang="en-AU" dirty="0"/>
              <a:t> 802.3-2012, Maintenance #11) </a:t>
            </a:r>
            <a:r>
              <a:rPr lang="en-AU" dirty="0" smtClean="0"/>
              <a:t>as it is ready for Sponsor Ballot</a:t>
            </a:r>
          </a:p>
          <a:p>
            <a:pPr lvl="2"/>
            <a:r>
              <a:rPr lang="en-AU" dirty="0" smtClean="0"/>
              <a:t>It was liaised on 13 April 2015</a:t>
            </a:r>
          </a:p>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a:t>TBD</a:t>
            </a:r>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next step is for a JTC1 level ballot – it closed on 29 June 2015</a:t>
            </a:r>
          </a:p>
          <a:p>
            <a:pPr lvl="3"/>
            <a:r>
              <a:rPr lang="en-US" dirty="0" smtClean="0">
                <a:solidFill>
                  <a:srgbClr val="FF0000"/>
                </a:solidFill>
              </a:rPr>
              <a:t>Result</a:t>
            </a:r>
            <a:r>
              <a:rPr lang="en-US" dirty="0" smtClean="0">
                <a:solidFill>
                  <a:srgbClr val="FF0000"/>
                </a:solidFill>
              </a:rPr>
              <a:t>: late breaking news – the move has been approved</a:t>
            </a:r>
            <a:endParaRPr lang="en-AU" dirty="0" smtClean="0">
              <a:solidFill>
                <a:srgbClr val="FF0000"/>
              </a:solidFill>
            </a:endParaRPr>
          </a:p>
          <a:p>
            <a:pPr lvl="1"/>
            <a:r>
              <a:rPr lang="en-US" dirty="0" smtClean="0"/>
              <a:t>No 802.15 reps attended the SC meeting in San Diego, Athens, San Antonio, Atlanta, Berlin or Vancouver</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2015)</a:t>
            </a:r>
          </a:p>
          <a:p>
            <a:pPr lvl="1"/>
            <a:r>
              <a:rPr lang="en-AU" dirty="0" smtClean="0"/>
              <a:t>IEEE 802.22 has now passed FDIS</a:t>
            </a:r>
          </a:p>
          <a:p>
            <a:pPr lvl="1"/>
            <a:r>
              <a:rPr lang="en-AU" dirty="0" smtClean="0"/>
              <a:t>It was planned to submit IEEE 802.22a to 60 day pre-ballot as soon as 802.22 was ratified by ISO/IEC</a:t>
            </a:r>
          </a:p>
          <a:p>
            <a:pPr lvl="1"/>
            <a:r>
              <a:rPr lang="en-AU" dirty="0" smtClean="0"/>
              <a:t>It was decided to liaise 802.22a and 802.22b for information purposes and consider submitting 802.22a to the PSDO process in July 2015</a:t>
            </a:r>
          </a:p>
          <a:p>
            <a:r>
              <a:rPr lang="en-AU" dirty="0" smtClean="0"/>
              <a:t>In Vancouver (May 2015)</a:t>
            </a:r>
          </a:p>
          <a:p>
            <a:pPr lvl="1"/>
            <a:r>
              <a:rPr lang="en-AU" dirty="0" smtClean="0"/>
              <a:t>It was noted </a:t>
            </a:r>
            <a:r>
              <a:rPr lang="en-AU" dirty="0"/>
              <a:t>that 802.22 </a:t>
            </a:r>
            <a:r>
              <a:rPr lang="en-AU" dirty="0" smtClean="0"/>
              <a:t>has been ratified </a:t>
            </a:r>
            <a:r>
              <a:rPr lang="en-AU" dirty="0"/>
              <a:t>by </a:t>
            </a:r>
            <a:r>
              <a:rPr lang="en-AU" dirty="0" smtClean="0"/>
              <a:t>ISO/IEC</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Hawaii (July 2015)</a:t>
            </a:r>
          </a:p>
          <a:p>
            <a:pPr lvl="1"/>
            <a:r>
              <a:rPr lang="en-AU" dirty="0" smtClean="0"/>
              <a:t>Just before Hawaii IEEE 802.22a-2014 and IEEE P802.22b Draft 5.0 were submitted to ISO JTC1 SC6 for information only</a:t>
            </a:r>
            <a:r>
              <a:rPr lang="en-AU" dirty="0" smtClean="0">
                <a:solidFill>
                  <a:srgbClr val="FF0000"/>
                </a:solidFill>
              </a:rPr>
              <a:t> (although they have not made it there yet)</a:t>
            </a:r>
          </a:p>
          <a:p>
            <a:pPr lvl="2"/>
            <a:r>
              <a:rPr lang="en-AU" dirty="0" smtClean="0"/>
              <a:t>The IEEE 802.22a-2014 is an amendment specifying MIBs and Management Plane Procedures to the IEEE 802.22-2011</a:t>
            </a:r>
          </a:p>
          <a:p>
            <a:pPr lvl="2"/>
            <a:r>
              <a:rPr lang="en-AU" dirty="0" smtClean="0"/>
              <a:t>The IEEE P802.22b Draft 5 is also an amendment specifying Broadband Services and Monitoring Applications to the IEEE 802.22-2011 Standard. This is in the final stages of approval within the IEEE Standards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136085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05291293"/>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err="1" smtClean="0">
                          <a:solidFill>
                            <a:srgbClr val="FF0000"/>
                          </a:solidFill>
                        </a:rPr>
                        <a:t>Std</a:t>
                      </a: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rgbClr val="FF0000"/>
                          </a:solidFill>
                        </a:rPr>
                        <a:t>5.0</a:t>
                      </a: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2014 plenary, the IEEE 802 notified SC6 of the approval of: </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p>
          <a:p>
            <a:pPr lvl="1"/>
            <a:r>
              <a:rPr lang="en-AU" dirty="0"/>
              <a:t>After the </a:t>
            </a:r>
            <a:r>
              <a:rPr lang="en-AU" dirty="0" smtClean="0"/>
              <a:t>Mar 2015 </a:t>
            </a:r>
            <a:r>
              <a:rPr lang="en-AU" dirty="0"/>
              <a:t>plenary, the IEEE 802 notified </a:t>
            </a:r>
            <a:r>
              <a:rPr lang="en-AU" dirty="0" smtClean="0"/>
              <a:t>SC6 (N16184) </a:t>
            </a:r>
            <a:r>
              <a:rPr lang="en-AU" dirty="0"/>
              <a:t>of the approval </a:t>
            </a:r>
            <a:r>
              <a:rPr lang="en-AU" dirty="0" smtClean="0"/>
              <a:t>of:</a:t>
            </a:r>
          </a:p>
          <a:p>
            <a:pPr lvl="2"/>
            <a:r>
              <a:rPr lang="en-AU" i="1" dirty="0" smtClean="0">
                <a:solidFill>
                  <a:schemeClr val="tx2"/>
                </a:solidFill>
              </a:rPr>
              <a:t>802.24 </a:t>
            </a:r>
            <a:r>
              <a:rPr lang="en-AU" i="1" dirty="0" err="1" smtClean="0">
                <a:solidFill>
                  <a:schemeClr val="tx2"/>
                </a:solidFill>
              </a:rPr>
              <a:t>IoT</a:t>
            </a:r>
            <a:r>
              <a:rPr lang="en-AU" i="1" dirty="0" smtClean="0">
                <a:solidFill>
                  <a:schemeClr val="tx2"/>
                </a:solidFill>
              </a:rPr>
              <a:t> </a:t>
            </a:r>
            <a:r>
              <a:rPr lang="en-AU" i="1" dirty="0" smtClean="0">
                <a:solidFill>
                  <a:schemeClr val="tx2"/>
                </a:solidFill>
              </a:rPr>
              <a:t>WG</a:t>
            </a:r>
            <a:endParaRPr lang="en-AU" i="1" dirty="0">
              <a:solidFill>
                <a:schemeClr val="tx2"/>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JTC1/SC6/WG7 has expressed interest in the activities of IEEE 802.24 WG …</a:t>
            </a:r>
            <a:endParaRPr lang="en-AU" dirty="0"/>
          </a:p>
        </p:txBody>
      </p:sp>
      <p:sp>
        <p:nvSpPr>
          <p:cNvPr id="3" name="Content Placeholder 2"/>
          <p:cNvSpPr>
            <a:spLocks noGrp="1"/>
          </p:cNvSpPr>
          <p:nvPr>
            <p:ph idx="1"/>
          </p:nvPr>
        </p:nvSpPr>
        <p:spPr>
          <a:xfrm>
            <a:off x="685800" y="1752600"/>
            <a:ext cx="7772400" cy="4343400"/>
          </a:xfrm>
        </p:spPr>
        <p:txBody>
          <a:bodyPr/>
          <a:lstStyle/>
          <a:p>
            <a:r>
              <a:rPr lang="en-AU" dirty="0" smtClean="0"/>
              <a:t>As a result of the notification relating to 802.24, WG7 sent a liaison</a:t>
            </a:r>
          </a:p>
          <a:p>
            <a:pPr lvl="1"/>
            <a:r>
              <a:rPr lang="en-AU" b="0" dirty="0" smtClean="0"/>
              <a:t>…</a:t>
            </a:r>
            <a:endParaRPr lang="en-AU" b="0" dirty="0"/>
          </a:p>
          <a:p>
            <a:pPr lvl="1"/>
            <a:r>
              <a:rPr lang="en-AU" b="0" i="1" dirty="0"/>
              <a:t>From your communication letter, we noted that the IEEE 802.24 </a:t>
            </a:r>
            <a:r>
              <a:rPr lang="en-AU" b="0" i="1" dirty="0" err="1"/>
              <a:t>IoT</a:t>
            </a:r>
            <a:r>
              <a:rPr lang="en-AU" b="0" i="1" dirty="0"/>
              <a:t> Task Group (</a:t>
            </a:r>
            <a:r>
              <a:rPr lang="en-AU" b="0" i="1" dirty="0" err="1"/>
              <a:t>IoT</a:t>
            </a:r>
            <a:r>
              <a:rPr lang="en-AU" b="0" i="1" dirty="0"/>
              <a:t> Application Development) was approved in the IEEE 802 March 2015 Plenary meeting. </a:t>
            </a:r>
          </a:p>
          <a:p>
            <a:pPr lvl="1"/>
            <a:r>
              <a:rPr lang="en-AU" b="0" i="1" dirty="0"/>
              <a:t>SC 6/WG 7 is developing standards on network, transport, and Future Network. We are interested in the networking-related issues of </a:t>
            </a:r>
            <a:r>
              <a:rPr lang="en-AU" b="0" i="1" dirty="0" err="1"/>
              <a:t>IoT</a:t>
            </a:r>
            <a:r>
              <a:rPr lang="en-AU" b="0" i="1" dirty="0"/>
              <a:t> services and applications. </a:t>
            </a:r>
          </a:p>
          <a:p>
            <a:pPr lvl="1"/>
            <a:r>
              <a:rPr lang="en-AU" b="0" i="1" dirty="0"/>
              <a:t>We would like to receive more information about the terms of reference, work plans, and related documents of IEEE 802.24 </a:t>
            </a:r>
            <a:r>
              <a:rPr lang="en-AU" b="0" i="1" dirty="0" err="1"/>
              <a:t>IoT</a:t>
            </a:r>
            <a:r>
              <a:rPr lang="en-AU" b="0" i="1" dirty="0"/>
              <a:t> Task Group. We expect to set up close collaboration relationship with each other in the future in accordance with the further observation of your works. </a:t>
            </a:r>
          </a:p>
          <a:p>
            <a:pPr lvl="1"/>
            <a:r>
              <a:rPr lang="en-AU" b="0" i="1" dirty="0"/>
              <a:t>SC 6/WG 7 looks forward to be kept informed of the progress on the relevant works of the IEEE 802.24 </a:t>
            </a:r>
            <a:r>
              <a:rPr lang="en-AU" b="0" i="1" dirty="0" err="1"/>
              <a:t>IoT</a:t>
            </a:r>
            <a:r>
              <a:rPr lang="en-AU" b="0" i="1" dirty="0"/>
              <a:t> Task Group.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96129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and the IEEE 802 </a:t>
            </a:r>
            <a:r>
              <a:rPr lang="en-AU" dirty="0" err="1" smtClean="0"/>
              <a:t>HoD</a:t>
            </a:r>
            <a:r>
              <a:rPr lang="en-AU" dirty="0" smtClean="0"/>
              <a:t> responded by passing on a deck related to 802.24</a:t>
            </a:r>
            <a:endParaRPr lang="en-AU" dirty="0"/>
          </a:p>
        </p:txBody>
      </p:sp>
      <p:sp>
        <p:nvSpPr>
          <p:cNvPr id="3" name="Content Placeholder 2"/>
          <p:cNvSpPr>
            <a:spLocks noGrp="1"/>
          </p:cNvSpPr>
          <p:nvPr>
            <p:ph idx="1"/>
          </p:nvPr>
        </p:nvSpPr>
        <p:spPr/>
        <p:txBody>
          <a:bodyPr/>
          <a:lstStyle/>
          <a:p>
            <a:pPr lvl="1"/>
            <a:r>
              <a:rPr lang="en-AU" dirty="0" smtClean="0"/>
              <a:t>During the recent SC6/WG1 meeting, questions were asked about IEEE 802.24 WG activities</a:t>
            </a:r>
          </a:p>
          <a:p>
            <a:pPr lvl="1"/>
            <a:r>
              <a:rPr lang="en-AU" dirty="0" smtClean="0"/>
              <a:t>As a result, the Chair of 802.24 WG quickly developed a status report that was sent to WG1</a:t>
            </a:r>
          </a:p>
          <a:p>
            <a:pPr lvl="1"/>
            <a:r>
              <a:rPr lang="en-AU" dirty="0" smtClean="0"/>
              <a:t>After WG7 expressed interest, the same report was sent to WG7</a:t>
            </a:r>
          </a:p>
          <a:p>
            <a:pPr lvl="1"/>
            <a:r>
              <a:rPr lang="en-AU" dirty="0" smtClean="0"/>
              <a:t>The report is embedded below</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25523833"/>
              </p:ext>
            </p:extLst>
          </p:nvPr>
        </p:nvGraphicFramePr>
        <p:xfrm>
          <a:off x="990600" y="4267200"/>
          <a:ext cx="914400" cy="771525"/>
        </p:xfrm>
        <a:graphic>
          <a:graphicData uri="http://schemas.openxmlformats.org/presentationml/2006/ole">
            <mc:AlternateContent xmlns:mc="http://schemas.openxmlformats.org/markup-compatibility/2006">
              <mc:Choice xmlns:v="urn:schemas-microsoft-com:vml" Requires="v">
                <p:oleObj spid="_x0000_s2191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3990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had previously heard about a PSDO tracking initiative by IEEE staff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a:t>
            </a:r>
            <a:r>
              <a:rPr lang="en-AU" dirty="0" smtClean="0"/>
              <a:t>particularly WG </a:t>
            </a:r>
            <a:r>
              <a:rPr lang="en-AU" dirty="0"/>
              <a:t>chairs) have access to this information would be helpful </a:t>
            </a:r>
          </a:p>
          <a:p>
            <a:pPr lvl="1"/>
            <a:r>
              <a:rPr lang="en-AU" dirty="0" smtClean="0"/>
              <a:t>Jodi had previously indicated that this initiative will be ready for launch in July 2015 but status as of May 2015 </a:t>
            </a:r>
            <a:r>
              <a:rPr lang="en-AU" dirty="0" smtClean="0"/>
              <a:t>was:</a:t>
            </a:r>
            <a:endParaRPr lang="en-AU" dirty="0" smtClean="0"/>
          </a:p>
          <a:p>
            <a:pPr lvl="2"/>
            <a:r>
              <a:rPr lang="en-AU" dirty="0" smtClean="0"/>
              <a:t>First draft has been reviewed by Andrew Myles and Adrian Stephens</a:t>
            </a:r>
          </a:p>
          <a:p>
            <a:pPr lvl="2"/>
            <a:r>
              <a:rPr lang="en-AU" dirty="0" smtClean="0"/>
              <a:t>The process will be run using the IEEE Central Desktop</a:t>
            </a:r>
          </a:p>
          <a:p>
            <a:pPr lvl="2"/>
            <a:r>
              <a:rPr lang="en-AU" dirty="0" smtClean="0"/>
              <a:t>It will included automated reminders to WG Chairs on required actions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034170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based on a draft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573" y="1467314"/>
            <a:ext cx="4171027" cy="53455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762000" y="3581400"/>
            <a:ext cx="1371600" cy="533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This</a:t>
            </a:r>
            <a:r>
              <a:rPr kumimoji="0" lang="en-AU" sz="1600" b="0" i="0" u="none" strike="noStrike" cap="none" normalizeH="0" dirty="0" smtClean="0">
                <a:ln>
                  <a:noFill/>
                </a:ln>
                <a:solidFill>
                  <a:schemeClr val="tx1"/>
                </a:solidFill>
                <a:effectLst/>
                <a:latin typeface="+mj-lt"/>
              </a:rPr>
              <a:t> is an initial draft</a:t>
            </a:r>
            <a:endParaRPr kumimoji="0" lang="en-AU" sz="16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3"/>
            <a:endCxn id="216066" idx="1"/>
          </p:cNvCxnSpPr>
          <p:nvPr/>
        </p:nvCxnSpPr>
        <p:spPr bwMode="auto">
          <a:xfrm>
            <a:off x="2133600" y="3848100"/>
            <a:ext cx="400973" cy="29200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05234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9649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Central Desktop area for the </a:t>
            </a:r>
            <a:r>
              <a:rPr lang="en-AU" dirty="0" smtClean="0"/>
              <a:t>“Adoption </a:t>
            </a:r>
            <a:r>
              <a:rPr lang="en-AU" dirty="0"/>
              <a:t>of IEEE 802 standards by ISO/IEC </a:t>
            </a:r>
            <a:r>
              <a:rPr lang="en-AU" dirty="0" smtClean="0"/>
              <a:t>JTC1” </a:t>
            </a:r>
            <a:r>
              <a:rPr lang="en-AU" dirty="0"/>
              <a:t>is ready to go</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pic>
        <p:nvPicPr>
          <p:cNvPr id="2181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04" r="41596" b="16501"/>
          <a:stretch/>
        </p:blipFill>
        <p:spPr bwMode="auto">
          <a:xfrm>
            <a:off x="685800" y="1676401"/>
            <a:ext cx="7885543" cy="4646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177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final call for volunteers as a Vice Chair</a:t>
            </a:r>
            <a:endParaRPr lang="en-AU" dirty="0"/>
          </a:p>
        </p:txBody>
      </p:sp>
      <p:sp>
        <p:nvSpPr>
          <p:cNvPr id="3" name="Content Placeholder 2"/>
          <p:cNvSpPr>
            <a:spLocks noGrp="1"/>
          </p:cNvSpPr>
          <p:nvPr>
            <p:ph idx="1"/>
          </p:nvPr>
        </p:nvSpPr>
        <p:spPr/>
        <p:txBody>
          <a:bodyPr/>
          <a:lstStyle/>
          <a:p>
            <a:pPr lvl="1"/>
            <a:r>
              <a:rPr lang="en-AU" dirty="0" smtClean="0"/>
              <a:t>In Berlin, the IEEE 802 Chair asked whether the SC should have a Vice Chair just in case the current Chair was “hit by a bus”</a:t>
            </a:r>
          </a:p>
          <a:p>
            <a:pPr lvl="1"/>
            <a:r>
              <a:rPr lang="en-AU" dirty="0" smtClean="0"/>
              <a:t>The current Chair promises to avoid buses but would not object to the appointment of a </a:t>
            </a:r>
            <a:r>
              <a:rPr lang="en-AU" strike="sngStrike" dirty="0" smtClean="0"/>
              <a:t>slave</a:t>
            </a:r>
            <a:r>
              <a:rPr lang="en-AU" dirty="0" smtClean="0"/>
              <a:t> Vice Chair </a:t>
            </a:r>
            <a:r>
              <a:rPr lang="en-AU" dirty="0" smtClean="0">
                <a:sym typeface="Wingdings" panose="05000000000000000000" pitchFamily="2" charset="2"/>
              </a:rPr>
              <a:t></a:t>
            </a:r>
            <a:endParaRPr lang="en-AU" dirty="0" smtClean="0"/>
          </a:p>
          <a:p>
            <a:pPr lvl="1"/>
            <a:r>
              <a:rPr lang="en-AU" dirty="0" smtClean="0"/>
              <a:t>A call was made for volunteers</a:t>
            </a:r>
            <a:r>
              <a:rPr lang="en-AU" dirty="0"/>
              <a:t> </a:t>
            </a:r>
            <a:r>
              <a:rPr lang="en-AU" dirty="0" smtClean="0"/>
              <a:t>in Vancouver ... and we now have at least one </a:t>
            </a:r>
            <a:r>
              <a:rPr lang="en-AU" strike="sngStrike" dirty="0" smtClean="0"/>
              <a:t>victim</a:t>
            </a:r>
            <a:r>
              <a:rPr lang="en-AU" dirty="0" smtClean="0"/>
              <a:t> volunteer</a:t>
            </a:r>
          </a:p>
          <a:p>
            <a:pPr lvl="2"/>
            <a:r>
              <a:rPr lang="en-AU" dirty="0" smtClean="0"/>
              <a:t>Peter Yee</a:t>
            </a:r>
          </a:p>
          <a:p>
            <a:pPr lvl="1"/>
            <a:r>
              <a:rPr lang="en-AU" dirty="0" smtClean="0"/>
              <a:t>The process for appointment is  not clear but the IEEE 802 EC Chair recommended that the SC makes a recommendation to the IEEE 802 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23469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to the IEEE 802 EC the appointment of a Vice Chair for the SC</a:t>
            </a:r>
            <a:endParaRPr lang="en-AU" dirty="0"/>
          </a:p>
        </p:txBody>
      </p:sp>
      <p:sp>
        <p:nvSpPr>
          <p:cNvPr id="3" name="Content Placeholder 2"/>
          <p:cNvSpPr>
            <a:spLocks noGrp="1"/>
          </p:cNvSpPr>
          <p:nvPr>
            <p:ph idx="1"/>
          </p:nvPr>
        </p:nvSpPr>
        <p:spPr/>
        <p:txBody>
          <a:bodyPr/>
          <a:lstStyle/>
          <a:p>
            <a:pPr lvl="1"/>
            <a:r>
              <a:rPr lang="en-AU" dirty="0" smtClean="0"/>
              <a:t>Motion: </a:t>
            </a:r>
          </a:p>
          <a:p>
            <a:pPr lvl="2"/>
            <a:r>
              <a:rPr lang="en-AU" dirty="0" smtClean="0"/>
              <a:t>The IEEE 802 JTC1 SC recommends to the IEEE 802 EC that Peter Yee be appointed Vice Chair of the </a:t>
            </a:r>
            <a:r>
              <a:rPr lang="en-AU" dirty="0"/>
              <a:t>IEEE 802 JTC1 SC </a:t>
            </a:r>
            <a:endParaRPr lang="en-AU" dirty="0" smtClean="0"/>
          </a:p>
          <a:p>
            <a:pPr lvl="2"/>
            <a:r>
              <a:rPr lang="en-AU" dirty="0" smtClean="0"/>
              <a:t>Moved: </a:t>
            </a:r>
            <a:r>
              <a:rPr lang="en-AU" dirty="0" smtClean="0"/>
              <a:t>Dan</a:t>
            </a:r>
            <a:endParaRPr lang="en-AU" dirty="0" smtClean="0"/>
          </a:p>
          <a:p>
            <a:pPr lvl="2"/>
            <a:r>
              <a:rPr lang="en-AU" dirty="0" smtClean="0"/>
              <a:t>Seconded</a:t>
            </a:r>
            <a:r>
              <a:rPr lang="en-AU" dirty="0" smtClean="0"/>
              <a:t>: Karen</a:t>
            </a:r>
            <a:endParaRPr lang="en-AU" dirty="0" smtClean="0"/>
          </a:p>
          <a:p>
            <a:pPr lvl="2"/>
            <a:r>
              <a:rPr lang="en-AU" dirty="0" smtClean="0"/>
              <a:t>Result</a:t>
            </a:r>
            <a:r>
              <a:rPr lang="en-AU" dirty="0" smtClean="0"/>
              <a:t>: 11/0/1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535218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may hear on any progress related to the concern about the style guide</a:t>
            </a:r>
            <a:endParaRPr lang="en-AU" dirty="0"/>
          </a:p>
        </p:txBody>
      </p:sp>
      <p:sp>
        <p:nvSpPr>
          <p:cNvPr id="3" name="Content Placeholder 2"/>
          <p:cNvSpPr>
            <a:spLocks noGrp="1"/>
          </p:cNvSpPr>
          <p:nvPr>
            <p:ph idx="1"/>
          </p:nvPr>
        </p:nvSpPr>
        <p:spPr/>
        <p:txBody>
          <a:bodyPr/>
          <a:lstStyle/>
          <a:p>
            <a:pPr lvl="1"/>
            <a:r>
              <a:rPr lang="en-GB" dirty="0" smtClean="0"/>
              <a:t>Michelle Turner (IEEE-SA Chief Editor) was at the March plenary meeting, and heard a concern that there were potential conflicts between the IEEE-SA Style Guide and the ISO Style Guide</a:t>
            </a:r>
          </a:p>
          <a:p>
            <a:pPr lvl="1"/>
            <a:r>
              <a:rPr lang="en-GB" dirty="0" smtClean="0"/>
              <a:t>Michelle confirmed that the guides are indeed guides and it is possible to depart from them, and a</a:t>
            </a:r>
            <a:r>
              <a:rPr lang="en-AU" dirty="0" err="1" smtClean="0"/>
              <a:t>fter</a:t>
            </a:r>
            <a:r>
              <a:rPr lang="en-AU" dirty="0" smtClean="0"/>
              <a:t> further discussion it is likely the new text will say something like </a:t>
            </a:r>
          </a:p>
          <a:p>
            <a:pPr lvl="2"/>
            <a:r>
              <a:rPr lang="en-AU" i="1" dirty="0"/>
              <a:t>The IEEE-SA has harmonized many of its style conventions with the principles of ISO/IEC style documented in the ISO/IEC Directives Part 2X. However, there some differences between the </a:t>
            </a:r>
            <a:r>
              <a:rPr lang="en-AU" i="1" dirty="0" smtClean="0"/>
              <a:t>IEEE-SA </a:t>
            </a:r>
            <a:r>
              <a:rPr lang="en-AU" i="1" dirty="0"/>
              <a:t>and ISO/IEC styles.  Some of the most common differences are list below. An IEEE-SA standard should conform to the IEEE-SA Style Guide, even if it is expected the standard will also be submitted to ISO/IEC for ratification at some future time.</a:t>
            </a:r>
            <a:endParaRPr lang="en-AU" dirty="0"/>
          </a:p>
          <a:p>
            <a:pPr lvl="1"/>
            <a:r>
              <a:rPr lang="en-AU" dirty="0" smtClean="0"/>
              <a:t>Michelle has now (July 2015)  thanked the SC for </a:t>
            </a:r>
            <a:r>
              <a:rPr lang="en-AU" dirty="0"/>
              <a:t>providing input for </a:t>
            </a:r>
            <a:r>
              <a:rPr lang="en-AU" dirty="0" smtClean="0"/>
              <a:t>our suggested </a:t>
            </a:r>
            <a:r>
              <a:rPr lang="en-AU" dirty="0"/>
              <a:t>modifications to 19.2 of the IEEE-SA Standards Style </a:t>
            </a:r>
            <a:r>
              <a:rPr lang="en-AU" dirty="0" smtClean="0"/>
              <a:t>Manual</a:t>
            </a:r>
            <a:endParaRPr lang="en-AU" dirty="0"/>
          </a:p>
          <a:p>
            <a:pPr lvl="2"/>
            <a:r>
              <a:rPr lang="en-AU" dirty="0" smtClean="0"/>
              <a:t>Catherine </a:t>
            </a:r>
            <a:r>
              <a:rPr lang="en-AU" dirty="0"/>
              <a:t>Berger </a:t>
            </a:r>
            <a:r>
              <a:rPr lang="en-AU" dirty="0" smtClean="0"/>
              <a:t>may provide specifics </a:t>
            </a:r>
            <a:r>
              <a:rPr lang="en-AU" dirty="0"/>
              <a:t>on the changes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136418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5464564"/>
              </p:ext>
            </p:extLst>
          </p:nvPr>
        </p:nvGraphicFramePr>
        <p:xfrm>
          <a:off x="152399" y="1600200"/>
          <a:ext cx="8839200" cy="5181600"/>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Will be published on 1May 2015</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1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18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47</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a:t>
            </a:r>
            <a:r>
              <a:rPr lang="en-AU" kern="1200" dirty="0"/>
              <a:t>will be called ISO/IEC/IEEE </a:t>
            </a:r>
            <a:r>
              <a:rPr lang="en-AU" dirty="0" smtClean="0"/>
              <a:t>8802-1AE:2015/</a:t>
            </a:r>
            <a:r>
              <a:rPr lang="en-AU" dirty="0" err="1" smtClean="0"/>
              <a:t>Amd</a:t>
            </a:r>
            <a:r>
              <a:rPr lang="en-AU" dirty="0" smtClean="0"/>
              <a:t> 1</a:t>
            </a:r>
          </a:p>
          <a:p>
            <a:pPr lvl="2"/>
            <a:r>
              <a:rPr lang="en-AU" dirty="0" smtClean="0">
                <a:solidFill>
                  <a:srgbClr val="FF0000"/>
                </a:solidFill>
              </a:rPr>
              <a:t>Has it </a:t>
            </a:r>
            <a:r>
              <a:rPr lang="en-AU" dirty="0" err="1" smtClean="0">
                <a:solidFill>
                  <a:srgbClr val="FF0000"/>
                </a:solidFill>
              </a:rPr>
              <a:t>it</a:t>
            </a:r>
            <a:r>
              <a:rPr lang="en-AU" dirty="0" smtClean="0">
                <a:solidFill>
                  <a:srgbClr val="FF0000"/>
                </a:solidFill>
              </a:rPr>
              <a:t> been published?</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102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48</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2</a:t>
            </a:r>
          </a:p>
          <a:p>
            <a:pPr lvl="2"/>
            <a:r>
              <a:rPr lang="en-AU" dirty="0" smtClean="0">
                <a:solidFill>
                  <a:srgbClr val="FF0000"/>
                </a:solidFill>
              </a:rPr>
              <a:t>Has it been </a:t>
            </a:r>
            <a:r>
              <a:rPr lang="en-AU" dirty="0">
                <a:solidFill>
                  <a:srgbClr val="FF0000"/>
                </a:solidFill>
              </a:rPr>
              <a:t>published</a:t>
            </a:r>
            <a:r>
              <a:rPr lang="en-AU" dirty="0" smtClean="0">
                <a:solidFill>
                  <a:srgbClr val="FF0000"/>
                </a:solidFill>
              </a:rPr>
              <a:t>?</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6733212"/>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205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4726373"/>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baseline="0" dirty="0" smtClean="0">
                          <a:solidFill>
                            <a:srgbClr val="00B050"/>
                          </a:solidFill>
                        </a:rPr>
                        <a:t>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endParaRPr>
                    </a:p>
                  </a:txBody>
                  <a:tcPr marL="115147" marR="115147"/>
                </a:tc>
                <a:tc>
                  <a:txBody>
                    <a:bodyPr/>
                    <a:lstStyle/>
                    <a:p>
                      <a:pPr algn="ctr"/>
                      <a:r>
                        <a:rPr lang="en-AU" sz="1600" b="1" dirty="0" smtClean="0">
                          <a:solidFill>
                            <a:srgbClr val="00B050"/>
                          </a:solidFill>
                        </a:rPr>
                        <a:t>11 Jul</a:t>
                      </a:r>
                      <a:r>
                        <a:rPr lang="en-AU" sz="1600" b="1" baseline="0" dirty="0" smtClean="0">
                          <a:solidFill>
                            <a:srgbClr val="00B050"/>
                          </a:solidFill>
                        </a:rPr>
                        <a:t> 15</a:t>
                      </a:r>
                      <a:endParaRPr lang="en-AU" sz="1600" b="1"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latin typeface="+mn-lt"/>
                        </a:rPr>
                        <a:t>TBD</a:t>
                      </a:r>
                      <a:endParaRPr lang="en-AU" sz="1600" b="1" dirty="0" smtClean="0">
                        <a:solidFill>
                          <a:schemeClr val="accent2"/>
                        </a:solidFill>
                        <a:latin typeface="+mj-lt"/>
                      </a:endParaRPr>
                    </a:p>
                  </a:txBody>
                  <a:tcPr marL="115147" marR="115147"/>
                </a:tc>
              </a:tr>
              <a:tr h="359602">
                <a:tc>
                  <a:txBody>
                    <a:bodyPr/>
                    <a:lstStyle/>
                    <a:p>
                      <a:r>
                        <a:rPr lang="en-AU" sz="1600" dirty="0" smtClean="0"/>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Sep 2014</a:t>
                      </a:r>
                      <a:endParaRPr lang="en-AU" sz="1600" b="1" kern="1200" dirty="0" smtClean="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n-lt"/>
                        </a:rPr>
                        <a:t>Passed</a:t>
                      </a:r>
                      <a:endParaRPr lang="en-AU" sz="1600" b="1" dirty="0">
                        <a:solidFill>
                          <a:srgbClr val="00B050"/>
                        </a:solidFill>
                        <a:latin typeface="+mj-lt"/>
                      </a:endParaRPr>
                    </a:p>
                  </a:txBody>
                  <a:tcPr marL="115147" marR="115147"/>
                </a:tc>
                <a:tc>
                  <a:txBody>
                    <a:bodyPr/>
                    <a:lstStyle/>
                    <a:p>
                      <a:pPr algn="ctr"/>
                      <a:r>
                        <a:rPr lang="en-AU" sz="1600" b="1" dirty="0" smtClean="0">
                          <a:solidFill>
                            <a:srgbClr val="00B050"/>
                          </a:solidFill>
                        </a:rPr>
                        <a:t>11 Jul</a:t>
                      </a:r>
                      <a:r>
                        <a:rPr lang="en-AU" sz="1600" b="1" baseline="0" dirty="0" smtClean="0">
                          <a:solidFill>
                            <a:srgbClr val="00B050"/>
                          </a:solidFill>
                        </a:rPr>
                        <a:t> 15</a:t>
                      </a:r>
                      <a:endParaRPr lang="en-AU" sz="1600" b="1"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chemeClr val="accent2"/>
                          </a:solidFill>
                          <a:latin typeface="+mn-lt"/>
                          <a:ea typeface="+mn-ea"/>
                          <a:cs typeface="+mn-cs"/>
                        </a:rPr>
                        <a:t>TBD</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19</a:t>
                      </a:r>
                      <a:r>
                        <a:rPr lang="en-AU" sz="1600" b="1" baseline="0" dirty="0" smtClean="0">
                          <a:solidFill>
                            <a:schemeClr val="accent6"/>
                          </a:solidFill>
                          <a:latin typeface="+mj-lt"/>
                        </a:rPr>
                        <a:t> 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Jun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No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t>
                      </a:r>
                      <a:endParaRPr lang="en-AU" sz="1600" b="1"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a:t>
            </a:r>
            <a:r>
              <a:rPr lang="en-GB" dirty="0" smtClean="0"/>
              <a:t>closed </a:t>
            </a:r>
            <a:r>
              <a:rPr lang="en-GB" dirty="0" smtClean="0"/>
              <a:t>11 July </a:t>
            </a:r>
            <a:r>
              <a:rPr lang="en-GB" dirty="0" smtClean="0"/>
              <a:t>2015 and passed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a:solidFill>
                  <a:schemeClr val="accent2"/>
                </a:solidFill>
              </a:rPr>
              <a:t>FDIS passed but response required</a:t>
            </a:r>
          </a:p>
          <a:p>
            <a:pPr lvl="1"/>
            <a:r>
              <a:rPr lang="en-AU" dirty="0"/>
              <a:t>FDIS closed on 11 July 2015 and passed 15/1/0</a:t>
            </a:r>
          </a:p>
          <a:p>
            <a:pPr lvl="1"/>
            <a:r>
              <a:rPr lang="en-AU" dirty="0"/>
              <a:t>Only no </a:t>
            </a:r>
            <a:r>
              <a:rPr lang="en-AU" dirty="0" smtClean="0"/>
              <a:t>comments were </a:t>
            </a:r>
            <a:r>
              <a:rPr lang="en-AU" dirty="0"/>
              <a:t>from </a:t>
            </a:r>
            <a:r>
              <a:rPr lang="en-AU" dirty="0" smtClean="0"/>
              <a:t>China NB</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2292155734"/>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9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voted no on 802.11ac with two comments, and a 802.11 WG response is required</a:t>
            </a:r>
            <a:endParaRPr lang="en-AU" dirty="0"/>
          </a:p>
        </p:txBody>
      </p:sp>
      <p:sp>
        <p:nvSpPr>
          <p:cNvPr id="3" name="Content Placeholder 2"/>
          <p:cNvSpPr>
            <a:spLocks noGrp="1"/>
          </p:cNvSpPr>
          <p:nvPr>
            <p:ph idx="1"/>
          </p:nvPr>
        </p:nvSpPr>
        <p:spPr/>
        <p:txBody>
          <a:bodyPr/>
          <a:lstStyle/>
          <a:p>
            <a:r>
              <a:rPr lang="en-AU" dirty="0" smtClean="0"/>
              <a:t>China NB comment 1 on 802.11ac</a:t>
            </a:r>
            <a:endParaRPr lang="en-AU" i="1" dirty="0" smtClean="0"/>
          </a:p>
          <a:p>
            <a:pPr lvl="1"/>
            <a:r>
              <a:rPr lang="en-AU" b="0" i="1" dirty="0" smtClean="0"/>
              <a:t>The </a:t>
            </a:r>
            <a:r>
              <a:rPr lang="en-AU" b="0" i="1" dirty="0"/>
              <a:t>editorial methods that China NB proposed to meet the ISO/IEC requirements in FDIS pre-ballot period and IEEE 802.11 WG replied to revise still haven’t been resolved in this </a:t>
            </a:r>
            <a:r>
              <a:rPr lang="en-AU" b="0" i="1" dirty="0" smtClean="0"/>
              <a:t>text.</a:t>
            </a:r>
          </a:p>
          <a:p>
            <a:pPr lvl="1"/>
            <a:r>
              <a:rPr lang="en-AU" b="0" i="1" dirty="0" smtClean="0"/>
              <a:t>Revise </a:t>
            </a:r>
            <a:r>
              <a:rPr lang="en-AU" b="0" i="1" dirty="0"/>
              <a:t>the text according to ISO/IEC </a:t>
            </a:r>
            <a:r>
              <a:rPr lang="en-AU" b="0" i="1" dirty="0" smtClean="0"/>
              <a:t>standard </a:t>
            </a:r>
            <a:r>
              <a:rPr lang="en-AU" b="0" i="1" dirty="0"/>
              <a:t>requirements 	</a:t>
            </a:r>
            <a:endParaRPr lang="en-AU" i="1" dirty="0" smtClean="0"/>
          </a:p>
          <a:p>
            <a:r>
              <a:rPr lang="en-AU" dirty="0" smtClean="0"/>
              <a:t>Proposed 802.11 WG response on comment from China NB </a:t>
            </a:r>
          </a:p>
          <a:p>
            <a:pPr lvl="1"/>
            <a:r>
              <a:rPr lang="en-AU" i="1" dirty="0"/>
              <a:t>IEEE </a:t>
            </a:r>
            <a:r>
              <a:rPr lang="en-AU" i="1" dirty="0" smtClean="0"/>
              <a:t>802.11ac </a:t>
            </a:r>
            <a:r>
              <a:rPr lang="en-AU" i="1" dirty="0"/>
              <a:t>has been developed according to the IEEE Standards Association standards development process and IEEE-SA Standards Style </a:t>
            </a:r>
            <a:r>
              <a:rPr lang="en-AU" i="1" dirty="0" smtClean="0"/>
              <a:t>Manual</a:t>
            </a:r>
          </a:p>
          <a:p>
            <a:pPr lvl="1"/>
            <a:r>
              <a:rPr lang="en-AU" i="1" dirty="0" smtClean="0"/>
              <a:t>Editing </a:t>
            </a:r>
            <a:r>
              <a:rPr lang="en-AU" i="1" dirty="0"/>
              <a:t>and maintenance </a:t>
            </a:r>
            <a:r>
              <a:rPr lang="en-AU" i="1" dirty="0" smtClean="0"/>
              <a:t>continue </a:t>
            </a:r>
            <a:r>
              <a:rPr lang="en-AU" i="1" dirty="0"/>
              <a:t>to be the responsibility of IEEE 802 and will </a:t>
            </a:r>
            <a:r>
              <a:rPr lang="en-AU" i="1" dirty="0" smtClean="0"/>
              <a:t>continue to conform </a:t>
            </a:r>
            <a:r>
              <a:rPr lang="en-AU" i="1" dirty="0"/>
              <a:t>to the IEEE policies and </a:t>
            </a:r>
            <a:r>
              <a:rPr lang="en-AU" i="1" dirty="0" smtClean="0"/>
              <a:t>procedures.</a:t>
            </a:r>
          </a:p>
          <a:p>
            <a:pPr lvl="1"/>
            <a:r>
              <a:rPr lang="en-AU" i="1" dirty="0"/>
              <a:t>The mechanisms defined and agreed in 6N15606 will apply. </a:t>
            </a:r>
            <a:endParaRPr lang="en-AU" b="1"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2484891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voted no on 802.11ac with two comments, and a 802.11 WG response is required</a:t>
            </a:r>
            <a:endParaRPr lang="en-AU" dirty="0"/>
          </a:p>
        </p:txBody>
      </p:sp>
      <p:sp>
        <p:nvSpPr>
          <p:cNvPr id="3" name="Content Placeholder 2"/>
          <p:cNvSpPr>
            <a:spLocks noGrp="1"/>
          </p:cNvSpPr>
          <p:nvPr>
            <p:ph idx="1"/>
          </p:nvPr>
        </p:nvSpPr>
        <p:spPr/>
        <p:txBody>
          <a:bodyPr/>
          <a:lstStyle/>
          <a:p>
            <a:r>
              <a:rPr lang="en-AU" dirty="0" smtClean="0"/>
              <a:t>China NB comment 2 on 802.11ac</a:t>
            </a:r>
          </a:p>
          <a:p>
            <a:pPr lvl="1"/>
            <a:r>
              <a:rPr lang="en-AU" i="1" dirty="0" smtClean="0"/>
              <a:t>This </a:t>
            </a:r>
            <a:r>
              <a:rPr lang="en-AU" i="1" dirty="0"/>
              <a:t>standard still invokes IEEE 802.11i the security problem of which still </a:t>
            </a:r>
            <a:r>
              <a:rPr lang="en-AU" i="1" dirty="0" smtClean="0"/>
              <a:t>exists</a:t>
            </a:r>
          </a:p>
          <a:p>
            <a:pPr lvl="1"/>
            <a:r>
              <a:rPr lang="en-AU" i="1" dirty="0"/>
              <a:t>A</a:t>
            </a:r>
            <a:r>
              <a:rPr lang="en-AU" i="1" dirty="0" smtClean="0"/>
              <a:t>dd </a:t>
            </a:r>
            <a:r>
              <a:rPr lang="en-AU" i="1" dirty="0"/>
              <a:t>suitable revision to this </a:t>
            </a:r>
            <a:r>
              <a:rPr lang="en-AU" i="1" dirty="0" smtClean="0"/>
              <a:t>text</a:t>
            </a:r>
          </a:p>
          <a:p>
            <a:r>
              <a:rPr lang="en-AU" dirty="0" smtClean="0"/>
              <a:t>Proposed 802.11 WG response on comment from China NB </a:t>
            </a:r>
          </a:p>
          <a:p>
            <a:pPr lvl="1"/>
            <a:r>
              <a:rPr lang="en-AU" i="1" dirty="0" smtClean="0"/>
              <a:t>This comment contains an unsupported claim that has been made multiple times over many years without any supporting evidence. IEEE 802.11-2012 (as amended by IEEE 802.11ac-2013) does not contain any demonstrated security problem.</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588269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787830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a:t>
            </a:r>
            <a:r>
              <a:rPr lang="en-AU" dirty="0" smtClean="0">
                <a:solidFill>
                  <a:schemeClr val="accent2"/>
                </a:solidFill>
              </a:rPr>
              <a:t>passed but response required</a:t>
            </a:r>
          </a:p>
          <a:p>
            <a:pPr lvl="1"/>
            <a:r>
              <a:rPr lang="en-AU" b="0" dirty="0" smtClean="0"/>
              <a:t>FDIS closed on 11 </a:t>
            </a:r>
            <a:r>
              <a:rPr lang="en-AU" b="0" dirty="0"/>
              <a:t>July </a:t>
            </a:r>
            <a:r>
              <a:rPr lang="en-AU" b="0" dirty="0" smtClean="0"/>
              <a:t>2015 and passed 15/1/0</a:t>
            </a:r>
          </a:p>
          <a:p>
            <a:pPr lvl="1"/>
            <a:r>
              <a:rPr lang="en-AU" b="0" dirty="0" smtClean="0"/>
              <a:t>Only no comment was from China</a:t>
            </a: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voted no on 802.11af with a comment, and a 802.11 WG response is required</a:t>
            </a:r>
            <a:endParaRPr lang="en-AU" dirty="0"/>
          </a:p>
        </p:txBody>
      </p:sp>
      <p:sp>
        <p:nvSpPr>
          <p:cNvPr id="3" name="Content Placeholder 2"/>
          <p:cNvSpPr>
            <a:spLocks noGrp="1"/>
          </p:cNvSpPr>
          <p:nvPr>
            <p:ph idx="1"/>
          </p:nvPr>
        </p:nvSpPr>
        <p:spPr/>
        <p:txBody>
          <a:bodyPr/>
          <a:lstStyle/>
          <a:p>
            <a:r>
              <a:rPr lang="en-AU" dirty="0" smtClean="0"/>
              <a:t>China NB comment on 802.11af</a:t>
            </a:r>
          </a:p>
          <a:p>
            <a:pPr lvl="1"/>
            <a:r>
              <a:rPr lang="en-AU" i="1" dirty="0" smtClean="0"/>
              <a:t>Television white spaces bands are strongly subject to national and regional regulations. How to use them is not clear in many countries. We don’t think it is necessary for an ISO International Standard on this subject. </a:t>
            </a:r>
          </a:p>
          <a:p>
            <a:r>
              <a:rPr lang="en-AU" dirty="0" smtClean="0"/>
              <a:t>Proposed 802.11 WG response on comment from China NB </a:t>
            </a:r>
          </a:p>
          <a:p>
            <a:pPr lvl="1"/>
            <a:r>
              <a:rPr lang="en-AU" dirty="0"/>
              <a:t>It is agreed that TVWS bands are subject to national/regional regulations, and indeed these regulations are still under definition. </a:t>
            </a:r>
          </a:p>
          <a:p>
            <a:pPr lvl="1"/>
            <a:r>
              <a:rPr lang="en-AU" dirty="0"/>
              <a:t>Annex E.1 (Country information and operating classes) properly cautions users of the standard to always consult current </a:t>
            </a:r>
            <a:r>
              <a:rPr lang="en-AU" dirty="0" smtClean="0"/>
              <a:t>regulations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4117365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09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waiting</a:t>
            </a:r>
          </a:p>
          <a:p>
            <a:pPr lvl="1"/>
            <a:r>
              <a:rPr lang="en-AU" dirty="0" smtClean="0"/>
              <a:t>FDIS ballot will start soon</a:t>
            </a:r>
          </a:p>
          <a:p>
            <a:pPr lvl="1"/>
            <a:r>
              <a:rPr lang="en-AU" dirty="0" smtClean="0"/>
              <a:t>Jodi </a:t>
            </a:r>
            <a:r>
              <a:rPr lang="en-AU" dirty="0" err="1" smtClean="0"/>
              <a:t>Haasz</a:t>
            </a:r>
            <a:r>
              <a:rPr lang="en-AU" dirty="0" smtClean="0"/>
              <a:t> has asked ISO for the likely ISO/IEC </a:t>
            </a:r>
            <a:r>
              <a:rPr lang="en-AU" dirty="0" smtClean="0"/>
              <a:t>designation: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1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a:solidFill>
                  <a:schemeClr val="accent6"/>
                </a:solidFill>
              </a:rPr>
              <a:t>waiting</a:t>
            </a:r>
          </a:p>
          <a:p>
            <a:pPr lvl="1"/>
            <a:r>
              <a:rPr lang="en-AU" dirty="0"/>
              <a:t>FDIS ballot will start </a:t>
            </a:r>
            <a:r>
              <a:rPr lang="en-AU" dirty="0" smtClean="0"/>
              <a:t>soon</a:t>
            </a:r>
          </a:p>
          <a:p>
            <a:pPr lvl="1"/>
            <a:r>
              <a:rPr lang="en-AU" dirty="0"/>
              <a:t>Jodi </a:t>
            </a:r>
            <a:r>
              <a:rPr lang="en-AU" dirty="0" err="1"/>
              <a:t>Haasz</a:t>
            </a:r>
            <a:r>
              <a:rPr lang="en-AU" dirty="0"/>
              <a:t> has asked ISO for the likely ISO/IEC </a:t>
            </a:r>
            <a:r>
              <a:rPr lang="en-AU" dirty="0" smtClean="0"/>
              <a:t>designation: 8802-1Q:2015</a:t>
            </a:r>
            <a:endParaRPr lang="en-AU" dirty="0"/>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closes on 19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closed on 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19 Nov 2015</a:t>
            </a:r>
            <a:endParaRPr lang="en-AU" dirty="0">
              <a:solidFill>
                <a:schemeClr val="accent6"/>
              </a:solidFill>
            </a:endParaRPr>
          </a:p>
          <a:p>
            <a:pPr lvl="1"/>
            <a:r>
              <a:rPr lang="en-AU" dirty="0"/>
              <a:t>FDIS ballot </a:t>
            </a:r>
            <a:r>
              <a:rPr lang="en-AU" dirty="0" smtClean="0"/>
              <a:t>will close on 19 Nov </a:t>
            </a:r>
            <a:r>
              <a:rPr lang="en-AU" dirty="0" smtClean="0"/>
              <a:t>2015</a:t>
            </a:r>
          </a:p>
          <a:p>
            <a:pPr lvl="1"/>
            <a:r>
              <a:rPr lang="en-AU" dirty="0" smtClean="0"/>
              <a:t>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It is likely the formal submission will occur in July 2015</a:t>
            </a:r>
          </a:p>
          <a:p>
            <a:pPr lvl="2"/>
            <a:r>
              <a:rPr lang="en-AU" dirty="0" smtClean="0"/>
              <a:t>Will 802.1 WG be approving the submission this week?</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802.1BA-2011 was liaised (N16149) to SC6 on 7 April 2015 to allow them to become familiar with it before submission for approval under the PSDO process</a:t>
            </a:r>
          </a:p>
          <a:p>
            <a:pPr lvl="1"/>
            <a:r>
              <a:rPr lang="en-AU" dirty="0" smtClean="0"/>
              <a:t>It is likely the formal submission will occur in July 2015</a:t>
            </a:r>
          </a:p>
          <a:p>
            <a:pPr lvl="2"/>
            <a:r>
              <a:rPr lang="en-AU" dirty="0"/>
              <a:t>Will 802.1 WG be approving the submission this week</a:t>
            </a:r>
            <a:r>
              <a:rPr lang="en-AU" dirty="0" smtClean="0"/>
              <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smtClean="0"/>
              <a:t>passed with 100% approval</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smtClean="0">
                <a:solidFill>
                  <a:srgbClr val="00B050"/>
                </a:solidFill>
              </a:rPr>
              <a:t>closed </a:t>
            </a:r>
            <a:r>
              <a:rPr lang="en-AU" dirty="0">
                <a:solidFill>
                  <a:srgbClr val="00B050"/>
                </a:solidFill>
              </a:rPr>
              <a:t>19 </a:t>
            </a:r>
            <a:r>
              <a:rPr lang="en-AU" dirty="0" smtClean="0">
                <a:solidFill>
                  <a:srgbClr val="00B050"/>
                </a:solidFill>
              </a:rPr>
              <a:t>June 2015</a:t>
            </a:r>
          </a:p>
          <a:p>
            <a:pPr marL="342900" lvl="1" indent="-342900"/>
            <a:r>
              <a:rPr lang="en-AU" dirty="0" smtClean="0"/>
              <a:t>Passed with 100% approval and no comments</a:t>
            </a:r>
          </a:p>
          <a:p>
            <a:pPr marL="342900" lvl="1" indent="-342900"/>
            <a:r>
              <a:rPr lang="en-AU" dirty="0" smtClean="0"/>
              <a:t>Publication is the next step</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310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310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 Probably in July</a:t>
            </a:r>
          </a:p>
          <a:p>
            <a:pPr lvl="2"/>
            <a:r>
              <a:rPr lang="en-AU" dirty="0"/>
              <a:t>Will </a:t>
            </a:r>
            <a:r>
              <a:rPr lang="en-AU" dirty="0" smtClean="0"/>
              <a:t>802.22 </a:t>
            </a:r>
            <a:r>
              <a:rPr lang="en-AU" dirty="0"/>
              <a:t>WG be approving the submission this week</a:t>
            </a:r>
            <a:r>
              <a:rPr lang="en-AU" dirty="0" smtClean="0"/>
              <a: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report on the SC6 meeting in Ghent in May </a:t>
            </a:r>
            <a:r>
              <a:rPr lang="en-AU" dirty="0"/>
              <a:t>2015: not much happened!</a:t>
            </a:r>
          </a:p>
        </p:txBody>
      </p:sp>
      <p:sp>
        <p:nvSpPr>
          <p:cNvPr id="3" name="Content Placeholder 2"/>
          <p:cNvSpPr>
            <a:spLocks noGrp="1"/>
          </p:cNvSpPr>
          <p:nvPr>
            <p:ph idx="1"/>
          </p:nvPr>
        </p:nvSpPr>
        <p:spPr/>
        <p:txBody>
          <a:bodyPr/>
          <a:lstStyle/>
          <a:p>
            <a:pPr lvl="1"/>
            <a:r>
              <a:rPr lang="en-AU" dirty="0" smtClean="0"/>
              <a:t>Adrian Stephens was the IEEE 802 </a:t>
            </a:r>
            <a:r>
              <a:rPr lang="en-AU" dirty="0" err="1" smtClean="0"/>
              <a:t>HoD</a:t>
            </a:r>
            <a:r>
              <a:rPr lang="en-AU" dirty="0" smtClean="0"/>
              <a:t> at the SC6 meeting</a:t>
            </a:r>
          </a:p>
          <a:p>
            <a:pPr lvl="2"/>
            <a:r>
              <a:rPr lang="en-AU" dirty="0" smtClean="0"/>
              <a:t>His report is </a:t>
            </a:r>
            <a:r>
              <a:rPr lang="en-GB" u="sng" dirty="0">
                <a:hlinkClick r:id="rId2"/>
              </a:rPr>
              <a:t>https://</a:t>
            </a:r>
            <a:r>
              <a:rPr lang="en-GB" u="sng" dirty="0" smtClean="0">
                <a:hlinkClick r:id="rId2"/>
              </a:rPr>
              <a:t>mentor.ieee.org/802.11/dcn/15/11-15-0728-00-0jtc-may-jtc1-sc6-meeting-hod-report.ppt</a:t>
            </a:r>
            <a:r>
              <a:rPr lang="en-GB" u="sng" dirty="0" smtClean="0"/>
              <a:t>; e</a:t>
            </a:r>
            <a:r>
              <a:rPr lang="en-AU" dirty="0" err="1" smtClean="0"/>
              <a:t>xtract</a:t>
            </a:r>
            <a:r>
              <a:rPr lang="en-AU" dirty="0" smtClean="0"/>
              <a:t> of report is in following pages</a:t>
            </a:r>
          </a:p>
          <a:p>
            <a:pPr lvl="2"/>
            <a:r>
              <a:rPr lang="en-AU" dirty="0"/>
              <a:t>Note: Adrian was </a:t>
            </a:r>
            <a:r>
              <a:rPr lang="en-AU" dirty="0" err="1"/>
              <a:t>HoD</a:t>
            </a:r>
            <a:r>
              <a:rPr lang="en-AU" dirty="0"/>
              <a:t> for IEEE 802, not </a:t>
            </a:r>
            <a:r>
              <a:rPr lang="en-AU" dirty="0" smtClean="0"/>
              <a:t>IEEE-SA</a:t>
            </a:r>
          </a:p>
          <a:p>
            <a:pPr lvl="1"/>
            <a:r>
              <a:rPr lang="en-AU" dirty="0" smtClean="0"/>
              <a:t>Jodi </a:t>
            </a:r>
            <a:r>
              <a:rPr lang="en-AU" dirty="0" err="1" smtClean="0"/>
              <a:t>Haasz</a:t>
            </a:r>
            <a:r>
              <a:rPr lang="en-AU" dirty="0" smtClean="0"/>
              <a:t> was in attendance representing IEEE-SA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947148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Introduction</a:t>
            </a:r>
            <a:endParaRPr lang="en-US" altLang="en-US" smtClean="0"/>
          </a:p>
        </p:txBody>
      </p:sp>
      <p:sp>
        <p:nvSpPr>
          <p:cNvPr id="8195" name="Content Placeholder 2"/>
          <p:cNvSpPr>
            <a:spLocks noGrp="1"/>
          </p:cNvSpPr>
          <p:nvPr>
            <p:ph idx="1"/>
          </p:nvPr>
        </p:nvSpPr>
        <p:spPr/>
        <p:txBody>
          <a:bodyPr/>
          <a:lstStyle/>
          <a:p>
            <a:r>
              <a:rPr lang="en-GB" altLang="en-US" dirty="0" smtClean="0"/>
              <a:t>Report by Adrian Stephens</a:t>
            </a:r>
          </a:p>
          <a:p>
            <a:pPr lvl="1"/>
            <a:r>
              <a:rPr lang="en-GB" altLang="en-US" i="1" dirty="0" smtClean="0"/>
              <a:t>The ISO/IEC JTC1/SC6 committee and its working groups met in Ghent, Belgium during 2015-05-26 to 2015-05-29.</a:t>
            </a:r>
          </a:p>
          <a:p>
            <a:pPr lvl="1"/>
            <a:r>
              <a:rPr lang="en-GB" altLang="en-US" i="1" dirty="0" smtClean="0"/>
              <a:t>The author attended as head of the IEEE 802 delegation (</a:t>
            </a:r>
            <a:r>
              <a:rPr lang="en-GB" altLang="en-US" i="1" dirty="0" err="1" smtClean="0"/>
              <a:t>HoD</a:t>
            </a:r>
            <a:r>
              <a:rPr lang="en-GB" altLang="en-US" i="1" dirty="0" smtClean="0"/>
              <a:t>).</a:t>
            </a:r>
          </a:p>
          <a:p>
            <a:pPr lvl="1"/>
            <a:r>
              <a:rPr lang="en-GB" altLang="en-US" i="1" dirty="0" smtClean="0"/>
              <a:t>This is a report on those matters of significance to IEEE 802.</a:t>
            </a:r>
          </a:p>
          <a:p>
            <a:pPr lvl="1"/>
            <a:endParaRPr lang="en-GB" altLang="en-US" dirty="0" smtClean="0"/>
          </a:p>
        </p:txBody>
      </p:sp>
    </p:spTree>
    <p:extLst>
      <p:ext uri="{BB962C8B-B14F-4D97-AF65-F5344CB8AC3E}">
        <p14:creationId xmlns:p14="http://schemas.microsoft.com/office/powerpoint/2010/main" val="20039780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WG1 Significant</a:t>
            </a:r>
          </a:p>
        </p:txBody>
      </p:sp>
      <p:sp>
        <p:nvSpPr>
          <p:cNvPr id="9219" name="Content Placeholder 2"/>
          <p:cNvSpPr>
            <a:spLocks noGrp="1"/>
          </p:cNvSpPr>
          <p:nvPr>
            <p:ph idx="1"/>
          </p:nvPr>
        </p:nvSpPr>
        <p:spPr/>
        <p:txBody>
          <a:bodyPr/>
          <a:lstStyle/>
          <a:p>
            <a:r>
              <a:rPr lang="en-GB" altLang="en-US" dirty="0"/>
              <a:t>Report by Adrian Stephens</a:t>
            </a:r>
          </a:p>
          <a:p>
            <a:pPr lvl="1"/>
            <a:r>
              <a:rPr lang="en-GB" altLang="en-US" i="1" dirty="0" smtClean="0"/>
              <a:t>The Convenor has been replaced by Y. J. Won of Korea</a:t>
            </a:r>
          </a:p>
          <a:p>
            <a:pPr lvl="1"/>
            <a:r>
              <a:rPr lang="en-GB" altLang="en-US" i="1" dirty="0" smtClean="0"/>
              <a:t>The IEEE 802.1, .3, .11, .15 and .22 liaison reports were presented.   </a:t>
            </a:r>
          </a:p>
          <a:p>
            <a:pPr lvl="1"/>
            <a:r>
              <a:rPr lang="en-GB" altLang="en-US" i="1" dirty="0" smtClean="0"/>
              <a:t>There was some question on the status of 802.24, so an additional 802.24 liaison report was kindly produced by the 802.24 at short notice and submitted to SC6 for reference.</a:t>
            </a:r>
          </a:p>
          <a:p>
            <a:pPr lvl="1"/>
            <a:r>
              <a:rPr lang="en-GB" altLang="en-US" i="1" dirty="0" smtClean="0"/>
              <a:t>There was some discussion of the use of </a:t>
            </a:r>
            <a:r>
              <a:rPr lang="en-GB" altLang="en-US" i="1" dirty="0" err="1" smtClean="0"/>
              <a:t>telecons</a:t>
            </a:r>
            <a:r>
              <a:rPr lang="en-GB" altLang="en-US" i="1" dirty="0" smtClean="0"/>
              <a:t>.  </a:t>
            </a:r>
          </a:p>
          <a:p>
            <a:pPr lvl="2"/>
            <a:r>
              <a:rPr lang="en-GB" altLang="en-US" i="1" dirty="0" smtClean="0"/>
              <a:t>The group agreed a “note for the minutes” on the matter, which established agreement to the principal of having a </a:t>
            </a:r>
            <a:r>
              <a:rPr lang="en-GB" altLang="en-US" i="1" dirty="0" err="1" smtClean="0"/>
              <a:t>telecon</a:t>
            </a:r>
            <a:r>
              <a:rPr lang="en-GB" altLang="en-US" i="1" dirty="0" smtClean="0"/>
              <a:t> to discuss new technical items</a:t>
            </a:r>
          </a:p>
          <a:p>
            <a:pPr lvl="2"/>
            <a:r>
              <a:rPr lang="en-GB" altLang="en-US" i="1" dirty="0" smtClean="0"/>
              <a:t>This note has no real effect.</a:t>
            </a:r>
          </a:p>
          <a:p>
            <a:r>
              <a:rPr lang="en-GB" altLang="en-US" b="1" dirty="0" smtClean="0"/>
              <a:t>Other notes</a:t>
            </a:r>
          </a:p>
          <a:p>
            <a:pPr lvl="1" eaLnBrk="1" fontAlgn="t" hangingPunct="1"/>
            <a:r>
              <a:rPr lang="en-GB" altLang="en-US" dirty="0" smtClean="0"/>
              <a:t>There was no discussion of “</a:t>
            </a:r>
            <a:r>
              <a:rPr lang="en-AU" dirty="0" smtClean="0"/>
              <a:t>WLAN Cloud” or “</a:t>
            </a:r>
            <a:r>
              <a:rPr lang="en-AU" b="0" dirty="0" smtClean="0"/>
              <a:t>Optimization </a:t>
            </a:r>
            <a:r>
              <a:rPr lang="en-AU" b="0" dirty="0"/>
              <a:t>technology in </a:t>
            </a:r>
            <a:r>
              <a:rPr lang="en-AU" b="0" dirty="0" smtClean="0"/>
              <a:t>WLAN”</a:t>
            </a:r>
            <a:endParaRPr lang="en-GB" altLang="en-US" b="1" dirty="0" smtClean="0"/>
          </a:p>
        </p:txBody>
      </p:sp>
      <p:sp>
        <p:nvSpPr>
          <p:cNvPr id="9222" name="Slide Number Placeholder 5"/>
          <p:cNvSpPr>
            <a:spLocks noGrp="1"/>
          </p:cNvSpPr>
          <p:nvPr>
            <p:ph type="sldNum" sz="quarter" idx="4294967295"/>
          </p:nvPr>
        </p:nvSpPr>
        <p:spPr>
          <a:xfrm>
            <a:off x="8001000"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n-US" sz="1200" b="0" dirty="0"/>
              <a:t>Slide </a:t>
            </a:r>
            <a:fld id="{C48F4FD8-37FF-4063-9B48-CE065FCD2000}" type="slidenum">
              <a:rPr lang="en-US" altLang="en-US" sz="1200" b="0"/>
              <a:pPr/>
              <a:t>66</a:t>
            </a:fld>
            <a:endParaRPr lang="en-US" altLang="en-US" sz="1200" b="0" dirty="0"/>
          </a:p>
        </p:txBody>
      </p:sp>
    </p:spTree>
    <p:extLst>
      <p:ext uri="{BB962C8B-B14F-4D97-AF65-F5344CB8AC3E}">
        <p14:creationId xmlns:p14="http://schemas.microsoft.com/office/powerpoint/2010/main" val="3459184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WG7 Significant</a:t>
            </a:r>
          </a:p>
        </p:txBody>
      </p:sp>
      <p:sp>
        <p:nvSpPr>
          <p:cNvPr id="10243" name="Content Placeholder 2"/>
          <p:cNvSpPr>
            <a:spLocks noGrp="1"/>
          </p:cNvSpPr>
          <p:nvPr>
            <p:ph idx="1"/>
          </p:nvPr>
        </p:nvSpPr>
        <p:spPr/>
        <p:txBody>
          <a:bodyPr/>
          <a:lstStyle/>
          <a:p>
            <a:r>
              <a:rPr lang="en-GB" altLang="en-US" dirty="0"/>
              <a:t>Report by Adrian Stephens</a:t>
            </a:r>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p>
        </p:txBody>
      </p:sp>
    </p:spTree>
    <p:extLst>
      <p:ext uri="{BB962C8B-B14F-4D97-AF65-F5344CB8AC3E}">
        <p14:creationId xmlns:p14="http://schemas.microsoft.com/office/powerpoint/2010/main" val="616294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SC6 Significant</a:t>
            </a:r>
          </a:p>
        </p:txBody>
      </p:sp>
      <p:sp>
        <p:nvSpPr>
          <p:cNvPr id="11267" name="Content Placeholder 2"/>
          <p:cNvSpPr>
            <a:spLocks noGrp="1"/>
          </p:cNvSpPr>
          <p:nvPr>
            <p:ph idx="1"/>
          </p:nvPr>
        </p:nvSpPr>
        <p:spPr/>
        <p:txBody>
          <a:bodyPr/>
          <a:lstStyle/>
          <a:p>
            <a:r>
              <a:rPr lang="en-GB" altLang="en-US" dirty="0"/>
              <a:t>Report by Adrian Stephens</a:t>
            </a:r>
          </a:p>
          <a:p>
            <a:pPr lvl="1"/>
            <a:r>
              <a:rPr lang="en-GB" altLang="en-US" dirty="0" smtClean="0"/>
              <a:t>The Convenor DY Kim,  has been replaced by H. K. </a:t>
            </a:r>
            <a:r>
              <a:rPr lang="en-GB" altLang="en-US" dirty="0" err="1" smtClean="0"/>
              <a:t>Kahng</a:t>
            </a:r>
            <a:r>
              <a:rPr lang="en-GB" altLang="en-US" dirty="0" smtClean="0"/>
              <a:t> (Korea)</a:t>
            </a:r>
          </a:p>
        </p:txBody>
      </p:sp>
    </p:spTree>
    <p:extLst>
      <p:ext uri="{BB962C8B-B14F-4D97-AF65-F5344CB8AC3E}">
        <p14:creationId xmlns:p14="http://schemas.microsoft.com/office/powerpoint/2010/main" val="1019478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Hawaii plenary meeting, but will probably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July 2015, </a:t>
            </a:r>
            <a:r>
              <a:rPr lang="en-US" sz="1600" b="1" dirty="0" smtClean="0">
                <a:solidFill>
                  <a:srgbClr val="FF0000"/>
                </a:solidFill>
                <a:latin typeface="+mj-lt"/>
              </a:rPr>
              <a:t>PM1</a:t>
            </a:r>
            <a:endParaRPr lang="en-US" sz="1600" b="1" dirty="0">
              <a:solidFill>
                <a:srgbClr val="FF0000"/>
              </a:solidFill>
              <a:latin typeface="+mj-lt"/>
            </a:endParaRP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16 July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not clear that Adrian Stephens will be available to represent IEEE 802 in February 2016 …</a:t>
            </a:r>
          </a:p>
          <a:p>
            <a:pPr lvl="1"/>
            <a:r>
              <a:rPr lang="en-AU" dirty="0" smtClean="0"/>
              <a:t>… but he believes that IEEE 802 will need a delegate to attend, </a:t>
            </a:r>
            <a:r>
              <a:rPr lang="en-AU" dirty="0" err="1" smtClean="0"/>
              <a:t>i</a:t>
            </a:r>
            <a:r>
              <a:rPr lang="en-GB" dirty="0" err="1" smtClean="0"/>
              <a:t>dealy</a:t>
            </a:r>
            <a:r>
              <a:rPr lang="en-GB" dirty="0" smtClean="0"/>
              <a:t> </a:t>
            </a:r>
            <a:r>
              <a:rPr lang="en-GB" dirty="0"/>
              <a:t>a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285021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931243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594141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July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material</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323317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a:t>
            </a:r>
            <a:r>
              <a:rPr lang="en-AU" dirty="0" smtClean="0"/>
              <a:t>interim meeting </a:t>
            </a:r>
            <a:r>
              <a:rPr lang="en-AU" dirty="0" smtClean="0"/>
              <a:t>in May 2015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2"/>
            <a:r>
              <a:rPr lang="en-AU" dirty="0" smtClean="0"/>
              <a:t>Review the new Central desktop process FDIS </a:t>
            </a:r>
            <a:r>
              <a:rPr lang="en-AU" dirty="0" smtClean="0"/>
              <a:t>tracking </a:t>
            </a:r>
            <a:r>
              <a:rPr lang="en-AU" dirty="0" smtClean="0"/>
              <a:t>process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942522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Review activities at Belgium SC6  meeting </a:t>
            </a:r>
          </a:p>
          <a:p>
            <a:pPr lvl="2"/>
            <a:r>
              <a:rPr lang="en-AU" dirty="0" smtClean="0"/>
              <a:t>Hear report from </a:t>
            </a:r>
            <a:r>
              <a:rPr lang="en-AU" dirty="0" err="1" smtClean="0"/>
              <a:t>HoD</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7729</Words>
  <Application>Microsoft Office PowerPoint</Application>
  <PresentationFormat>On-screen Show (4:3)</PresentationFormat>
  <Paragraphs>1155</Paragraphs>
  <Slides>84</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88" baseType="lpstr">
      <vt:lpstr>802-11-Submission</vt:lpstr>
      <vt:lpstr>Acrobat Document</vt:lpstr>
      <vt:lpstr>Adobe Acrobat Document</vt:lpstr>
      <vt:lpstr>Package</vt:lpstr>
      <vt:lpstr>IEEE 802 JTC1 Standing Committee July 2015 agenda</vt:lpstr>
      <vt:lpstr>This presentation will be used to run the IEEE 802 JTC1 SC meetings in Hawaii in July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Hawaii plenary meeting, but will probably only need one slot</vt:lpstr>
      <vt:lpstr>The IEEE 802 JTC1 SC has a high level list of agenda items to be considered</vt:lpstr>
      <vt:lpstr>The IEEE 802 JTC1 SC has a high level list of agenda items to be considered</vt:lpstr>
      <vt:lpstr>The IEEE 802 JTC1 SC will consider approving its agenda for the Hawaii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will continue to consider drafts for liaison</vt:lpstr>
      <vt:lpstr>IEEE 802.22 WG will continue to consider drafts for liaison</vt:lpstr>
      <vt:lpstr>IEEE 802.22 WG has liaised a variety of drafts to SC6</vt:lpstr>
      <vt:lpstr>IEEE 802 continues to notify SC6 of various new projects</vt:lpstr>
      <vt:lpstr>ISO/IEC JTC1/SC6/WG7 has expressed interest in the activities of IEEE 802.24 WG …</vt:lpstr>
      <vt:lpstr>… and the IEEE 802 HoD responded by passing on a deck related to 802.24</vt:lpstr>
      <vt:lpstr>The SC had previously heard about a PSDO tracking initiative by IEEE staff …</vt:lpstr>
      <vt:lpstr>… based on a draft PSDO process</vt:lpstr>
      <vt:lpstr>The new Central Desktop area for the “Adoption of IEEE 802 standards by ISO/IEC JTC1” is ready to go</vt:lpstr>
      <vt:lpstr>The new Central Desktop area for the “Adoption of IEEE 802 standards by ISO/IEC JTC1” is ready to go</vt:lpstr>
      <vt:lpstr>The SC will hear a final call for volunteers as a Vice Chair</vt:lpstr>
      <vt:lpstr>The SC will consider recommending to the IEEE 802 EC the appointment of a Vice Chair for the SC</vt:lpstr>
      <vt:lpstr>The SC6 may hear on any progress related to the concern about the style guide</vt:lpstr>
      <vt:lpstr>IEEE 802 has pushed 13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 has ten standards in the pipeline for ratification under the PSDO</vt:lpstr>
      <vt:lpstr>IEEE 802.11ac-2013 FDIS closed 11 July 2015 and passed</vt:lpstr>
      <vt:lpstr>China voted no on 802.11ac with two comments, and a 802.11 WG response is required</vt:lpstr>
      <vt:lpstr>China voted no on 802.11ac with two comments, and a 802.11 WG response is required</vt:lpstr>
      <vt:lpstr>PowerPoint Presentation</vt:lpstr>
      <vt:lpstr>IEEE 802.11af-2013 FDIS closes 11 July 2015</vt:lpstr>
      <vt:lpstr>China voted no on 802.11af with a comment, and a 802.11 WG response is required</vt:lpstr>
      <vt:lpstr>IEEE 802-2014 FDIS closes 2 Nov 2015</vt:lpstr>
      <vt:lpstr>IEEE 802.1Xbx-2014 is waiting for start of FDIS</vt:lpstr>
      <vt:lpstr>IEEE 802.1Q-Rev-2014 is waiting for start of FDIS</vt:lpstr>
      <vt:lpstr>IEEE 802.1AX-2014 FDIS closes on 19 Nov 2015</vt:lpstr>
      <vt:lpstr>IEEE 802.1BR-2012 will be submitted to 60 day pre-ballot soon</vt:lpstr>
      <vt:lpstr>IEEE 802.1BA-2011 will be submitted to 60 day pre-ballot soon</vt:lpstr>
      <vt:lpstr>IEEE 802.3.1-2013 FDIS ballot passed with 100% approval</vt:lpstr>
      <vt:lpstr>802.22a will be sent to PSDO when 802.22 completes the PSDO process</vt:lpstr>
      <vt:lpstr>The SC will hear a report on the SC6 meeting in Ghent in May 2015: not much happened!</vt:lpstr>
      <vt:lpstr>Introduction</vt:lpstr>
      <vt:lpstr>WG1 Significant</vt:lpstr>
      <vt:lpstr>WG7 Significant</vt:lpstr>
      <vt:lpstr>SC6 Significant</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2015-07-15T02:40:41Z</dcterms:modified>
</cp:coreProperties>
</file>