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Default Extension="vml" ContentType="application/vnd.openxmlformats-officedocument.vmlDrawing"/>
  <Default Extension="doc" ContentType="application/msword"/>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52"/>
  </p:notesMasterIdLst>
  <p:handoutMasterIdLst>
    <p:handoutMasterId r:id="rId53"/>
  </p:handoutMasterIdLst>
  <p:sldIdLst>
    <p:sldId id="269" r:id="rId2"/>
    <p:sldId id="450" r:id="rId3"/>
    <p:sldId id="424" r:id="rId4"/>
    <p:sldId id="453" r:id="rId5"/>
    <p:sldId id="454" r:id="rId6"/>
    <p:sldId id="481" r:id="rId7"/>
    <p:sldId id="482" r:id="rId8"/>
    <p:sldId id="483" r:id="rId9"/>
    <p:sldId id="484" r:id="rId10"/>
    <p:sldId id="485" r:id="rId11"/>
    <p:sldId id="457" r:id="rId12"/>
    <p:sldId id="460" r:id="rId13"/>
    <p:sldId id="461" r:id="rId14"/>
    <p:sldId id="464" r:id="rId15"/>
    <p:sldId id="462" r:id="rId16"/>
    <p:sldId id="386" r:id="rId17"/>
    <p:sldId id="324" r:id="rId18"/>
    <p:sldId id="431" r:id="rId19"/>
    <p:sldId id="439" r:id="rId20"/>
    <p:sldId id="414" r:id="rId21"/>
    <p:sldId id="466" r:id="rId22"/>
    <p:sldId id="472" r:id="rId23"/>
    <p:sldId id="473" r:id="rId24"/>
    <p:sldId id="476" r:id="rId25"/>
    <p:sldId id="477" r:id="rId26"/>
    <p:sldId id="440" r:id="rId27"/>
    <p:sldId id="475" r:id="rId28"/>
    <p:sldId id="452" r:id="rId29"/>
    <p:sldId id="495" r:id="rId30"/>
    <p:sldId id="499" r:id="rId31"/>
    <p:sldId id="506" r:id="rId32"/>
    <p:sldId id="507" r:id="rId33"/>
    <p:sldId id="508" r:id="rId34"/>
    <p:sldId id="505" r:id="rId35"/>
    <p:sldId id="500" r:id="rId36"/>
    <p:sldId id="501" r:id="rId37"/>
    <p:sldId id="502" r:id="rId38"/>
    <p:sldId id="503" r:id="rId39"/>
    <p:sldId id="504" r:id="rId40"/>
    <p:sldId id="474" r:id="rId41"/>
    <p:sldId id="437" r:id="rId42"/>
    <p:sldId id="438" r:id="rId43"/>
    <p:sldId id="509" r:id="rId44"/>
    <p:sldId id="468" r:id="rId45"/>
    <p:sldId id="469" r:id="rId46"/>
    <p:sldId id="497" r:id="rId47"/>
    <p:sldId id="471" r:id="rId48"/>
    <p:sldId id="470" r:id="rId49"/>
    <p:sldId id="491" r:id="rId50"/>
    <p:sldId id="490" r:id="rId51"/>
  </p:sldIdLst>
  <p:sldSz cx="9144000" cy="6858000" type="screen4x3"/>
  <p:notesSz cx="6934200" cy="9280525"/>
  <p:defaultTextStyle>
    <a:defPPr>
      <a:defRPr lang="en-US"/>
    </a:defPPr>
    <a:lvl1pPr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1pPr>
    <a:lvl2pPr marL="4572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2pPr>
    <a:lvl3pPr marL="9144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3pPr>
    <a:lvl4pPr marL="13716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4pPr>
    <a:lvl5pPr marL="1828800" algn="l" rtl="0" eaLnBrk="0" fontAlgn="base" hangingPunct="0">
      <a:spcBef>
        <a:spcPct val="0"/>
      </a:spcBef>
      <a:spcAft>
        <a:spcPct val="0"/>
      </a:spcAft>
      <a:defRPr sz="1200" kern="1200">
        <a:solidFill>
          <a:schemeClr val="tx1"/>
        </a:solidFill>
        <a:latin typeface="Times New Roman" panose="02020603050405020304" pitchFamily="18" charset="0"/>
        <a:ea typeface="MS PGothic" panose="020B0600070205080204" pitchFamily="34" charset="-128"/>
        <a:cs typeface="+mn-cs"/>
      </a:defRPr>
    </a:lvl5pPr>
    <a:lvl6pPr marL="22860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6pPr>
    <a:lvl7pPr marL="27432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7pPr>
    <a:lvl8pPr marL="32004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8pPr>
    <a:lvl9pPr marL="3657600" algn="l" defTabSz="914400" rtl="0" eaLnBrk="1" latinLnBrk="0" hangingPunct="1">
      <a:defRPr sz="1200" kern="1200">
        <a:solidFill>
          <a:schemeClr val="tx1"/>
        </a:solidFill>
        <a:latin typeface="Times New Roman" panose="02020603050405020304" pitchFamily="18" charset="0"/>
        <a:ea typeface="MS PGothic" panose="020B0600070205080204" pitchFamily="34" charset="-128"/>
        <a:cs typeface="+mn-cs"/>
      </a:defRPr>
    </a:lvl9pPr>
  </p:defaultTextStyle>
  <p:extLst>
    <p:ext uri="{521415D9-36F7-43E2-AB2F-B90AF26B5E84}">
      <p14:sectionLst xmlns:p14="http://schemas.microsoft.com/office/powerpoint/2010/main">
        <p14:section name="Default Section" id="{89AFEBC2-E566-4BD5-B577-A5ED147DA853}">
          <p14:sldIdLst>
            <p14:sldId id="269"/>
            <p14:sldId id="450"/>
            <p14:sldId id="424"/>
            <p14:sldId id="453"/>
            <p14:sldId id="454"/>
            <p14:sldId id="481"/>
            <p14:sldId id="482"/>
            <p14:sldId id="483"/>
            <p14:sldId id="484"/>
            <p14:sldId id="485"/>
            <p14:sldId id="457"/>
            <p14:sldId id="460"/>
            <p14:sldId id="461"/>
            <p14:sldId id="464"/>
            <p14:sldId id="462"/>
            <p14:sldId id="386"/>
          </p14:sldIdLst>
        </p14:section>
        <p14:section name="Slot # 1" id="{0D0A01B1-94C3-4827-AD70-68E3B663E205}">
          <p14:sldIdLst>
            <p14:sldId id="324"/>
            <p14:sldId id="431"/>
            <p14:sldId id="439"/>
            <p14:sldId id="414"/>
            <p14:sldId id="466"/>
            <p14:sldId id="472"/>
            <p14:sldId id="473"/>
            <p14:sldId id="476"/>
            <p14:sldId id="477"/>
          </p14:sldIdLst>
        </p14:section>
        <p14:section name="slot # 2" id="{9FF98140-4C1B-4383-ADB2-DBEA75783455}">
          <p14:sldIdLst>
            <p14:sldId id="440"/>
            <p14:sldId id="475"/>
            <p14:sldId id="452"/>
            <p14:sldId id="495"/>
          </p14:sldIdLst>
        </p14:section>
        <p14:section name="Slot # 3" id="{60FA5EE1-DE1B-4356-9B5B-216ACEB41BD9}">
          <p14:sldIdLst>
            <p14:sldId id="499"/>
            <p14:sldId id="506"/>
            <p14:sldId id="507"/>
            <p14:sldId id="508"/>
          </p14:sldIdLst>
        </p14:section>
        <p14:section name="slot # 4" id="{997EA274-D484-43CD-BC35-1CCBB34C8B1F}">
          <p14:sldIdLst>
            <p14:sldId id="505"/>
            <p14:sldId id="500"/>
            <p14:sldId id="501"/>
            <p14:sldId id="502"/>
            <p14:sldId id="503"/>
            <p14:sldId id="504"/>
            <p14:sldId id="474"/>
            <p14:sldId id="437"/>
            <p14:sldId id="438"/>
            <p14:sldId id="509"/>
            <p14:sldId id="468"/>
            <p14:sldId id="469"/>
            <p14:sldId id="497"/>
            <p14:sldId id="471"/>
            <p14:sldId id="470"/>
            <p14:sldId id="491"/>
            <p14:sldId id="490"/>
          </p14:sldIdLst>
        </p14:section>
      </p14:sectionLst>
    </p:ex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CC"/>
    <a:srgbClr val="FF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06799F8-075E-4A3A-A7F6-7FBC6576F1A4}" styleName="Themed Style 2 - Accent 3">
    <a:tblBg>
      <a:fillRef idx="3">
        <a:schemeClr val="accent3"/>
      </a:fillRef>
      <a:effectRef idx="3">
        <a:schemeClr val="accent3"/>
      </a:effectRef>
    </a:tblBg>
    <a:wholeTbl>
      <a:tcTxStyle>
        <a:fontRef idx="minor">
          <a:scrgbClr r="0" g="0" b="0"/>
        </a:fontRef>
        <a:schemeClr val="lt1"/>
      </a:tcTxStyle>
      <a:tcStyle>
        <a:tcBdr>
          <a:left>
            <a:lnRef idx="1">
              <a:schemeClr val="accent3">
                <a:tint val="50000"/>
              </a:schemeClr>
            </a:lnRef>
          </a:left>
          <a:right>
            <a:lnRef idx="1">
              <a:schemeClr val="accent3">
                <a:tint val="50000"/>
              </a:schemeClr>
            </a:lnRef>
          </a:right>
          <a:top>
            <a:lnRef idx="1">
              <a:schemeClr val="accent3">
                <a:tint val="50000"/>
              </a:schemeClr>
            </a:lnRef>
          </a:top>
          <a:bottom>
            <a:lnRef idx="1">
              <a:schemeClr val="accent3">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765" autoAdjust="0"/>
    <p:restoredTop sz="94660"/>
  </p:normalViewPr>
  <p:slideViewPr>
    <p:cSldViewPr>
      <p:cViewPr varScale="1">
        <p:scale>
          <a:sx n="67" d="100"/>
          <a:sy n="67" d="100"/>
        </p:scale>
        <p:origin x="1548" y="60"/>
      </p:cViewPr>
      <p:guideLst>
        <p:guide orient="horz" pos="2160"/>
        <p:guide pos="2880"/>
      </p:guideLst>
    </p:cSldViewPr>
  </p:slideViewPr>
  <p:outlineViewPr>
    <p:cViewPr>
      <p:scale>
        <a:sx n="50" d="100"/>
        <a:sy n="50"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p:scale>
          <a:sx n="125" d="100"/>
          <a:sy n="125" d="100"/>
        </p:scale>
        <p:origin x="1236" y="168"/>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1" Type="http://schemas.openxmlformats.org/officeDocument/2006/relationships/oleObject" Target="file:///C:\Users\jsegev\07.%20Location\01.%20WLS\Next%20Gen\11-07-1952-21-0000-non-procedural-letter-ballot-results.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view3D>
      <c:rotX val="15"/>
      <c:hPercent val="79"/>
      <c:rotY val="20"/>
      <c:depthPercent val="100"/>
      <c:rAngAx val="1"/>
    </c:view3D>
    <c:floor>
      <c:thickness val="0"/>
      <c:spPr>
        <a:solidFill>
          <a:srgbClr val="C0C0C0"/>
        </a:solidFill>
        <a:ln w="3175">
          <a:solidFill>
            <a:srgbClr val="000000"/>
          </a:solidFill>
          <a:prstDash val="solid"/>
        </a:ln>
      </c:spPr>
    </c:floor>
    <c:sideWall>
      <c:thickness val="0"/>
      <c:spPr>
        <a:solidFill>
          <a:srgbClr val="C0C0C0"/>
        </a:solidFill>
        <a:ln w="12700">
          <a:solidFill>
            <a:srgbClr val="808080"/>
          </a:solidFill>
          <a:prstDash val="solid"/>
        </a:ln>
      </c:spPr>
    </c:sideWall>
    <c:backWall>
      <c:thickness val="0"/>
      <c:spPr>
        <a:solidFill>
          <a:srgbClr val="C0C0C0"/>
        </a:solidFill>
        <a:ln w="12700">
          <a:solidFill>
            <a:srgbClr val="808080"/>
          </a:solidFill>
          <a:prstDash val="solid"/>
        </a:ln>
      </c:spPr>
    </c:backWall>
    <c:plotArea>
      <c:layout>
        <c:manualLayout>
          <c:layoutTarget val="inner"/>
          <c:xMode val="edge"/>
          <c:yMode val="edge"/>
          <c:x val="3.760788347402521E-2"/>
          <c:y val="1.1428600721784777E-2"/>
          <c:w val="0.84552694426710173"/>
          <c:h val="0.93233841863517064"/>
        </c:manualLayout>
      </c:layout>
      <c:bar3DChart>
        <c:barDir val="col"/>
        <c:grouping val="stacked"/>
        <c:varyColors val="0"/>
        <c:ser>
          <c:idx val="0"/>
          <c:order val="0"/>
          <c:tx>
            <c:strRef>
              <c:f>'802.11'!$GE$1</c:f>
              <c:strCache>
                <c:ptCount val="1"/>
                <c:pt idx="0">
                  <c:v>Months between PAR Approval and start of first WG ballot</c:v>
                </c:pt>
              </c:strCache>
            </c:strRef>
          </c:tx>
          <c:spPr>
            <a:solidFill>
              <a:srgbClr val="9999FF"/>
            </a:solidFill>
            <a:ln w="12700">
              <a:solidFill>
                <a:srgbClr val="000000"/>
              </a:solidFill>
              <a:prstDash val="solid"/>
            </a:ln>
          </c:spPr>
          <c:invertIfNegative val="0"/>
          <c:cat>
            <c:strRef>
              <c:f>'802.11'!$A$2:$A$33</c:f>
              <c:strCache>
                <c:ptCount val="32"/>
                <c:pt idx="1">
                  <c:v>IEEE 802.11</c:v>
                </c:pt>
                <c:pt idx="2">
                  <c:v>IEEE 802.11a</c:v>
                </c:pt>
                <c:pt idx="3">
                  <c:v>IEEE 802.11b</c:v>
                </c:pt>
                <c:pt idx="4">
                  <c:v>IEEE 802.11c</c:v>
                </c:pt>
                <c:pt idx="5">
                  <c:v>IEEE 802.11d</c:v>
                </c:pt>
                <c:pt idx="6">
                  <c:v>IEEE 802.11e</c:v>
                </c:pt>
                <c:pt idx="7">
                  <c:v>IEEE 802.11F</c:v>
                </c:pt>
                <c:pt idx="8">
                  <c:v>IEEE 802.11g</c:v>
                </c:pt>
                <c:pt idx="9">
                  <c:v>IEEE 802.11h</c:v>
                </c:pt>
                <c:pt idx="10">
                  <c:v>IEEE 802.11i</c:v>
                </c:pt>
                <c:pt idx="11">
                  <c:v>IEEE 802.11j</c:v>
                </c:pt>
                <c:pt idx="12">
                  <c:v>IEEE 802.11k</c:v>
                </c:pt>
                <c:pt idx="13">
                  <c:v>IEEE 802.11ma</c:v>
                </c:pt>
                <c:pt idx="14">
                  <c:v>IEEE 802.11n</c:v>
                </c:pt>
                <c:pt idx="15">
                  <c:v>IEEE 802.11p</c:v>
                </c:pt>
                <c:pt idx="16">
                  <c:v>IEEE 802.11r</c:v>
                </c:pt>
                <c:pt idx="17">
                  <c:v>IEEE 802.11s</c:v>
                </c:pt>
                <c:pt idx="18">
                  <c:v>IEEE 802.11.2</c:v>
                </c:pt>
                <c:pt idx="19">
                  <c:v>IEEE 802.11u</c:v>
                </c:pt>
                <c:pt idx="20">
                  <c:v>IEEE 802.11v</c:v>
                </c:pt>
                <c:pt idx="21">
                  <c:v>IEEE 802.11w</c:v>
                </c:pt>
                <c:pt idx="22">
                  <c:v>IEEE 802.11y</c:v>
                </c:pt>
                <c:pt idx="23">
                  <c:v>IEEE 802.11z</c:v>
                </c:pt>
                <c:pt idx="24">
                  <c:v>IEEE 802.11mb</c:v>
                </c:pt>
                <c:pt idx="25">
                  <c:v>IEEE 802.11aa</c:v>
                </c:pt>
                <c:pt idx="26">
                  <c:v>IEEE 802.11ac</c:v>
                </c:pt>
                <c:pt idx="27">
                  <c:v>IEEE 802.11ad</c:v>
                </c:pt>
                <c:pt idx="28">
                  <c:v>IEEE 802.11ae</c:v>
                </c:pt>
                <c:pt idx="29">
                  <c:v>IEEE 802.11af</c:v>
                </c:pt>
                <c:pt idx="30">
                  <c:v>IEEE 802.11ah</c:v>
                </c:pt>
                <c:pt idx="31">
                  <c:v>IEEE 802.11ai</c:v>
                </c:pt>
              </c:strCache>
            </c:strRef>
          </c:cat>
          <c:val>
            <c:numRef>
              <c:f>'802.11'!$GE$2:$GE$33</c:f>
              <c:numCache>
                <c:formatCode>General</c:formatCode>
                <c:ptCount val="32"/>
                <c:pt idx="0" formatCode="0.00">
                  <c:v>18.818929016189291</c:v>
                </c:pt>
                <c:pt idx="6" formatCode="0.00">
                  <c:v>12.197260273972603</c:v>
                </c:pt>
                <c:pt idx="7" formatCode="0.00">
                  <c:v>12.197260273972603</c:v>
                </c:pt>
                <c:pt idx="8" formatCode="0.00">
                  <c:v>16.339726027397262</c:v>
                </c:pt>
                <c:pt idx="9" formatCode="0.00">
                  <c:v>7.5616438356164384</c:v>
                </c:pt>
                <c:pt idx="10" formatCode="0.00">
                  <c:v>12.197260273972603</c:v>
                </c:pt>
                <c:pt idx="11" formatCode="0.00">
                  <c:v>0.69041095890410964</c:v>
                </c:pt>
                <c:pt idx="12" formatCode="0.00">
                  <c:v>19.726027397260275</c:v>
                </c:pt>
                <c:pt idx="13" formatCode="0.00">
                  <c:v>24.328767123287673</c:v>
                </c:pt>
                <c:pt idx="14" formatCode="0.00">
                  <c:v>30.246575342465754</c:v>
                </c:pt>
                <c:pt idx="15" formatCode="0.00">
                  <c:v>17.260273972602739</c:v>
                </c:pt>
                <c:pt idx="16" formatCode="0.00">
                  <c:v>18.443835616438356</c:v>
                </c:pt>
                <c:pt idx="17" formatCode="0.00">
                  <c:v>30.838356164383562</c:v>
                </c:pt>
                <c:pt idx="19" formatCode="0.00">
                  <c:v>29.983561643835614</c:v>
                </c:pt>
                <c:pt idx="20" formatCode="0.00">
                  <c:v>31.726027397260275</c:v>
                </c:pt>
                <c:pt idx="21" formatCode="0.00">
                  <c:v>18.706849315068492</c:v>
                </c:pt>
                <c:pt idx="22" formatCode="0.00">
                  <c:v>8.7780821917808218</c:v>
                </c:pt>
                <c:pt idx="23" formatCode="0.00">
                  <c:v>7.397260273972603</c:v>
                </c:pt>
                <c:pt idx="24" formatCode="0.00">
                  <c:v>25.906849315068492</c:v>
                </c:pt>
                <c:pt idx="25" formatCode="0.00">
                  <c:v>26.465753424657535</c:v>
                </c:pt>
                <c:pt idx="26" formatCode="0.00">
                  <c:v>31.956164383561646</c:v>
                </c:pt>
                <c:pt idx="27" formatCode="0.00">
                  <c:v>21.468493150684932</c:v>
                </c:pt>
                <c:pt idx="28" formatCode="0.00">
                  <c:v>9.6000000000000014</c:v>
                </c:pt>
                <c:pt idx="29" formatCode="0.00">
                  <c:v>13.545205479452054</c:v>
                </c:pt>
              </c:numCache>
            </c:numRef>
          </c:val>
        </c:ser>
        <c:ser>
          <c:idx val="1"/>
          <c:order val="1"/>
          <c:tx>
            <c:strRef>
              <c:f>'802.11'!$GF$1</c:f>
              <c:strCache>
                <c:ptCount val="1"/>
                <c:pt idx="0">
                  <c:v>Months between start of first WG ballot and end of last WG ballot</c:v>
                </c:pt>
              </c:strCache>
            </c:strRef>
          </c:tx>
          <c:spPr>
            <a:solidFill>
              <a:srgbClr val="993366"/>
            </a:solidFill>
            <a:ln w="12700">
              <a:solidFill>
                <a:srgbClr val="000000"/>
              </a:solidFill>
              <a:prstDash val="solid"/>
            </a:ln>
          </c:spPr>
          <c:invertIfNegative val="0"/>
          <c:cat>
            <c:strRef>
              <c:f>'802.11'!$A$2:$A$33</c:f>
              <c:strCache>
                <c:ptCount val="32"/>
                <c:pt idx="1">
                  <c:v>IEEE 802.11</c:v>
                </c:pt>
                <c:pt idx="2">
                  <c:v>IEEE 802.11a</c:v>
                </c:pt>
                <c:pt idx="3">
                  <c:v>IEEE 802.11b</c:v>
                </c:pt>
                <c:pt idx="4">
                  <c:v>IEEE 802.11c</c:v>
                </c:pt>
                <c:pt idx="5">
                  <c:v>IEEE 802.11d</c:v>
                </c:pt>
                <c:pt idx="6">
                  <c:v>IEEE 802.11e</c:v>
                </c:pt>
                <c:pt idx="7">
                  <c:v>IEEE 802.11F</c:v>
                </c:pt>
                <c:pt idx="8">
                  <c:v>IEEE 802.11g</c:v>
                </c:pt>
                <c:pt idx="9">
                  <c:v>IEEE 802.11h</c:v>
                </c:pt>
                <c:pt idx="10">
                  <c:v>IEEE 802.11i</c:v>
                </c:pt>
                <c:pt idx="11">
                  <c:v>IEEE 802.11j</c:v>
                </c:pt>
                <c:pt idx="12">
                  <c:v>IEEE 802.11k</c:v>
                </c:pt>
                <c:pt idx="13">
                  <c:v>IEEE 802.11ma</c:v>
                </c:pt>
                <c:pt idx="14">
                  <c:v>IEEE 802.11n</c:v>
                </c:pt>
                <c:pt idx="15">
                  <c:v>IEEE 802.11p</c:v>
                </c:pt>
                <c:pt idx="16">
                  <c:v>IEEE 802.11r</c:v>
                </c:pt>
                <c:pt idx="17">
                  <c:v>IEEE 802.11s</c:v>
                </c:pt>
                <c:pt idx="18">
                  <c:v>IEEE 802.11.2</c:v>
                </c:pt>
                <c:pt idx="19">
                  <c:v>IEEE 802.11u</c:v>
                </c:pt>
                <c:pt idx="20">
                  <c:v>IEEE 802.11v</c:v>
                </c:pt>
                <c:pt idx="21">
                  <c:v>IEEE 802.11w</c:v>
                </c:pt>
                <c:pt idx="22">
                  <c:v>IEEE 802.11y</c:v>
                </c:pt>
                <c:pt idx="23">
                  <c:v>IEEE 802.11z</c:v>
                </c:pt>
                <c:pt idx="24">
                  <c:v>IEEE 802.11mb</c:v>
                </c:pt>
                <c:pt idx="25">
                  <c:v>IEEE 802.11aa</c:v>
                </c:pt>
                <c:pt idx="26">
                  <c:v>IEEE 802.11ac</c:v>
                </c:pt>
                <c:pt idx="27">
                  <c:v>IEEE 802.11ad</c:v>
                </c:pt>
                <c:pt idx="28">
                  <c:v>IEEE 802.11ae</c:v>
                </c:pt>
                <c:pt idx="29">
                  <c:v>IEEE 802.11af</c:v>
                </c:pt>
                <c:pt idx="30">
                  <c:v>IEEE 802.11ah</c:v>
                </c:pt>
                <c:pt idx="31">
                  <c:v>IEEE 802.11ai</c:v>
                </c:pt>
              </c:strCache>
            </c:strRef>
          </c:cat>
          <c:val>
            <c:numRef>
              <c:f>'802.11'!$GF$2:$GF$33</c:f>
              <c:numCache>
                <c:formatCode>General</c:formatCode>
                <c:ptCount val="32"/>
                <c:pt idx="0" formatCode="0.00">
                  <c:v>21.589539227895393</c:v>
                </c:pt>
                <c:pt idx="6" formatCode="0.00">
                  <c:v>35.178082191780824</c:v>
                </c:pt>
                <c:pt idx="7" formatCode="0.00">
                  <c:v>14.367123287671234</c:v>
                </c:pt>
                <c:pt idx="8" formatCode="0.00">
                  <c:v>12.131506849315068</c:v>
                </c:pt>
                <c:pt idx="9" formatCode="0.00">
                  <c:v>15.254794520547946</c:v>
                </c:pt>
                <c:pt idx="10" formatCode="0.00">
                  <c:v>31.002739726027396</c:v>
                </c:pt>
                <c:pt idx="11" formatCode="0.00">
                  <c:v>15.616438356164384</c:v>
                </c:pt>
                <c:pt idx="12" formatCode="0.00">
                  <c:v>33.07397260273973</c:v>
                </c:pt>
                <c:pt idx="13" formatCode="0.00">
                  <c:v>5.720547945205479</c:v>
                </c:pt>
                <c:pt idx="14" formatCode="0.00">
                  <c:v>32.515068493150686</c:v>
                </c:pt>
                <c:pt idx="15" formatCode="0.00">
                  <c:v>43.331506849315069</c:v>
                </c:pt>
                <c:pt idx="16" formatCode="0.00">
                  <c:v>18.575342465753423</c:v>
                </c:pt>
                <c:pt idx="17" formatCode="0.00">
                  <c:v>44.219178082191782</c:v>
                </c:pt>
                <c:pt idx="19" formatCode="0.00">
                  <c:v>26.367123287671234</c:v>
                </c:pt>
                <c:pt idx="20" formatCode="0.00">
                  <c:v>24.263013698630136</c:v>
                </c:pt>
                <c:pt idx="21" formatCode="0.00">
                  <c:v>18.279452054794518</c:v>
                </c:pt>
                <c:pt idx="22" formatCode="0.00">
                  <c:v>12</c:v>
                </c:pt>
                <c:pt idx="23" formatCode="0.00">
                  <c:v>16.767123287671232</c:v>
                </c:pt>
                <c:pt idx="24" formatCode="0.00">
                  <c:v>15.057534246575342</c:v>
                </c:pt>
                <c:pt idx="25" formatCode="0.00">
                  <c:v>14.695890410958903</c:v>
                </c:pt>
                <c:pt idx="26" formatCode="0.00">
                  <c:v>22.323287671232876</c:v>
                </c:pt>
                <c:pt idx="27" formatCode="0.00">
                  <c:v>14.005479452054796</c:v>
                </c:pt>
                <c:pt idx="28" formatCode="0.00">
                  <c:v>10.224657534246576</c:v>
                </c:pt>
                <c:pt idx="29" formatCode="0.00">
                  <c:v>30.213698630136989</c:v>
                </c:pt>
              </c:numCache>
            </c:numRef>
          </c:val>
        </c:ser>
        <c:ser>
          <c:idx val="2"/>
          <c:order val="2"/>
          <c:tx>
            <c:strRef>
              <c:f>'802.11'!$GG$1</c:f>
              <c:strCache>
                <c:ptCount val="1"/>
                <c:pt idx="0">
                  <c:v>Months between end of last WG ballot and start of first Sponsor Ballot</c:v>
                </c:pt>
              </c:strCache>
            </c:strRef>
          </c:tx>
          <c:spPr>
            <a:solidFill>
              <a:srgbClr val="FFFFCC"/>
            </a:solidFill>
            <a:ln w="12700">
              <a:solidFill>
                <a:srgbClr val="000000"/>
              </a:solidFill>
              <a:prstDash val="solid"/>
            </a:ln>
          </c:spPr>
          <c:invertIfNegative val="0"/>
          <c:cat>
            <c:strRef>
              <c:f>'802.11'!$A$2:$A$33</c:f>
              <c:strCache>
                <c:ptCount val="32"/>
                <c:pt idx="1">
                  <c:v>IEEE 802.11</c:v>
                </c:pt>
                <c:pt idx="2">
                  <c:v>IEEE 802.11a</c:v>
                </c:pt>
                <c:pt idx="3">
                  <c:v>IEEE 802.11b</c:v>
                </c:pt>
                <c:pt idx="4">
                  <c:v>IEEE 802.11c</c:v>
                </c:pt>
                <c:pt idx="5">
                  <c:v>IEEE 802.11d</c:v>
                </c:pt>
                <c:pt idx="6">
                  <c:v>IEEE 802.11e</c:v>
                </c:pt>
                <c:pt idx="7">
                  <c:v>IEEE 802.11F</c:v>
                </c:pt>
                <c:pt idx="8">
                  <c:v>IEEE 802.11g</c:v>
                </c:pt>
                <c:pt idx="9">
                  <c:v>IEEE 802.11h</c:v>
                </c:pt>
                <c:pt idx="10">
                  <c:v>IEEE 802.11i</c:v>
                </c:pt>
                <c:pt idx="11">
                  <c:v>IEEE 802.11j</c:v>
                </c:pt>
                <c:pt idx="12">
                  <c:v>IEEE 802.11k</c:v>
                </c:pt>
                <c:pt idx="13">
                  <c:v>IEEE 802.11ma</c:v>
                </c:pt>
                <c:pt idx="14">
                  <c:v>IEEE 802.11n</c:v>
                </c:pt>
                <c:pt idx="15">
                  <c:v>IEEE 802.11p</c:v>
                </c:pt>
                <c:pt idx="16">
                  <c:v>IEEE 802.11r</c:v>
                </c:pt>
                <c:pt idx="17">
                  <c:v>IEEE 802.11s</c:v>
                </c:pt>
                <c:pt idx="18">
                  <c:v>IEEE 802.11.2</c:v>
                </c:pt>
                <c:pt idx="19">
                  <c:v>IEEE 802.11u</c:v>
                </c:pt>
                <c:pt idx="20">
                  <c:v>IEEE 802.11v</c:v>
                </c:pt>
                <c:pt idx="21">
                  <c:v>IEEE 802.11w</c:v>
                </c:pt>
                <c:pt idx="22">
                  <c:v>IEEE 802.11y</c:v>
                </c:pt>
                <c:pt idx="23">
                  <c:v>IEEE 802.11z</c:v>
                </c:pt>
                <c:pt idx="24">
                  <c:v>IEEE 802.11mb</c:v>
                </c:pt>
                <c:pt idx="25">
                  <c:v>IEEE 802.11aa</c:v>
                </c:pt>
                <c:pt idx="26">
                  <c:v>IEEE 802.11ac</c:v>
                </c:pt>
                <c:pt idx="27">
                  <c:v>IEEE 802.11ad</c:v>
                </c:pt>
                <c:pt idx="28">
                  <c:v>IEEE 802.11ae</c:v>
                </c:pt>
                <c:pt idx="29">
                  <c:v>IEEE 802.11af</c:v>
                </c:pt>
                <c:pt idx="30">
                  <c:v>IEEE 802.11ah</c:v>
                </c:pt>
                <c:pt idx="31">
                  <c:v>IEEE 802.11ai</c:v>
                </c:pt>
              </c:strCache>
            </c:strRef>
          </c:cat>
          <c:val>
            <c:numRef>
              <c:f>'802.11'!$GG$2:$GG$33</c:f>
              <c:numCache>
                <c:formatCode>General</c:formatCode>
                <c:ptCount val="32"/>
                <c:pt idx="0" formatCode="0.00">
                  <c:v>1.1970112079701123</c:v>
                </c:pt>
                <c:pt idx="6" formatCode="0.00">
                  <c:v>0.92054794520547945</c:v>
                </c:pt>
                <c:pt idx="7" formatCode="0.00">
                  <c:v>3.0904109589041093</c:v>
                </c:pt>
                <c:pt idx="8" formatCode="0.00">
                  <c:v>6.5753424657534254E-2</c:v>
                </c:pt>
                <c:pt idx="9" formatCode="0.00">
                  <c:v>1.3479452054794521</c:v>
                </c:pt>
                <c:pt idx="10" formatCode="0.00">
                  <c:v>0.52602739726027403</c:v>
                </c:pt>
                <c:pt idx="11" formatCode="0.00">
                  <c:v>1.4136986301369863</c:v>
                </c:pt>
                <c:pt idx="12" formatCode="0.00">
                  <c:v>2.2027397260273971</c:v>
                </c:pt>
                <c:pt idx="13" formatCode="0.00">
                  <c:v>1.0520547945205481</c:v>
                </c:pt>
                <c:pt idx="14" formatCode="0.00">
                  <c:v>0.29589041095890412</c:v>
                </c:pt>
                <c:pt idx="15" formatCode="0.00">
                  <c:v>0.42739726027397262</c:v>
                </c:pt>
                <c:pt idx="16" formatCode="0.00">
                  <c:v>1.5780821917808217</c:v>
                </c:pt>
                <c:pt idx="17" formatCode="0.00">
                  <c:v>1.6438356164383561</c:v>
                </c:pt>
                <c:pt idx="19" formatCode="0.00">
                  <c:v>1.6767123287671235</c:v>
                </c:pt>
                <c:pt idx="20" formatCode="0.00">
                  <c:v>2.0383561643835617</c:v>
                </c:pt>
                <c:pt idx="21" formatCode="0.00">
                  <c:v>4.1424657534246574</c:v>
                </c:pt>
                <c:pt idx="22" formatCode="0.00">
                  <c:v>0.42739726027397262</c:v>
                </c:pt>
                <c:pt idx="23" formatCode="0.00">
                  <c:v>1.3808219178082193</c:v>
                </c:pt>
                <c:pt idx="24" formatCode="0.00">
                  <c:v>1.0849315068493151</c:v>
                </c:pt>
                <c:pt idx="25" formatCode="0.00">
                  <c:v>0.39452054794520541</c:v>
                </c:pt>
                <c:pt idx="26" formatCode="0.00">
                  <c:v>3.2876712328767127E-2</c:v>
                </c:pt>
                <c:pt idx="27" formatCode="0.00">
                  <c:v>0.39452054794520541</c:v>
                </c:pt>
                <c:pt idx="28" formatCode="0.00">
                  <c:v>0.19726027397260271</c:v>
                </c:pt>
                <c:pt idx="29" formatCode="0.00">
                  <c:v>0.36164383561643837</c:v>
                </c:pt>
              </c:numCache>
            </c:numRef>
          </c:val>
        </c:ser>
        <c:ser>
          <c:idx val="3"/>
          <c:order val="3"/>
          <c:tx>
            <c:strRef>
              <c:f>'802.11'!$GH$1</c:f>
              <c:strCache>
                <c:ptCount val="1"/>
                <c:pt idx="0">
                  <c:v>Months between start of first Sponsor ballot and end of last Sponsor ballot</c:v>
                </c:pt>
              </c:strCache>
            </c:strRef>
          </c:tx>
          <c:spPr>
            <a:solidFill>
              <a:srgbClr val="CCFFFF"/>
            </a:solidFill>
            <a:ln w="12700">
              <a:solidFill>
                <a:srgbClr val="000000"/>
              </a:solidFill>
              <a:prstDash val="solid"/>
            </a:ln>
          </c:spPr>
          <c:invertIfNegative val="0"/>
          <c:cat>
            <c:strRef>
              <c:f>'802.11'!$A$2:$A$33</c:f>
              <c:strCache>
                <c:ptCount val="32"/>
                <c:pt idx="1">
                  <c:v>IEEE 802.11</c:v>
                </c:pt>
                <c:pt idx="2">
                  <c:v>IEEE 802.11a</c:v>
                </c:pt>
                <c:pt idx="3">
                  <c:v>IEEE 802.11b</c:v>
                </c:pt>
                <c:pt idx="4">
                  <c:v>IEEE 802.11c</c:v>
                </c:pt>
                <c:pt idx="5">
                  <c:v>IEEE 802.11d</c:v>
                </c:pt>
                <c:pt idx="6">
                  <c:v>IEEE 802.11e</c:v>
                </c:pt>
                <c:pt idx="7">
                  <c:v>IEEE 802.11F</c:v>
                </c:pt>
                <c:pt idx="8">
                  <c:v>IEEE 802.11g</c:v>
                </c:pt>
                <c:pt idx="9">
                  <c:v>IEEE 802.11h</c:v>
                </c:pt>
                <c:pt idx="10">
                  <c:v>IEEE 802.11i</c:v>
                </c:pt>
                <c:pt idx="11">
                  <c:v>IEEE 802.11j</c:v>
                </c:pt>
                <c:pt idx="12">
                  <c:v>IEEE 802.11k</c:v>
                </c:pt>
                <c:pt idx="13">
                  <c:v>IEEE 802.11ma</c:v>
                </c:pt>
                <c:pt idx="14">
                  <c:v>IEEE 802.11n</c:v>
                </c:pt>
                <c:pt idx="15">
                  <c:v>IEEE 802.11p</c:v>
                </c:pt>
                <c:pt idx="16">
                  <c:v>IEEE 802.11r</c:v>
                </c:pt>
                <c:pt idx="17">
                  <c:v>IEEE 802.11s</c:v>
                </c:pt>
                <c:pt idx="18">
                  <c:v>IEEE 802.11.2</c:v>
                </c:pt>
                <c:pt idx="19">
                  <c:v>IEEE 802.11u</c:v>
                </c:pt>
                <c:pt idx="20">
                  <c:v>IEEE 802.11v</c:v>
                </c:pt>
                <c:pt idx="21">
                  <c:v>IEEE 802.11w</c:v>
                </c:pt>
                <c:pt idx="22">
                  <c:v>IEEE 802.11y</c:v>
                </c:pt>
                <c:pt idx="23">
                  <c:v>IEEE 802.11z</c:v>
                </c:pt>
                <c:pt idx="24">
                  <c:v>IEEE 802.11mb</c:v>
                </c:pt>
                <c:pt idx="25">
                  <c:v>IEEE 802.11aa</c:v>
                </c:pt>
                <c:pt idx="26">
                  <c:v>IEEE 802.11ac</c:v>
                </c:pt>
                <c:pt idx="27">
                  <c:v>IEEE 802.11ad</c:v>
                </c:pt>
                <c:pt idx="28">
                  <c:v>IEEE 802.11ae</c:v>
                </c:pt>
                <c:pt idx="29">
                  <c:v>IEEE 802.11af</c:v>
                </c:pt>
                <c:pt idx="30">
                  <c:v>IEEE 802.11ah</c:v>
                </c:pt>
                <c:pt idx="31">
                  <c:v>IEEE 802.11ai</c:v>
                </c:pt>
              </c:strCache>
            </c:strRef>
          </c:cat>
          <c:val>
            <c:numRef>
              <c:f>'802.11'!$GH$2:$GH$33</c:f>
              <c:numCache>
                <c:formatCode>General</c:formatCode>
                <c:ptCount val="32"/>
                <c:pt idx="0" formatCode="0.00">
                  <c:v>7.9621419676214167</c:v>
                </c:pt>
                <c:pt idx="6" formatCode="0.00">
                  <c:v>12.295890410958904</c:v>
                </c:pt>
                <c:pt idx="7" formatCode="0.00">
                  <c:v>6.6410958904109583</c:v>
                </c:pt>
                <c:pt idx="8" formatCode="0.00">
                  <c:v>3.1890410958904112</c:v>
                </c:pt>
                <c:pt idx="9" formatCode="0.00">
                  <c:v>6.4438356164383563</c:v>
                </c:pt>
                <c:pt idx="10" formatCode="0.00">
                  <c:v>5.5890410958904102</c:v>
                </c:pt>
                <c:pt idx="11" formatCode="0.00">
                  <c:v>2.4000000000000004</c:v>
                </c:pt>
                <c:pt idx="12" formatCode="0.00">
                  <c:v>8.2520547945205465</c:v>
                </c:pt>
                <c:pt idx="13" formatCode="0.00">
                  <c:v>12.55890410958904</c:v>
                </c:pt>
                <c:pt idx="14" formatCode="0.00">
                  <c:v>6.706849315068494</c:v>
                </c:pt>
                <c:pt idx="15" formatCode="0.00">
                  <c:v>5.4575342465753423</c:v>
                </c:pt>
                <c:pt idx="16" formatCode="0.00">
                  <c:v>6.0821917808219181</c:v>
                </c:pt>
                <c:pt idx="17" formatCode="0.00">
                  <c:v>8.0547945205479454</c:v>
                </c:pt>
                <c:pt idx="19" formatCode="0.00">
                  <c:v>13.446575342465753</c:v>
                </c:pt>
                <c:pt idx="20" formatCode="0.00">
                  <c:v>13.24931506849315</c:v>
                </c:pt>
                <c:pt idx="21" formatCode="0.00">
                  <c:v>10.191780821917808</c:v>
                </c:pt>
                <c:pt idx="22" formatCode="0.00">
                  <c:v>5.9835616438356167</c:v>
                </c:pt>
                <c:pt idx="23" formatCode="0.00">
                  <c:v>10.717808219178082</c:v>
                </c:pt>
                <c:pt idx="24" formatCode="0.00">
                  <c:v>13.742465753424657</c:v>
                </c:pt>
                <c:pt idx="25" formatCode="0.00">
                  <c:v>4.5041095890410965</c:v>
                </c:pt>
                <c:pt idx="26" formatCode="0.00">
                  <c:v>6.6082191780821908</c:v>
                </c:pt>
                <c:pt idx="27" formatCode="0.00">
                  <c:v>8.2191780821917799</c:v>
                </c:pt>
                <c:pt idx="28" formatCode="0.00">
                  <c:v>4.8328767123287673</c:v>
                </c:pt>
                <c:pt idx="29" formatCode="0.00">
                  <c:v>2.5972602739726027</c:v>
                </c:pt>
              </c:numCache>
            </c:numRef>
          </c:val>
        </c:ser>
        <c:ser>
          <c:idx val="4"/>
          <c:order val="4"/>
          <c:tx>
            <c:strRef>
              <c:f>'802.11'!$GI$1</c:f>
              <c:strCache>
                <c:ptCount val="1"/>
                <c:pt idx="0">
                  <c:v>Months between end of last Sponsor ballot and IEEE SASB approval</c:v>
                </c:pt>
              </c:strCache>
            </c:strRef>
          </c:tx>
          <c:spPr>
            <a:solidFill>
              <a:srgbClr val="660066"/>
            </a:solidFill>
            <a:ln w="12700">
              <a:solidFill>
                <a:srgbClr val="000000"/>
              </a:solidFill>
              <a:prstDash val="solid"/>
            </a:ln>
          </c:spPr>
          <c:invertIfNegative val="0"/>
          <c:cat>
            <c:strRef>
              <c:f>'802.11'!$A$2:$A$33</c:f>
              <c:strCache>
                <c:ptCount val="32"/>
                <c:pt idx="1">
                  <c:v>IEEE 802.11</c:v>
                </c:pt>
                <c:pt idx="2">
                  <c:v>IEEE 802.11a</c:v>
                </c:pt>
                <c:pt idx="3">
                  <c:v>IEEE 802.11b</c:v>
                </c:pt>
                <c:pt idx="4">
                  <c:v>IEEE 802.11c</c:v>
                </c:pt>
                <c:pt idx="5">
                  <c:v>IEEE 802.11d</c:v>
                </c:pt>
                <c:pt idx="6">
                  <c:v>IEEE 802.11e</c:v>
                </c:pt>
                <c:pt idx="7">
                  <c:v>IEEE 802.11F</c:v>
                </c:pt>
                <c:pt idx="8">
                  <c:v>IEEE 802.11g</c:v>
                </c:pt>
                <c:pt idx="9">
                  <c:v>IEEE 802.11h</c:v>
                </c:pt>
                <c:pt idx="10">
                  <c:v>IEEE 802.11i</c:v>
                </c:pt>
                <c:pt idx="11">
                  <c:v>IEEE 802.11j</c:v>
                </c:pt>
                <c:pt idx="12">
                  <c:v>IEEE 802.11k</c:v>
                </c:pt>
                <c:pt idx="13">
                  <c:v>IEEE 802.11ma</c:v>
                </c:pt>
                <c:pt idx="14">
                  <c:v>IEEE 802.11n</c:v>
                </c:pt>
                <c:pt idx="15">
                  <c:v>IEEE 802.11p</c:v>
                </c:pt>
                <c:pt idx="16">
                  <c:v>IEEE 802.11r</c:v>
                </c:pt>
                <c:pt idx="17">
                  <c:v>IEEE 802.11s</c:v>
                </c:pt>
                <c:pt idx="18">
                  <c:v>IEEE 802.11.2</c:v>
                </c:pt>
                <c:pt idx="19">
                  <c:v>IEEE 802.11u</c:v>
                </c:pt>
                <c:pt idx="20">
                  <c:v>IEEE 802.11v</c:v>
                </c:pt>
                <c:pt idx="21">
                  <c:v>IEEE 802.11w</c:v>
                </c:pt>
                <c:pt idx="22">
                  <c:v>IEEE 802.11y</c:v>
                </c:pt>
                <c:pt idx="23">
                  <c:v>IEEE 802.11z</c:v>
                </c:pt>
                <c:pt idx="24">
                  <c:v>IEEE 802.11mb</c:v>
                </c:pt>
                <c:pt idx="25">
                  <c:v>IEEE 802.11aa</c:v>
                </c:pt>
                <c:pt idx="26">
                  <c:v>IEEE 802.11ac</c:v>
                </c:pt>
                <c:pt idx="27">
                  <c:v>IEEE 802.11ad</c:v>
                </c:pt>
                <c:pt idx="28">
                  <c:v>IEEE 802.11ae</c:v>
                </c:pt>
                <c:pt idx="29">
                  <c:v>IEEE 802.11af</c:v>
                </c:pt>
                <c:pt idx="30">
                  <c:v>IEEE 802.11ah</c:v>
                </c:pt>
                <c:pt idx="31">
                  <c:v>IEEE 802.11ai</c:v>
                </c:pt>
              </c:strCache>
            </c:strRef>
          </c:cat>
          <c:val>
            <c:numRef>
              <c:f>'802.11'!$GI$2:$GI$33</c:f>
              <c:numCache>
                <c:formatCode>General</c:formatCode>
                <c:ptCount val="32"/>
                <c:pt idx="0" formatCode="0.00">
                  <c:v>2.4403486924034867</c:v>
                </c:pt>
                <c:pt idx="6" formatCode="0.00">
                  <c:v>5.2273972602739729</c:v>
                </c:pt>
                <c:pt idx="7" formatCode="0.00">
                  <c:v>2.1369863013698627</c:v>
                </c:pt>
                <c:pt idx="8" formatCode="0.00">
                  <c:v>0.95342465753424666</c:v>
                </c:pt>
                <c:pt idx="9" formatCode="0.00">
                  <c:v>2.5315068493150683</c:v>
                </c:pt>
                <c:pt idx="10" formatCode="0.00">
                  <c:v>1.5452054794520547</c:v>
                </c:pt>
                <c:pt idx="11" formatCode="0.00">
                  <c:v>1.3150684931506849</c:v>
                </c:pt>
                <c:pt idx="12" formatCode="0.00">
                  <c:v>1.7095890410958905</c:v>
                </c:pt>
                <c:pt idx="13" formatCode="0.00">
                  <c:v>3.978082191780822</c:v>
                </c:pt>
                <c:pt idx="14" formatCode="0.00">
                  <c:v>2.3013698630136985</c:v>
                </c:pt>
                <c:pt idx="15" formatCode="0.00">
                  <c:v>2.3342465753424659</c:v>
                </c:pt>
                <c:pt idx="16" formatCode="0.00">
                  <c:v>3.2219178082191782</c:v>
                </c:pt>
                <c:pt idx="17" formatCode="0.00">
                  <c:v>3.2219178082191782</c:v>
                </c:pt>
                <c:pt idx="19" formatCode="0.00">
                  <c:v>2.4000000000000004</c:v>
                </c:pt>
                <c:pt idx="20" formatCode="0.00">
                  <c:v>2.5972602739726027</c:v>
                </c:pt>
                <c:pt idx="21" formatCode="0.00">
                  <c:v>2.4657534246575343</c:v>
                </c:pt>
                <c:pt idx="22" formatCode="0.00">
                  <c:v>3.2219178082191782</c:v>
                </c:pt>
                <c:pt idx="23" formatCode="0.00">
                  <c:v>1.0520547945205481</c:v>
                </c:pt>
                <c:pt idx="24" formatCode="0.00">
                  <c:v>2.7945205479452051</c:v>
                </c:pt>
                <c:pt idx="25" formatCode="0.00">
                  <c:v>2.0383561643835617</c:v>
                </c:pt>
                <c:pt idx="26" formatCode="0.00">
                  <c:v>1.6109589041095891</c:v>
                </c:pt>
                <c:pt idx="27" formatCode="0.00">
                  <c:v>2.2356164383561645</c:v>
                </c:pt>
                <c:pt idx="28" formatCode="0.00">
                  <c:v>2.7945205479452051</c:v>
                </c:pt>
                <c:pt idx="29" formatCode="0.00">
                  <c:v>1.3808219178082193</c:v>
                </c:pt>
              </c:numCache>
            </c:numRef>
          </c:val>
        </c:ser>
        <c:ser>
          <c:idx val="5"/>
          <c:order val="5"/>
          <c:tx>
            <c:strRef>
              <c:f>'802.11'!$GJ$1</c:f>
              <c:strCache>
                <c:ptCount val="1"/>
                <c:pt idx="0">
                  <c:v>Months between IEEE SASB Approval and publish</c:v>
                </c:pt>
              </c:strCache>
            </c:strRef>
          </c:tx>
          <c:spPr>
            <a:solidFill>
              <a:srgbClr val="FF8080"/>
            </a:solidFill>
            <a:ln w="12700">
              <a:solidFill>
                <a:srgbClr val="000000"/>
              </a:solidFill>
              <a:prstDash val="solid"/>
            </a:ln>
          </c:spPr>
          <c:invertIfNegative val="0"/>
          <c:cat>
            <c:strRef>
              <c:f>'802.11'!$A$2:$A$33</c:f>
              <c:strCache>
                <c:ptCount val="32"/>
                <c:pt idx="1">
                  <c:v>IEEE 802.11</c:v>
                </c:pt>
                <c:pt idx="2">
                  <c:v>IEEE 802.11a</c:v>
                </c:pt>
                <c:pt idx="3">
                  <c:v>IEEE 802.11b</c:v>
                </c:pt>
                <c:pt idx="4">
                  <c:v>IEEE 802.11c</c:v>
                </c:pt>
                <c:pt idx="5">
                  <c:v>IEEE 802.11d</c:v>
                </c:pt>
                <c:pt idx="6">
                  <c:v>IEEE 802.11e</c:v>
                </c:pt>
                <c:pt idx="7">
                  <c:v>IEEE 802.11F</c:v>
                </c:pt>
                <c:pt idx="8">
                  <c:v>IEEE 802.11g</c:v>
                </c:pt>
                <c:pt idx="9">
                  <c:v>IEEE 802.11h</c:v>
                </c:pt>
                <c:pt idx="10">
                  <c:v>IEEE 802.11i</c:v>
                </c:pt>
                <c:pt idx="11">
                  <c:v>IEEE 802.11j</c:v>
                </c:pt>
                <c:pt idx="12">
                  <c:v>IEEE 802.11k</c:v>
                </c:pt>
                <c:pt idx="13">
                  <c:v>IEEE 802.11ma</c:v>
                </c:pt>
                <c:pt idx="14">
                  <c:v>IEEE 802.11n</c:v>
                </c:pt>
                <c:pt idx="15">
                  <c:v>IEEE 802.11p</c:v>
                </c:pt>
                <c:pt idx="16">
                  <c:v>IEEE 802.11r</c:v>
                </c:pt>
                <c:pt idx="17">
                  <c:v>IEEE 802.11s</c:v>
                </c:pt>
                <c:pt idx="18">
                  <c:v>IEEE 802.11.2</c:v>
                </c:pt>
                <c:pt idx="19">
                  <c:v>IEEE 802.11u</c:v>
                </c:pt>
                <c:pt idx="20">
                  <c:v>IEEE 802.11v</c:v>
                </c:pt>
                <c:pt idx="21">
                  <c:v>IEEE 802.11w</c:v>
                </c:pt>
                <c:pt idx="22">
                  <c:v>IEEE 802.11y</c:v>
                </c:pt>
                <c:pt idx="23">
                  <c:v>IEEE 802.11z</c:v>
                </c:pt>
                <c:pt idx="24">
                  <c:v>IEEE 802.11mb</c:v>
                </c:pt>
                <c:pt idx="25">
                  <c:v>IEEE 802.11aa</c:v>
                </c:pt>
                <c:pt idx="26">
                  <c:v>IEEE 802.11ac</c:v>
                </c:pt>
                <c:pt idx="27">
                  <c:v>IEEE 802.11ad</c:v>
                </c:pt>
                <c:pt idx="28">
                  <c:v>IEEE 802.11ae</c:v>
                </c:pt>
                <c:pt idx="29">
                  <c:v>IEEE 802.11af</c:v>
                </c:pt>
                <c:pt idx="30">
                  <c:v>IEEE 802.11ah</c:v>
                </c:pt>
                <c:pt idx="31">
                  <c:v>IEEE 802.11ai</c:v>
                </c:pt>
              </c:strCache>
            </c:strRef>
          </c:cat>
          <c:val>
            <c:numRef>
              <c:f>'802.11'!$GJ$2:$GJ$33</c:f>
              <c:numCache>
                <c:formatCode>General</c:formatCode>
                <c:ptCount val="32"/>
                <c:pt idx="0" formatCode="0.00">
                  <c:v>1.150684931506849</c:v>
                </c:pt>
                <c:pt idx="6" formatCode="0.00">
                  <c:v>1.6438356164383561</c:v>
                </c:pt>
                <c:pt idx="7" formatCode="0.00">
                  <c:v>1.0520547945205481</c:v>
                </c:pt>
                <c:pt idx="8" formatCode="0.00">
                  <c:v>0.49315068493150682</c:v>
                </c:pt>
                <c:pt idx="9" formatCode="0.00">
                  <c:v>1.0849315068493151</c:v>
                </c:pt>
                <c:pt idx="10" formatCode="0.00">
                  <c:v>0.98630136986301364</c:v>
                </c:pt>
                <c:pt idx="11" formatCode="0.00">
                  <c:v>1.1835616438356165</c:v>
                </c:pt>
                <c:pt idx="12" formatCode="0.00">
                  <c:v>1.1178082191780823</c:v>
                </c:pt>
                <c:pt idx="13" formatCode="0.00">
                  <c:v>3.1561643835616433</c:v>
                </c:pt>
                <c:pt idx="14" formatCode="0.00">
                  <c:v>1.5780821917808217</c:v>
                </c:pt>
                <c:pt idx="15" formatCode="0.00">
                  <c:v>0.92054794520547945</c:v>
                </c:pt>
                <c:pt idx="16" formatCode="0.00">
                  <c:v>2.2027397260273971</c:v>
                </c:pt>
                <c:pt idx="17" formatCode="0.00">
                  <c:v>0</c:v>
                </c:pt>
                <c:pt idx="19" formatCode="0.00">
                  <c:v>0.75616438356164384</c:v>
                </c:pt>
                <c:pt idx="20" formatCode="0.00">
                  <c:v>0.23013698630136986</c:v>
                </c:pt>
                <c:pt idx="21" formatCode="0.00">
                  <c:v>0.62465753424657533</c:v>
                </c:pt>
                <c:pt idx="22" formatCode="0.00">
                  <c:v>1.3479452054794521</c:v>
                </c:pt>
                <c:pt idx="23" formatCode="0.00">
                  <c:v>0.46027397260273972</c:v>
                </c:pt>
                <c:pt idx="24" formatCode="0.00">
                  <c:v>1.7095890410958905</c:v>
                </c:pt>
                <c:pt idx="25" formatCode="0.00">
                  <c:v>2.0054794520547947</c:v>
                </c:pt>
                <c:pt idx="26" formatCode="0.00">
                  <c:v>0.19726027397260271</c:v>
                </c:pt>
                <c:pt idx="27" formatCode="0.00">
                  <c:v>2.3013698630136985</c:v>
                </c:pt>
                <c:pt idx="28" formatCode="0.00">
                  <c:v>0.26301369863013702</c:v>
                </c:pt>
              </c:numCache>
            </c:numRef>
          </c:val>
        </c:ser>
        <c:dLbls>
          <c:showLegendKey val="0"/>
          <c:showVal val="0"/>
          <c:showCatName val="0"/>
          <c:showSerName val="0"/>
          <c:showPercent val="0"/>
          <c:showBubbleSize val="0"/>
        </c:dLbls>
        <c:gapWidth val="150"/>
        <c:shape val="box"/>
        <c:axId val="934233064"/>
        <c:axId val="934231496"/>
        <c:axId val="0"/>
      </c:bar3DChart>
      <c:catAx>
        <c:axId val="934233064"/>
        <c:scaling>
          <c:orientation val="minMax"/>
        </c:scaling>
        <c:delete val="0"/>
        <c:axPos val="b"/>
        <c:numFmt formatCode="General" sourceLinked="1"/>
        <c:majorTickMark val="out"/>
        <c:minorTickMark val="none"/>
        <c:tickLblPos val="low"/>
        <c:spPr>
          <a:ln w="3175">
            <a:solidFill>
              <a:srgbClr val="000000"/>
            </a:solidFill>
            <a:prstDash val="solid"/>
          </a:ln>
        </c:spPr>
        <c:txPr>
          <a:bodyPr rot="0" vert="horz"/>
          <a:lstStyle/>
          <a:p>
            <a:pPr>
              <a:defRPr/>
            </a:pPr>
            <a:endParaRPr lang="en-US"/>
          </a:p>
        </c:txPr>
        <c:crossAx val="934231496"/>
        <c:crosses val="autoZero"/>
        <c:auto val="1"/>
        <c:lblAlgn val="ctr"/>
        <c:lblOffset val="100"/>
        <c:tickLblSkip val="3"/>
        <c:tickMarkSkip val="1"/>
        <c:noMultiLvlLbl val="0"/>
      </c:catAx>
      <c:valAx>
        <c:axId val="934231496"/>
        <c:scaling>
          <c:orientation val="minMax"/>
        </c:scaling>
        <c:delete val="0"/>
        <c:axPos val="l"/>
        <c:majorGridlines>
          <c:spPr>
            <a:ln w="3175">
              <a:solidFill>
                <a:srgbClr val="000000"/>
              </a:solidFill>
              <a:prstDash val="solid"/>
            </a:ln>
          </c:spPr>
        </c:majorGridlines>
        <c:numFmt formatCode="0.00" sourceLinked="1"/>
        <c:majorTickMark val="out"/>
        <c:minorTickMark val="none"/>
        <c:tickLblPos val="nextTo"/>
        <c:spPr>
          <a:ln w="3175">
            <a:solidFill>
              <a:srgbClr val="000000"/>
            </a:solidFill>
            <a:prstDash val="solid"/>
          </a:ln>
        </c:spPr>
        <c:txPr>
          <a:bodyPr rot="0" vert="horz"/>
          <a:lstStyle/>
          <a:p>
            <a:pPr>
              <a:defRPr/>
            </a:pPr>
            <a:endParaRPr lang="en-US"/>
          </a:p>
        </c:txPr>
        <c:crossAx val="934233064"/>
        <c:crosses val="autoZero"/>
        <c:crossBetween val="between"/>
      </c:valAx>
      <c:spPr>
        <a:noFill/>
        <a:ln w="25400">
          <a:noFill/>
        </a:ln>
      </c:spPr>
    </c:plotArea>
    <c:legend>
      <c:legendPos val="r"/>
      <c:layout>
        <c:manualLayout>
          <c:xMode val="edge"/>
          <c:yMode val="edge"/>
          <c:x val="0.85571587125416204"/>
          <c:y val="3.0995151029850083E-2"/>
          <c:w val="0.13873473917869028"/>
          <c:h val="0.9216965167489658"/>
        </c:manualLayout>
      </c:layout>
      <c:overlay val="0"/>
      <c:spPr>
        <a:solidFill>
          <a:srgbClr val="FFFFFF"/>
        </a:solidFill>
        <a:ln w="3175">
          <a:solidFill>
            <a:srgbClr val="000000"/>
          </a:solidFill>
          <a:prstDash val="solid"/>
        </a:ln>
      </c:spPr>
    </c:legend>
    <c:plotVisOnly val="1"/>
    <c:dispBlanksAs val="gap"/>
    <c:showDLblsOverMax val="0"/>
  </c:chart>
  <c:spPr>
    <a:noFill/>
    <a:ln w="9525">
      <a:noFill/>
    </a:ln>
  </c:spPr>
  <c:txPr>
    <a:bodyPr/>
    <a:lstStyle/>
    <a:p>
      <a:pPr>
        <a:defRPr sz="700" b="0" i="0" u="none" strike="noStrike" baseline="0">
          <a:solidFill>
            <a:srgbClr val="000000"/>
          </a:solidFill>
          <a:latin typeface="Arial"/>
          <a:ea typeface="Arial"/>
          <a:cs typeface="Arial"/>
        </a:defRPr>
      </a:pPr>
      <a:endParaRPr lang="en-US"/>
    </a:p>
  </c:txPr>
  <c:externalData r:id="rId1">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4043017" y="175081"/>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ea typeface="+mn-ea"/>
                <a:cs typeface="+mn-cs"/>
              </a:defRPr>
            </a:lvl1pPr>
          </a:lstStyle>
          <a:p>
            <a:pPr>
              <a:defRPr/>
            </a:pPr>
            <a:r>
              <a:rPr lang="en-US" dirty="0"/>
              <a:t>doc.: IEEE </a:t>
            </a:r>
            <a:r>
              <a:rPr lang="en-US" dirty="0" smtClean="0"/>
              <a:t>802.11-12/xxxxr1</a:t>
            </a:r>
            <a:endParaRPr lang="en-US" dirty="0"/>
          </a:p>
        </p:txBody>
      </p:sp>
      <p:sp>
        <p:nvSpPr>
          <p:cNvPr id="3075" name="Rectangle 3"/>
          <p:cNvSpPr>
            <a:spLocks noGrp="1" noChangeArrowheads="1"/>
          </p:cNvSpPr>
          <p:nvPr>
            <p:ph type="dt" sz="quarter" idx="1"/>
          </p:nvPr>
        </p:nvSpPr>
        <p:spPr bwMode="auto">
          <a:xfrm>
            <a:off x="695325" y="175081"/>
            <a:ext cx="394339"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ea typeface="+mn-ea"/>
                <a:cs typeface="+mn-cs"/>
              </a:defRPr>
            </a:lvl1pPr>
          </a:lstStyle>
          <a:p>
            <a:pPr>
              <a:defRPr/>
            </a:pPr>
            <a:r>
              <a:rPr lang="en-US" dirty="0"/>
              <a:t>May </a:t>
            </a:r>
          </a:p>
        </p:txBody>
      </p:sp>
      <p:sp>
        <p:nvSpPr>
          <p:cNvPr id="3076" name="Rectangle 4"/>
          <p:cNvSpPr>
            <a:spLocks noGrp="1" noChangeArrowheads="1"/>
          </p:cNvSpPr>
          <p:nvPr>
            <p:ph type="ftr" sz="quarter" idx="2"/>
          </p:nvPr>
        </p:nvSpPr>
        <p:spPr bwMode="auto">
          <a:xfrm>
            <a:off x="4930049" y="8982075"/>
            <a:ext cx="1388201"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atin typeface="Times New Roman" pitchFamily="18" charset="0"/>
                <a:ea typeface="+mn-ea"/>
                <a:cs typeface="+mn-cs"/>
              </a:defRPr>
            </a:lvl1pPr>
          </a:lstStyle>
          <a:p>
            <a:pPr>
              <a:defRPr/>
            </a:pPr>
            <a:r>
              <a:rPr lang="en-US" dirty="0" smtClean="0"/>
              <a:t>Jonathan Segev (Intel)</a:t>
            </a:r>
            <a:endParaRPr lang="en-US" dirty="0"/>
          </a:p>
        </p:txBody>
      </p:sp>
      <p:sp>
        <p:nvSpPr>
          <p:cNvPr id="3077" name="Rectangle 5"/>
          <p:cNvSpPr>
            <a:spLocks noGrp="1" noChangeArrowheads="1"/>
          </p:cNvSpPr>
          <p:nvPr>
            <p:ph type="sldNum" sz="quarter" idx="3"/>
          </p:nvPr>
        </p:nvSpPr>
        <p:spPr bwMode="auto">
          <a:xfrm>
            <a:off x="3133725" y="8982075"/>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defTabSz="933450">
              <a:defRPr/>
            </a:lvl1pPr>
          </a:lstStyle>
          <a:p>
            <a:r>
              <a:rPr lang="en-US" altLang="en-US"/>
              <a:t>Page </a:t>
            </a:r>
            <a:fld id="{36529394-E395-40E9-8CDC-A41329784307}" type="slidenum">
              <a:rPr lang="en-US" altLang="en-US"/>
              <a:pPr/>
              <a:t>‹#›</a:t>
            </a:fld>
            <a:endParaRPr lang="en-US" altLang="en-US"/>
          </a:p>
        </p:txBody>
      </p:sp>
      <p:sp>
        <p:nvSpPr>
          <p:cNvPr id="13318" name="Line 6"/>
          <p:cNvSpPr>
            <a:spLocks noChangeShapeType="1"/>
          </p:cNvSpPr>
          <p:nvPr/>
        </p:nvSpPr>
        <p:spPr bwMode="auto">
          <a:xfrm>
            <a:off x="693738" y="387350"/>
            <a:ext cx="5546725"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3319" name="Rectangle 7"/>
          <p:cNvSpPr>
            <a:spLocks noChangeArrowheads="1"/>
          </p:cNvSpPr>
          <p:nvPr/>
        </p:nvSpPr>
        <p:spPr bwMode="auto">
          <a:xfrm>
            <a:off x="693738" y="8982075"/>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Submission</a:t>
            </a:r>
          </a:p>
        </p:txBody>
      </p:sp>
      <p:sp>
        <p:nvSpPr>
          <p:cNvPr id="13320" name="Line 8"/>
          <p:cNvSpPr>
            <a:spLocks noChangeShapeType="1"/>
          </p:cNvSpPr>
          <p:nvPr/>
        </p:nvSpPr>
        <p:spPr bwMode="auto">
          <a:xfrm>
            <a:off x="693738" y="8970963"/>
            <a:ext cx="5700712"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318103188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p:cNvSpPr>
            <a:spLocks noGrp="1" noChangeArrowheads="1"/>
          </p:cNvSpPr>
          <p:nvPr>
            <p:ph type="hdr" sz="quarter"/>
          </p:nvPr>
        </p:nvSpPr>
        <p:spPr bwMode="auto">
          <a:xfrm>
            <a:off x="4085880" y="95706"/>
            <a:ext cx="2195858"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lgn="r" defTabSz="933450">
              <a:defRPr sz="1400" b="1">
                <a:latin typeface="Times New Roman" pitchFamily="18" charset="0"/>
                <a:ea typeface="+mn-ea"/>
                <a:cs typeface="+mn-cs"/>
              </a:defRPr>
            </a:lvl1pPr>
          </a:lstStyle>
          <a:p>
            <a:pPr>
              <a:defRPr/>
            </a:pPr>
            <a:r>
              <a:rPr lang="en-US" dirty="0" smtClean="0"/>
              <a:t>doc.: IEEE 802.11-12/xxxxr1</a:t>
            </a:r>
            <a:endParaRPr lang="en-US" dirty="0"/>
          </a:p>
        </p:txBody>
      </p:sp>
      <p:sp>
        <p:nvSpPr>
          <p:cNvPr id="2051" name="Rectangle 3"/>
          <p:cNvSpPr>
            <a:spLocks noGrp="1" noChangeArrowheads="1"/>
          </p:cNvSpPr>
          <p:nvPr>
            <p:ph type="dt" idx="1"/>
          </p:nvPr>
        </p:nvSpPr>
        <p:spPr bwMode="auto">
          <a:xfrm>
            <a:off x="654050" y="95706"/>
            <a:ext cx="394339" cy="215444"/>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defTabSz="933450">
              <a:defRPr sz="1400" b="1">
                <a:latin typeface="Times New Roman" pitchFamily="18" charset="0"/>
                <a:ea typeface="+mn-ea"/>
                <a:cs typeface="+mn-cs"/>
              </a:defRPr>
            </a:lvl1pPr>
          </a:lstStyle>
          <a:p>
            <a:pPr>
              <a:defRPr/>
            </a:pPr>
            <a:r>
              <a:rPr lang="en-US" dirty="0"/>
              <a:t>May </a:t>
            </a:r>
          </a:p>
        </p:txBody>
      </p:sp>
      <p:sp>
        <p:nvSpPr>
          <p:cNvPr id="14340" name="Rectangle 4"/>
          <p:cNvSpPr>
            <a:spLocks noGrp="1" noRot="1" noChangeAspect="1" noChangeArrowheads="1" noTextEdit="1"/>
          </p:cNvSpPr>
          <p:nvPr>
            <p:ph type="sldImg" idx="2"/>
          </p:nvPr>
        </p:nvSpPr>
        <p:spPr bwMode="auto">
          <a:xfrm>
            <a:off x="1152525" y="701675"/>
            <a:ext cx="4629150" cy="3468688"/>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3" name="Rectangle 5"/>
          <p:cNvSpPr>
            <a:spLocks noGrp="1" noChangeArrowheads="1"/>
          </p:cNvSpPr>
          <p:nvPr>
            <p:ph type="body" sz="quarter" idx="3"/>
          </p:nvPr>
        </p:nvSpPr>
        <p:spPr bwMode="auto">
          <a:xfrm>
            <a:off x="923925" y="4408488"/>
            <a:ext cx="5086350" cy="4176712"/>
          </a:xfrm>
          <a:prstGeom prst="rect">
            <a:avLst/>
          </a:prstGeom>
          <a:noFill/>
          <a:ln w="9525">
            <a:noFill/>
            <a:miter lim="800000"/>
            <a:headEnd/>
            <a:tailEnd/>
          </a:ln>
          <a:effectLst/>
        </p:spPr>
        <p:txBody>
          <a:bodyPr vert="horz" wrap="square" lIns="93662" tIns="46038" rIns="93662" bIns="4603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2054" name="Rectangle 6"/>
          <p:cNvSpPr>
            <a:spLocks noGrp="1" noChangeArrowheads="1"/>
          </p:cNvSpPr>
          <p:nvPr>
            <p:ph type="ftr" sz="quarter" idx="4"/>
          </p:nvPr>
        </p:nvSpPr>
        <p:spPr bwMode="auto">
          <a:xfrm>
            <a:off x="4431873" y="8985250"/>
            <a:ext cx="1849865" cy="184666"/>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5pPr marL="457200" lvl="4" algn="r" defTabSz="933450">
              <a:defRPr>
                <a:latin typeface="Times New Roman" pitchFamily="18" charset="0"/>
                <a:ea typeface="+mn-ea"/>
                <a:cs typeface="+mn-cs"/>
              </a:defRPr>
            </a:lvl5pPr>
          </a:lstStyle>
          <a:p>
            <a:pPr lvl="4">
              <a:defRPr/>
            </a:pPr>
            <a:r>
              <a:rPr lang="en-US" dirty="0" smtClean="0"/>
              <a:t>Jonathan Segev (Intel)</a:t>
            </a:r>
            <a:endParaRPr lang="en-US" dirty="0"/>
          </a:p>
        </p:txBody>
      </p:sp>
      <p:sp>
        <p:nvSpPr>
          <p:cNvPr id="2055" name="Rectangle 7"/>
          <p:cNvSpPr>
            <a:spLocks noGrp="1" noChangeArrowheads="1"/>
          </p:cNvSpPr>
          <p:nvPr>
            <p:ph type="sldNum" sz="quarter" idx="5"/>
          </p:nvPr>
        </p:nvSpPr>
        <p:spPr bwMode="auto">
          <a:xfrm>
            <a:off x="3222625" y="8985250"/>
            <a:ext cx="512763" cy="182563"/>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r" defTabSz="933450">
              <a:defRPr/>
            </a:lvl1pPr>
          </a:lstStyle>
          <a:p>
            <a:r>
              <a:rPr lang="en-US" altLang="en-US"/>
              <a:t>Page </a:t>
            </a:r>
            <a:fld id="{75B6E629-8893-4ED0-853E-3284F5DDE2A2}" type="slidenum">
              <a:rPr lang="en-US" altLang="en-US"/>
              <a:pPr/>
              <a:t>‹#›</a:t>
            </a:fld>
            <a:endParaRPr lang="en-US" altLang="en-US"/>
          </a:p>
        </p:txBody>
      </p:sp>
      <p:sp>
        <p:nvSpPr>
          <p:cNvPr id="14344" name="Rectangle 8"/>
          <p:cNvSpPr>
            <a:spLocks noChangeArrowheads="1"/>
          </p:cNvSpPr>
          <p:nvPr/>
        </p:nvSpPr>
        <p:spPr bwMode="auto">
          <a:xfrm>
            <a:off x="723900" y="8985250"/>
            <a:ext cx="711200" cy="1825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Submission</a:t>
            </a:r>
          </a:p>
        </p:txBody>
      </p:sp>
      <p:sp>
        <p:nvSpPr>
          <p:cNvPr id="14345" name="Line 9"/>
          <p:cNvSpPr>
            <a:spLocks noChangeShapeType="1"/>
          </p:cNvSpPr>
          <p:nvPr/>
        </p:nvSpPr>
        <p:spPr bwMode="auto">
          <a:xfrm>
            <a:off x="723900" y="8983663"/>
            <a:ext cx="5486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4346" name="Line 10"/>
          <p:cNvSpPr>
            <a:spLocks noChangeShapeType="1"/>
          </p:cNvSpPr>
          <p:nvPr/>
        </p:nvSpPr>
        <p:spPr bwMode="auto">
          <a:xfrm>
            <a:off x="647700" y="296863"/>
            <a:ext cx="56388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extLst>
      <p:ext uri="{BB962C8B-B14F-4D97-AF65-F5344CB8AC3E}">
        <p14:creationId xmlns:p14="http://schemas.microsoft.com/office/powerpoint/2010/main" val="1412930088"/>
      </p:ext>
    </p:extLst>
  </p:cSld>
  <p:clrMap bg1="lt1" tx1="dk1" bg2="lt2" tx2="dk2" accent1="accent1" accent2="accent2" accent3="accent3" accent4="accent4" accent5="accent5" accent6="accent6" hlink="hlink" folHlink="folHlink"/>
  <p:hf/>
  <p:notesStyle>
    <a:lvl1pPr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1pPr>
    <a:lvl2pPr marL="1143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2pPr>
    <a:lvl3pPr marL="2286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3pPr>
    <a:lvl4pPr marL="3429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4pPr>
    <a:lvl5pPr marL="457200" algn="l" defTabSz="933450" rtl="0" eaLnBrk="0" fontAlgn="base" hangingPunct="0">
      <a:spcBef>
        <a:spcPct val="30000"/>
      </a:spcBef>
      <a:spcAft>
        <a:spcPct val="0"/>
      </a:spcAft>
      <a:defRPr sz="1200" kern="1200">
        <a:solidFill>
          <a:schemeClr val="tx1"/>
        </a:solidFill>
        <a:latin typeface="Times New Roman" pitchFamily="18" charset="0"/>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doc.: IEEE 802.11-12/xxxxr1</a:t>
            </a:r>
          </a:p>
        </p:txBody>
      </p:sp>
      <p:sp>
        <p:nvSpPr>
          <p:cNvPr id="16386" name="Rectangle 3"/>
          <p:cNvSpPr>
            <a:spLocks noGrp="1" noChangeArrowheads="1"/>
          </p:cNvSpPr>
          <p:nvPr>
            <p:ph type="dt" sz="quarter" idx="1"/>
          </p:nvPr>
        </p:nvSpPr>
        <p:spPr>
          <a:xfrm>
            <a:off x="654050" y="95706"/>
            <a:ext cx="753411"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July 2015</a:t>
            </a:r>
            <a:endParaRPr lang="en-US" altLang="en-US" sz="1400" dirty="0" smtClean="0"/>
          </a:p>
        </p:txBody>
      </p:sp>
      <p:sp>
        <p:nvSpPr>
          <p:cNvPr id="16387" name="Rectangle 6"/>
          <p:cNvSpPr>
            <a:spLocks noGrp="1" noChangeArrowheads="1"/>
          </p:cNvSpPr>
          <p:nvPr>
            <p:ph type="ftr" sz="quarter" idx="4"/>
          </p:nvPr>
        </p:nvSpPr>
        <p:spPr>
          <a:xfrm>
            <a:off x="4431873" y="8985250"/>
            <a:ext cx="184986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457200" defTabSz="933450">
              <a:defRPr sz="1200">
                <a:solidFill>
                  <a:schemeClr val="tx1"/>
                </a:solidFill>
                <a:latin typeface="Times New Roman" panose="02020603050405020304" pitchFamily="18" charset="0"/>
                <a:ea typeface="MS PGothic" panose="020B0600070205080204" pitchFamily="34" charset="-128"/>
              </a:defRPr>
            </a:lvl5pPr>
            <a:lvl6pPr marL="9144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r>
              <a:rPr lang="en-US" altLang="en-US" dirty="0" smtClean="0"/>
              <a:t>Jonathan Segev (Intel)</a:t>
            </a:r>
          </a:p>
        </p:txBody>
      </p:sp>
      <p:sp>
        <p:nvSpPr>
          <p:cNvPr id="1638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BA28F7E2-EC68-428D-9E12-BB0DE03FF11C}" type="slidenum">
              <a:rPr lang="en-US" altLang="en-US"/>
              <a:pPr/>
              <a:t>1</a:t>
            </a:fld>
            <a:endParaRPr lang="en-US" altLang="en-US"/>
          </a:p>
        </p:txBody>
      </p:sp>
      <p:sp>
        <p:nvSpPr>
          <p:cNvPr id="16389" name="Rectangle 2"/>
          <p:cNvSpPr>
            <a:spLocks noGrp="1" noRot="1" noChangeAspect="1" noChangeArrowheads="1" noTextEdit="1"/>
          </p:cNvSpPr>
          <p:nvPr>
            <p:ph type="sldImg"/>
          </p:nvPr>
        </p:nvSpPr>
        <p:spPr>
          <a:xfrm>
            <a:off x="1154113" y="701675"/>
            <a:ext cx="4625975" cy="3468688"/>
          </a:xfrm>
          <a:ln/>
        </p:spPr>
      </p:sp>
      <p:sp>
        <p:nvSpPr>
          <p:cNvPr id="1639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2291617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Slide Image Placeholder 1"/>
          <p:cNvSpPr>
            <a:spLocks noGrp="1" noRot="1" noChangeAspect="1"/>
          </p:cNvSpPr>
          <p:nvPr>
            <p:ph type="sldImg"/>
          </p:nvPr>
        </p:nvSpPr>
        <p:spPr>
          <a:xfrm>
            <a:off x="1154113" y="701675"/>
            <a:ext cx="4625975" cy="3468688"/>
          </a:xfrm>
          <a:ln/>
        </p:spPr>
      </p:sp>
      <p:sp>
        <p:nvSpPr>
          <p:cNvPr id="2457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dirty="0" smtClean="0"/>
              <a:t>doc.: IEEE 802.11-12/xxxxr1</a:t>
            </a:r>
            <a:endParaRPr lang="en-US" dirty="0"/>
          </a:p>
        </p:txBody>
      </p:sp>
      <p:sp>
        <p:nvSpPr>
          <p:cNvPr id="5" name="Date Placeholder 4"/>
          <p:cNvSpPr>
            <a:spLocks noGrp="1"/>
          </p:cNvSpPr>
          <p:nvPr>
            <p:ph type="dt" sz="quarter" idx="1"/>
          </p:nvPr>
        </p:nvSpPr>
        <p:spPr>
          <a:xfrm>
            <a:off x="654050" y="95706"/>
            <a:ext cx="753411" cy="215444"/>
          </a:xfrm>
        </p:spPr>
        <p:txBody>
          <a:bodyPr/>
          <a:lstStyle/>
          <a:p>
            <a:pPr>
              <a:defRPr/>
            </a:pPr>
            <a:r>
              <a:rPr lang="en-US" dirty="0" smtClean="0"/>
              <a:t>July 2015</a:t>
            </a:r>
            <a:endParaRPr lang="en-US" dirty="0"/>
          </a:p>
        </p:txBody>
      </p:sp>
      <p:sp>
        <p:nvSpPr>
          <p:cNvPr id="6" name="Footer Placeholder 5"/>
          <p:cNvSpPr>
            <a:spLocks noGrp="1"/>
          </p:cNvSpPr>
          <p:nvPr>
            <p:ph type="ftr" sz="quarter" idx="4"/>
          </p:nvPr>
        </p:nvSpPr>
        <p:spPr>
          <a:xfrm>
            <a:off x="4431873" y="8985250"/>
            <a:ext cx="1849865" cy="184666"/>
          </a:xfrm>
        </p:spPr>
        <p:txBody>
          <a:bodyPr/>
          <a:lstStyle/>
          <a:p>
            <a:pPr lvl="4">
              <a:defRPr/>
            </a:pPr>
            <a:r>
              <a:rPr lang="en-US" dirty="0" smtClean="0"/>
              <a:t>Jonathan Segev (Intel)</a:t>
            </a:r>
            <a:endParaRPr lang="en-US" dirty="0"/>
          </a:p>
        </p:txBody>
      </p:sp>
      <p:sp>
        <p:nvSpPr>
          <p:cNvPr id="24582"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31546DB0-B394-4902-B345-342EDBBE1F58}" type="slidenum">
              <a:rPr lang="en-US" altLang="en-US"/>
              <a:pPr/>
              <a:t>17</a:t>
            </a:fld>
            <a:endParaRPr lang="en-US" altLang="en-US"/>
          </a:p>
        </p:txBody>
      </p:sp>
    </p:spTree>
    <p:extLst>
      <p:ext uri="{BB962C8B-B14F-4D97-AF65-F5344CB8AC3E}">
        <p14:creationId xmlns:p14="http://schemas.microsoft.com/office/powerpoint/2010/main" val="5671703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Slide Image Placeholder 1"/>
          <p:cNvSpPr>
            <a:spLocks noGrp="1" noRot="1" noChangeAspect="1"/>
          </p:cNvSpPr>
          <p:nvPr>
            <p:ph type="sldImg"/>
          </p:nvPr>
        </p:nvSpPr>
        <p:spPr>
          <a:xfrm>
            <a:off x="1154113" y="701675"/>
            <a:ext cx="4625975" cy="3468688"/>
          </a:xfrm>
          <a:ln/>
        </p:spPr>
      </p:sp>
      <p:sp>
        <p:nvSpPr>
          <p:cNvPr id="440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dirty="0" smtClean="0"/>
              <a:t>doc.: IEEE 802.11-12/xxxxr1</a:t>
            </a:r>
            <a:endParaRPr lang="en-US" dirty="0"/>
          </a:p>
        </p:txBody>
      </p:sp>
      <p:sp>
        <p:nvSpPr>
          <p:cNvPr id="5" name="Date Placeholder 4"/>
          <p:cNvSpPr>
            <a:spLocks noGrp="1"/>
          </p:cNvSpPr>
          <p:nvPr>
            <p:ph type="dt" sz="quarter" idx="1"/>
          </p:nvPr>
        </p:nvSpPr>
        <p:spPr>
          <a:xfrm>
            <a:off x="654050" y="95706"/>
            <a:ext cx="753411" cy="215444"/>
          </a:xfrm>
        </p:spPr>
        <p:txBody>
          <a:bodyPr/>
          <a:lstStyle/>
          <a:p>
            <a:pPr>
              <a:defRPr/>
            </a:pPr>
            <a:r>
              <a:rPr lang="en-US" dirty="0" smtClean="0"/>
              <a:t>July 2015</a:t>
            </a:r>
            <a:endParaRPr lang="en-US" dirty="0"/>
          </a:p>
        </p:txBody>
      </p:sp>
      <p:sp>
        <p:nvSpPr>
          <p:cNvPr id="6" name="Footer Placeholder 5"/>
          <p:cNvSpPr>
            <a:spLocks noGrp="1"/>
          </p:cNvSpPr>
          <p:nvPr>
            <p:ph type="ftr" sz="quarter" idx="4"/>
          </p:nvPr>
        </p:nvSpPr>
        <p:spPr>
          <a:xfrm>
            <a:off x="4431873" y="8985250"/>
            <a:ext cx="1849865" cy="184666"/>
          </a:xfrm>
        </p:spPr>
        <p:txBody>
          <a:bodyPr/>
          <a:lstStyle/>
          <a:p>
            <a:pPr lvl="4">
              <a:defRPr/>
            </a:pPr>
            <a:r>
              <a:rPr lang="en-US" dirty="0" smtClean="0"/>
              <a:t>Jonathan Segev (Intel)</a:t>
            </a:r>
            <a:endParaRPr lang="en-US" dirty="0"/>
          </a:p>
        </p:txBody>
      </p:sp>
      <p:sp>
        <p:nvSpPr>
          <p:cNvPr id="44038"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FB5F22E2-07AD-4C33-A57D-25F3B7DD7A2D}" type="slidenum">
              <a:rPr lang="en-US" altLang="en-US"/>
              <a:pPr/>
              <a:t>18</a:t>
            </a:fld>
            <a:endParaRPr lang="en-US" altLang="en-US"/>
          </a:p>
        </p:txBody>
      </p:sp>
    </p:spTree>
    <p:extLst>
      <p:ext uri="{BB962C8B-B14F-4D97-AF65-F5344CB8AC3E}">
        <p14:creationId xmlns:p14="http://schemas.microsoft.com/office/powerpoint/2010/main" val="47901422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doc.: IEEE 802.11-12/xxxxr1</a:t>
            </a:r>
          </a:p>
        </p:txBody>
      </p:sp>
      <p:sp>
        <p:nvSpPr>
          <p:cNvPr id="26626" name="Rectangle 3"/>
          <p:cNvSpPr>
            <a:spLocks noGrp="1" noChangeArrowheads="1"/>
          </p:cNvSpPr>
          <p:nvPr>
            <p:ph type="dt" sz="quarter" idx="1"/>
          </p:nvPr>
        </p:nvSpPr>
        <p:spPr>
          <a:xfrm>
            <a:off x="654050" y="95706"/>
            <a:ext cx="753411"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July 2015</a:t>
            </a:r>
            <a:endParaRPr lang="en-US" altLang="en-US" sz="1400" dirty="0" smtClean="0"/>
          </a:p>
        </p:txBody>
      </p:sp>
      <p:sp>
        <p:nvSpPr>
          <p:cNvPr id="26627" name="Rectangle 6"/>
          <p:cNvSpPr>
            <a:spLocks noGrp="1" noChangeArrowheads="1"/>
          </p:cNvSpPr>
          <p:nvPr>
            <p:ph type="ftr" sz="quarter" idx="4"/>
          </p:nvPr>
        </p:nvSpPr>
        <p:spPr>
          <a:xfrm>
            <a:off x="4431873" y="8985250"/>
            <a:ext cx="184986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457200" defTabSz="933450">
              <a:defRPr sz="1200">
                <a:solidFill>
                  <a:schemeClr val="tx1"/>
                </a:solidFill>
                <a:latin typeface="Times New Roman" panose="02020603050405020304" pitchFamily="18" charset="0"/>
                <a:ea typeface="MS PGothic" panose="020B0600070205080204" pitchFamily="34" charset="-128"/>
              </a:defRPr>
            </a:lvl5pPr>
            <a:lvl6pPr marL="9144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r>
              <a:rPr lang="en-US" altLang="en-US" dirty="0" smtClean="0"/>
              <a:t>Jonathan Segev (Intel)</a:t>
            </a:r>
          </a:p>
        </p:txBody>
      </p:sp>
      <p:sp>
        <p:nvSpPr>
          <p:cNvPr id="2662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DD95C456-E260-4087-99E1-6E1F5C27EDA7}" type="slidenum">
              <a:rPr lang="en-US" altLang="en-US"/>
              <a:pPr/>
              <a:t>19</a:t>
            </a:fld>
            <a:endParaRPr lang="en-US" altLang="en-US"/>
          </a:p>
        </p:txBody>
      </p:sp>
      <p:sp>
        <p:nvSpPr>
          <p:cNvPr id="26629" name="Rectangle 2"/>
          <p:cNvSpPr>
            <a:spLocks noGrp="1" noRot="1" noChangeAspect="1" noChangeArrowheads="1" noTextEdit="1"/>
          </p:cNvSpPr>
          <p:nvPr>
            <p:ph type="sldImg"/>
          </p:nvPr>
        </p:nvSpPr>
        <p:spPr>
          <a:xfrm>
            <a:off x="1154113" y="701675"/>
            <a:ext cx="4625975" cy="3468688"/>
          </a:xfrm>
          <a:ln/>
        </p:spPr>
      </p:sp>
      <p:sp>
        <p:nvSpPr>
          <p:cNvPr id="2663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924116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doc.: IEEE 802.11-12/xxxxr1</a:t>
            </a:r>
          </a:p>
        </p:txBody>
      </p:sp>
      <p:sp>
        <p:nvSpPr>
          <p:cNvPr id="54274" name="Rectangle 3"/>
          <p:cNvSpPr>
            <a:spLocks noGrp="1" noChangeArrowheads="1"/>
          </p:cNvSpPr>
          <p:nvPr>
            <p:ph type="dt" sz="quarter" idx="1"/>
          </p:nvPr>
        </p:nvSpPr>
        <p:spPr>
          <a:xfrm>
            <a:off x="654050" y="95706"/>
            <a:ext cx="753411"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July 2015</a:t>
            </a:r>
            <a:endParaRPr lang="en-US" altLang="en-US" sz="1400" dirty="0" smtClean="0"/>
          </a:p>
        </p:txBody>
      </p:sp>
      <p:sp>
        <p:nvSpPr>
          <p:cNvPr id="54275" name="Rectangle 6"/>
          <p:cNvSpPr>
            <a:spLocks noGrp="1" noChangeArrowheads="1"/>
          </p:cNvSpPr>
          <p:nvPr>
            <p:ph type="ftr" sz="quarter" idx="4"/>
          </p:nvPr>
        </p:nvSpPr>
        <p:spPr>
          <a:xfrm>
            <a:off x="4431873" y="8985250"/>
            <a:ext cx="184986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457200" defTabSz="933450">
              <a:defRPr sz="1200">
                <a:solidFill>
                  <a:schemeClr val="tx1"/>
                </a:solidFill>
                <a:latin typeface="Times New Roman" panose="02020603050405020304" pitchFamily="18" charset="0"/>
                <a:ea typeface="MS PGothic" panose="020B0600070205080204" pitchFamily="34" charset="-128"/>
              </a:defRPr>
            </a:lvl5pPr>
            <a:lvl6pPr marL="9144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r>
              <a:rPr lang="en-US" altLang="en-US" dirty="0" smtClean="0"/>
              <a:t>Jonathan Segev (Intel)</a:t>
            </a:r>
          </a:p>
        </p:txBody>
      </p:sp>
      <p:sp>
        <p:nvSpPr>
          <p:cNvPr id="5427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7ED912AB-BDF9-4199-B334-BD96DEF2039D}" type="slidenum">
              <a:rPr lang="en-US" altLang="en-US"/>
              <a:pPr/>
              <a:t>26</a:t>
            </a:fld>
            <a:endParaRPr lang="en-US" altLang="en-US"/>
          </a:p>
        </p:txBody>
      </p:sp>
      <p:sp>
        <p:nvSpPr>
          <p:cNvPr id="54277" name="Rectangle 2"/>
          <p:cNvSpPr>
            <a:spLocks noGrp="1" noRot="1" noChangeAspect="1" noChangeArrowheads="1" noTextEdit="1"/>
          </p:cNvSpPr>
          <p:nvPr>
            <p:ph type="sldImg"/>
          </p:nvPr>
        </p:nvSpPr>
        <p:spPr>
          <a:xfrm>
            <a:off x="1154113" y="701675"/>
            <a:ext cx="4625975" cy="3468688"/>
          </a:xfrm>
          <a:ln/>
        </p:spPr>
      </p:sp>
      <p:sp>
        <p:nvSpPr>
          <p:cNvPr id="542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423959847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doc.: IEEE 802.11-12/xxxxr1</a:t>
            </a:r>
          </a:p>
        </p:txBody>
      </p:sp>
      <p:sp>
        <p:nvSpPr>
          <p:cNvPr id="54274" name="Rectangle 3"/>
          <p:cNvSpPr>
            <a:spLocks noGrp="1" noChangeArrowheads="1"/>
          </p:cNvSpPr>
          <p:nvPr>
            <p:ph type="dt" sz="quarter" idx="1"/>
          </p:nvPr>
        </p:nvSpPr>
        <p:spPr>
          <a:xfrm>
            <a:off x="654050" y="95706"/>
            <a:ext cx="753411"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July 2015</a:t>
            </a:r>
            <a:endParaRPr lang="en-US" altLang="en-US" sz="1400" dirty="0" smtClean="0"/>
          </a:p>
        </p:txBody>
      </p:sp>
      <p:sp>
        <p:nvSpPr>
          <p:cNvPr id="54275" name="Rectangle 6"/>
          <p:cNvSpPr>
            <a:spLocks noGrp="1" noChangeArrowheads="1"/>
          </p:cNvSpPr>
          <p:nvPr>
            <p:ph type="ftr" sz="quarter" idx="4"/>
          </p:nvPr>
        </p:nvSpPr>
        <p:spPr>
          <a:xfrm>
            <a:off x="4431873" y="8985250"/>
            <a:ext cx="184986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457200" defTabSz="933450">
              <a:defRPr sz="1200">
                <a:solidFill>
                  <a:schemeClr val="tx1"/>
                </a:solidFill>
                <a:latin typeface="Times New Roman" panose="02020603050405020304" pitchFamily="18" charset="0"/>
                <a:ea typeface="MS PGothic" panose="020B0600070205080204" pitchFamily="34" charset="-128"/>
              </a:defRPr>
            </a:lvl5pPr>
            <a:lvl6pPr marL="9144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r>
              <a:rPr lang="en-US" altLang="en-US" dirty="0" smtClean="0"/>
              <a:t>Jonathan Segev (Intel)</a:t>
            </a:r>
          </a:p>
        </p:txBody>
      </p:sp>
      <p:sp>
        <p:nvSpPr>
          <p:cNvPr id="5427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7ED912AB-BDF9-4199-B334-BD96DEF2039D}" type="slidenum">
              <a:rPr lang="en-US" altLang="en-US"/>
              <a:pPr/>
              <a:t>30</a:t>
            </a:fld>
            <a:endParaRPr lang="en-US" altLang="en-US"/>
          </a:p>
        </p:txBody>
      </p:sp>
      <p:sp>
        <p:nvSpPr>
          <p:cNvPr id="54277" name="Rectangle 2"/>
          <p:cNvSpPr>
            <a:spLocks noGrp="1" noRot="1" noChangeAspect="1" noChangeArrowheads="1" noTextEdit="1"/>
          </p:cNvSpPr>
          <p:nvPr>
            <p:ph type="sldImg"/>
          </p:nvPr>
        </p:nvSpPr>
        <p:spPr>
          <a:xfrm>
            <a:off x="1154113" y="701675"/>
            <a:ext cx="4625975" cy="3468688"/>
          </a:xfrm>
          <a:ln/>
        </p:spPr>
      </p:sp>
      <p:sp>
        <p:nvSpPr>
          <p:cNvPr id="542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36156297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doc.: IEEE 802.11-12/xxxxr1</a:t>
            </a:r>
          </a:p>
        </p:txBody>
      </p:sp>
      <p:sp>
        <p:nvSpPr>
          <p:cNvPr id="54274" name="Rectangle 3"/>
          <p:cNvSpPr>
            <a:spLocks noGrp="1" noChangeArrowheads="1"/>
          </p:cNvSpPr>
          <p:nvPr>
            <p:ph type="dt" sz="quarter" idx="1"/>
          </p:nvPr>
        </p:nvSpPr>
        <p:spPr>
          <a:xfrm>
            <a:off x="654050" y="95706"/>
            <a:ext cx="753411"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400" dirty="0" smtClean="0"/>
              <a:t>July 2015</a:t>
            </a:r>
            <a:endParaRPr lang="en-US" altLang="en-US" sz="1400" dirty="0" smtClean="0"/>
          </a:p>
        </p:txBody>
      </p:sp>
      <p:sp>
        <p:nvSpPr>
          <p:cNvPr id="54275" name="Rectangle 6"/>
          <p:cNvSpPr>
            <a:spLocks noGrp="1" noChangeArrowheads="1"/>
          </p:cNvSpPr>
          <p:nvPr>
            <p:ph type="ftr" sz="quarter" idx="4"/>
          </p:nvPr>
        </p:nvSpPr>
        <p:spPr>
          <a:xfrm>
            <a:off x="4431873" y="8985250"/>
            <a:ext cx="184986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457200" defTabSz="933450">
              <a:defRPr sz="1200">
                <a:solidFill>
                  <a:schemeClr val="tx1"/>
                </a:solidFill>
                <a:latin typeface="Times New Roman" panose="02020603050405020304" pitchFamily="18" charset="0"/>
                <a:ea typeface="MS PGothic" panose="020B0600070205080204" pitchFamily="34" charset="-128"/>
              </a:defRPr>
            </a:lvl5pPr>
            <a:lvl6pPr marL="9144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r>
              <a:rPr lang="en-US" altLang="en-US" dirty="0" smtClean="0"/>
              <a:t>Jonathan Segev (Intel)</a:t>
            </a:r>
          </a:p>
        </p:txBody>
      </p:sp>
      <p:sp>
        <p:nvSpPr>
          <p:cNvPr id="5427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7ED912AB-BDF9-4199-B334-BD96DEF2039D}" type="slidenum">
              <a:rPr lang="en-US" altLang="en-US"/>
              <a:pPr/>
              <a:t>34</a:t>
            </a:fld>
            <a:endParaRPr lang="en-US" altLang="en-US"/>
          </a:p>
        </p:txBody>
      </p:sp>
      <p:sp>
        <p:nvSpPr>
          <p:cNvPr id="54277" name="Rectangle 2"/>
          <p:cNvSpPr>
            <a:spLocks noGrp="1" noRot="1" noChangeAspect="1" noChangeArrowheads="1" noTextEdit="1"/>
          </p:cNvSpPr>
          <p:nvPr>
            <p:ph type="sldImg"/>
          </p:nvPr>
        </p:nvSpPr>
        <p:spPr>
          <a:xfrm>
            <a:off x="1154113" y="701675"/>
            <a:ext cx="4625975" cy="3468688"/>
          </a:xfrm>
          <a:ln/>
        </p:spPr>
      </p:sp>
      <p:sp>
        <p:nvSpPr>
          <p:cNvPr id="54278"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9987571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Slide Image Placeholder 1"/>
          <p:cNvSpPr>
            <a:spLocks noGrp="1" noRot="1" noChangeAspect="1" noTextEdit="1"/>
          </p:cNvSpPr>
          <p:nvPr>
            <p:ph type="sldImg"/>
          </p:nvPr>
        </p:nvSpPr>
        <p:spPr>
          <a:xfrm>
            <a:off x="1154113" y="701675"/>
            <a:ext cx="4625975" cy="3468688"/>
          </a:xfrm>
          <a:ln/>
        </p:spPr>
      </p:sp>
      <p:sp>
        <p:nvSpPr>
          <p:cNvPr id="73731"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802.11-12/xxxxr0</a:t>
            </a:r>
            <a:endParaRPr lang="en-US"/>
          </a:p>
        </p:txBody>
      </p:sp>
      <p:sp>
        <p:nvSpPr>
          <p:cNvPr id="5" name="Date Placeholder 4"/>
          <p:cNvSpPr>
            <a:spLocks noGrp="1"/>
          </p:cNvSpPr>
          <p:nvPr>
            <p:ph type="dt" sz="quarter" idx="1"/>
          </p:nvPr>
        </p:nvSpPr>
        <p:spPr/>
        <p:txBody>
          <a:bodyPr/>
          <a:lstStyle/>
          <a:p>
            <a:pPr>
              <a:defRPr/>
            </a:pPr>
            <a:r>
              <a:rPr lang="en-US" smtClean="0"/>
              <a:t>May 2013</a:t>
            </a:r>
            <a:endParaRPr lang="en-US"/>
          </a:p>
        </p:txBody>
      </p:sp>
      <p:sp>
        <p:nvSpPr>
          <p:cNvPr id="6" name="Footer Placeholder 5"/>
          <p:cNvSpPr>
            <a:spLocks noGrp="1"/>
          </p:cNvSpPr>
          <p:nvPr>
            <p:ph type="ftr" sz="quarter" idx="4"/>
          </p:nvPr>
        </p:nvSpPr>
        <p:spPr/>
        <p:txBody>
          <a:bodyPr/>
          <a:lstStyle/>
          <a:p>
            <a:pPr lvl="4">
              <a:defRPr/>
            </a:pPr>
            <a:r>
              <a:rPr lang="en-US" smtClean="0"/>
              <a:t>Osama Aboul-Magd (Huawei Technologies)</a:t>
            </a:r>
            <a:endParaRPr lang="en-US"/>
          </a:p>
        </p:txBody>
      </p:sp>
      <p:sp>
        <p:nvSpPr>
          <p:cNvPr id="73735"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FDA101E8-EA3F-4B99-90C1-1B626CB46BA1}" type="slidenum">
              <a:rPr lang="en-US" altLang="en-US"/>
              <a:pPr/>
              <a:t>38</a:t>
            </a:fld>
            <a:endParaRPr lang="en-US" altLang="en-US"/>
          </a:p>
        </p:txBody>
      </p:sp>
    </p:spTree>
    <p:extLst>
      <p:ext uri="{BB962C8B-B14F-4D97-AF65-F5344CB8AC3E}">
        <p14:creationId xmlns:p14="http://schemas.microsoft.com/office/powerpoint/2010/main" val="5128450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p:cNvSpPr>
            <a:spLocks noGrp="1" noRot="1" noChangeAspect="1" noTextEdit="1"/>
          </p:cNvSpPr>
          <p:nvPr>
            <p:ph type="sldImg"/>
          </p:nvPr>
        </p:nvSpPr>
        <p:spPr>
          <a:xfrm>
            <a:off x="1154113" y="701675"/>
            <a:ext cx="4625975" cy="3468688"/>
          </a:xfrm>
          <a:ln/>
        </p:spPr>
      </p:sp>
      <p:sp>
        <p:nvSpPr>
          <p:cNvPr id="74755"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smtClean="0"/>
              <a:t>doc.: IEEE 802.11-12/xxxxr0</a:t>
            </a:r>
            <a:endParaRPr lang="en-US"/>
          </a:p>
        </p:txBody>
      </p:sp>
      <p:sp>
        <p:nvSpPr>
          <p:cNvPr id="5" name="Date Placeholder 4"/>
          <p:cNvSpPr>
            <a:spLocks noGrp="1"/>
          </p:cNvSpPr>
          <p:nvPr>
            <p:ph type="dt" sz="quarter" idx="1"/>
          </p:nvPr>
        </p:nvSpPr>
        <p:spPr/>
        <p:txBody>
          <a:bodyPr/>
          <a:lstStyle/>
          <a:p>
            <a:pPr>
              <a:defRPr/>
            </a:pPr>
            <a:r>
              <a:rPr lang="en-US" smtClean="0"/>
              <a:t>May 2013</a:t>
            </a:r>
            <a:endParaRPr lang="en-US"/>
          </a:p>
        </p:txBody>
      </p:sp>
      <p:sp>
        <p:nvSpPr>
          <p:cNvPr id="6" name="Footer Placeholder 5"/>
          <p:cNvSpPr>
            <a:spLocks noGrp="1"/>
          </p:cNvSpPr>
          <p:nvPr>
            <p:ph type="ftr" sz="quarter" idx="4"/>
          </p:nvPr>
        </p:nvSpPr>
        <p:spPr/>
        <p:txBody>
          <a:bodyPr/>
          <a:lstStyle/>
          <a:p>
            <a:pPr lvl="4">
              <a:defRPr/>
            </a:pPr>
            <a:r>
              <a:rPr lang="en-US" smtClean="0"/>
              <a:t>Osama Aboul-Magd (Huawei Technologies)</a:t>
            </a:r>
            <a:endParaRPr lang="en-US"/>
          </a:p>
        </p:txBody>
      </p:sp>
      <p:sp>
        <p:nvSpPr>
          <p:cNvPr id="74759"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002FF6C7-43AB-471A-BC74-E20EA4AED205}" type="slidenum">
              <a:rPr lang="en-US" altLang="en-US"/>
              <a:pPr/>
              <a:t>39</a:t>
            </a:fld>
            <a:endParaRPr lang="en-US" altLang="en-US"/>
          </a:p>
        </p:txBody>
      </p:sp>
    </p:spTree>
    <p:extLst>
      <p:ext uri="{BB962C8B-B14F-4D97-AF65-F5344CB8AC3E}">
        <p14:creationId xmlns:p14="http://schemas.microsoft.com/office/powerpoint/2010/main" val="184829231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Slide Image Placeholder 1"/>
          <p:cNvSpPr>
            <a:spLocks noGrp="1" noRot="1" noChangeAspect="1"/>
          </p:cNvSpPr>
          <p:nvPr>
            <p:ph type="sldImg"/>
          </p:nvPr>
        </p:nvSpPr>
        <p:spPr>
          <a:xfrm>
            <a:off x="1154113" y="701675"/>
            <a:ext cx="4625975" cy="3468688"/>
          </a:xfrm>
          <a:ln/>
        </p:spPr>
      </p:sp>
      <p:sp>
        <p:nvSpPr>
          <p:cNvPr id="60418"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dirty="0" smtClean="0"/>
              <a:t>doc.: IEEE 802.11-12/xxxxr1</a:t>
            </a:r>
            <a:endParaRPr lang="en-US" dirty="0"/>
          </a:p>
        </p:txBody>
      </p:sp>
      <p:sp>
        <p:nvSpPr>
          <p:cNvPr id="5" name="Date Placeholder 4"/>
          <p:cNvSpPr>
            <a:spLocks noGrp="1"/>
          </p:cNvSpPr>
          <p:nvPr>
            <p:ph type="dt" sz="quarter" idx="1"/>
          </p:nvPr>
        </p:nvSpPr>
        <p:spPr>
          <a:xfrm>
            <a:off x="654050" y="95706"/>
            <a:ext cx="753411" cy="215444"/>
          </a:xfrm>
        </p:spPr>
        <p:txBody>
          <a:bodyPr/>
          <a:lstStyle/>
          <a:p>
            <a:pPr>
              <a:defRPr/>
            </a:pPr>
            <a:r>
              <a:rPr lang="en-US" dirty="0" smtClean="0"/>
              <a:t>July 2015</a:t>
            </a:r>
            <a:endParaRPr lang="en-US" dirty="0"/>
          </a:p>
        </p:txBody>
      </p:sp>
      <p:sp>
        <p:nvSpPr>
          <p:cNvPr id="6" name="Footer Placeholder 5"/>
          <p:cNvSpPr>
            <a:spLocks noGrp="1"/>
          </p:cNvSpPr>
          <p:nvPr>
            <p:ph type="ftr" sz="quarter" idx="4"/>
          </p:nvPr>
        </p:nvSpPr>
        <p:spPr>
          <a:xfrm>
            <a:off x="4431873" y="8985250"/>
            <a:ext cx="1849865" cy="184666"/>
          </a:xfrm>
        </p:spPr>
        <p:txBody>
          <a:bodyPr/>
          <a:lstStyle/>
          <a:p>
            <a:pPr lvl="4">
              <a:defRPr/>
            </a:pPr>
            <a:r>
              <a:rPr lang="en-US" dirty="0" smtClean="0"/>
              <a:t>Jonathan Segev (Intel)</a:t>
            </a:r>
            <a:endParaRPr lang="en-US" dirty="0"/>
          </a:p>
        </p:txBody>
      </p:sp>
      <p:sp>
        <p:nvSpPr>
          <p:cNvPr id="60422"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314FBF73-3EAB-418C-9B21-376FE708E63E}" type="slidenum">
              <a:rPr lang="en-US" altLang="en-US"/>
              <a:pPr/>
              <a:t>41</a:t>
            </a:fld>
            <a:endParaRPr lang="en-US" altLang="en-US"/>
          </a:p>
        </p:txBody>
      </p:sp>
    </p:spTree>
    <p:extLst>
      <p:ext uri="{BB962C8B-B14F-4D97-AF65-F5344CB8AC3E}">
        <p14:creationId xmlns:p14="http://schemas.microsoft.com/office/powerpoint/2010/main" val="37535253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a:xfrm>
            <a:off x="1154113" y="701675"/>
            <a:ext cx="4625975" cy="3468688"/>
          </a:xfrm>
          <a:ln/>
        </p:spPr>
      </p:sp>
      <p:sp>
        <p:nvSpPr>
          <p:cNvPr id="62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dirty="0" smtClean="0"/>
              <a:t>doc.: IEEE 802.11-12/xxxxr1</a:t>
            </a:r>
            <a:endParaRPr lang="en-US" dirty="0"/>
          </a:p>
        </p:txBody>
      </p:sp>
      <p:sp>
        <p:nvSpPr>
          <p:cNvPr id="5" name="Date Placeholder 4"/>
          <p:cNvSpPr>
            <a:spLocks noGrp="1"/>
          </p:cNvSpPr>
          <p:nvPr>
            <p:ph type="dt" sz="quarter" idx="1"/>
          </p:nvPr>
        </p:nvSpPr>
        <p:spPr>
          <a:xfrm>
            <a:off x="654050" y="95706"/>
            <a:ext cx="753411" cy="215444"/>
          </a:xfrm>
        </p:spPr>
        <p:txBody>
          <a:bodyPr/>
          <a:lstStyle/>
          <a:p>
            <a:pPr>
              <a:defRPr/>
            </a:pPr>
            <a:r>
              <a:rPr lang="en-US" dirty="0" smtClean="0"/>
              <a:t>July 2015</a:t>
            </a:r>
            <a:endParaRPr lang="en-US" dirty="0"/>
          </a:p>
        </p:txBody>
      </p:sp>
      <p:sp>
        <p:nvSpPr>
          <p:cNvPr id="6" name="Footer Placeholder 5"/>
          <p:cNvSpPr>
            <a:spLocks noGrp="1"/>
          </p:cNvSpPr>
          <p:nvPr>
            <p:ph type="ftr" sz="quarter" idx="4"/>
          </p:nvPr>
        </p:nvSpPr>
        <p:spPr>
          <a:xfrm>
            <a:off x="4431873" y="8985250"/>
            <a:ext cx="1849865" cy="184666"/>
          </a:xfrm>
        </p:spPr>
        <p:txBody>
          <a:bodyPr/>
          <a:lstStyle/>
          <a:p>
            <a:pPr lvl="4">
              <a:defRPr/>
            </a:pPr>
            <a:r>
              <a:rPr lang="en-US" dirty="0" smtClean="0"/>
              <a:t>Jonathan Segev (Intel)</a:t>
            </a:r>
            <a:endParaRPr lang="en-US" dirty="0"/>
          </a:p>
        </p:txBody>
      </p:sp>
      <p:sp>
        <p:nvSpPr>
          <p:cNvPr id="62470"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7BAA4928-820C-41B5-A5B2-D791594638F7}" type="slidenum">
              <a:rPr lang="en-US" altLang="en-US"/>
              <a:pPr/>
              <a:t>42</a:t>
            </a:fld>
            <a:endParaRPr lang="en-US" altLang="en-US"/>
          </a:p>
        </p:txBody>
      </p:sp>
    </p:spTree>
    <p:extLst>
      <p:ext uri="{BB962C8B-B14F-4D97-AF65-F5344CB8AC3E}">
        <p14:creationId xmlns:p14="http://schemas.microsoft.com/office/powerpoint/2010/main" val="12214119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Slide Image Placeholder 1"/>
          <p:cNvSpPr>
            <a:spLocks noGrp="1" noRot="1" noChangeAspect="1"/>
          </p:cNvSpPr>
          <p:nvPr>
            <p:ph type="sldImg"/>
          </p:nvPr>
        </p:nvSpPr>
        <p:spPr>
          <a:xfrm>
            <a:off x="1154113" y="701675"/>
            <a:ext cx="4625975" cy="3468688"/>
          </a:xfrm>
          <a:ln/>
        </p:spPr>
      </p:sp>
      <p:sp>
        <p:nvSpPr>
          <p:cNvPr id="18434"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dirty="0" smtClean="0"/>
              <a:t>doc.: IEEE 802.11-12/xxxxr1</a:t>
            </a:r>
            <a:endParaRPr lang="en-US" dirty="0"/>
          </a:p>
        </p:txBody>
      </p:sp>
      <p:sp>
        <p:nvSpPr>
          <p:cNvPr id="5" name="Date Placeholder 4"/>
          <p:cNvSpPr>
            <a:spLocks noGrp="1"/>
          </p:cNvSpPr>
          <p:nvPr>
            <p:ph type="dt" sz="quarter" idx="1"/>
          </p:nvPr>
        </p:nvSpPr>
        <p:spPr>
          <a:xfrm>
            <a:off x="654050" y="95706"/>
            <a:ext cx="753411" cy="215444"/>
          </a:xfrm>
        </p:spPr>
        <p:txBody>
          <a:bodyPr/>
          <a:lstStyle/>
          <a:p>
            <a:pPr>
              <a:defRPr/>
            </a:pPr>
            <a:r>
              <a:rPr lang="en-US" dirty="0" smtClean="0"/>
              <a:t>July 2015</a:t>
            </a:r>
            <a:endParaRPr lang="en-US" dirty="0"/>
          </a:p>
        </p:txBody>
      </p:sp>
      <p:sp>
        <p:nvSpPr>
          <p:cNvPr id="6" name="Footer Placeholder 5"/>
          <p:cNvSpPr>
            <a:spLocks noGrp="1"/>
          </p:cNvSpPr>
          <p:nvPr>
            <p:ph type="ftr" sz="quarter" idx="4"/>
          </p:nvPr>
        </p:nvSpPr>
        <p:spPr>
          <a:xfrm>
            <a:off x="4431873" y="8985250"/>
            <a:ext cx="1849865" cy="184666"/>
          </a:xfrm>
        </p:spPr>
        <p:txBody>
          <a:bodyPr/>
          <a:lstStyle/>
          <a:p>
            <a:pPr lvl="4">
              <a:defRPr/>
            </a:pPr>
            <a:r>
              <a:rPr lang="en-US" dirty="0" smtClean="0"/>
              <a:t>Jonathan Segev (Intel)</a:t>
            </a:r>
            <a:endParaRPr lang="en-US" dirty="0"/>
          </a:p>
        </p:txBody>
      </p:sp>
      <p:sp>
        <p:nvSpPr>
          <p:cNvPr id="18438"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3D56C145-5ECB-4843-A1C3-3DFC39C790A0}" type="slidenum">
              <a:rPr lang="en-US" altLang="en-US"/>
              <a:pPr/>
              <a:t>2</a:t>
            </a:fld>
            <a:endParaRPr lang="en-US" altLang="en-US"/>
          </a:p>
        </p:txBody>
      </p:sp>
    </p:spTree>
    <p:extLst>
      <p:ext uri="{BB962C8B-B14F-4D97-AF65-F5344CB8AC3E}">
        <p14:creationId xmlns:p14="http://schemas.microsoft.com/office/powerpoint/2010/main" val="96181546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Slide Image Placeholder 1"/>
          <p:cNvSpPr>
            <a:spLocks noGrp="1" noRot="1" noChangeAspect="1"/>
          </p:cNvSpPr>
          <p:nvPr>
            <p:ph type="sldImg"/>
          </p:nvPr>
        </p:nvSpPr>
        <p:spPr>
          <a:xfrm>
            <a:off x="1154113" y="701675"/>
            <a:ext cx="4625975" cy="3468688"/>
          </a:xfrm>
          <a:ln/>
        </p:spPr>
      </p:sp>
      <p:sp>
        <p:nvSpPr>
          <p:cNvPr id="62466"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dirty="0" smtClean="0"/>
              <a:t>doc.: IEEE 802.11-12/xxxxr1</a:t>
            </a:r>
            <a:endParaRPr lang="en-US" dirty="0"/>
          </a:p>
        </p:txBody>
      </p:sp>
      <p:sp>
        <p:nvSpPr>
          <p:cNvPr id="5" name="Date Placeholder 4"/>
          <p:cNvSpPr>
            <a:spLocks noGrp="1"/>
          </p:cNvSpPr>
          <p:nvPr>
            <p:ph type="dt" sz="quarter" idx="1"/>
          </p:nvPr>
        </p:nvSpPr>
        <p:spPr>
          <a:xfrm>
            <a:off x="654050" y="95706"/>
            <a:ext cx="753411" cy="215444"/>
          </a:xfrm>
        </p:spPr>
        <p:txBody>
          <a:bodyPr/>
          <a:lstStyle/>
          <a:p>
            <a:pPr>
              <a:defRPr/>
            </a:pPr>
            <a:r>
              <a:rPr lang="en-US" dirty="0" smtClean="0"/>
              <a:t>July 2015</a:t>
            </a:r>
            <a:endParaRPr lang="en-US" dirty="0"/>
          </a:p>
        </p:txBody>
      </p:sp>
      <p:sp>
        <p:nvSpPr>
          <p:cNvPr id="6" name="Footer Placeholder 5"/>
          <p:cNvSpPr>
            <a:spLocks noGrp="1"/>
          </p:cNvSpPr>
          <p:nvPr>
            <p:ph type="ftr" sz="quarter" idx="4"/>
          </p:nvPr>
        </p:nvSpPr>
        <p:spPr>
          <a:xfrm>
            <a:off x="4431873" y="8985250"/>
            <a:ext cx="1849865" cy="184666"/>
          </a:xfrm>
        </p:spPr>
        <p:txBody>
          <a:bodyPr/>
          <a:lstStyle/>
          <a:p>
            <a:pPr lvl="4">
              <a:defRPr/>
            </a:pPr>
            <a:r>
              <a:rPr lang="en-US" dirty="0" smtClean="0"/>
              <a:t>Jonathan Segev (Intel)</a:t>
            </a:r>
            <a:endParaRPr lang="en-US" dirty="0"/>
          </a:p>
        </p:txBody>
      </p:sp>
      <p:sp>
        <p:nvSpPr>
          <p:cNvPr id="62470"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7BAA4928-820C-41B5-A5B2-D791594638F7}" type="slidenum">
              <a:rPr lang="en-US" altLang="en-US"/>
              <a:pPr/>
              <a:t>43</a:t>
            </a:fld>
            <a:endParaRPr lang="en-US" altLang="en-US"/>
          </a:p>
        </p:txBody>
      </p:sp>
    </p:spTree>
    <p:extLst>
      <p:ext uri="{BB962C8B-B14F-4D97-AF65-F5344CB8AC3E}">
        <p14:creationId xmlns:p14="http://schemas.microsoft.com/office/powerpoint/2010/main" val="10558118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a:xfrm>
            <a:off x="4006850" y="95250"/>
            <a:ext cx="2274888" cy="215900"/>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smtClean="0"/>
              <a:t>doc.: IEEE 802.11-11/1016r10</a:t>
            </a:r>
          </a:p>
        </p:txBody>
      </p:sp>
      <p:sp>
        <p:nvSpPr>
          <p:cNvPr id="18435" name="Rectangle 3"/>
          <p:cNvSpPr>
            <a:spLocks noGrp="1" noChangeArrowheads="1"/>
          </p:cNvSpPr>
          <p:nvPr>
            <p:ph type="dt" sz="quarter" idx="1"/>
          </p:nvPr>
        </p:nvSpPr>
        <p:spPr>
          <a:xfrm>
            <a:off x="654050" y="95706"/>
            <a:ext cx="798295" cy="215444"/>
          </a:xfrm>
        </p:spPr>
        <p:txBody>
          <a:bodyPr/>
          <a:lstStyle>
            <a:lvl1pPr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2057400" indent="-228600" defTabSz="933450" eaLnBrk="0" hangingPunct="0">
              <a:defRPr sz="1200">
                <a:solidFill>
                  <a:schemeClr val="tx1"/>
                </a:solidFill>
                <a:latin typeface="Times New Roman" pitchFamily="18" charset="0"/>
              </a:defRPr>
            </a:lvl5pPr>
            <a:lvl6pPr marL="2514600" indent="-228600" defTabSz="933450" eaLnBrk="0" fontAlgn="base" hangingPunct="0">
              <a:spcBef>
                <a:spcPct val="0"/>
              </a:spcBef>
              <a:spcAft>
                <a:spcPct val="0"/>
              </a:spcAft>
              <a:defRPr sz="1200">
                <a:solidFill>
                  <a:schemeClr val="tx1"/>
                </a:solidFill>
                <a:latin typeface="Times New Roman" pitchFamily="18" charset="0"/>
              </a:defRPr>
            </a:lvl6pPr>
            <a:lvl7pPr marL="2971800" indent="-228600" defTabSz="933450" eaLnBrk="0" fontAlgn="base" hangingPunct="0">
              <a:spcBef>
                <a:spcPct val="0"/>
              </a:spcBef>
              <a:spcAft>
                <a:spcPct val="0"/>
              </a:spcAft>
              <a:defRPr sz="1200">
                <a:solidFill>
                  <a:schemeClr val="tx1"/>
                </a:solidFill>
                <a:latin typeface="Times New Roman" pitchFamily="18" charset="0"/>
              </a:defRPr>
            </a:lvl7pPr>
            <a:lvl8pPr marL="3429000" indent="-228600" defTabSz="933450" eaLnBrk="0" fontAlgn="base" hangingPunct="0">
              <a:spcBef>
                <a:spcPct val="0"/>
              </a:spcBef>
              <a:spcAft>
                <a:spcPct val="0"/>
              </a:spcAft>
              <a:defRPr sz="1200">
                <a:solidFill>
                  <a:schemeClr val="tx1"/>
                </a:solidFill>
                <a:latin typeface="Times New Roman" pitchFamily="18" charset="0"/>
              </a:defRPr>
            </a:lvl8pPr>
            <a:lvl9pPr marL="3886200" indent="-228600" defTabSz="933450" eaLnBrk="0" fontAlgn="base" hangingPunct="0">
              <a:spcBef>
                <a:spcPct val="0"/>
              </a:spcBef>
              <a:spcAft>
                <a:spcPct val="0"/>
              </a:spcAft>
              <a:defRPr sz="1200">
                <a:solidFill>
                  <a:schemeClr val="tx1"/>
                </a:solidFill>
                <a:latin typeface="Times New Roman" pitchFamily="18" charset="0"/>
              </a:defRPr>
            </a:lvl9pPr>
          </a:lstStyle>
          <a:p>
            <a:pPr>
              <a:defRPr/>
            </a:pPr>
            <a:r>
              <a:rPr lang="en-US" sz="1400" dirty="0" smtClean="0"/>
              <a:t>July 2015 </a:t>
            </a:r>
          </a:p>
        </p:txBody>
      </p:sp>
      <p:sp>
        <p:nvSpPr>
          <p:cNvPr id="18436" name="Rectangle 6"/>
          <p:cNvSpPr>
            <a:spLocks noGrp="1" noChangeArrowheads="1"/>
          </p:cNvSpPr>
          <p:nvPr>
            <p:ph type="ftr" sz="quarter" idx="4"/>
          </p:nvPr>
        </p:nvSpPr>
        <p:spPr>
          <a:xfrm>
            <a:off x="4189413" y="8985250"/>
            <a:ext cx="2092325" cy="184150"/>
          </a:xfrm>
        </p:spPr>
        <p:txBody>
          <a:bodyPr/>
          <a:lstStyle>
            <a:lvl1pPr marL="342900" indent="-342900" defTabSz="933450" eaLnBrk="0" hangingPunct="0">
              <a:defRPr sz="1200">
                <a:solidFill>
                  <a:schemeClr val="tx1"/>
                </a:solidFill>
                <a:latin typeface="Times New Roman" pitchFamily="18" charset="0"/>
              </a:defRPr>
            </a:lvl1pPr>
            <a:lvl2pPr marL="742950" indent="-285750" defTabSz="933450" eaLnBrk="0" hangingPunct="0">
              <a:defRPr sz="1200">
                <a:solidFill>
                  <a:schemeClr val="tx1"/>
                </a:solidFill>
                <a:latin typeface="Times New Roman" pitchFamily="18" charset="0"/>
              </a:defRPr>
            </a:lvl2pPr>
            <a:lvl3pPr marL="1143000" indent="-228600" defTabSz="933450" eaLnBrk="0" hangingPunct="0">
              <a:defRPr sz="1200">
                <a:solidFill>
                  <a:schemeClr val="tx1"/>
                </a:solidFill>
                <a:latin typeface="Times New Roman" pitchFamily="18" charset="0"/>
              </a:defRPr>
            </a:lvl3pPr>
            <a:lvl4pPr marL="1600200" indent="-228600" defTabSz="933450" eaLnBrk="0" hangingPunct="0">
              <a:defRPr sz="1200">
                <a:solidFill>
                  <a:schemeClr val="tx1"/>
                </a:solidFill>
                <a:latin typeface="Times New Roman" pitchFamily="18" charset="0"/>
              </a:defRPr>
            </a:lvl4pPr>
            <a:lvl5pPr marL="457200" defTabSz="933450" eaLnBrk="0" hangingPunct="0">
              <a:defRPr sz="1200">
                <a:solidFill>
                  <a:schemeClr val="tx1"/>
                </a:solidFill>
                <a:latin typeface="Times New Roman" pitchFamily="18" charset="0"/>
              </a:defRPr>
            </a:lvl5pPr>
            <a:lvl6pPr marL="914400" defTabSz="933450" eaLnBrk="0" fontAlgn="base" hangingPunct="0">
              <a:spcBef>
                <a:spcPct val="0"/>
              </a:spcBef>
              <a:spcAft>
                <a:spcPct val="0"/>
              </a:spcAft>
              <a:defRPr sz="1200">
                <a:solidFill>
                  <a:schemeClr val="tx1"/>
                </a:solidFill>
                <a:latin typeface="Times New Roman" pitchFamily="18" charset="0"/>
              </a:defRPr>
            </a:lvl6pPr>
            <a:lvl7pPr marL="1371600" defTabSz="933450" eaLnBrk="0" fontAlgn="base" hangingPunct="0">
              <a:spcBef>
                <a:spcPct val="0"/>
              </a:spcBef>
              <a:spcAft>
                <a:spcPct val="0"/>
              </a:spcAft>
              <a:defRPr sz="1200">
                <a:solidFill>
                  <a:schemeClr val="tx1"/>
                </a:solidFill>
                <a:latin typeface="Times New Roman" pitchFamily="18" charset="0"/>
              </a:defRPr>
            </a:lvl7pPr>
            <a:lvl8pPr marL="1828800" defTabSz="933450" eaLnBrk="0" fontAlgn="base" hangingPunct="0">
              <a:spcBef>
                <a:spcPct val="0"/>
              </a:spcBef>
              <a:spcAft>
                <a:spcPct val="0"/>
              </a:spcAft>
              <a:defRPr sz="1200">
                <a:solidFill>
                  <a:schemeClr val="tx1"/>
                </a:solidFill>
                <a:latin typeface="Times New Roman" pitchFamily="18" charset="0"/>
              </a:defRPr>
            </a:lvl8pPr>
            <a:lvl9pPr marL="2286000" defTabSz="933450" eaLnBrk="0" fontAlgn="base" hangingPunct="0">
              <a:spcBef>
                <a:spcPct val="0"/>
              </a:spcBef>
              <a:spcAft>
                <a:spcPct val="0"/>
              </a:spcAft>
              <a:defRPr sz="1200">
                <a:solidFill>
                  <a:schemeClr val="tx1"/>
                </a:solidFill>
                <a:latin typeface="Times New Roman" pitchFamily="18" charset="0"/>
              </a:defRPr>
            </a:lvl9pPr>
          </a:lstStyle>
          <a:p>
            <a:pPr lvl="4">
              <a:defRPr/>
            </a:pPr>
            <a:r>
              <a:rPr lang="en-US" smtClean="0"/>
              <a:t>Dorothy Stanley, Aruba Networks</a:t>
            </a:r>
          </a:p>
        </p:txBody>
      </p:sp>
      <p:sp>
        <p:nvSpPr>
          <p:cNvPr id="20484" name="Rectangle 7"/>
          <p:cNvSpPr>
            <a:spLocks noGrp="1" noChangeArrowheads="1"/>
          </p:cNvSpPr>
          <p:nvPr>
            <p:ph type="sldNum" sz="quarter" idx="5"/>
          </p:nvPr>
        </p:nvSpPr>
        <p:spPr>
          <a:xfrm>
            <a:off x="3321050" y="8985250"/>
            <a:ext cx="414338"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706926A6-8258-4ECD-91B0-B43CB6A91D24}" type="slidenum">
              <a:rPr lang="en-US" altLang="en-US"/>
              <a:pPr/>
              <a:t>3</a:t>
            </a:fld>
            <a:endParaRPr lang="en-US" altLang="en-US"/>
          </a:p>
        </p:txBody>
      </p:sp>
      <p:sp>
        <p:nvSpPr>
          <p:cNvPr id="20485" name="Rectangle 2"/>
          <p:cNvSpPr>
            <a:spLocks noGrp="1" noRot="1" noChangeAspect="1" noChangeArrowheads="1" noTextEdit="1"/>
          </p:cNvSpPr>
          <p:nvPr>
            <p:ph type="sldImg"/>
          </p:nvPr>
        </p:nvSpPr>
        <p:spPr>
          <a:xfrm>
            <a:off x="1154113" y="701675"/>
            <a:ext cx="4625975" cy="3468688"/>
          </a:xfrm>
          <a:ln cap="flat"/>
        </p:spPr>
      </p:sp>
      <p:sp>
        <p:nvSpPr>
          <p:cNvPr id="20486"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95250" rIns="95250"/>
          <a:lstStyle/>
          <a:p>
            <a:endParaRPr lang="en-US" altLang="en-US" smtClean="0"/>
          </a:p>
        </p:txBody>
      </p:sp>
    </p:spTree>
    <p:extLst>
      <p:ext uri="{BB962C8B-B14F-4D97-AF65-F5344CB8AC3E}">
        <p14:creationId xmlns:p14="http://schemas.microsoft.com/office/powerpoint/2010/main" val="9143972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a:defRPr sz="2400">
                <a:solidFill>
                  <a:schemeClr val="tx1"/>
                </a:solidFill>
                <a:latin typeface="Times New Roman" panose="02020603050405020304" pitchFamily="18" charset="0"/>
              </a:defRPr>
            </a:lvl1pPr>
            <a:lvl2pPr marL="742950" indent="-285750" defTabSz="966788">
              <a:defRPr sz="2400">
                <a:solidFill>
                  <a:schemeClr val="tx1"/>
                </a:solidFill>
                <a:latin typeface="Times New Roman" panose="02020603050405020304" pitchFamily="18" charset="0"/>
              </a:defRPr>
            </a:lvl2pPr>
            <a:lvl3pPr marL="1143000" indent="-228600" defTabSz="966788">
              <a:defRPr sz="2400">
                <a:solidFill>
                  <a:schemeClr val="tx1"/>
                </a:solidFill>
                <a:latin typeface="Times New Roman" panose="02020603050405020304" pitchFamily="18" charset="0"/>
              </a:defRPr>
            </a:lvl3pPr>
            <a:lvl4pPr marL="1600200" indent="-228600" defTabSz="966788">
              <a:defRPr sz="2400">
                <a:solidFill>
                  <a:schemeClr val="tx1"/>
                </a:solidFill>
                <a:latin typeface="Times New Roman" panose="02020603050405020304" pitchFamily="18" charset="0"/>
              </a:defRPr>
            </a:lvl4pPr>
            <a:lvl5pPr marL="2057400" indent="-228600" defTabSz="966788">
              <a:defRPr sz="2400">
                <a:solidFill>
                  <a:schemeClr val="tx1"/>
                </a:solidFill>
                <a:latin typeface="Times New Roman" panose="02020603050405020304" pitchFamily="18" charset="0"/>
              </a:defRPr>
            </a:lvl5pPr>
            <a:lvl6pPr marL="2514600" indent="-228600" defTabSz="966788" eaLnBrk="0" fontAlgn="base" hangingPunct="0">
              <a:spcBef>
                <a:spcPct val="0"/>
              </a:spcBef>
              <a:spcAft>
                <a:spcPct val="0"/>
              </a:spcAft>
              <a:defRPr sz="2400">
                <a:solidFill>
                  <a:schemeClr val="tx1"/>
                </a:solidFill>
                <a:latin typeface="Times New Roman" panose="02020603050405020304" pitchFamily="18" charset="0"/>
              </a:defRPr>
            </a:lvl6pPr>
            <a:lvl7pPr marL="2971800" indent="-228600" defTabSz="966788" eaLnBrk="0" fontAlgn="base" hangingPunct="0">
              <a:spcBef>
                <a:spcPct val="0"/>
              </a:spcBef>
              <a:spcAft>
                <a:spcPct val="0"/>
              </a:spcAft>
              <a:defRPr sz="2400">
                <a:solidFill>
                  <a:schemeClr val="tx1"/>
                </a:solidFill>
                <a:latin typeface="Times New Roman" panose="02020603050405020304" pitchFamily="18" charset="0"/>
              </a:defRPr>
            </a:lvl7pPr>
            <a:lvl8pPr marL="3429000" indent="-228600" defTabSz="966788" eaLnBrk="0" fontAlgn="base" hangingPunct="0">
              <a:spcBef>
                <a:spcPct val="0"/>
              </a:spcBef>
              <a:spcAft>
                <a:spcPct val="0"/>
              </a:spcAft>
              <a:defRPr sz="2400">
                <a:solidFill>
                  <a:schemeClr val="tx1"/>
                </a:solidFill>
                <a:latin typeface="Times New Roman" panose="02020603050405020304" pitchFamily="18" charset="0"/>
              </a:defRPr>
            </a:lvl8pPr>
            <a:lvl9pPr marL="3886200" indent="-228600" defTabSz="966788" eaLnBrk="0" fontAlgn="base" hangingPunct="0">
              <a:spcBef>
                <a:spcPct val="0"/>
              </a:spcBef>
              <a:spcAft>
                <a:spcPct val="0"/>
              </a:spcAft>
              <a:defRPr sz="2400">
                <a:solidFill>
                  <a:schemeClr val="tx1"/>
                </a:solidFill>
                <a:latin typeface="Times New Roman" panose="02020603050405020304" pitchFamily="18" charset="0"/>
              </a:defRPr>
            </a:lvl9pPr>
          </a:lstStyle>
          <a:p>
            <a:fld id="{40676F76-F6EF-4979-82CE-9FC6C3EB2CAC}" type="slidenum">
              <a:rPr lang="en-US" altLang="en-US" sz="1300"/>
              <a:pPr/>
              <a:t>6</a:t>
            </a:fld>
            <a:endParaRPr lang="en-US" altLang="en-US" sz="1300"/>
          </a:p>
        </p:txBody>
      </p:sp>
      <p:sp>
        <p:nvSpPr>
          <p:cNvPr id="17411" name="Rectangle 2"/>
          <p:cNvSpPr>
            <a:spLocks noGrp="1" noRot="1" noChangeAspect="1" noChangeArrowheads="1" noTextEdit="1"/>
          </p:cNvSpPr>
          <p:nvPr>
            <p:ph type="sldImg"/>
          </p:nvPr>
        </p:nvSpPr>
        <p:spPr>
          <a:xfrm>
            <a:off x="1154113" y="701675"/>
            <a:ext cx="4625975" cy="3468688"/>
          </a:xfrm>
          <a:ln/>
        </p:spPr>
      </p:sp>
      <p:sp>
        <p:nvSpPr>
          <p:cNvPr id="1741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latin typeface="Times New Roman" panose="02020603050405020304" pitchFamily="18" charset="0"/>
            </a:endParaRPr>
          </a:p>
        </p:txBody>
      </p:sp>
    </p:spTree>
    <p:extLst>
      <p:ext uri="{BB962C8B-B14F-4D97-AF65-F5344CB8AC3E}">
        <p14:creationId xmlns:p14="http://schemas.microsoft.com/office/powerpoint/2010/main" val="2401432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7"/>
          <p:cNvSpPr>
            <a:spLocks noGrp="1" noChangeArrowheads="1"/>
          </p:cNvSpPr>
          <p:nvPr>
            <p:ph type="sldNum" sz="quarter" idx="5"/>
          </p:nvPr>
        </p:nvSpPr>
        <p:spPr>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6788" eaLnBrk="0" hangingPunct="0">
              <a:spcBef>
                <a:spcPct val="30000"/>
              </a:spcBef>
              <a:defRPr sz="1200">
                <a:solidFill>
                  <a:schemeClr val="tx1"/>
                </a:solidFill>
                <a:latin typeface="Times New Roman" panose="02020603050405020304" pitchFamily="18" charset="0"/>
              </a:defRPr>
            </a:lvl1pPr>
            <a:lvl2pPr marL="742950" indent="-285750" defTabSz="966788" eaLnBrk="0" hangingPunct="0">
              <a:spcBef>
                <a:spcPct val="30000"/>
              </a:spcBef>
              <a:defRPr sz="1200">
                <a:solidFill>
                  <a:schemeClr val="tx1"/>
                </a:solidFill>
                <a:latin typeface="Times New Roman" panose="02020603050405020304" pitchFamily="18" charset="0"/>
              </a:defRPr>
            </a:lvl2pPr>
            <a:lvl3pPr marL="1143000" indent="-228600" defTabSz="966788" eaLnBrk="0" hangingPunct="0">
              <a:spcBef>
                <a:spcPct val="30000"/>
              </a:spcBef>
              <a:defRPr sz="1200">
                <a:solidFill>
                  <a:schemeClr val="tx1"/>
                </a:solidFill>
                <a:latin typeface="Times New Roman" panose="02020603050405020304" pitchFamily="18" charset="0"/>
              </a:defRPr>
            </a:lvl3pPr>
            <a:lvl4pPr marL="1600200" indent="-228600" defTabSz="966788" eaLnBrk="0" hangingPunct="0">
              <a:spcBef>
                <a:spcPct val="30000"/>
              </a:spcBef>
              <a:defRPr sz="1200">
                <a:solidFill>
                  <a:schemeClr val="tx1"/>
                </a:solidFill>
                <a:latin typeface="Times New Roman" panose="02020603050405020304" pitchFamily="18" charset="0"/>
              </a:defRPr>
            </a:lvl4pPr>
            <a:lvl5pPr marL="2057400" indent="-228600" defTabSz="966788" eaLnBrk="0" hangingPunct="0">
              <a:spcBef>
                <a:spcPct val="30000"/>
              </a:spcBef>
              <a:defRPr sz="1200">
                <a:solidFill>
                  <a:schemeClr val="tx1"/>
                </a:solidFill>
                <a:latin typeface="Times New Roman" panose="02020603050405020304" pitchFamily="18" charset="0"/>
              </a:defRPr>
            </a:lvl5pPr>
            <a:lvl6pPr marL="2514600" indent="-228600" defTabSz="966788" eaLnBrk="0" fontAlgn="base" hangingPunct="0">
              <a:spcBef>
                <a:spcPct val="30000"/>
              </a:spcBef>
              <a:spcAft>
                <a:spcPct val="0"/>
              </a:spcAft>
              <a:defRPr sz="1200">
                <a:solidFill>
                  <a:schemeClr val="tx1"/>
                </a:solidFill>
                <a:latin typeface="Times New Roman" panose="02020603050405020304" pitchFamily="18" charset="0"/>
              </a:defRPr>
            </a:lvl6pPr>
            <a:lvl7pPr marL="2971800" indent="-228600" defTabSz="966788" eaLnBrk="0" fontAlgn="base" hangingPunct="0">
              <a:spcBef>
                <a:spcPct val="30000"/>
              </a:spcBef>
              <a:spcAft>
                <a:spcPct val="0"/>
              </a:spcAft>
              <a:defRPr sz="1200">
                <a:solidFill>
                  <a:schemeClr val="tx1"/>
                </a:solidFill>
                <a:latin typeface="Times New Roman" panose="02020603050405020304" pitchFamily="18" charset="0"/>
              </a:defRPr>
            </a:lvl7pPr>
            <a:lvl8pPr marL="3429000" indent="-228600" defTabSz="966788" eaLnBrk="0" fontAlgn="base" hangingPunct="0">
              <a:spcBef>
                <a:spcPct val="30000"/>
              </a:spcBef>
              <a:spcAft>
                <a:spcPct val="0"/>
              </a:spcAft>
              <a:defRPr sz="1200">
                <a:solidFill>
                  <a:schemeClr val="tx1"/>
                </a:solidFill>
                <a:latin typeface="Times New Roman" panose="02020603050405020304" pitchFamily="18" charset="0"/>
              </a:defRPr>
            </a:lvl8pPr>
            <a:lvl9pPr marL="3886200" indent="-228600" defTabSz="966788" eaLnBrk="0" fontAlgn="base" hangingPunct="0">
              <a:spcBef>
                <a:spcPct val="30000"/>
              </a:spcBef>
              <a:spcAft>
                <a:spcPct val="0"/>
              </a:spcAft>
              <a:defRPr sz="1200">
                <a:solidFill>
                  <a:schemeClr val="tx1"/>
                </a:solidFill>
                <a:latin typeface="Times New Roman" panose="02020603050405020304" pitchFamily="18" charset="0"/>
              </a:defRPr>
            </a:lvl9pPr>
          </a:lstStyle>
          <a:p>
            <a:pPr>
              <a:spcBef>
                <a:spcPct val="0"/>
              </a:spcBef>
            </a:pPr>
            <a:fld id="{80F89EF5-1108-4819-8252-8E76244FA867}" type="slidenum">
              <a:rPr lang="en-US" altLang="en-US" sz="1300"/>
              <a:pPr>
                <a:spcBef>
                  <a:spcPct val="0"/>
                </a:spcBef>
              </a:pPr>
              <a:t>10</a:t>
            </a:fld>
            <a:endParaRPr lang="en-US" altLang="en-US" sz="1300"/>
          </a:p>
        </p:txBody>
      </p:sp>
      <p:sp>
        <p:nvSpPr>
          <p:cNvPr id="14339" name="Rectangle 2"/>
          <p:cNvSpPr>
            <a:spLocks noGrp="1" noRot="1" noChangeAspect="1" noChangeArrowheads="1" noTextEdit="1"/>
          </p:cNvSpPr>
          <p:nvPr>
            <p:ph type="sldImg"/>
          </p:nvPr>
        </p:nvSpPr>
        <p:spPr>
          <a:xfrm>
            <a:off x="1154113" y="701675"/>
            <a:ext cx="4625975" cy="3468688"/>
          </a:xfrm>
          <a:ln/>
        </p:spPr>
      </p:sp>
      <p:sp>
        <p:nvSpPr>
          <p:cNvPr id="14340"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GB" altLang="en-US" smtClean="0"/>
          </a:p>
        </p:txBody>
      </p:sp>
    </p:spTree>
    <p:extLst>
      <p:ext uri="{BB962C8B-B14F-4D97-AF65-F5344CB8AC3E}">
        <p14:creationId xmlns:p14="http://schemas.microsoft.com/office/powerpoint/2010/main" val="35545267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hdr" sz="quarter"/>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z="1400" dirty="0" smtClean="0"/>
              <a:t>doc.: IEEE 802.11-12/xxxxr1</a:t>
            </a:r>
          </a:p>
        </p:txBody>
      </p:sp>
      <p:sp>
        <p:nvSpPr>
          <p:cNvPr id="28675" name="Rectangle 3"/>
          <p:cNvSpPr>
            <a:spLocks noGrp="1" noChangeArrowheads="1"/>
          </p:cNvSpPr>
          <p:nvPr>
            <p:ph type="dt" sz="quarter" idx="1"/>
          </p:nvPr>
        </p:nvSpPr>
        <p:spPr>
          <a:xfrm>
            <a:off x="654050" y="95706"/>
            <a:ext cx="753411" cy="215444"/>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sz="1400" dirty="0" smtClean="0"/>
              <a:t>July 2015</a:t>
            </a:r>
            <a:endParaRPr lang="en-US" altLang="en-US" sz="1400" dirty="0" smtClean="0"/>
          </a:p>
        </p:txBody>
      </p:sp>
      <p:sp>
        <p:nvSpPr>
          <p:cNvPr id="28676" name="Rectangle 6"/>
          <p:cNvSpPr>
            <a:spLocks noGrp="1" noChangeArrowheads="1"/>
          </p:cNvSpPr>
          <p:nvPr>
            <p:ph type="ftr" sz="quarter" idx="4"/>
          </p:nvPr>
        </p:nvSpPr>
        <p:spPr>
          <a:xfrm>
            <a:off x="4431873" y="8985250"/>
            <a:ext cx="1849865" cy="18466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4572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9144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spcBef>
                <a:spcPct val="0"/>
              </a:spcBef>
            </a:pPr>
            <a:r>
              <a:rPr lang="en-US" altLang="en-US" dirty="0" smtClean="0"/>
              <a:t>Jonathan Segev (Intel)</a:t>
            </a:r>
          </a:p>
        </p:txBody>
      </p:sp>
      <p:sp>
        <p:nvSpPr>
          <p:cNvPr id="28677"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3450">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3450">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0"/>
              </a:spcBef>
            </a:pPr>
            <a:r>
              <a:rPr lang="en-US" altLang="en-US"/>
              <a:t>Page </a:t>
            </a:r>
            <a:fld id="{650B8387-5C4E-4399-8684-9398267016A5}" type="slidenum">
              <a:rPr lang="en-US" altLang="en-US"/>
              <a:pPr>
                <a:spcBef>
                  <a:spcPct val="0"/>
                </a:spcBef>
              </a:pPr>
              <a:t>11</a:t>
            </a:fld>
            <a:endParaRPr lang="en-US" altLang="en-US"/>
          </a:p>
        </p:txBody>
      </p:sp>
      <p:sp>
        <p:nvSpPr>
          <p:cNvPr id="28678" name="Rectangle 2"/>
          <p:cNvSpPr>
            <a:spLocks noGrp="1" noRot="1" noChangeAspect="1" noChangeArrowheads="1" noTextEdit="1"/>
          </p:cNvSpPr>
          <p:nvPr>
            <p:ph type="sldImg"/>
          </p:nvPr>
        </p:nvSpPr>
        <p:spPr>
          <a:xfrm>
            <a:off x="1154113" y="701675"/>
            <a:ext cx="4625975" cy="3468688"/>
          </a:xfrm>
          <a:ln/>
        </p:spPr>
      </p:sp>
      <p:sp>
        <p:nvSpPr>
          <p:cNvPr id="2867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fr-FR" altLang="en-US" smtClean="0"/>
          </a:p>
        </p:txBody>
      </p:sp>
    </p:spTree>
    <p:extLst>
      <p:ext uri="{BB962C8B-B14F-4D97-AF65-F5344CB8AC3E}">
        <p14:creationId xmlns:p14="http://schemas.microsoft.com/office/powerpoint/2010/main" val="86349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hdr" sz="quarter"/>
          </p:nvPr>
        </p:nvSpPr>
        <p:spPr>
          <a:xfrm>
            <a:off x="4087813" y="95250"/>
            <a:ext cx="2193925" cy="21590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9pPr>
          </a:lstStyle>
          <a:p>
            <a:pPr>
              <a:defRPr/>
            </a:pPr>
            <a:r>
              <a:rPr lang="en-GB" sz="1400"/>
              <a:t>doc.: IEEE 802.11-14/1031r5</a:t>
            </a:r>
          </a:p>
        </p:txBody>
      </p:sp>
      <p:sp>
        <p:nvSpPr>
          <p:cNvPr id="30723" name="Rectangle 3"/>
          <p:cNvSpPr>
            <a:spLocks noGrp="1" noChangeArrowheads="1"/>
          </p:cNvSpPr>
          <p:nvPr>
            <p:ph type="dt" sz="quarter" idx="1"/>
          </p:nvPr>
        </p:nvSpPr>
        <p:spPr>
          <a:xfrm>
            <a:off x="654050" y="95706"/>
            <a:ext cx="798295" cy="215444"/>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2057400" indent="-228600">
              <a:defRPr sz="1200">
                <a:solidFill>
                  <a:schemeClr val="tx1"/>
                </a:solidFill>
                <a:latin typeface="Times New Roman" charset="0"/>
                <a:ea typeface="ＭＳ Ｐゴシック" charset="0"/>
              </a:defRPr>
            </a:lvl5pPr>
            <a:lvl6pPr marL="25146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6pPr>
            <a:lvl7pPr marL="29718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7pPr>
            <a:lvl8pPr marL="34290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8pPr>
            <a:lvl9pPr marL="3886200" indent="-228600" defTabSz="933450" eaLnBrk="0" fontAlgn="base" hangingPunct="0">
              <a:spcBef>
                <a:spcPct val="30000"/>
              </a:spcBef>
              <a:spcAft>
                <a:spcPct val="0"/>
              </a:spcAft>
              <a:defRPr sz="1200">
                <a:solidFill>
                  <a:schemeClr val="tx1"/>
                </a:solidFill>
                <a:latin typeface="Times New Roman" charset="0"/>
                <a:ea typeface="ＭＳ Ｐゴシック" charset="0"/>
              </a:defRPr>
            </a:lvl9pPr>
          </a:lstStyle>
          <a:p>
            <a:pPr>
              <a:defRPr/>
            </a:pPr>
            <a:r>
              <a:rPr lang="en-US" sz="1400" dirty="0" smtClean="0"/>
              <a:t>July 2015 </a:t>
            </a:r>
            <a:endParaRPr lang="en-GB" sz="1400" dirty="0"/>
          </a:p>
        </p:txBody>
      </p:sp>
      <p:sp>
        <p:nvSpPr>
          <p:cNvPr id="30724" name="Rectangle 6"/>
          <p:cNvSpPr>
            <a:spLocks noGrp="1" noChangeArrowheads="1"/>
          </p:cNvSpPr>
          <p:nvPr>
            <p:ph type="ftr" sz="quarter" idx="4"/>
          </p:nvPr>
        </p:nvSpPr>
        <p:spPr>
          <a:xfrm>
            <a:off x="4448175" y="8985250"/>
            <a:ext cx="1833563" cy="184150"/>
          </a:xfrm>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lstStyle>
            <a:lvl1pPr marL="342900" indent="-342900">
              <a:defRPr sz="1200">
                <a:solidFill>
                  <a:schemeClr val="tx1"/>
                </a:solidFill>
                <a:latin typeface="Times New Roman" charset="0"/>
                <a:ea typeface="ＭＳ Ｐゴシック" charset="0"/>
              </a:defRPr>
            </a:lvl1pPr>
            <a:lvl2pPr marL="742950" indent="-285750">
              <a:defRPr sz="1200">
                <a:solidFill>
                  <a:schemeClr val="tx1"/>
                </a:solidFill>
                <a:latin typeface="Times New Roman" charset="0"/>
                <a:ea typeface="ＭＳ Ｐゴシック" charset="0"/>
              </a:defRPr>
            </a:lvl2pPr>
            <a:lvl3pPr marL="1143000" indent="-228600">
              <a:defRPr sz="1200">
                <a:solidFill>
                  <a:schemeClr val="tx1"/>
                </a:solidFill>
                <a:latin typeface="Times New Roman" charset="0"/>
                <a:ea typeface="ＭＳ Ｐゴシック" charset="0"/>
              </a:defRPr>
            </a:lvl3pPr>
            <a:lvl4pPr marL="1600200" indent="-228600">
              <a:defRPr sz="1200">
                <a:solidFill>
                  <a:schemeClr val="tx1"/>
                </a:solidFill>
                <a:latin typeface="Times New Roman" charset="0"/>
                <a:ea typeface="ＭＳ Ｐゴシック" charset="0"/>
              </a:defRPr>
            </a:lvl4pPr>
            <a:lvl5pPr marL="458788">
              <a:defRPr sz="1200">
                <a:solidFill>
                  <a:schemeClr val="tx1"/>
                </a:solidFill>
                <a:latin typeface="Times New Roman" charset="0"/>
                <a:ea typeface="ＭＳ Ｐゴシック" charset="0"/>
              </a:defRPr>
            </a:lvl5pPr>
            <a:lvl6pPr marL="915988" defTabSz="933450" eaLnBrk="0" fontAlgn="base" hangingPunct="0">
              <a:spcBef>
                <a:spcPct val="30000"/>
              </a:spcBef>
              <a:spcAft>
                <a:spcPct val="0"/>
              </a:spcAft>
              <a:defRPr sz="1200">
                <a:solidFill>
                  <a:schemeClr val="tx1"/>
                </a:solidFill>
                <a:latin typeface="Times New Roman" charset="0"/>
                <a:ea typeface="ＭＳ Ｐゴシック" charset="0"/>
              </a:defRPr>
            </a:lvl6pPr>
            <a:lvl7pPr marL="1373188" defTabSz="933450" eaLnBrk="0" fontAlgn="base" hangingPunct="0">
              <a:spcBef>
                <a:spcPct val="30000"/>
              </a:spcBef>
              <a:spcAft>
                <a:spcPct val="0"/>
              </a:spcAft>
              <a:defRPr sz="1200">
                <a:solidFill>
                  <a:schemeClr val="tx1"/>
                </a:solidFill>
                <a:latin typeface="Times New Roman" charset="0"/>
                <a:ea typeface="ＭＳ Ｐゴシック" charset="0"/>
              </a:defRPr>
            </a:lvl7pPr>
            <a:lvl8pPr marL="1830388" defTabSz="933450" eaLnBrk="0" fontAlgn="base" hangingPunct="0">
              <a:spcBef>
                <a:spcPct val="30000"/>
              </a:spcBef>
              <a:spcAft>
                <a:spcPct val="0"/>
              </a:spcAft>
              <a:defRPr sz="1200">
                <a:solidFill>
                  <a:schemeClr val="tx1"/>
                </a:solidFill>
                <a:latin typeface="Times New Roman" charset="0"/>
                <a:ea typeface="ＭＳ Ｐゴシック" charset="0"/>
              </a:defRPr>
            </a:lvl8pPr>
            <a:lvl9pPr marL="2287588" defTabSz="933450" eaLnBrk="0" fontAlgn="base" hangingPunct="0">
              <a:spcBef>
                <a:spcPct val="30000"/>
              </a:spcBef>
              <a:spcAft>
                <a:spcPct val="0"/>
              </a:spcAft>
              <a:defRPr sz="1200">
                <a:solidFill>
                  <a:schemeClr val="tx1"/>
                </a:solidFill>
                <a:latin typeface="Times New Roman" charset="0"/>
                <a:ea typeface="ＭＳ Ｐゴシック" charset="0"/>
              </a:defRPr>
            </a:lvl9pPr>
          </a:lstStyle>
          <a:p>
            <a:pPr lvl="4">
              <a:defRPr/>
            </a:pPr>
            <a:r>
              <a:rPr lang="en-GB"/>
              <a:t>Stephen McCann, Blackberry</a:t>
            </a:r>
          </a:p>
        </p:txBody>
      </p:sp>
      <p:sp>
        <p:nvSpPr>
          <p:cNvPr id="39940" name="Rectangle 7"/>
          <p:cNvSpPr>
            <a:spLocks noGrp="1" noChangeArrowheads="1"/>
          </p:cNvSpPr>
          <p:nvPr>
            <p:ph type="sldNum" sz="quarter" idx="5"/>
          </p:nvPr>
        </p:nvSpPr>
        <p:spPr>
          <a:xfrm>
            <a:off x="3321050" y="8985250"/>
            <a:ext cx="414338"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GB" altLang="en-US"/>
              <a:t>Page </a:t>
            </a:r>
            <a:fld id="{A08B36B0-62B3-4EE6-8D7F-DC8824BA5674}" type="slidenum">
              <a:rPr lang="en-GB" altLang="en-US"/>
              <a:pPr/>
              <a:t>14</a:t>
            </a:fld>
            <a:endParaRPr lang="en-GB" altLang="en-US"/>
          </a:p>
        </p:txBody>
      </p:sp>
      <p:sp>
        <p:nvSpPr>
          <p:cNvPr id="39941" name="Rectangle 2"/>
          <p:cNvSpPr>
            <a:spLocks noGrp="1" noRot="1" noChangeAspect="1" noChangeArrowheads="1" noTextEdit="1"/>
          </p:cNvSpPr>
          <p:nvPr>
            <p:ph type="sldImg"/>
          </p:nvPr>
        </p:nvSpPr>
        <p:spPr>
          <a:xfrm>
            <a:off x="1146175" y="695325"/>
            <a:ext cx="4643438" cy="3481388"/>
          </a:xfrm>
          <a:ln/>
        </p:spPr>
      </p:sp>
      <p:sp>
        <p:nvSpPr>
          <p:cNvPr id="39942" name="Rectangle 3"/>
          <p:cNvSpPr>
            <a:spLocks noGrp="1" noChangeArrowheads="1"/>
          </p:cNvSpPr>
          <p:nvPr>
            <p:ph type="body" idx="1"/>
          </p:nvPr>
        </p:nvSpPr>
        <p:spPr>
          <a:xfrm>
            <a:off x="693738" y="4408488"/>
            <a:ext cx="5546725" cy="417671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Tree>
    <p:extLst>
      <p:ext uri="{BB962C8B-B14F-4D97-AF65-F5344CB8AC3E}">
        <p14:creationId xmlns:p14="http://schemas.microsoft.com/office/powerpoint/2010/main" val="16072524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5975" cy="3468688"/>
          </a:xfrm>
        </p:spPr>
      </p:sp>
      <p:sp>
        <p:nvSpPr>
          <p:cNvPr id="3" name="Notes Placeholder 2"/>
          <p:cNvSpPr>
            <a:spLocks noGrp="1"/>
          </p:cNvSpPr>
          <p:nvPr>
            <p:ph type="body" idx="1"/>
          </p:nvPr>
        </p:nvSpPr>
        <p:spPr/>
        <p:txBody>
          <a:bodyPr/>
          <a:lstStyle/>
          <a:p>
            <a:endParaRPr lang="en-US"/>
          </a:p>
        </p:txBody>
      </p:sp>
      <p:sp>
        <p:nvSpPr>
          <p:cNvPr id="4" name="Header Placeholder 3"/>
          <p:cNvSpPr>
            <a:spLocks noGrp="1"/>
          </p:cNvSpPr>
          <p:nvPr>
            <p:ph type="hdr" sz="quarter" idx="10"/>
          </p:nvPr>
        </p:nvSpPr>
        <p:spPr/>
        <p:txBody>
          <a:bodyPr/>
          <a:lstStyle/>
          <a:p>
            <a:pPr>
              <a:defRPr/>
            </a:pPr>
            <a:r>
              <a:rPr lang="en-US" smtClean="0"/>
              <a:t>doc.: IEEE 802.11-12/xxxxr1</a:t>
            </a:r>
            <a:endParaRPr lang="en-US" dirty="0"/>
          </a:p>
        </p:txBody>
      </p:sp>
      <p:sp>
        <p:nvSpPr>
          <p:cNvPr id="5" name="Date Placeholder 4"/>
          <p:cNvSpPr>
            <a:spLocks noGrp="1"/>
          </p:cNvSpPr>
          <p:nvPr>
            <p:ph type="dt" idx="11"/>
          </p:nvPr>
        </p:nvSpPr>
        <p:spPr>
          <a:xfrm>
            <a:off x="654050" y="95706"/>
            <a:ext cx="753411" cy="215444"/>
          </a:xfrm>
        </p:spPr>
        <p:txBody>
          <a:bodyPr/>
          <a:lstStyle/>
          <a:p>
            <a:pPr>
              <a:defRPr/>
            </a:pPr>
            <a:r>
              <a:rPr lang="en-US" dirty="0" smtClean="0"/>
              <a:t>July 2015</a:t>
            </a:r>
            <a:endParaRPr lang="en-US" dirty="0"/>
          </a:p>
        </p:txBody>
      </p:sp>
      <p:sp>
        <p:nvSpPr>
          <p:cNvPr id="6" name="Footer Placeholder 5"/>
          <p:cNvSpPr>
            <a:spLocks noGrp="1"/>
          </p:cNvSpPr>
          <p:nvPr>
            <p:ph type="ftr" sz="quarter" idx="12"/>
          </p:nvPr>
        </p:nvSpPr>
        <p:spPr/>
        <p:txBody>
          <a:bodyPr/>
          <a:lstStyle/>
          <a:p>
            <a:pPr lvl="4">
              <a:defRPr/>
            </a:pPr>
            <a:r>
              <a:rPr lang="en-US" smtClean="0"/>
              <a:t>Jonathan Segev (Intel)</a:t>
            </a:r>
            <a:endParaRPr lang="en-US" dirty="0"/>
          </a:p>
        </p:txBody>
      </p:sp>
      <p:sp>
        <p:nvSpPr>
          <p:cNvPr id="7" name="Slide Number Placeholder 6"/>
          <p:cNvSpPr>
            <a:spLocks noGrp="1"/>
          </p:cNvSpPr>
          <p:nvPr>
            <p:ph type="sldNum" sz="quarter" idx="13"/>
          </p:nvPr>
        </p:nvSpPr>
        <p:spPr/>
        <p:txBody>
          <a:bodyPr/>
          <a:lstStyle/>
          <a:p>
            <a:r>
              <a:rPr lang="en-US" altLang="en-US" smtClean="0"/>
              <a:t>Page </a:t>
            </a:r>
            <a:fld id="{75B6E629-8893-4ED0-853E-3284F5DDE2A2}" type="slidenum">
              <a:rPr lang="en-US" altLang="en-US" smtClean="0"/>
              <a:pPr/>
              <a:t>15</a:t>
            </a:fld>
            <a:endParaRPr lang="en-US" altLang="en-US"/>
          </a:p>
        </p:txBody>
      </p:sp>
    </p:spTree>
    <p:extLst>
      <p:ext uri="{BB962C8B-B14F-4D97-AF65-F5344CB8AC3E}">
        <p14:creationId xmlns:p14="http://schemas.microsoft.com/office/powerpoint/2010/main" val="9520575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Slide Image Placeholder 1"/>
          <p:cNvSpPr>
            <a:spLocks noGrp="1" noRot="1" noChangeAspect="1"/>
          </p:cNvSpPr>
          <p:nvPr>
            <p:ph type="sldImg"/>
          </p:nvPr>
        </p:nvSpPr>
        <p:spPr>
          <a:xfrm>
            <a:off x="1154113" y="701675"/>
            <a:ext cx="4625975" cy="3468688"/>
          </a:xfrm>
          <a:ln/>
        </p:spPr>
      </p:sp>
      <p:sp>
        <p:nvSpPr>
          <p:cNvPr id="22530" name="Notes Placeholder 2"/>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altLang="en-US" smtClean="0"/>
          </a:p>
        </p:txBody>
      </p:sp>
      <p:sp>
        <p:nvSpPr>
          <p:cNvPr id="4" name="Header Placeholder 3"/>
          <p:cNvSpPr>
            <a:spLocks noGrp="1"/>
          </p:cNvSpPr>
          <p:nvPr>
            <p:ph type="hdr" sz="quarter"/>
          </p:nvPr>
        </p:nvSpPr>
        <p:spPr/>
        <p:txBody>
          <a:bodyPr/>
          <a:lstStyle/>
          <a:p>
            <a:pPr>
              <a:defRPr/>
            </a:pPr>
            <a:r>
              <a:rPr lang="en-US" dirty="0" smtClean="0"/>
              <a:t>doc.: IEEE 802.11-12/xxxxr1</a:t>
            </a:r>
            <a:endParaRPr lang="en-US" dirty="0"/>
          </a:p>
        </p:txBody>
      </p:sp>
      <p:sp>
        <p:nvSpPr>
          <p:cNvPr id="5" name="Date Placeholder 4"/>
          <p:cNvSpPr>
            <a:spLocks noGrp="1"/>
          </p:cNvSpPr>
          <p:nvPr>
            <p:ph type="dt" sz="quarter" idx="1"/>
          </p:nvPr>
        </p:nvSpPr>
        <p:spPr>
          <a:xfrm>
            <a:off x="654050" y="95706"/>
            <a:ext cx="753411" cy="215444"/>
          </a:xfrm>
        </p:spPr>
        <p:txBody>
          <a:bodyPr/>
          <a:lstStyle/>
          <a:p>
            <a:pPr>
              <a:defRPr/>
            </a:pPr>
            <a:r>
              <a:rPr lang="en-US" dirty="0" smtClean="0"/>
              <a:t>July 2015</a:t>
            </a:r>
            <a:endParaRPr lang="en-US" dirty="0"/>
          </a:p>
        </p:txBody>
      </p:sp>
      <p:sp>
        <p:nvSpPr>
          <p:cNvPr id="6" name="Footer Placeholder 5"/>
          <p:cNvSpPr>
            <a:spLocks noGrp="1"/>
          </p:cNvSpPr>
          <p:nvPr>
            <p:ph type="ftr" sz="quarter" idx="4"/>
          </p:nvPr>
        </p:nvSpPr>
        <p:spPr>
          <a:xfrm>
            <a:off x="4431873" y="8985250"/>
            <a:ext cx="1849865" cy="184666"/>
          </a:xfrm>
        </p:spPr>
        <p:txBody>
          <a:bodyPr/>
          <a:lstStyle/>
          <a:p>
            <a:pPr lvl="4">
              <a:defRPr/>
            </a:pPr>
            <a:r>
              <a:rPr lang="en-US" dirty="0" smtClean="0"/>
              <a:t>Jonathan Segev (Intel)</a:t>
            </a:r>
            <a:endParaRPr lang="en-US" dirty="0"/>
          </a:p>
        </p:txBody>
      </p:sp>
      <p:sp>
        <p:nvSpPr>
          <p:cNvPr id="22534" name="Slide Number Placeholder 6"/>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33450">
              <a:defRPr sz="1200">
                <a:solidFill>
                  <a:schemeClr val="tx1"/>
                </a:solidFill>
                <a:latin typeface="Times New Roman" panose="02020603050405020304" pitchFamily="18" charset="0"/>
                <a:ea typeface="MS PGothic" panose="020B0600070205080204" pitchFamily="34" charset="-128"/>
              </a:defRPr>
            </a:lvl1pPr>
            <a:lvl2pPr marL="742950" indent="-285750" defTabSz="933450">
              <a:defRPr sz="1200">
                <a:solidFill>
                  <a:schemeClr val="tx1"/>
                </a:solidFill>
                <a:latin typeface="Times New Roman" panose="02020603050405020304" pitchFamily="18" charset="0"/>
                <a:ea typeface="MS PGothic" panose="020B0600070205080204" pitchFamily="34" charset="-128"/>
              </a:defRPr>
            </a:lvl2pPr>
            <a:lvl3pPr marL="1143000" indent="-228600" defTabSz="933450">
              <a:defRPr sz="1200">
                <a:solidFill>
                  <a:schemeClr val="tx1"/>
                </a:solidFill>
                <a:latin typeface="Times New Roman" panose="02020603050405020304" pitchFamily="18" charset="0"/>
                <a:ea typeface="MS PGothic" panose="020B0600070205080204" pitchFamily="34" charset="-128"/>
              </a:defRPr>
            </a:lvl3pPr>
            <a:lvl4pPr marL="1600200" indent="-228600" defTabSz="933450">
              <a:defRPr sz="1200">
                <a:solidFill>
                  <a:schemeClr val="tx1"/>
                </a:solidFill>
                <a:latin typeface="Times New Roman" panose="02020603050405020304" pitchFamily="18" charset="0"/>
                <a:ea typeface="MS PGothic" panose="020B0600070205080204" pitchFamily="34" charset="-128"/>
              </a:defRPr>
            </a:lvl4pPr>
            <a:lvl5pPr marL="2057400" indent="-228600" defTabSz="933450">
              <a:defRPr sz="1200">
                <a:solidFill>
                  <a:schemeClr val="tx1"/>
                </a:solidFill>
                <a:latin typeface="Times New Roman" panose="02020603050405020304" pitchFamily="18" charset="0"/>
                <a:ea typeface="MS PGothic" panose="020B0600070205080204" pitchFamily="34" charset="-128"/>
              </a:defRPr>
            </a:lvl5pPr>
            <a:lvl6pPr marL="25146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345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Page </a:t>
            </a:r>
            <a:fld id="{FF23AE01-AA0F-4D19-B16D-13A7A917785A}" type="slidenum">
              <a:rPr lang="en-US" altLang="en-US"/>
              <a:pPr/>
              <a:t>16</a:t>
            </a:fld>
            <a:endParaRPr lang="en-US" altLang="en-US"/>
          </a:p>
        </p:txBody>
      </p:sp>
    </p:spTree>
    <p:extLst>
      <p:ext uri="{BB962C8B-B14F-4D97-AF65-F5344CB8AC3E}">
        <p14:creationId xmlns:p14="http://schemas.microsoft.com/office/powerpoint/2010/main" val="42260698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xfrm>
            <a:off x="696913" y="332601"/>
            <a:ext cx="942566" cy="276999"/>
          </a:xfrm>
        </p:spPr>
        <p:txBody>
          <a:bodyPr/>
          <a:lstStyle>
            <a:lvl1pPr>
              <a:defRPr/>
            </a:lvl1pPr>
          </a:lstStyle>
          <a:p>
            <a:pPr>
              <a:defRPr/>
            </a:pPr>
            <a:r>
              <a:rPr lang="en-US" dirty="0" smtClean="0"/>
              <a:t>July 2015</a:t>
            </a:r>
            <a:endParaRPr lang="en-US" dirty="0"/>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Jonathan Segev (Intel)</a:t>
            </a:r>
            <a:endParaRPr lang="en-US" dirty="0"/>
          </a:p>
        </p:txBody>
      </p:sp>
      <p:sp>
        <p:nvSpPr>
          <p:cNvPr id="6" name="Rectangle 6"/>
          <p:cNvSpPr>
            <a:spLocks noGrp="1" noChangeArrowheads="1"/>
          </p:cNvSpPr>
          <p:nvPr>
            <p:ph type="sldNum" sz="quarter" idx="12"/>
          </p:nvPr>
        </p:nvSpPr>
        <p:spPr/>
        <p:txBody>
          <a:bodyPr/>
          <a:lstStyle>
            <a:lvl1pPr>
              <a:defRPr/>
            </a:lvl1pPr>
          </a:lstStyle>
          <a:p>
            <a:r>
              <a:rPr lang="en-US" altLang="en-US"/>
              <a:t>Slide </a:t>
            </a:r>
            <a:fld id="{08F02483-6CB9-4EDD-B5DC-2E9571431EE7}" type="slidenum">
              <a:rPr lang="en-US" altLang="en-US"/>
              <a:pPr/>
              <a:t>‹#›</a:t>
            </a:fld>
            <a:endParaRPr lang="en-US" altLang="en-US"/>
          </a:p>
        </p:txBody>
      </p:sp>
    </p:spTree>
    <p:extLst>
      <p:ext uri="{BB962C8B-B14F-4D97-AF65-F5344CB8AC3E}">
        <p14:creationId xmlns:p14="http://schemas.microsoft.com/office/powerpoint/2010/main" val="2832095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1025922" cy="276999"/>
          </a:xfrm>
        </p:spPr>
        <p:txBody>
          <a:bodyPr/>
          <a:lstStyle>
            <a:lvl1pPr>
              <a:defRPr/>
            </a:lvl1pPr>
          </a:lstStyle>
          <a:p>
            <a:pPr>
              <a:defRPr/>
            </a:pPr>
            <a:r>
              <a:rPr lang="en-US" dirty="0" smtClean="0"/>
              <a:t>July  2015</a:t>
            </a:r>
            <a:endParaRPr lang="en-US" dirty="0"/>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Jonathan Segev (Intel)</a:t>
            </a:r>
            <a:endParaRPr lang="en-US" dirty="0"/>
          </a:p>
        </p:txBody>
      </p:sp>
      <p:sp>
        <p:nvSpPr>
          <p:cNvPr id="6" name="Rectangle 6"/>
          <p:cNvSpPr>
            <a:spLocks noGrp="1" noChangeArrowheads="1"/>
          </p:cNvSpPr>
          <p:nvPr>
            <p:ph type="sldNum" sz="quarter" idx="12"/>
          </p:nvPr>
        </p:nvSpPr>
        <p:spPr/>
        <p:txBody>
          <a:bodyPr/>
          <a:lstStyle>
            <a:lvl1pPr>
              <a:defRPr/>
            </a:lvl1pPr>
          </a:lstStyle>
          <a:p>
            <a:r>
              <a:rPr lang="en-US" altLang="en-US"/>
              <a:t>Slide </a:t>
            </a:r>
            <a:fld id="{F7CBC703-1F47-45FB-8C1A-11E517A907F4}" type="slidenum">
              <a:rPr lang="en-US" altLang="en-US"/>
              <a:pPr/>
              <a:t>‹#›</a:t>
            </a:fld>
            <a:endParaRPr lang="en-US" altLang="en-US"/>
          </a:p>
        </p:txBody>
      </p:sp>
    </p:spTree>
    <p:extLst>
      <p:ext uri="{BB962C8B-B14F-4D97-AF65-F5344CB8AC3E}">
        <p14:creationId xmlns:p14="http://schemas.microsoft.com/office/powerpoint/2010/main" val="24427664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3100" cy="54102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5800" y="685800"/>
            <a:ext cx="5676900" cy="54102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538609" cy="276999"/>
          </a:xfrm>
        </p:spPr>
        <p:txBody>
          <a:bodyPr/>
          <a:lstStyle>
            <a:lvl1pPr>
              <a:defRPr/>
            </a:lvl1pPr>
          </a:lstStyle>
          <a:p>
            <a:pPr>
              <a:defRPr/>
            </a:pPr>
            <a:r>
              <a:rPr lang="en-US" dirty="0" smtClean="0"/>
              <a:t>July  </a:t>
            </a:r>
            <a:endParaRPr lang="en-US" dirty="0"/>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Jonathan Segev (Intel)</a:t>
            </a:r>
            <a:endParaRPr lang="en-US" dirty="0"/>
          </a:p>
        </p:txBody>
      </p:sp>
      <p:sp>
        <p:nvSpPr>
          <p:cNvPr id="6" name="Rectangle 6"/>
          <p:cNvSpPr>
            <a:spLocks noGrp="1" noChangeArrowheads="1"/>
          </p:cNvSpPr>
          <p:nvPr>
            <p:ph type="sldNum" sz="quarter" idx="12"/>
          </p:nvPr>
        </p:nvSpPr>
        <p:spPr/>
        <p:txBody>
          <a:bodyPr/>
          <a:lstStyle>
            <a:lvl1pPr>
              <a:defRPr/>
            </a:lvl1pPr>
          </a:lstStyle>
          <a:p>
            <a:r>
              <a:rPr lang="en-US" altLang="en-US"/>
              <a:t>Slide </a:t>
            </a:r>
            <a:fld id="{C2D68415-2515-476A-8F70-CC6537E8DD3E}" type="slidenum">
              <a:rPr lang="en-US" altLang="en-US"/>
              <a:pPr/>
              <a:t>‹#›</a:t>
            </a:fld>
            <a:endParaRPr lang="en-US" altLang="en-US"/>
          </a:p>
        </p:txBody>
      </p:sp>
    </p:spTree>
    <p:extLst>
      <p:ext uri="{BB962C8B-B14F-4D97-AF65-F5344CB8AC3E}">
        <p14:creationId xmlns:p14="http://schemas.microsoft.com/office/powerpoint/2010/main" val="6078080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xfrm>
            <a:off x="696913" y="332601"/>
            <a:ext cx="968214" cy="276999"/>
          </a:xfrm>
        </p:spPr>
        <p:txBody>
          <a:bodyPr/>
          <a:lstStyle>
            <a:lvl1pPr>
              <a:defRPr/>
            </a:lvl1pPr>
          </a:lstStyle>
          <a:p>
            <a:pPr>
              <a:defRPr/>
            </a:pPr>
            <a:r>
              <a:rPr lang="en-US" dirty="0" smtClean="0"/>
              <a:t>July 2015</a:t>
            </a:r>
            <a:endParaRPr lang="en-US" dirty="0"/>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Jonathan Segev (Intel)</a:t>
            </a:r>
            <a:endParaRPr lang="en-US" dirty="0"/>
          </a:p>
        </p:txBody>
      </p:sp>
      <p:sp>
        <p:nvSpPr>
          <p:cNvPr id="6" name="Rectangle 6"/>
          <p:cNvSpPr>
            <a:spLocks noGrp="1" noChangeArrowheads="1"/>
          </p:cNvSpPr>
          <p:nvPr>
            <p:ph type="sldNum" sz="quarter" idx="12"/>
          </p:nvPr>
        </p:nvSpPr>
        <p:spPr/>
        <p:txBody>
          <a:bodyPr/>
          <a:lstStyle>
            <a:lvl1pPr>
              <a:defRPr/>
            </a:lvl1pPr>
          </a:lstStyle>
          <a:p>
            <a:r>
              <a:rPr lang="en-US" altLang="en-US"/>
              <a:t>Slide </a:t>
            </a:r>
            <a:fld id="{D152BCA7-89AC-46D4-818E-AB7EE2363CCF}" type="slidenum">
              <a:rPr lang="en-US" altLang="en-US"/>
              <a:pPr/>
              <a:t>‹#›</a:t>
            </a:fld>
            <a:endParaRPr lang="en-US" altLang="en-US"/>
          </a:p>
        </p:txBody>
      </p:sp>
    </p:spTree>
    <p:extLst>
      <p:ext uri="{BB962C8B-B14F-4D97-AF65-F5344CB8AC3E}">
        <p14:creationId xmlns:p14="http://schemas.microsoft.com/office/powerpoint/2010/main" val="7305195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xfrm>
            <a:off x="696913" y="332601"/>
            <a:ext cx="1025922" cy="276999"/>
          </a:xfrm>
        </p:spPr>
        <p:txBody>
          <a:bodyPr/>
          <a:lstStyle>
            <a:lvl1pPr>
              <a:defRPr/>
            </a:lvl1pPr>
          </a:lstStyle>
          <a:p>
            <a:pPr>
              <a:defRPr/>
            </a:pPr>
            <a:r>
              <a:rPr lang="en-US" dirty="0" smtClean="0"/>
              <a:t>July  2015</a:t>
            </a:r>
            <a:endParaRPr lang="en-US" dirty="0"/>
          </a:p>
        </p:txBody>
      </p:sp>
      <p:sp>
        <p:nvSpPr>
          <p:cNvPr id="5" name="Rectangle 5"/>
          <p:cNvSpPr>
            <a:spLocks noGrp="1" noChangeArrowheads="1"/>
          </p:cNvSpPr>
          <p:nvPr>
            <p:ph type="ftr" sz="quarter" idx="11"/>
          </p:nvPr>
        </p:nvSpPr>
        <p:spPr/>
        <p:txBody>
          <a:bodyPr/>
          <a:lstStyle>
            <a:lvl1pPr>
              <a:defRPr/>
            </a:lvl1pPr>
          </a:lstStyle>
          <a:p>
            <a:pPr>
              <a:defRPr/>
            </a:pPr>
            <a:r>
              <a:rPr lang="en-US" dirty="0" smtClean="0"/>
              <a:t>Jonathan Segev (Intel)</a:t>
            </a:r>
            <a:endParaRPr lang="en-US" dirty="0"/>
          </a:p>
        </p:txBody>
      </p:sp>
      <p:sp>
        <p:nvSpPr>
          <p:cNvPr id="6" name="Rectangle 6"/>
          <p:cNvSpPr>
            <a:spLocks noGrp="1" noChangeArrowheads="1"/>
          </p:cNvSpPr>
          <p:nvPr>
            <p:ph type="sldNum" sz="quarter" idx="12"/>
          </p:nvPr>
        </p:nvSpPr>
        <p:spPr/>
        <p:txBody>
          <a:bodyPr/>
          <a:lstStyle>
            <a:lvl1pPr>
              <a:defRPr/>
            </a:lvl1pPr>
          </a:lstStyle>
          <a:p>
            <a:r>
              <a:rPr lang="en-US" altLang="en-US"/>
              <a:t>Slide </a:t>
            </a:r>
            <a:fld id="{3CC989CE-3408-4D97-8E27-4599A217B503}" type="slidenum">
              <a:rPr lang="en-US" altLang="en-US"/>
              <a:pPr/>
              <a:t>‹#›</a:t>
            </a:fld>
            <a:endParaRPr lang="en-US" altLang="en-US"/>
          </a:p>
        </p:txBody>
      </p:sp>
    </p:spTree>
    <p:extLst>
      <p:ext uri="{BB962C8B-B14F-4D97-AF65-F5344CB8AC3E}">
        <p14:creationId xmlns:p14="http://schemas.microsoft.com/office/powerpoint/2010/main" val="29503677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xfrm>
            <a:off x="696913" y="332601"/>
            <a:ext cx="1025922" cy="276999"/>
          </a:xfrm>
        </p:spPr>
        <p:txBody>
          <a:bodyPr/>
          <a:lstStyle>
            <a:lvl1pPr>
              <a:defRPr/>
            </a:lvl1pPr>
          </a:lstStyle>
          <a:p>
            <a:pPr>
              <a:defRPr/>
            </a:pPr>
            <a:r>
              <a:rPr lang="en-US" dirty="0" smtClean="0"/>
              <a:t>July  2015</a:t>
            </a:r>
            <a:endParaRPr lang="en-US" dirty="0"/>
          </a:p>
        </p:txBody>
      </p:sp>
      <p:sp>
        <p:nvSpPr>
          <p:cNvPr id="6" name="Rectangle 5"/>
          <p:cNvSpPr>
            <a:spLocks noGrp="1" noChangeArrowheads="1"/>
          </p:cNvSpPr>
          <p:nvPr>
            <p:ph type="ftr" sz="quarter" idx="11"/>
          </p:nvPr>
        </p:nvSpPr>
        <p:spPr/>
        <p:txBody>
          <a:bodyPr/>
          <a:lstStyle>
            <a:lvl1pPr>
              <a:defRPr/>
            </a:lvl1pPr>
          </a:lstStyle>
          <a:p>
            <a:pPr>
              <a:defRPr/>
            </a:pPr>
            <a:r>
              <a:rPr lang="en-US" dirty="0" smtClean="0"/>
              <a:t>Jonathan Segev (Intel)</a:t>
            </a:r>
            <a:endParaRPr lang="en-US" dirty="0"/>
          </a:p>
        </p:txBody>
      </p:sp>
      <p:sp>
        <p:nvSpPr>
          <p:cNvPr id="7" name="Rectangle 6"/>
          <p:cNvSpPr>
            <a:spLocks noGrp="1" noChangeArrowheads="1"/>
          </p:cNvSpPr>
          <p:nvPr>
            <p:ph type="sldNum" sz="quarter" idx="12"/>
          </p:nvPr>
        </p:nvSpPr>
        <p:spPr/>
        <p:txBody>
          <a:bodyPr/>
          <a:lstStyle>
            <a:lvl1pPr>
              <a:defRPr/>
            </a:lvl1pPr>
          </a:lstStyle>
          <a:p>
            <a:r>
              <a:rPr lang="en-US" altLang="en-US"/>
              <a:t>Slide </a:t>
            </a:r>
            <a:fld id="{446E5529-AF7F-43DD-99E8-5FA51CD3AD17}" type="slidenum">
              <a:rPr lang="en-US" altLang="en-US"/>
              <a:pPr/>
              <a:t>‹#›</a:t>
            </a:fld>
            <a:endParaRPr lang="en-US" altLang="en-US"/>
          </a:p>
        </p:txBody>
      </p:sp>
    </p:spTree>
    <p:extLst>
      <p:ext uri="{BB962C8B-B14F-4D97-AF65-F5344CB8AC3E}">
        <p14:creationId xmlns:p14="http://schemas.microsoft.com/office/powerpoint/2010/main" val="29684257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xfrm>
            <a:off x="696913" y="332601"/>
            <a:ext cx="1025922" cy="276999"/>
          </a:xfrm>
        </p:spPr>
        <p:txBody>
          <a:bodyPr/>
          <a:lstStyle>
            <a:lvl1pPr>
              <a:defRPr/>
            </a:lvl1pPr>
          </a:lstStyle>
          <a:p>
            <a:pPr>
              <a:defRPr/>
            </a:pPr>
            <a:r>
              <a:rPr lang="en-US" dirty="0" smtClean="0"/>
              <a:t>July  2015</a:t>
            </a:r>
            <a:endParaRPr lang="en-US" dirty="0"/>
          </a:p>
        </p:txBody>
      </p:sp>
      <p:sp>
        <p:nvSpPr>
          <p:cNvPr id="8" name="Rectangle 5"/>
          <p:cNvSpPr>
            <a:spLocks noGrp="1" noChangeArrowheads="1"/>
          </p:cNvSpPr>
          <p:nvPr>
            <p:ph type="ftr" sz="quarter" idx="11"/>
          </p:nvPr>
        </p:nvSpPr>
        <p:spPr/>
        <p:txBody>
          <a:bodyPr/>
          <a:lstStyle>
            <a:lvl1pPr>
              <a:defRPr/>
            </a:lvl1pPr>
          </a:lstStyle>
          <a:p>
            <a:pPr>
              <a:defRPr/>
            </a:pPr>
            <a:r>
              <a:rPr lang="en-US" dirty="0" smtClean="0"/>
              <a:t>Jonathan Segev (Intel)</a:t>
            </a:r>
            <a:endParaRPr lang="en-US" dirty="0"/>
          </a:p>
        </p:txBody>
      </p:sp>
      <p:sp>
        <p:nvSpPr>
          <p:cNvPr id="9" name="Rectangle 6"/>
          <p:cNvSpPr>
            <a:spLocks noGrp="1" noChangeArrowheads="1"/>
          </p:cNvSpPr>
          <p:nvPr>
            <p:ph type="sldNum" sz="quarter" idx="12"/>
          </p:nvPr>
        </p:nvSpPr>
        <p:spPr/>
        <p:txBody>
          <a:bodyPr/>
          <a:lstStyle>
            <a:lvl1pPr>
              <a:defRPr/>
            </a:lvl1pPr>
          </a:lstStyle>
          <a:p>
            <a:r>
              <a:rPr lang="en-US" altLang="en-US"/>
              <a:t>Slide </a:t>
            </a:r>
            <a:fld id="{7A4F8711-2182-4E93-917F-A64048038B2E}" type="slidenum">
              <a:rPr lang="en-US" altLang="en-US"/>
              <a:pPr/>
              <a:t>‹#›</a:t>
            </a:fld>
            <a:endParaRPr lang="en-US" altLang="en-US"/>
          </a:p>
        </p:txBody>
      </p:sp>
    </p:spTree>
    <p:extLst>
      <p:ext uri="{BB962C8B-B14F-4D97-AF65-F5344CB8AC3E}">
        <p14:creationId xmlns:p14="http://schemas.microsoft.com/office/powerpoint/2010/main" val="85824056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xfrm>
            <a:off x="696913" y="332601"/>
            <a:ext cx="1025922" cy="276999"/>
          </a:xfrm>
        </p:spPr>
        <p:txBody>
          <a:bodyPr/>
          <a:lstStyle>
            <a:lvl1pPr>
              <a:defRPr/>
            </a:lvl1pPr>
          </a:lstStyle>
          <a:p>
            <a:pPr>
              <a:defRPr/>
            </a:pPr>
            <a:r>
              <a:rPr lang="en-US" dirty="0" smtClean="0"/>
              <a:t>July  2015</a:t>
            </a:r>
            <a:endParaRPr lang="en-US" dirty="0"/>
          </a:p>
        </p:txBody>
      </p:sp>
      <p:sp>
        <p:nvSpPr>
          <p:cNvPr id="4" name="Rectangle 5"/>
          <p:cNvSpPr>
            <a:spLocks noGrp="1" noChangeArrowheads="1"/>
          </p:cNvSpPr>
          <p:nvPr>
            <p:ph type="ftr" sz="quarter" idx="11"/>
          </p:nvPr>
        </p:nvSpPr>
        <p:spPr/>
        <p:txBody>
          <a:bodyPr/>
          <a:lstStyle>
            <a:lvl1pPr>
              <a:defRPr/>
            </a:lvl1pPr>
          </a:lstStyle>
          <a:p>
            <a:pPr>
              <a:defRPr/>
            </a:pPr>
            <a:r>
              <a:rPr lang="en-US" dirty="0" smtClean="0"/>
              <a:t>Jonathan Segev (Intel)</a:t>
            </a:r>
            <a:endParaRPr lang="en-US" dirty="0"/>
          </a:p>
        </p:txBody>
      </p:sp>
      <p:sp>
        <p:nvSpPr>
          <p:cNvPr id="5" name="Rectangle 6"/>
          <p:cNvSpPr>
            <a:spLocks noGrp="1" noChangeArrowheads="1"/>
          </p:cNvSpPr>
          <p:nvPr>
            <p:ph type="sldNum" sz="quarter" idx="12"/>
          </p:nvPr>
        </p:nvSpPr>
        <p:spPr/>
        <p:txBody>
          <a:bodyPr/>
          <a:lstStyle>
            <a:lvl1pPr>
              <a:defRPr/>
            </a:lvl1pPr>
          </a:lstStyle>
          <a:p>
            <a:r>
              <a:rPr lang="en-US" altLang="en-US"/>
              <a:t>Slide </a:t>
            </a:r>
            <a:fld id="{92428D76-CD5B-4012-A8EA-1F800D26C4AA}" type="slidenum">
              <a:rPr lang="en-US" altLang="en-US"/>
              <a:pPr/>
              <a:t>‹#›</a:t>
            </a:fld>
            <a:endParaRPr lang="en-US" altLang="en-US"/>
          </a:p>
        </p:txBody>
      </p:sp>
    </p:spTree>
    <p:extLst>
      <p:ext uri="{BB962C8B-B14F-4D97-AF65-F5344CB8AC3E}">
        <p14:creationId xmlns:p14="http://schemas.microsoft.com/office/powerpoint/2010/main" val="96441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xfrm>
            <a:off x="696913" y="332601"/>
            <a:ext cx="1025922" cy="276999"/>
          </a:xfrm>
        </p:spPr>
        <p:txBody>
          <a:bodyPr/>
          <a:lstStyle>
            <a:lvl1pPr>
              <a:defRPr/>
            </a:lvl1pPr>
          </a:lstStyle>
          <a:p>
            <a:pPr>
              <a:defRPr/>
            </a:pPr>
            <a:r>
              <a:rPr lang="en-US" dirty="0" smtClean="0"/>
              <a:t>July  2015</a:t>
            </a:r>
            <a:endParaRPr lang="en-US" dirty="0"/>
          </a:p>
        </p:txBody>
      </p:sp>
      <p:sp>
        <p:nvSpPr>
          <p:cNvPr id="3" name="Rectangle 5"/>
          <p:cNvSpPr>
            <a:spLocks noGrp="1" noChangeArrowheads="1"/>
          </p:cNvSpPr>
          <p:nvPr>
            <p:ph type="ftr" sz="quarter" idx="11"/>
          </p:nvPr>
        </p:nvSpPr>
        <p:spPr/>
        <p:txBody>
          <a:bodyPr/>
          <a:lstStyle>
            <a:lvl1pPr>
              <a:defRPr/>
            </a:lvl1pPr>
          </a:lstStyle>
          <a:p>
            <a:pPr>
              <a:defRPr/>
            </a:pPr>
            <a:r>
              <a:rPr lang="en-US" dirty="0" smtClean="0"/>
              <a:t>Jonathan Segev (Intel)</a:t>
            </a:r>
            <a:endParaRPr lang="en-US" dirty="0"/>
          </a:p>
        </p:txBody>
      </p:sp>
      <p:sp>
        <p:nvSpPr>
          <p:cNvPr id="4" name="Rectangle 6"/>
          <p:cNvSpPr>
            <a:spLocks noGrp="1" noChangeArrowheads="1"/>
          </p:cNvSpPr>
          <p:nvPr>
            <p:ph type="sldNum" sz="quarter" idx="12"/>
          </p:nvPr>
        </p:nvSpPr>
        <p:spPr/>
        <p:txBody>
          <a:bodyPr/>
          <a:lstStyle>
            <a:lvl1pPr>
              <a:defRPr/>
            </a:lvl1pPr>
          </a:lstStyle>
          <a:p>
            <a:r>
              <a:rPr lang="en-US" altLang="en-US"/>
              <a:t>Slide </a:t>
            </a:r>
            <a:fld id="{B948AC4D-17AF-4CEE-AE36-F58382D908F2}" type="slidenum">
              <a:rPr lang="en-US" altLang="en-US"/>
              <a:pPr/>
              <a:t>‹#›</a:t>
            </a:fld>
            <a:endParaRPr lang="en-US" altLang="en-US"/>
          </a:p>
        </p:txBody>
      </p:sp>
    </p:spTree>
    <p:extLst>
      <p:ext uri="{BB962C8B-B14F-4D97-AF65-F5344CB8AC3E}">
        <p14:creationId xmlns:p14="http://schemas.microsoft.com/office/powerpoint/2010/main" val="33016946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xfrm>
            <a:off x="696913" y="332601"/>
            <a:ext cx="1025922" cy="276999"/>
          </a:xfrm>
        </p:spPr>
        <p:txBody>
          <a:bodyPr/>
          <a:lstStyle>
            <a:lvl1pPr>
              <a:defRPr/>
            </a:lvl1pPr>
          </a:lstStyle>
          <a:p>
            <a:pPr>
              <a:defRPr/>
            </a:pPr>
            <a:r>
              <a:rPr lang="en-US" dirty="0" smtClean="0"/>
              <a:t>July  2015</a:t>
            </a:r>
            <a:endParaRPr lang="en-US" dirty="0"/>
          </a:p>
        </p:txBody>
      </p:sp>
      <p:sp>
        <p:nvSpPr>
          <p:cNvPr id="6" name="Rectangle 5"/>
          <p:cNvSpPr>
            <a:spLocks noGrp="1" noChangeArrowheads="1"/>
          </p:cNvSpPr>
          <p:nvPr>
            <p:ph type="ftr" sz="quarter" idx="11"/>
          </p:nvPr>
        </p:nvSpPr>
        <p:spPr/>
        <p:txBody>
          <a:bodyPr/>
          <a:lstStyle>
            <a:lvl1pPr>
              <a:defRPr/>
            </a:lvl1pPr>
          </a:lstStyle>
          <a:p>
            <a:pPr>
              <a:defRPr/>
            </a:pPr>
            <a:r>
              <a:rPr lang="en-US" dirty="0" smtClean="0"/>
              <a:t>Jonathan Segev (Intel)</a:t>
            </a:r>
            <a:endParaRPr lang="en-US" dirty="0"/>
          </a:p>
        </p:txBody>
      </p:sp>
      <p:sp>
        <p:nvSpPr>
          <p:cNvPr id="7" name="Rectangle 6"/>
          <p:cNvSpPr>
            <a:spLocks noGrp="1" noChangeArrowheads="1"/>
          </p:cNvSpPr>
          <p:nvPr>
            <p:ph type="sldNum" sz="quarter" idx="12"/>
          </p:nvPr>
        </p:nvSpPr>
        <p:spPr/>
        <p:txBody>
          <a:bodyPr/>
          <a:lstStyle>
            <a:lvl1pPr>
              <a:defRPr/>
            </a:lvl1pPr>
          </a:lstStyle>
          <a:p>
            <a:r>
              <a:rPr lang="en-US" altLang="en-US"/>
              <a:t>Slide </a:t>
            </a:r>
            <a:fld id="{5CEB95E7-BA1B-4250-B528-3CF394CF2D76}" type="slidenum">
              <a:rPr lang="en-US" altLang="en-US"/>
              <a:pPr/>
              <a:t>‹#›</a:t>
            </a:fld>
            <a:endParaRPr lang="en-US" altLang="en-US"/>
          </a:p>
        </p:txBody>
      </p:sp>
    </p:spTree>
    <p:extLst>
      <p:ext uri="{BB962C8B-B14F-4D97-AF65-F5344CB8AC3E}">
        <p14:creationId xmlns:p14="http://schemas.microsoft.com/office/powerpoint/2010/main" val="19559670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xfrm>
            <a:off x="696913" y="332601"/>
            <a:ext cx="1025922" cy="276999"/>
          </a:xfrm>
        </p:spPr>
        <p:txBody>
          <a:bodyPr/>
          <a:lstStyle>
            <a:lvl1pPr>
              <a:defRPr/>
            </a:lvl1pPr>
          </a:lstStyle>
          <a:p>
            <a:pPr>
              <a:defRPr/>
            </a:pPr>
            <a:r>
              <a:rPr lang="en-US" dirty="0" smtClean="0"/>
              <a:t>July  2015</a:t>
            </a:r>
            <a:endParaRPr lang="en-US" dirty="0"/>
          </a:p>
        </p:txBody>
      </p:sp>
      <p:sp>
        <p:nvSpPr>
          <p:cNvPr id="6" name="Rectangle 5"/>
          <p:cNvSpPr>
            <a:spLocks noGrp="1" noChangeArrowheads="1"/>
          </p:cNvSpPr>
          <p:nvPr>
            <p:ph type="ftr" sz="quarter" idx="11"/>
          </p:nvPr>
        </p:nvSpPr>
        <p:spPr/>
        <p:txBody>
          <a:bodyPr/>
          <a:lstStyle>
            <a:lvl1pPr>
              <a:defRPr/>
            </a:lvl1pPr>
          </a:lstStyle>
          <a:p>
            <a:pPr>
              <a:defRPr/>
            </a:pPr>
            <a:r>
              <a:rPr lang="en-US" dirty="0" smtClean="0"/>
              <a:t>Jonathan Segev (Intel)</a:t>
            </a:r>
            <a:endParaRPr lang="en-US" dirty="0"/>
          </a:p>
        </p:txBody>
      </p:sp>
      <p:sp>
        <p:nvSpPr>
          <p:cNvPr id="7" name="Rectangle 6"/>
          <p:cNvSpPr>
            <a:spLocks noGrp="1" noChangeArrowheads="1"/>
          </p:cNvSpPr>
          <p:nvPr>
            <p:ph type="sldNum" sz="quarter" idx="12"/>
          </p:nvPr>
        </p:nvSpPr>
        <p:spPr/>
        <p:txBody>
          <a:bodyPr/>
          <a:lstStyle>
            <a:lvl1pPr>
              <a:defRPr/>
            </a:lvl1pPr>
          </a:lstStyle>
          <a:p>
            <a:r>
              <a:rPr lang="en-US" altLang="en-US"/>
              <a:t>Slide </a:t>
            </a:r>
            <a:fld id="{3F60165E-0A82-4B03-B861-83DFBC6460A0}" type="slidenum">
              <a:rPr lang="en-US" altLang="en-US"/>
              <a:pPr/>
              <a:t>‹#›</a:t>
            </a:fld>
            <a:endParaRPr lang="en-US" altLang="en-US"/>
          </a:p>
        </p:txBody>
      </p:sp>
    </p:spTree>
    <p:extLst>
      <p:ext uri="{BB962C8B-B14F-4D97-AF65-F5344CB8AC3E}">
        <p14:creationId xmlns:p14="http://schemas.microsoft.com/office/powerpoint/2010/main" val="30879370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858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ctr" anchorCtr="0" compatLnSpc="1">
            <a:prstTxWarp prst="textNoShape">
              <a:avLst/>
            </a:prstTxWarp>
          </a:bodyPr>
          <a:lstStyle/>
          <a:p>
            <a:pPr lvl="0"/>
            <a:r>
              <a:rPr lang="en-US" altLang="en-US" dirty="0" smtClean="0"/>
              <a:t>Click to edit Master title style</a:t>
            </a:r>
          </a:p>
        </p:txBody>
      </p:sp>
      <p:sp>
        <p:nvSpPr>
          <p:cNvPr id="1027" name="Rectangle 3"/>
          <p:cNvSpPr>
            <a:spLocks noGrp="1" noChangeArrowheads="1"/>
          </p:cNvSpPr>
          <p:nvPr>
            <p:ph type="body" idx="1"/>
          </p:nvPr>
        </p:nvSpPr>
        <p:spPr bwMode="auto">
          <a:xfrm>
            <a:off x="685800" y="19812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2075" tIns="46038" rIns="92075" bIns="46038" numCol="1" anchor="t" anchorCtr="0" compatLnSpc="1">
            <a:prstTxWarp prst="textNoShape">
              <a:avLst/>
            </a:prstTxWarp>
          </a:bodyPr>
          <a:lstStyle/>
          <a:p>
            <a:pPr lvl="0"/>
            <a:r>
              <a:rPr lang="en-US" altLang="en-US" dirty="0" smtClean="0"/>
              <a:t>Click to edit Master text styles</a:t>
            </a:r>
          </a:p>
          <a:p>
            <a:pPr lvl="1"/>
            <a:r>
              <a:rPr lang="en-US" altLang="en-US" dirty="0" smtClean="0"/>
              <a:t>Second level</a:t>
            </a:r>
          </a:p>
          <a:p>
            <a:pPr lvl="2"/>
            <a:r>
              <a:rPr lang="en-US" altLang="en-US" dirty="0" smtClean="0"/>
              <a:t>Third level</a:t>
            </a:r>
          </a:p>
          <a:p>
            <a:pPr lvl="3"/>
            <a:r>
              <a:rPr lang="en-US" altLang="en-US" dirty="0" smtClean="0"/>
              <a:t>Fourth level</a:t>
            </a:r>
          </a:p>
          <a:p>
            <a:pPr lvl="4"/>
            <a:r>
              <a:rPr lang="en-US" altLang="en-US" dirty="0" smtClean="0"/>
              <a:t>Fifth level</a:t>
            </a:r>
          </a:p>
        </p:txBody>
      </p:sp>
      <p:sp>
        <p:nvSpPr>
          <p:cNvPr id="1028" name="Rectangle 4"/>
          <p:cNvSpPr>
            <a:spLocks noGrp="1" noChangeArrowheads="1"/>
          </p:cNvSpPr>
          <p:nvPr>
            <p:ph type="dt" sz="half" idx="2"/>
          </p:nvPr>
        </p:nvSpPr>
        <p:spPr bwMode="auto">
          <a:xfrm>
            <a:off x="696913" y="332601"/>
            <a:ext cx="1000274" cy="276999"/>
          </a:xfrm>
          <a:prstGeom prst="rect">
            <a:avLst/>
          </a:prstGeom>
          <a:noFill/>
          <a:ln w="9525">
            <a:noFill/>
            <a:miter lim="800000"/>
            <a:headEnd/>
            <a:tailEnd/>
          </a:ln>
          <a:effectLst/>
        </p:spPr>
        <p:txBody>
          <a:bodyPr vert="horz" wrap="none" lIns="0" tIns="0" rIns="0" bIns="0" numCol="1" anchor="b" anchorCtr="0" compatLnSpc="1">
            <a:prstTxWarp prst="textNoShape">
              <a:avLst/>
            </a:prstTxWarp>
            <a:spAutoFit/>
          </a:bodyPr>
          <a:lstStyle>
            <a:lvl1pPr>
              <a:defRPr sz="1800" b="1">
                <a:latin typeface="Times New Roman" pitchFamily="18" charset="0"/>
                <a:ea typeface="+mn-ea"/>
                <a:cs typeface="+mn-cs"/>
              </a:defRPr>
            </a:lvl1pPr>
          </a:lstStyle>
          <a:p>
            <a:pPr>
              <a:defRPr/>
            </a:pPr>
            <a:r>
              <a:rPr lang="en-US" dirty="0" smtClean="0"/>
              <a:t>July 2015 </a:t>
            </a:r>
            <a:endParaRPr lang="en-US" dirty="0"/>
          </a:p>
        </p:txBody>
      </p:sp>
      <p:sp>
        <p:nvSpPr>
          <p:cNvPr id="1029" name="Rectangle 5"/>
          <p:cNvSpPr>
            <a:spLocks noGrp="1" noChangeArrowheads="1"/>
          </p:cNvSpPr>
          <p:nvPr>
            <p:ph type="ftr" sz="quarter" idx="3"/>
          </p:nvPr>
        </p:nvSpPr>
        <p:spPr bwMode="auto">
          <a:xfrm>
            <a:off x="5791200" y="6475413"/>
            <a:ext cx="2752725" cy="184150"/>
          </a:xfrm>
          <a:prstGeom prst="rect">
            <a:avLst/>
          </a:prstGeom>
          <a:noFill/>
          <a:ln w="9525">
            <a:noFill/>
            <a:miter lim="800000"/>
            <a:headEnd/>
            <a:tailEnd/>
          </a:ln>
          <a:effectLst/>
        </p:spPr>
        <p:txBody>
          <a:bodyPr vert="horz" wrap="square" lIns="0" tIns="0" rIns="0" bIns="0" numCol="1" anchor="t" anchorCtr="0" compatLnSpc="1">
            <a:prstTxWarp prst="textNoShape">
              <a:avLst/>
            </a:prstTxWarp>
            <a:spAutoFit/>
          </a:bodyPr>
          <a:lstStyle>
            <a:lvl1pPr algn="r">
              <a:defRPr>
                <a:latin typeface="Times New Roman" pitchFamily="18" charset="0"/>
                <a:ea typeface="+mn-ea"/>
                <a:cs typeface="+mn-cs"/>
              </a:defRPr>
            </a:lvl1pPr>
          </a:lstStyle>
          <a:p>
            <a:pPr>
              <a:defRPr/>
            </a:pPr>
            <a:r>
              <a:rPr lang="en-US" dirty="0" smtClean="0"/>
              <a:t>Jonathan Segev (Intel)</a:t>
            </a:r>
            <a:endParaRPr lang="en-US" dirty="0"/>
          </a:p>
        </p:txBody>
      </p:sp>
      <p:sp>
        <p:nvSpPr>
          <p:cNvPr id="1030" name="Rectangle 6"/>
          <p:cNvSpPr>
            <a:spLocks noGrp="1" noChangeArrowheads="1"/>
          </p:cNvSpPr>
          <p:nvPr>
            <p:ph type="sldNum" sz="quarter" idx="4"/>
          </p:nvPr>
        </p:nvSpPr>
        <p:spPr bwMode="auto">
          <a:xfrm>
            <a:off x="4344988" y="6475413"/>
            <a:ext cx="530225" cy="182562"/>
          </a:xfrm>
          <a:prstGeom prst="rect">
            <a:avLst/>
          </a:prstGeom>
          <a:noFill/>
          <a:ln w="9525">
            <a:noFill/>
            <a:miter lim="800000"/>
            <a:headEnd/>
            <a:tailEnd/>
          </a:ln>
          <a:effectLst/>
        </p:spPr>
        <p:txBody>
          <a:bodyPr vert="horz" wrap="none" lIns="0" tIns="0" rIns="0" bIns="0" numCol="1" anchor="t" anchorCtr="0" compatLnSpc="1">
            <a:prstTxWarp prst="textNoShape">
              <a:avLst/>
            </a:prstTxWarp>
            <a:spAutoFit/>
          </a:bodyPr>
          <a:lstStyle>
            <a:lvl1pPr algn="ctr">
              <a:defRPr/>
            </a:lvl1pPr>
          </a:lstStyle>
          <a:p>
            <a:r>
              <a:rPr lang="en-US" altLang="en-US"/>
              <a:t>Slide </a:t>
            </a:r>
            <a:fld id="{3876AB2F-9FEE-40B4-9C72-38E527384AF1}" type="slidenum">
              <a:rPr lang="en-US" altLang="en-US"/>
              <a:pPr/>
              <a:t>‹#›</a:t>
            </a:fld>
            <a:endParaRPr lang="en-US" altLang="en-US"/>
          </a:p>
        </p:txBody>
      </p:sp>
      <p:sp>
        <p:nvSpPr>
          <p:cNvPr id="1031" name="Rectangle 7"/>
          <p:cNvSpPr>
            <a:spLocks noChangeArrowheads="1"/>
          </p:cNvSpPr>
          <p:nvPr/>
        </p:nvSpPr>
        <p:spPr bwMode="auto">
          <a:xfrm>
            <a:off x="5175185" y="332601"/>
            <a:ext cx="3283015"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nchor="b">
            <a:spAutoFit/>
          </a:bodyPr>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457200">
              <a:defRPr sz="1200">
                <a:solidFill>
                  <a:schemeClr val="tx1"/>
                </a:solidFill>
                <a:latin typeface="Times New Roman" panose="02020603050405020304" pitchFamily="18" charset="0"/>
                <a:ea typeface="MS PGothic" panose="020B0600070205080204" pitchFamily="34" charset="-128"/>
              </a:defRPr>
            </a:lvl5pPr>
            <a:lvl6pPr marL="9144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1371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18288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22860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lvl="4" algn="r"/>
            <a:r>
              <a:rPr lang="en-US" altLang="en-US" sz="1800" b="1" dirty="0"/>
              <a:t>doc.: </a:t>
            </a:r>
            <a:r>
              <a:rPr lang="en-US" altLang="en-US" sz="1800" b="1" dirty="0" smtClean="0"/>
              <a:t>IEEE </a:t>
            </a:r>
            <a:r>
              <a:rPr lang="en-US" altLang="en-US" sz="1800" b="1" dirty="0" smtClean="0"/>
              <a:t>802.11-15/0752r1</a:t>
            </a:r>
            <a:endParaRPr lang="en-US" altLang="en-US" sz="1800" b="1" dirty="0"/>
          </a:p>
        </p:txBody>
      </p:sp>
      <p:sp>
        <p:nvSpPr>
          <p:cNvPr id="1032" name="Line 8"/>
          <p:cNvSpPr>
            <a:spLocks noChangeShapeType="1"/>
          </p:cNvSpPr>
          <p:nvPr/>
        </p:nvSpPr>
        <p:spPr bwMode="auto">
          <a:xfrm>
            <a:off x="685800" y="609600"/>
            <a:ext cx="77724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
        <p:nvSpPr>
          <p:cNvPr id="1033" name="Rectangle 9"/>
          <p:cNvSpPr>
            <a:spLocks noChangeArrowheads="1"/>
          </p:cNvSpPr>
          <p:nvPr/>
        </p:nvSpPr>
        <p:spPr bwMode="auto">
          <a:xfrm>
            <a:off x="685800" y="6475413"/>
            <a:ext cx="711200"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Submission</a:t>
            </a:r>
          </a:p>
        </p:txBody>
      </p:sp>
      <p:sp>
        <p:nvSpPr>
          <p:cNvPr id="1034" name="Line 10"/>
          <p:cNvSpPr>
            <a:spLocks noChangeShapeType="1"/>
          </p:cNvSpPr>
          <p:nvPr/>
        </p:nvSpPr>
        <p:spPr bwMode="auto">
          <a:xfrm>
            <a:off x="685800" y="6477000"/>
            <a:ext cx="7848600" cy="0"/>
          </a:xfrm>
          <a:prstGeom prst="line">
            <a:avLst/>
          </a:prstGeom>
          <a:noFill/>
          <a:ln w="12700">
            <a:solidFill>
              <a:schemeClr val="tx1"/>
            </a:solidFill>
            <a:round/>
            <a:headEnd type="none" w="sm" len="sm"/>
            <a:tailEnd type="none" w="sm" len="sm"/>
          </a:ln>
          <a:extLst>
            <a:ext uri="{909E8E84-426E-40DD-AFC4-6F175D3DCCD1}">
              <a14:hiddenFill xmlns:a14="http://schemas.microsoft.com/office/drawing/2010/main">
                <a:noFill/>
              </a14:hiddenFill>
            </a:ext>
          </a:extLst>
        </p:spPr>
        <p:txBody>
          <a:bodyPr wrap="none" anchor="ctr"/>
          <a:lstStyle/>
          <a:p>
            <a:endParaRPr lang="en-US"/>
          </a:p>
        </p:txBody>
      </p:sp>
    </p:spTree>
  </p:cSld>
  <p:clrMap bg1="lt1" tx1="dk1" bg2="lt2" tx2="dk2" accent1="accent1" accent2="accent2" accent3="accent3" accent4="accent4" accent5="accent5" accent6="accent6" hlink="hlink" folHlink="folHlink"/>
  <p:sldLayoutIdLst>
    <p:sldLayoutId id="2147484045" r:id="rId1"/>
    <p:sldLayoutId id="2147484046" r:id="rId2"/>
    <p:sldLayoutId id="2147484047" r:id="rId3"/>
    <p:sldLayoutId id="2147484048" r:id="rId4"/>
    <p:sldLayoutId id="2147484049" r:id="rId5"/>
    <p:sldLayoutId id="2147484050" r:id="rId6"/>
    <p:sldLayoutId id="2147484051" r:id="rId7"/>
    <p:sldLayoutId id="2147484052" r:id="rId8"/>
    <p:sldLayoutId id="2147484053" r:id="rId9"/>
    <p:sldLayoutId id="2147484054" r:id="rId10"/>
    <p:sldLayoutId id="2147484055" r:id="rId11"/>
  </p:sldLayoutIdLst>
  <p:hf hdr="0"/>
  <p:txStyles>
    <p:titleStyle>
      <a:lvl1pPr algn="ctr" rtl="0" eaLnBrk="0" fontAlgn="base" hangingPunct="0">
        <a:spcBef>
          <a:spcPct val="0"/>
        </a:spcBef>
        <a:spcAft>
          <a:spcPct val="0"/>
        </a:spcAft>
        <a:defRPr sz="3200" b="1">
          <a:solidFill>
            <a:schemeClr val="tx2"/>
          </a:solidFill>
          <a:latin typeface="+mj-lt"/>
          <a:ea typeface="MS PGothic" pitchFamily="34" charset="-128"/>
          <a:cs typeface="MS PGothic" charset="0"/>
        </a:defRPr>
      </a:lvl1pPr>
      <a:lvl2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2pPr>
      <a:lvl3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3pPr>
      <a:lvl4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4pPr>
      <a:lvl5pPr algn="ctr" rtl="0" eaLnBrk="0" fontAlgn="base" hangingPunct="0">
        <a:spcBef>
          <a:spcPct val="0"/>
        </a:spcBef>
        <a:spcAft>
          <a:spcPct val="0"/>
        </a:spcAft>
        <a:defRPr sz="3200" b="1">
          <a:solidFill>
            <a:schemeClr val="tx2"/>
          </a:solidFill>
          <a:latin typeface="Times New Roman" pitchFamily="18" charset="0"/>
          <a:ea typeface="MS PGothic" pitchFamily="34" charset="-128"/>
          <a:cs typeface="MS PGothic" charset="0"/>
        </a:defRPr>
      </a:lvl5pPr>
      <a:lvl6pPr marL="457200" algn="ctr" rtl="0" eaLnBrk="0" fontAlgn="base" hangingPunct="0">
        <a:spcBef>
          <a:spcPct val="0"/>
        </a:spcBef>
        <a:spcAft>
          <a:spcPct val="0"/>
        </a:spcAft>
        <a:defRPr sz="3200" b="1">
          <a:solidFill>
            <a:schemeClr val="tx2"/>
          </a:solidFill>
          <a:latin typeface="Times New Roman" pitchFamily="18" charset="0"/>
        </a:defRPr>
      </a:lvl6pPr>
      <a:lvl7pPr marL="914400" algn="ctr" rtl="0" eaLnBrk="0" fontAlgn="base" hangingPunct="0">
        <a:spcBef>
          <a:spcPct val="0"/>
        </a:spcBef>
        <a:spcAft>
          <a:spcPct val="0"/>
        </a:spcAft>
        <a:defRPr sz="3200" b="1">
          <a:solidFill>
            <a:schemeClr val="tx2"/>
          </a:solidFill>
          <a:latin typeface="Times New Roman" pitchFamily="18" charset="0"/>
        </a:defRPr>
      </a:lvl7pPr>
      <a:lvl8pPr marL="1371600" algn="ctr" rtl="0" eaLnBrk="0" fontAlgn="base" hangingPunct="0">
        <a:spcBef>
          <a:spcPct val="0"/>
        </a:spcBef>
        <a:spcAft>
          <a:spcPct val="0"/>
        </a:spcAft>
        <a:defRPr sz="3200" b="1">
          <a:solidFill>
            <a:schemeClr val="tx2"/>
          </a:solidFill>
          <a:latin typeface="Times New Roman" pitchFamily="18" charset="0"/>
        </a:defRPr>
      </a:lvl8pPr>
      <a:lvl9pPr marL="1828800" algn="ctr" rtl="0" eaLnBrk="0" fontAlgn="base" hangingPunct="0">
        <a:spcBef>
          <a:spcPct val="0"/>
        </a:spcBef>
        <a:spcAft>
          <a:spcPct val="0"/>
        </a:spcAft>
        <a:defRPr sz="3200" b="1">
          <a:solidFill>
            <a:schemeClr val="tx2"/>
          </a:solidFill>
          <a:latin typeface="Times New Roman" pitchFamily="18" charset="0"/>
        </a:defRPr>
      </a:lvl9pPr>
    </p:titleStyle>
    <p:bodyStyle>
      <a:lvl1pPr marL="342900" indent="-342900" algn="l" rtl="0" eaLnBrk="0" fontAlgn="base" hangingPunct="0">
        <a:spcBef>
          <a:spcPct val="20000"/>
        </a:spcBef>
        <a:spcAft>
          <a:spcPct val="0"/>
        </a:spcAft>
        <a:buChar char="•"/>
        <a:defRPr sz="2400" b="1">
          <a:solidFill>
            <a:schemeClr val="tx1"/>
          </a:solidFill>
          <a:latin typeface="+mn-lt"/>
          <a:ea typeface="MS PGothic" pitchFamily="34" charset="-128"/>
          <a:cs typeface="MS PGothic" charset="0"/>
        </a:defRPr>
      </a:lvl1pPr>
      <a:lvl2pPr marL="742950" indent="-285750" algn="l" rtl="0" eaLnBrk="0" fontAlgn="base" hangingPunct="0">
        <a:spcBef>
          <a:spcPct val="20000"/>
        </a:spcBef>
        <a:spcAft>
          <a:spcPct val="0"/>
        </a:spcAft>
        <a:buChar char="–"/>
        <a:defRPr sz="2000">
          <a:solidFill>
            <a:schemeClr val="tx1"/>
          </a:solidFill>
          <a:latin typeface="+mn-lt"/>
          <a:ea typeface="MS PGothic" pitchFamily="34" charset="-128"/>
          <a:cs typeface="MS PGothic" charset="0"/>
        </a:defRPr>
      </a:lvl2pPr>
      <a:lvl3pPr marL="1085850" indent="-228600" algn="l" rtl="0" eaLnBrk="0" fontAlgn="base" hangingPunct="0">
        <a:spcBef>
          <a:spcPct val="20000"/>
        </a:spcBef>
        <a:spcAft>
          <a:spcPct val="0"/>
        </a:spcAft>
        <a:buChar char="•"/>
        <a:defRPr>
          <a:solidFill>
            <a:schemeClr val="tx1"/>
          </a:solidFill>
          <a:latin typeface="+mn-lt"/>
          <a:ea typeface="MS PGothic" pitchFamily="34" charset="-128"/>
          <a:cs typeface="MS PGothic" charset="0"/>
        </a:defRPr>
      </a:lvl3pPr>
      <a:lvl4pPr marL="14287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4pPr>
      <a:lvl5pPr marL="1771650" indent="-228600" algn="l" rtl="0" eaLnBrk="0" fontAlgn="base" hangingPunct="0">
        <a:spcBef>
          <a:spcPct val="20000"/>
        </a:spcBef>
        <a:spcAft>
          <a:spcPct val="0"/>
        </a:spcAft>
        <a:buChar char="•"/>
        <a:defRPr sz="1600">
          <a:solidFill>
            <a:schemeClr val="tx1"/>
          </a:solidFill>
          <a:latin typeface="+mn-lt"/>
          <a:ea typeface="MS PGothic" pitchFamily="34" charset="-128"/>
          <a:cs typeface="MS PGothic" charset="0"/>
        </a:defRPr>
      </a:lvl5pPr>
      <a:lvl6pPr marL="2228850" indent="-228600" algn="l" rtl="0" eaLnBrk="0" fontAlgn="base" hangingPunct="0">
        <a:spcBef>
          <a:spcPct val="20000"/>
        </a:spcBef>
        <a:spcAft>
          <a:spcPct val="0"/>
        </a:spcAft>
        <a:buChar char="•"/>
        <a:defRPr sz="1600">
          <a:solidFill>
            <a:schemeClr val="tx1"/>
          </a:solidFill>
          <a:latin typeface="+mn-lt"/>
        </a:defRPr>
      </a:lvl6pPr>
      <a:lvl7pPr marL="2686050" indent="-228600" algn="l" rtl="0" eaLnBrk="0" fontAlgn="base" hangingPunct="0">
        <a:spcBef>
          <a:spcPct val="20000"/>
        </a:spcBef>
        <a:spcAft>
          <a:spcPct val="0"/>
        </a:spcAft>
        <a:buChar char="•"/>
        <a:defRPr sz="1600">
          <a:solidFill>
            <a:schemeClr val="tx1"/>
          </a:solidFill>
          <a:latin typeface="+mn-lt"/>
        </a:defRPr>
      </a:lvl7pPr>
      <a:lvl8pPr marL="3143250" indent="-228600" algn="l" rtl="0" eaLnBrk="0" fontAlgn="base" hangingPunct="0">
        <a:spcBef>
          <a:spcPct val="20000"/>
        </a:spcBef>
        <a:spcAft>
          <a:spcPct val="0"/>
        </a:spcAft>
        <a:buChar char="•"/>
        <a:defRPr sz="1600">
          <a:solidFill>
            <a:schemeClr val="tx1"/>
          </a:solidFill>
          <a:latin typeface="+mn-lt"/>
        </a:defRPr>
      </a:lvl8pPr>
      <a:lvl9pPr marL="3600450" indent="-228600" algn="l" rtl="0" eaLnBrk="0" fontAlgn="base" hangingPunct="0">
        <a:spcBef>
          <a:spcPct val="20000"/>
        </a:spcBef>
        <a:spcAft>
          <a:spcPct val="0"/>
        </a:spcAft>
        <a:buChar char="•"/>
        <a:defRPr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emf"/><Relationship Id="rId4" Type="http://schemas.openxmlformats.org/officeDocument/2006/relationships/oleObject" Target="../embeddings/Microsoft_Word_97_-_2003_Document1.doc"/></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tandards.ieee.org/guides/bylaws/sect6-7.html#6" TargetMode="External"/><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hyperlink" Target="http://standards.ieee.org/board/pat/pat-material.html" TargetMode="External"/><Relationship Id="rId4" Type="http://schemas.openxmlformats.org/officeDocument/2006/relationships/hyperlink" Target="http://standards.ieee.org/guides/opman/sect6.html#6.3"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tandards.ieee.org/develop/policies/bylaws/sb_bylaws.pdf" TargetMode="External"/><Relationship Id="rId2" Type="http://schemas.openxmlformats.org/officeDocument/2006/relationships/hyperlink" Target="http://standards.ieee.org/develop/policies/bylaws/index.html" TargetMode="External"/><Relationship Id="rId1" Type="http://schemas.openxmlformats.org/officeDocument/2006/relationships/slideLayout" Target="../slideLayouts/slideLayout2.xml"/><Relationship Id="rId6" Type="http://schemas.openxmlformats.org/officeDocument/2006/relationships/hyperlink" Target="http://standards.ieee.org/develop/policies/policy_rev.pdf" TargetMode="External"/><Relationship Id="rId5" Type="http://schemas.openxmlformats.org/officeDocument/2006/relationships/hyperlink" Target="http://standards.ieee.org/develop/policies/opman/sb_om.pdf" TargetMode="External"/><Relationship Id="rId4" Type="http://schemas.openxmlformats.org/officeDocument/2006/relationships/hyperlink" Target="http://standards.ieee.org/develop/policies/opman/index.html" TargetMode="External"/></Relationships>
</file>

<file path=ppt/slides/_rels/slide13.xml.rels><?xml version="1.0" encoding="UTF-8" standalone="yes"?>
<Relationships xmlns="http://schemas.openxmlformats.org/package/2006/relationships"><Relationship Id="rId8" Type="http://schemas.openxmlformats.org/officeDocument/2006/relationships/hyperlink" Target="http://www.ieee802.org/11/Rules/rules.shtml" TargetMode="External"/><Relationship Id="rId3" Type="http://schemas.openxmlformats.org/officeDocument/2006/relationships/hyperlink" Target="http://grouper.ieee.org/groups/802/PNP/approved/IEEE_802_LMSC_OM_approved_120725.pdf" TargetMode="External"/><Relationship Id="rId7" Type="http://schemas.openxmlformats.org/officeDocument/2006/relationships/hyperlink" Target="https://mentor.ieee.org/802.11/dcn/14/11-14-0629-10-0000-802-11-operations-manual.docx" TargetMode="External"/><Relationship Id="rId2" Type="http://schemas.openxmlformats.org/officeDocument/2006/relationships/hyperlink" Target="http://standards.ieee.org/board/aud/LMSC.pdf" TargetMode="External"/><Relationship Id="rId1" Type="http://schemas.openxmlformats.org/officeDocument/2006/relationships/slideLayout" Target="../slideLayouts/slideLayout2.xml"/><Relationship Id="rId6" Type="http://schemas.openxmlformats.org/officeDocument/2006/relationships/hyperlink" Target="http://grouper.ieee.org/groups/802/PNP/approved/IEEE_802_WG_PandP_v12.pdf" TargetMode="External"/><Relationship Id="rId5" Type="http://schemas.openxmlformats.org/officeDocument/2006/relationships/hyperlink" Target="http://grouper.ieee.org/groups/802/PNP/approved/IEEE_802_LMSC_WG_PandP_approved_120604-v1.pdf" TargetMode="External"/><Relationship Id="rId4" Type="http://schemas.openxmlformats.org/officeDocument/2006/relationships/hyperlink" Target="http://grouper.ieee.org/groups/802/PNP/approved/IEEE_802_OM_v11.pdf"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standards.ieee.org/faqs/affiliationFAQ.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hyperlink" Target="http://standards.ieee.org/board/pat/pat-slideset.ppt" TargetMode="External"/><Relationship Id="rId5" Type="http://schemas.openxmlformats.org/officeDocument/2006/relationships/hyperlink" Target="http://www.ieee.org/web/membership/ethics/code_ethics.html" TargetMode="External"/><Relationship Id="rId4" Type="http://schemas.openxmlformats.org/officeDocument/2006/relationships/hyperlink" Target="http://standards.ieee.org/resources/antitrust-guidelines.pdf" TargetMode="Externa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3" Type="http://schemas.openxmlformats.org/officeDocument/2006/relationships/hyperlink" Target="https://mentor.ieee.org/802.11/dcn/15/11-15-0675-00-0ngp-vancouver-meeting-minutes.docx"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hyperlink" Target="https://mentor.ieee.org/802.11/dcn/15/11-15-0675-00-0ngp-vancouver-meeting-minutes.docx" TargetMode="Externa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hyperlink" Target="http://mentor.ieee.org/" TargetMode="External"/><Relationship Id="rId2" Type="http://schemas.openxmlformats.org/officeDocument/2006/relationships/hyperlink" Target="https://imat.ieee.org/" TargetMode="Externa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tandards.ieee.org/about/sasb/patcom/index.html"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development.standards.ieee.org/myproject/Public/mytools/mob/preparslides.ppt"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tandards.ieee.org/develop/policies/opman/sect6.html#6.3" TargetMode="External"/><Relationship Id="rId2" Type="http://schemas.openxmlformats.org/officeDocument/2006/relationships/hyperlink" Target="http://standards.ieee.org/develop/policies/bylaws/sect6-7.html#6" TargetMode="External"/><Relationship Id="rId1" Type="http://schemas.openxmlformats.org/officeDocument/2006/relationships/slideLayout" Target="../slideLayouts/slideLayout2.xml"/><Relationship Id="rId6" Type="http://schemas.openxmlformats.org/officeDocument/2006/relationships/hyperlink" Target="https://development.standards.ieee.org/myproject/Public/mytools/mob/slideset.ppt" TargetMode="External"/><Relationship Id="rId5" Type="http://schemas.openxmlformats.org/officeDocument/2006/relationships/hyperlink" Target="http://standards.ieee.org/about/sasb/patcom/index.html" TargetMode="External"/><Relationship Id="rId4" Type="http://schemas.openxmlformats.org/officeDocument/2006/relationships/hyperlink" Target="http://standards.ieee.org/about/sasb/patcom/materials.html" TargetMode="Externa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Date Placeholder 3"/>
          <p:cNvSpPr>
            <a:spLocks noGrp="1"/>
          </p:cNvSpPr>
          <p:nvPr>
            <p:ph type="dt" sz="quarter" idx="10"/>
          </p:nvPr>
        </p:nvSpPr>
        <p:spPr>
          <a:xfrm>
            <a:off x="696913" y="332601"/>
            <a:ext cx="942566"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a:t>
            </a:r>
          </a:p>
        </p:txBody>
      </p:sp>
      <p:sp>
        <p:nvSpPr>
          <p:cNvPr id="15362"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
        <p:nvSpPr>
          <p:cNvPr id="1536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54459566-AFFC-4868-92A2-DD99D1F30848}" type="slidenum">
              <a:rPr lang="en-US" altLang="en-US"/>
              <a:pPr/>
              <a:t>1</a:t>
            </a:fld>
            <a:endParaRPr lang="en-US" altLang="en-US"/>
          </a:p>
        </p:txBody>
      </p:sp>
      <p:sp>
        <p:nvSpPr>
          <p:cNvPr id="15364" name="Rectangle 2"/>
          <p:cNvSpPr>
            <a:spLocks noGrp="1" noChangeArrowheads="1"/>
          </p:cNvSpPr>
          <p:nvPr>
            <p:ph type="title"/>
          </p:nvPr>
        </p:nvSpPr>
        <p:spPr>
          <a:xfrm>
            <a:off x="685800" y="609600"/>
            <a:ext cx="7772400" cy="1066800"/>
          </a:xfrm>
          <a:noFill/>
        </p:spPr>
        <p:txBody>
          <a:bodyPr/>
          <a:lstStyle/>
          <a:p>
            <a:r>
              <a:rPr lang="en-US" altLang="en-US" dirty="0" smtClean="0"/>
              <a:t>NGP SG July Agenda</a:t>
            </a:r>
          </a:p>
        </p:txBody>
      </p:sp>
      <p:sp>
        <p:nvSpPr>
          <p:cNvPr id="15365" name="Rectangle 6"/>
          <p:cNvSpPr>
            <a:spLocks noGrp="1" noChangeArrowheads="1"/>
          </p:cNvSpPr>
          <p:nvPr>
            <p:ph type="body" idx="1"/>
          </p:nvPr>
        </p:nvSpPr>
        <p:spPr>
          <a:xfrm>
            <a:off x="685800" y="1524000"/>
            <a:ext cx="7772400" cy="381000"/>
          </a:xfrm>
          <a:noFill/>
        </p:spPr>
        <p:txBody>
          <a:bodyPr/>
          <a:lstStyle/>
          <a:p>
            <a:pPr algn="ctr">
              <a:buFontTx/>
              <a:buNone/>
            </a:pPr>
            <a:r>
              <a:rPr lang="en-US" altLang="en-US" sz="2000" dirty="0" smtClean="0"/>
              <a:t>Date:</a:t>
            </a:r>
            <a:r>
              <a:rPr lang="en-US" altLang="en-US" sz="2000" b="0" dirty="0" smtClean="0"/>
              <a:t> </a:t>
            </a:r>
            <a:r>
              <a:rPr lang="en-US" altLang="en-US" sz="2000" b="0" dirty="0" smtClean="0"/>
              <a:t>07-13-2015</a:t>
            </a:r>
            <a:endParaRPr lang="en-US" altLang="en-US" sz="2000" b="0" dirty="0" smtClean="0"/>
          </a:p>
        </p:txBody>
      </p:sp>
      <p:graphicFrame>
        <p:nvGraphicFramePr>
          <p:cNvPr id="15366" name="Object 11"/>
          <p:cNvGraphicFramePr>
            <a:graphicFrameLocks noChangeAspect="1"/>
          </p:cNvGraphicFramePr>
          <p:nvPr>
            <p:extLst>
              <p:ext uri="{D42A27DB-BD31-4B8C-83A1-F6EECF244321}">
                <p14:modId xmlns:p14="http://schemas.microsoft.com/office/powerpoint/2010/main" val="4082861567"/>
              </p:ext>
            </p:extLst>
          </p:nvPr>
        </p:nvGraphicFramePr>
        <p:xfrm>
          <a:off x="677863" y="2671763"/>
          <a:ext cx="7716837" cy="935037"/>
        </p:xfrm>
        <a:graphic>
          <a:graphicData uri="http://schemas.openxmlformats.org/presentationml/2006/ole">
            <mc:AlternateContent xmlns:mc="http://schemas.openxmlformats.org/markup-compatibility/2006">
              <mc:Choice xmlns:v="urn:schemas-microsoft-com:vml" Requires="v">
                <p:oleObj spid="_x0000_s15481" name="Document" r:id="rId4" imgW="8248271" imgH="996595" progId="Word.Document.8">
                  <p:embed/>
                </p:oleObj>
              </mc:Choice>
              <mc:Fallback>
                <p:oleObj name="Document" r:id="rId4" imgW="8248271" imgH="996595" progId="Word.Document.8">
                  <p:embed/>
                  <p:pic>
                    <p:nvPicPr>
                      <p:cNvPr id="0" name="Object 11"/>
                      <p:cNvPicPr>
                        <a:picLocks noChangeAspect="1" noChangeArrowheads="1"/>
                      </p:cNvPicPr>
                      <p:nvPr/>
                    </p:nvPicPr>
                    <p:blipFill>
                      <a:blip r:embed="rId5"/>
                      <a:srcRect/>
                      <a:stretch>
                        <a:fillRect/>
                      </a:stretch>
                    </p:blipFill>
                    <p:spPr bwMode="auto">
                      <a:xfrm>
                        <a:off x="677863" y="2671763"/>
                        <a:ext cx="7716837" cy="935037"/>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808080">
                                  <a:alpha val="74997"/>
                                </a:srgbClr>
                              </a:outerShdw>
                            </a:effectLst>
                          </a14:hiddenEffects>
                        </a:ext>
                      </a:extLst>
                    </p:spPr>
                  </p:pic>
                </p:oleObj>
              </mc:Fallback>
            </mc:AlternateContent>
          </a:graphicData>
        </a:graphic>
      </p:graphicFrame>
      <p:sp>
        <p:nvSpPr>
          <p:cNvPr id="15367" name="Rectangle 12"/>
          <p:cNvSpPr>
            <a:spLocks noChangeArrowheads="1"/>
          </p:cNvSpPr>
          <p:nvPr/>
        </p:nvSpPr>
        <p:spPr bwMode="auto">
          <a:xfrm>
            <a:off x="685800" y="2133600"/>
            <a:ext cx="14478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spcBef>
                <a:spcPct val="20000"/>
              </a:spcBef>
            </a:pPr>
            <a:r>
              <a:rPr lang="en-US" altLang="en-US" sz="2000" b="1"/>
              <a:t> Authors:</a:t>
            </a:r>
            <a:endParaRPr lang="en-US" altLang="en-US" sz="200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381000" y="609600"/>
            <a:ext cx="8458200" cy="609600"/>
          </a:xfrm>
        </p:spPr>
        <p:txBody>
          <a:bodyPr/>
          <a:lstStyle/>
          <a:p>
            <a:r>
              <a:rPr lang="en-US" altLang="en-US" sz="3200" u="sng" smtClean="0"/>
              <a:t>Other Guidelines for IEEE WG Meetings</a:t>
            </a:r>
          </a:p>
        </p:txBody>
      </p:sp>
      <p:sp>
        <p:nvSpPr>
          <p:cNvPr id="11267"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1268" name="Rectangle 4"/>
          <p:cNvSpPr>
            <a:spLocks noChangeArrowheads="1"/>
          </p:cNvSpPr>
          <p:nvPr/>
        </p:nvSpPr>
        <p:spPr bwMode="auto">
          <a:xfrm>
            <a:off x="533400" y="13716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ndParaRPr>
          </a:p>
          <a:p>
            <a:pPr>
              <a:lnSpc>
                <a:spcPct val="80000"/>
              </a:lnSpc>
              <a:spcAft>
                <a:spcPct val="40000"/>
              </a:spcAft>
              <a:buFont typeface="Arial" panose="020B0604020202020204" pitchFamily="34" charset="0"/>
              <a:buChar char="•"/>
            </a:pPr>
            <a:r>
              <a:rPr lang="en-US" altLang="en-US" sz="1800" b="1" dirty="0"/>
              <a:t>All IEEE-SA standards meetings shall be conducted in compliance with all applicable laws, including antitrust and competition laws. </a:t>
            </a:r>
          </a:p>
          <a:p>
            <a:pPr lvl="1">
              <a:lnSpc>
                <a:spcPct val="80000"/>
              </a:lnSpc>
              <a:spcAft>
                <a:spcPct val="40000"/>
              </a:spcAft>
              <a:buFont typeface="Arial" panose="020B0604020202020204" pitchFamily="34" charset="0"/>
              <a:buChar char="•"/>
            </a:pPr>
            <a:r>
              <a:rPr lang="en-US" altLang="en-US" sz="1600" b="1" dirty="0"/>
              <a:t>Don’t discuss the interpretation, validity, or essentiality of patents/patent claims. </a:t>
            </a:r>
          </a:p>
          <a:p>
            <a:pPr lvl="1">
              <a:lnSpc>
                <a:spcPct val="80000"/>
              </a:lnSpc>
              <a:spcAft>
                <a:spcPct val="40000"/>
              </a:spcAft>
              <a:buFont typeface="Arial" panose="020B0604020202020204" pitchFamily="34" charset="0"/>
              <a:buChar char="•"/>
            </a:pPr>
            <a:r>
              <a:rPr lang="en-US" altLang="en-US" sz="1600" b="1" dirty="0"/>
              <a:t>Don’t discuss specific license rates, terms, or conditions.</a:t>
            </a:r>
          </a:p>
          <a:p>
            <a:pPr lvl="2">
              <a:lnSpc>
                <a:spcPct val="80000"/>
              </a:lnSpc>
              <a:spcAft>
                <a:spcPct val="40000"/>
              </a:spcAft>
              <a:buFont typeface="Arial" panose="020B0604020202020204" pitchFamily="34" charset="0"/>
              <a:buChar char="•"/>
            </a:pPr>
            <a:r>
              <a:rPr lang="en-US" altLang="en-US" sz="1400" dirty="0"/>
              <a:t>Relative costs, including licensing costs of essential patent claims, of different technical approaches may be discussed in standards development meetings. </a:t>
            </a:r>
          </a:p>
          <a:p>
            <a:pPr lvl="3">
              <a:lnSpc>
                <a:spcPct val="80000"/>
              </a:lnSpc>
              <a:spcAft>
                <a:spcPct val="40000"/>
              </a:spcAft>
              <a:buFont typeface="Arial" panose="020B0604020202020204" pitchFamily="34" charset="0"/>
              <a:buChar char="•"/>
            </a:pPr>
            <a:r>
              <a:rPr lang="en-GB" altLang="en-US" sz="1400" dirty="0"/>
              <a:t>Technical considerations remain primary focus</a:t>
            </a:r>
            <a:endParaRPr lang="en-US" altLang="en-US" sz="1400" dirty="0"/>
          </a:p>
          <a:p>
            <a:pPr lvl="1">
              <a:lnSpc>
                <a:spcPct val="80000"/>
              </a:lnSpc>
              <a:spcAft>
                <a:spcPct val="40000"/>
              </a:spcAft>
              <a:buFont typeface="Arial" panose="020B0604020202020204" pitchFamily="34" charset="0"/>
              <a:buChar char="•"/>
            </a:pPr>
            <a:r>
              <a:rPr lang="en-US" altLang="en-US" sz="1600" b="1" dirty="0"/>
              <a:t>Don’t discuss or engage in the fixing of product prices, allocation of customers, or division of sales markets.</a:t>
            </a:r>
          </a:p>
          <a:p>
            <a:pPr lvl="1">
              <a:lnSpc>
                <a:spcPct val="80000"/>
              </a:lnSpc>
              <a:spcAft>
                <a:spcPct val="40000"/>
              </a:spcAft>
              <a:buFont typeface="Arial" panose="020B0604020202020204" pitchFamily="34" charset="0"/>
              <a:buChar char="•"/>
            </a:pPr>
            <a:r>
              <a:rPr lang="en-US" altLang="en-US" sz="1600" b="1" dirty="0"/>
              <a:t>Don’t discuss the status or substance of ongoing or threatened litigation.</a:t>
            </a:r>
          </a:p>
          <a:p>
            <a:pPr lvl="1">
              <a:lnSpc>
                <a:spcPct val="80000"/>
              </a:lnSpc>
              <a:spcAft>
                <a:spcPct val="40000"/>
              </a:spcAft>
              <a:buFont typeface="Arial" panose="020B0604020202020204" pitchFamily="34" charset="0"/>
              <a:buChar char="•"/>
            </a:pPr>
            <a:r>
              <a:rPr lang="en-US" altLang="en-US" sz="1600" b="1" dirty="0"/>
              <a:t>Don’t be silent if inappropriate topics are discussed … do formally object.</a:t>
            </a:r>
          </a:p>
          <a:p>
            <a:pPr algn="ctr">
              <a:lnSpc>
                <a:spcPct val="80000"/>
              </a:lnSpc>
              <a:buFont typeface="Monotype Sorts"/>
              <a:buNone/>
            </a:pPr>
            <a:r>
              <a:rPr lang="en-US" altLang="en-US" sz="1000" b="1" dirty="0"/>
              <a:t>---------------------------------------------------------------   </a:t>
            </a:r>
            <a:endParaRPr lang="en-US" altLang="en-US" sz="1200" b="1" dirty="0"/>
          </a:p>
          <a:p>
            <a:pPr algn="ctr">
              <a:lnSpc>
                <a:spcPct val="80000"/>
              </a:lnSpc>
              <a:buFont typeface="Monotype Sorts"/>
              <a:buNone/>
            </a:pPr>
            <a:r>
              <a:rPr lang="en-US" altLang="en-US" sz="1200" b="1" dirty="0"/>
              <a:t>See </a:t>
            </a:r>
            <a:r>
              <a:rPr lang="en-US" altLang="en-US" sz="1200" b="1" i="1" dirty="0"/>
              <a:t>IEEE-SA Standards Board Operations Manual</a:t>
            </a:r>
            <a:r>
              <a:rPr lang="en-US" altLang="en-US" sz="1200" b="1" dirty="0"/>
              <a:t>, clause 5.3.10 and </a:t>
            </a:r>
            <a:r>
              <a:rPr lang="en-GB" altLang="en-US" sz="1200" b="1" dirty="0"/>
              <a:t>“Promoting Competition and Innovation: What You Need to Know about the IEEE Standards Association's Antitrust and Competition Policy”</a:t>
            </a:r>
            <a:r>
              <a:rPr lang="en-US" altLang="en-US" sz="1200" b="1" dirty="0"/>
              <a:t> for more details.</a:t>
            </a:r>
          </a:p>
        </p:txBody>
      </p:sp>
    </p:spTree>
    <p:extLst>
      <p:ext uri="{BB962C8B-B14F-4D97-AF65-F5344CB8AC3E}">
        <p14:creationId xmlns:p14="http://schemas.microsoft.com/office/powerpoint/2010/main" val="267765199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Slide Number Placeholder 4"/>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1F138EE4-3382-406F-9854-CB251A2B3E28}" type="slidenum">
              <a:rPr lang="en-US" altLang="en-US" sz="1200" b="0"/>
              <a:pPr>
                <a:spcBef>
                  <a:spcPct val="0"/>
                </a:spcBef>
                <a:buFontTx/>
                <a:buNone/>
              </a:pPr>
              <a:t>11</a:t>
            </a:fld>
            <a:endParaRPr lang="en-US" altLang="en-US" sz="1200" b="0"/>
          </a:p>
        </p:txBody>
      </p:sp>
      <p:sp>
        <p:nvSpPr>
          <p:cNvPr id="9219" name="Rectangle 2"/>
          <p:cNvSpPr>
            <a:spLocks noGrp="1" noChangeArrowheads="1"/>
          </p:cNvSpPr>
          <p:nvPr>
            <p:ph type="title"/>
          </p:nvPr>
        </p:nvSpPr>
        <p:spPr/>
        <p:txBody>
          <a:bodyPr/>
          <a:lstStyle/>
          <a:p>
            <a:r>
              <a:rPr lang="en-GB" altLang="en-US" u="sng" smtClean="0"/>
              <a:t>Patent Related Links</a:t>
            </a:r>
            <a:endParaRPr lang="en-US" altLang="en-US" u="sng" smtClean="0"/>
          </a:p>
        </p:txBody>
      </p:sp>
      <p:sp>
        <p:nvSpPr>
          <p:cNvPr id="9220" name="Rectangle 3"/>
          <p:cNvSpPr>
            <a:spLocks noGrp="1" noChangeArrowheads="1"/>
          </p:cNvSpPr>
          <p:nvPr>
            <p:ph type="body" idx="4294967295"/>
          </p:nvPr>
        </p:nvSpPr>
        <p:spPr>
          <a:xfrm>
            <a:off x="0" y="1676400"/>
            <a:ext cx="8991600" cy="3505200"/>
          </a:xfrm>
        </p:spPr>
        <p:txBody>
          <a:bodyPr/>
          <a:lstStyle/>
          <a:p>
            <a:pPr lvl="1">
              <a:lnSpc>
                <a:spcPct val="90000"/>
              </a:lnSpc>
              <a:buFontTx/>
              <a:buNone/>
            </a:pPr>
            <a:r>
              <a:rPr lang="en-US" altLang="en-US" sz="1800" dirty="0" smtClean="0">
                <a:cs typeface="Times New Roman" panose="02020603050405020304" pitchFamily="18" charset="0"/>
              </a:rPr>
              <a:t>	</a:t>
            </a:r>
            <a:r>
              <a:rPr lang="en-US" altLang="en-US" dirty="0" smtClean="0">
                <a:cs typeface="Times New Roman" panose="02020603050405020304" pitchFamily="18" charset="0"/>
              </a:rPr>
              <a:t>All participants should be familiar with their obligations under the IEEE-SA Policies &amp; Procedures for standards development.</a:t>
            </a:r>
          </a:p>
          <a:p>
            <a:pPr lvl="1">
              <a:lnSpc>
                <a:spcPct val="90000"/>
              </a:lnSpc>
              <a:buFontTx/>
              <a:buNone/>
            </a:pPr>
            <a:r>
              <a:rPr lang="en-US" altLang="en-US" dirty="0" smtClean="0">
                <a:cs typeface="Times New Roman" panose="02020603050405020304" pitchFamily="18" charset="0"/>
              </a:rPr>
              <a:t>	Patent Policy is stated in these sources:</a:t>
            </a:r>
          </a:p>
          <a:p>
            <a:pPr lvl="1">
              <a:lnSpc>
                <a:spcPct val="90000"/>
              </a:lnSpc>
              <a:buFontTx/>
              <a:buNone/>
            </a:pPr>
            <a:r>
              <a:rPr lang="en-GB" altLang="en-US" dirty="0" smtClean="0"/>
              <a:t>		IEEE-SA Standards Boards Bylaws</a:t>
            </a:r>
          </a:p>
          <a:p>
            <a:pPr lvl="1">
              <a:lnSpc>
                <a:spcPct val="90000"/>
              </a:lnSpc>
              <a:buFontTx/>
              <a:buNone/>
            </a:pPr>
            <a:r>
              <a:rPr lang="en-US" altLang="en-US" sz="1900" dirty="0" smtClean="0"/>
              <a:t>		</a:t>
            </a:r>
            <a:r>
              <a:rPr lang="en-US" altLang="en-US" sz="1900" i="1" dirty="0" smtClean="0">
                <a:hlinkClick r:id="rId3"/>
              </a:rPr>
              <a:t>http://standards.ieee.org/guides/bylaws/sect6-7.html#6</a:t>
            </a:r>
            <a:r>
              <a:rPr lang="en-US" altLang="en-US" sz="1900" i="1" dirty="0" smtClean="0"/>
              <a:t> </a:t>
            </a:r>
          </a:p>
          <a:p>
            <a:pPr lvl="1">
              <a:lnSpc>
                <a:spcPct val="90000"/>
              </a:lnSpc>
              <a:buFontTx/>
              <a:buNone/>
            </a:pPr>
            <a:r>
              <a:rPr lang="en-GB" altLang="en-US" dirty="0" smtClean="0"/>
              <a:t>		IEEE-SA Standards Board Operations Manual</a:t>
            </a:r>
          </a:p>
          <a:p>
            <a:pPr lvl="1">
              <a:lnSpc>
                <a:spcPct val="90000"/>
              </a:lnSpc>
              <a:buFontTx/>
              <a:buNone/>
            </a:pPr>
            <a:r>
              <a:rPr lang="en-US" altLang="en-US" dirty="0" smtClean="0"/>
              <a:t>		</a:t>
            </a:r>
            <a:r>
              <a:rPr lang="en-US" altLang="en-US" sz="1900" i="1" dirty="0" smtClean="0">
                <a:hlinkClick r:id="rId4"/>
              </a:rPr>
              <a:t>http://standards.ieee.org/guides/opman/sect6.html#6.3</a:t>
            </a:r>
            <a:r>
              <a:rPr lang="en-US" altLang="en-US" sz="1900" i="1" dirty="0" smtClean="0"/>
              <a:t> </a:t>
            </a:r>
            <a:endParaRPr lang="en-US" altLang="en-US" dirty="0" smtClean="0"/>
          </a:p>
          <a:p>
            <a:pPr lvl="1">
              <a:lnSpc>
                <a:spcPct val="90000"/>
              </a:lnSpc>
              <a:buFontTx/>
              <a:buNone/>
            </a:pPr>
            <a:r>
              <a:rPr lang="en-US" altLang="en-US" dirty="0" smtClean="0">
                <a:cs typeface="Times New Roman" panose="02020603050405020304" pitchFamily="18" charset="0"/>
              </a:rPr>
              <a:t>	Material about the patent policy is available at</a:t>
            </a:r>
            <a:r>
              <a:rPr lang="en-US" altLang="en-US" dirty="0" smtClean="0"/>
              <a:t> </a:t>
            </a:r>
          </a:p>
          <a:p>
            <a:pPr lvl="1">
              <a:lnSpc>
                <a:spcPct val="90000"/>
              </a:lnSpc>
              <a:buFontTx/>
              <a:buNone/>
            </a:pPr>
            <a:r>
              <a:rPr lang="en-US" altLang="en-US" dirty="0" smtClean="0"/>
              <a:t>		</a:t>
            </a:r>
            <a:r>
              <a:rPr lang="en-US" altLang="en-US" sz="1900" i="1" dirty="0" smtClean="0">
                <a:hlinkClick r:id="rId5"/>
              </a:rPr>
              <a:t>http://standards.ieee.org/board/pat/pat-material.html</a:t>
            </a:r>
            <a:r>
              <a:rPr lang="en-US" altLang="en-US" sz="1900" i="1" dirty="0" smtClean="0"/>
              <a:t> </a:t>
            </a:r>
          </a:p>
        </p:txBody>
      </p:sp>
      <p:sp>
        <p:nvSpPr>
          <p:cNvPr id="9221" name="Rectangle 5"/>
          <p:cNvSpPr>
            <a:spLocks noChangeArrowheads="1"/>
          </p:cNvSpPr>
          <p:nvPr/>
        </p:nvSpPr>
        <p:spPr bwMode="auto">
          <a:xfrm>
            <a:off x="1295400" y="5273675"/>
            <a:ext cx="6781800" cy="822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dirty="0">
                <a:solidFill>
                  <a:srgbClr val="000099"/>
                </a:solidFill>
                <a:latin typeface="Arial" panose="020B0604020202020204" pitchFamily="34" charset="0"/>
              </a:rPr>
              <a:t>If you have questions, contact the IEEE-SA Standards Board Patent Committee Administrator at patcom@ieee.org or visit http://standards.ieee.org/board/pat/index.html</a:t>
            </a:r>
          </a:p>
          <a:p>
            <a:pPr algn="ctr">
              <a:lnSpc>
                <a:spcPct val="80000"/>
              </a:lnSpc>
              <a:buClr>
                <a:srgbClr val="CC3300"/>
              </a:buClr>
              <a:buSzPct val="50000"/>
              <a:buFont typeface="Monotype Sorts" charset="2"/>
              <a:buNone/>
            </a:pPr>
            <a:endParaRPr lang="en-US" altLang="en-US" sz="1200" dirty="0">
              <a:solidFill>
                <a:srgbClr val="000099"/>
              </a:solidFill>
              <a:latin typeface="Arial" panose="020B0604020202020204" pitchFamily="34" charset="0"/>
            </a:endParaRPr>
          </a:p>
          <a:p>
            <a:pPr algn="ctr">
              <a:lnSpc>
                <a:spcPct val="80000"/>
              </a:lnSpc>
              <a:buClr>
                <a:srgbClr val="CC3300"/>
              </a:buClr>
              <a:buSzPct val="50000"/>
              <a:buFont typeface="Monotype Sorts" charset="2"/>
              <a:buNone/>
            </a:pPr>
            <a:r>
              <a:rPr lang="en-US" altLang="en-US" sz="1200" dirty="0">
                <a:solidFill>
                  <a:srgbClr val="000099"/>
                </a:solidFill>
                <a:latin typeface="Arial" panose="020B0604020202020204" pitchFamily="34" charset="0"/>
              </a:rPr>
              <a:t>This slide set is available at http://standards.ieee.org/board/pat/pat-slideset.ppt </a:t>
            </a:r>
          </a:p>
        </p:txBody>
      </p:sp>
      <p:sp>
        <p:nvSpPr>
          <p:cNvPr id="922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smtClean="0"/>
              <a:t>Jonathan Segev (Intel)</a:t>
            </a:r>
          </a:p>
        </p:txBody>
      </p:sp>
      <p:sp>
        <p:nvSpPr>
          <p:cNvPr id="9223"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dirty="0" smtClean="0"/>
              <a:t>July 2015 </a:t>
            </a:r>
            <a:endParaRPr lang="en-US" altLang="en-US" sz="1800" dirty="0" smtClean="0"/>
          </a:p>
        </p:txBody>
      </p:sp>
    </p:spTree>
    <p:extLst>
      <p:ext uri="{BB962C8B-B14F-4D97-AF65-F5344CB8AC3E}">
        <p14:creationId xmlns:p14="http://schemas.microsoft.com/office/powerpoint/2010/main" val="325917952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p:cNvSpPr>
            <a:spLocks noGrp="1"/>
          </p:cNvSpPr>
          <p:nvPr>
            <p:ph type="title"/>
          </p:nvPr>
        </p:nvSpPr>
        <p:spPr/>
        <p:txBody>
          <a:bodyPr/>
          <a:lstStyle/>
          <a:p>
            <a:r>
              <a:rPr lang="en-US" altLang="en-US" smtClean="0"/>
              <a:t>Current IEEE-SA Rules</a:t>
            </a:r>
          </a:p>
        </p:txBody>
      </p:sp>
      <p:sp>
        <p:nvSpPr>
          <p:cNvPr id="12291" name="Content Placeholder 2"/>
          <p:cNvSpPr>
            <a:spLocks noGrp="1"/>
          </p:cNvSpPr>
          <p:nvPr>
            <p:ph idx="1"/>
          </p:nvPr>
        </p:nvSpPr>
        <p:spPr>
          <a:xfrm>
            <a:off x="685800" y="1600200"/>
            <a:ext cx="7772400" cy="4800600"/>
          </a:xfrm>
        </p:spPr>
        <p:txBody>
          <a:bodyPr/>
          <a:lstStyle/>
          <a:p>
            <a:r>
              <a:rPr lang="en-US" altLang="en-US" sz="1800" dirty="0" smtClean="0"/>
              <a:t>The current version of the IEEE-SA Standards Board Bylaws is available at: </a:t>
            </a:r>
            <a:endParaRPr lang="en-GB" altLang="en-US" sz="1800" dirty="0" smtClean="0"/>
          </a:p>
          <a:p>
            <a:r>
              <a:rPr lang="en-US" altLang="en-US" sz="1600" dirty="0" smtClean="0">
                <a:hlinkClick r:id="rId2"/>
              </a:rPr>
              <a:t>http://standards.ieee.org/develop/policies/bylaws/index.html</a:t>
            </a:r>
            <a:r>
              <a:rPr lang="en-US" altLang="en-US" sz="1600" dirty="0" smtClean="0"/>
              <a:t> (HTML version) </a:t>
            </a:r>
            <a:endParaRPr lang="en-GB" altLang="en-US" sz="1600" dirty="0" smtClean="0"/>
          </a:p>
          <a:p>
            <a:r>
              <a:rPr lang="en-US" altLang="en-US" sz="1600" dirty="0" smtClean="0">
                <a:hlinkClick r:id="rId3"/>
              </a:rPr>
              <a:t>http://standards.ieee.org/develop/policies/bylaws/sb_bylaws.pdf</a:t>
            </a:r>
            <a:r>
              <a:rPr lang="en-US" altLang="en-US" sz="1600" dirty="0" smtClean="0"/>
              <a:t> (PDF version) </a:t>
            </a:r>
            <a:endParaRPr lang="en-GB" altLang="en-US" sz="1600" dirty="0" smtClean="0"/>
          </a:p>
          <a:p>
            <a:pPr>
              <a:buFontTx/>
              <a:buNone/>
            </a:pPr>
            <a:endParaRPr lang="en-GB" altLang="en-US" sz="1800" dirty="0" smtClean="0"/>
          </a:p>
          <a:p>
            <a:r>
              <a:rPr lang="en-US" altLang="en-US" sz="1800" dirty="0" smtClean="0"/>
              <a:t>The current version of the IEEE-SA Standards Board Operations Manual is available at: </a:t>
            </a:r>
            <a:endParaRPr lang="en-GB" altLang="en-US" sz="1800" dirty="0" smtClean="0"/>
          </a:p>
          <a:p>
            <a:r>
              <a:rPr lang="en-US" altLang="en-US" sz="1600" dirty="0" smtClean="0">
                <a:hlinkClick r:id="rId4"/>
              </a:rPr>
              <a:t>http://standards.ieee.org/develop/policies/opman/index.html</a:t>
            </a:r>
            <a:r>
              <a:rPr lang="en-US" altLang="en-US" sz="1600" dirty="0" smtClean="0"/>
              <a:t> (HTML version) </a:t>
            </a:r>
            <a:endParaRPr lang="en-GB" altLang="en-US" sz="1600" dirty="0" smtClean="0"/>
          </a:p>
          <a:p>
            <a:r>
              <a:rPr lang="en-US" altLang="en-US" sz="1600" dirty="0" smtClean="0">
                <a:hlinkClick r:id="rId5"/>
              </a:rPr>
              <a:t>http://standards.ieee.org/develop/policies/opman/sb_om.pdf</a:t>
            </a:r>
            <a:r>
              <a:rPr lang="en-US" altLang="en-US" sz="1600" dirty="0" smtClean="0"/>
              <a:t> (PDF version) </a:t>
            </a:r>
            <a:endParaRPr lang="en-GB" altLang="en-US" sz="1600" dirty="0" smtClean="0"/>
          </a:p>
          <a:p>
            <a:endParaRPr lang="en-GB" altLang="en-US" sz="1800" dirty="0" smtClean="0"/>
          </a:p>
          <a:p>
            <a:r>
              <a:rPr lang="en-US" altLang="en-US" sz="1800" dirty="0" smtClean="0"/>
              <a:t>The text of the changes made to these documents (approved by SASB/BOG in 2014) can be found at: </a:t>
            </a:r>
            <a:endParaRPr lang="en-GB" altLang="en-US" sz="1800" dirty="0" smtClean="0"/>
          </a:p>
          <a:p>
            <a:r>
              <a:rPr lang="en-US" altLang="en-US" sz="1600" dirty="0" smtClean="0">
                <a:hlinkClick r:id="rId6"/>
              </a:rPr>
              <a:t>http://standards.ieee.org/develop/policies/policy_rev.pdf</a:t>
            </a:r>
            <a:endParaRPr lang="en-GB" altLang="en-US" sz="1600" dirty="0" smtClean="0"/>
          </a:p>
          <a:p>
            <a:pPr>
              <a:buFontTx/>
              <a:buNone/>
            </a:pPr>
            <a:endParaRPr lang="en-GB" altLang="en-US" sz="1600" dirty="0" smtClean="0"/>
          </a:p>
          <a:p>
            <a:r>
              <a:rPr lang="en-US" altLang="en-US" sz="1800" dirty="0" smtClean="0"/>
              <a:t>Please read through these changes so that you are familiar with the current P&amp;P.</a:t>
            </a:r>
          </a:p>
        </p:txBody>
      </p:sp>
      <p:sp>
        <p:nvSpPr>
          <p:cNvPr id="1229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958A1160-7BF1-4532-B5E1-5B308F4EC5B3}" type="slidenum">
              <a:rPr lang="en-US" altLang="en-US" sz="1200" b="0"/>
              <a:pPr>
                <a:spcBef>
                  <a:spcPct val="0"/>
                </a:spcBef>
                <a:buFontTx/>
                <a:buNone/>
              </a:pPr>
              <a:t>12</a:t>
            </a:fld>
            <a:endParaRPr lang="en-US" altLang="en-US" sz="1200" b="0"/>
          </a:p>
        </p:txBody>
      </p:sp>
      <p:sp>
        <p:nvSpPr>
          <p:cNvPr id="12293"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smtClean="0"/>
              <a:t>Jonathan Segev (Intel)</a:t>
            </a:r>
          </a:p>
        </p:txBody>
      </p:sp>
      <p:sp>
        <p:nvSpPr>
          <p:cNvPr id="12294"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dirty="0" smtClean="0"/>
              <a:t>July 2015 </a:t>
            </a:r>
            <a:endParaRPr lang="en-US" altLang="en-US" sz="1800" dirty="0" smtClean="0"/>
          </a:p>
        </p:txBody>
      </p:sp>
    </p:spTree>
    <p:extLst>
      <p:ext uri="{BB962C8B-B14F-4D97-AF65-F5344CB8AC3E}">
        <p14:creationId xmlns:p14="http://schemas.microsoft.com/office/powerpoint/2010/main" val="40732324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60AC6D41-902D-4176-9538-54E8CF609344}" type="slidenum">
              <a:rPr lang="en-US" altLang="en-US" sz="1200" b="0"/>
              <a:pPr>
                <a:spcBef>
                  <a:spcPct val="0"/>
                </a:spcBef>
                <a:buFontTx/>
                <a:buNone/>
              </a:pPr>
              <a:t>13</a:t>
            </a:fld>
            <a:endParaRPr lang="en-US" altLang="en-US" sz="1200" b="0"/>
          </a:p>
        </p:txBody>
      </p:sp>
      <p:sp>
        <p:nvSpPr>
          <p:cNvPr id="13315" name="Rectangle 2"/>
          <p:cNvSpPr>
            <a:spLocks noGrp="1" noChangeArrowheads="1"/>
          </p:cNvSpPr>
          <p:nvPr>
            <p:ph type="title"/>
          </p:nvPr>
        </p:nvSpPr>
        <p:spPr>
          <a:xfrm>
            <a:off x="685800" y="685800"/>
            <a:ext cx="7772400" cy="609600"/>
          </a:xfrm>
        </p:spPr>
        <p:txBody>
          <a:bodyPr/>
          <a:lstStyle/>
          <a:p>
            <a:r>
              <a:rPr lang="en-US" altLang="en-US" smtClean="0"/>
              <a:t>Current IEEE 802 Procedures </a:t>
            </a:r>
          </a:p>
        </p:txBody>
      </p:sp>
      <p:sp>
        <p:nvSpPr>
          <p:cNvPr id="13316" name="Rectangle 3"/>
          <p:cNvSpPr>
            <a:spLocks noGrp="1" noChangeArrowheads="1"/>
          </p:cNvSpPr>
          <p:nvPr>
            <p:ph type="body" idx="1"/>
          </p:nvPr>
        </p:nvSpPr>
        <p:spPr>
          <a:xfrm>
            <a:off x="685800" y="1219200"/>
            <a:ext cx="7772400" cy="5181600"/>
          </a:xfrm>
        </p:spPr>
        <p:txBody>
          <a:bodyPr/>
          <a:lstStyle/>
          <a:p>
            <a:r>
              <a:rPr lang="en-US" altLang="en-US" sz="2000" dirty="0" smtClean="0">
                <a:hlinkClick r:id="rId2"/>
              </a:rPr>
              <a:t>IEEE 802 Policies &amp; Procedures</a:t>
            </a:r>
            <a:r>
              <a:rPr lang="en-US" altLang="en-US" sz="2000" dirty="0" smtClean="0"/>
              <a:t> </a:t>
            </a:r>
          </a:p>
          <a:p>
            <a:pPr lvl="1"/>
            <a:r>
              <a:rPr lang="en-US" altLang="en-US" sz="1600" dirty="0" smtClean="0"/>
              <a:t>(link to </a:t>
            </a:r>
            <a:r>
              <a:rPr lang="en-US" altLang="en-US" sz="1600" dirty="0" err="1" smtClean="0"/>
              <a:t>AudCom</a:t>
            </a:r>
            <a:r>
              <a:rPr lang="en-US" altLang="en-US" sz="1600" dirty="0" smtClean="0"/>
              <a:t>, approved by IEEE-SA Standards Board Dec 2012)</a:t>
            </a:r>
            <a:r>
              <a:rPr lang="en-US" altLang="en-US" sz="1800" dirty="0" smtClean="0"/>
              <a:t> </a:t>
            </a:r>
          </a:p>
          <a:p>
            <a:pPr lvl="1"/>
            <a:r>
              <a:rPr lang="en-US" altLang="en-US" sz="1400" dirty="0" smtClean="0">
                <a:hlinkClick r:id="rId2"/>
              </a:rPr>
              <a:t>http://standards.ieee.org/board/aud/LMSC.pdf</a:t>
            </a:r>
            <a:endParaRPr lang="en-US" altLang="en-US" sz="1400" dirty="0" smtClean="0"/>
          </a:p>
          <a:p>
            <a:pPr lvl="1"/>
            <a:endParaRPr lang="en-US" altLang="en-US" sz="1400" dirty="0" smtClean="0"/>
          </a:p>
          <a:p>
            <a:r>
              <a:rPr lang="en-US" altLang="en-US" sz="2000" dirty="0" smtClean="0">
                <a:hlinkClick r:id="rId3"/>
              </a:rPr>
              <a:t>IEEE 802 Operations Manual </a:t>
            </a:r>
            <a:r>
              <a:rPr lang="en-US" altLang="en-US" sz="1600" dirty="0" smtClean="0"/>
              <a:t>(effective 16 Nov 2012), </a:t>
            </a:r>
            <a:endParaRPr lang="en-US" altLang="en-US" sz="2000" dirty="0" smtClean="0"/>
          </a:p>
          <a:p>
            <a:pPr lvl="1"/>
            <a:r>
              <a:rPr lang="en-US" altLang="en-US" sz="1200" dirty="0" smtClean="0">
                <a:hlinkClick r:id="rId4"/>
              </a:rPr>
              <a:t>http://grouper.ieee.org/groups/802/PNP/approved/IEEE_802_OM_v11.pdf</a:t>
            </a:r>
            <a:endParaRPr lang="en-US" altLang="en-US" sz="1200" dirty="0" smtClean="0"/>
          </a:p>
          <a:p>
            <a:pPr lvl="1">
              <a:buFontTx/>
              <a:buNone/>
            </a:pPr>
            <a:endParaRPr lang="en-US" altLang="en-US" sz="1200" dirty="0" smtClean="0"/>
          </a:p>
          <a:p>
            <a:r>
              <a:rPr lang="en-US" altLang="en-US" sz="2000" dirty="0" smtClean="0">
                <a:hlinkClick r:id="rId5" action="ppaction://hlinkfile"/>
              </a:rPr>
              <a:t>IEEE 802 Working Group Policies and Procedures</a:t>
            </a:r>
            <a:r>
              <a:rPr lang="en-US" altLang="en-US" sz="2000" dirty="0" smtClean="0"/>
              <a:t> </a:t>
            </a:r>
            <a:r>
              <a:rPr lang="en-US" altLang="en-US" sz="1600" dirty="0" smtClean="0"/>
              <a:t>(effective 16 Nov 2012) </a:t>
            </a:r>
            <a:endParaRPr lang="en-US" altLang="en-US" sz="2000" dirty="0" smtClean="0"/>
          </a:p>
          <a:p>
            <a:pPr lvl="1"/>
            <a:r>
              <a:rPr lang="en-US" altLang="en-US" sz="1400" dirty="0" smtClean="0">
                <a:hlinkClick r:id="rId6"/>
              </a:rPr>
              <a:t>http://grouper.ieee.org/groups/802/PNP/approved/IEEE_802_WG_PandP_v12.pdf</a:t>
            </a:r>
            <a:endParaRPr lang="en-US" altLang="en-US" sz="1400" dirty="0" smtClean="0"/>
          </a:p>
          <a:p>
            <a:pPr lvl="1"/>
            <a:endParaRPr lang="en-US" altLang="en-US" sz="1400" dirty="0" smtClean="0"/>
          </a:p>
          <a:p>
            <a:r>
              <a:rPr lang="en-US" altLang="en-US" sz="2000" dirty="0" smtClean="0">
                <a:hlinkClick r:id="rId7" tooltip="802.11 WG Operation Manual"/>
              </a:rPr>
              <a:t>IEEE 802.11 WG OM</a:t>
            </a:r>
            <a:r>
              <a:rPr lang="en-US" altLang="en-US" sz="1800" dirty="0" smtClean="0"/>
              <a:t>: (Approved January 2015)</a:t>
            </a:r>
          </a:p>
          <a:p>
            <a:pPr lvl="1"/>
            <a:r>
              <a:rPr lang="en-US" altLang="en-US" sz="1200" dirty="0">
                <a:hlinkClick r:id="rId7"/>
              </a:rPr>
              <a:t>https://</a:t>
            </a:r>
            <a:r>
              <a:rPr lang="en-US" altLang="en-US" sz="1200" dirty="0" smtClean="0">
                <a:hlinkClick r:id="rId7"/>
              </a:rPr>
              <a:t>mentor.ieee.org/802.11/dcn/14/11-14-0629-10-0000-802-11-operations-manual.docx</a:t>
            </a:r>
            <a:r>
              <a:rPr lang="en-US" altLang="en-US" sz="1200" dirty="0" smtClean="0"/>
              <a:t> </a:t>
            </a:r>
          </a:p>
          <a:p>
            <a:endParaRPr lang="en-US" altLang="en-US" sz="1800" dirty="0" smtClean="0"/>
          </a:p>
          <a:p>
            <a:pPr>
              <a:buFontTx/>
              <a:buNone/>
            </a:pPr>
            <a:r>
              <a:rPr lang="en-US" altLang="en-US" sz="2000" dirty="0" smtClean="0"/>
              <a:t>Policies and Procedures hierarchy</a:t>
            </a:r>
          </a:p>
          <a:p>
            <a:pPr lvl="1"/>
            <a:r>
              <a:rPr lang="en-US" altLang="en-US" sz="1800" dirty="0" smtClean="0">
                <a:hlinkClick r:id="rId8"/>
              </a:rPr>
              <a:t>http://www.ieee802.org/11/Rules/rules.shtml</a:t>
            </a:r>
            <a:endParaRPr lang="en-US" altLang="en-US" sz="1800" dirty="0" smtClean="0"/>
          </a:p>
          <a:p>
            <a:pPr lvl="1"/>
            <a:endParaRPr lang="en-US" altLang="en-US" sz="1800" dirty="0" smtClean="0"/>
          </a:p>
        </p:txBody>
      </p:sp>
      <p:sp>
        <p:nvSpPr>
          <p:cNvPr id="13317"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smtClean="0"/>
              <a:t>Jonathan Segev (Intel)</a:t>
            </a:r>
          </a:p>
        </p:txBody>
      </p:sp>
      <p:sp>
        <p:nvSpPr>
          <p:cNvPr id="13318"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dirty="0" smtClean="0"/>
              <a:t>July 2015 </a:t>
            </a:r>
            <a:endParaRPr lang="en-US" altLang="en-US" sz="1800" dirty="0" smtClean="0"/>
          </a:p>
        </p:txBody>
      </p:sp>
    </p:spTree>
    <p:extLst>
      <p:ext uri="{BB962C8B-B14F-4D97-AF65-F5344CB8AC3E}">
        <p14:creationId xmlns:p14="http://schemas.microsoft.com/office/powerpoint/2010/main" val="224467912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GB" altLang="en-US"/>
              <a:t>Slide </a:t>
            </a:r>
            <a:fld id="{E1B09420-2B25-43B5-8E77-F98B5002837F}" type="slidenum">
              <a:rPr lang="en-GB" altLang="en-US"/>
              <a:pPr/>
              <a:t>14</a:t>
            </a:fld>
            <a:endParaRPr lang="en-GB" altLang="en-US"/>
          </a:p>
        </p:txBody>
      </p:sp>
      <p:sp>
        <p:nvSpPr>
          <p:cNvPr id="38914" name="Rectangle 3"/>
          <p:cNvSpPr>
            <a:spLocks noGrp="1" noChangeArrowheads="1"/>
          </p:cNvSpPr>
          <p:nvPr>
            <p:ph type="body" idx="1"/>
          </p:nvPr>
        </p:nvSpPr>
        <p:spPr>
          <a:xfrm>
            <a:off x="685800" y="1600200"/>
            <a:ext cx="7772400" cy="3671888"/>
          </a:xfrm>
        </p:spPr>
        <p:txBody>
          <a:bodyPr/>
          <a:lstStyle/>
          <a:p>
            <a:r>
              <a:rPr lang="en-US" altLang="en-US" sz="2000" dirty="0" smtClean="0"/>
              <a:t>Link to IEEE Disclosure of Affiliation </a:t>
            </a:r>
          </a:p>
          <a:p>
            <a:pPr lvl="1">
              <a:spcBef>
                <a:spcPct val="0"/>
              </a:spcBef>
            </a:pPr>
            <a:r>
              <a:rPr lang="en-US" altLang="en-US" dirty="0" smtClean="0">
                <a:hlinkClick r:id="rId3"/>
              </a:rPr>
              <a:t>http://standards.ieee.org/faqs/affiliationFAQ.html</a:t>
            </a:r>
            <a:endParaRPr lang="en-US" altLang="en-US" dirty="0" smtClean="0"/>
          </a:p>
          <a:p>
            <a:pPr>
              <a:spcBef>
                <a:spcPts val="1200"/>
              </a:spcBef>
            </a:pPr>
            <a:r>
              <a:rPr lang="en-US" altLang="en-US" sz="2000" dirty="0" smtClean="0"/>
              <a:t>Links to IEEE Antitrust Guidelines</a:t>
            </a:r>
          </a:p>
          <a:p>
            <a:pPr lvl="1">
              <a:spcBef>
                <a:spcPct val="0"/>
              </a:spcBef>
            </a:pPr>
            <a:r>
              <a:rPr lang="en-US" altLang="en-US" dirty="0" smtClean="0">
                <a:hlinkClick r:id="rId4"/>
              </a:rPr>
              <a:t>http://standards.ieee.org/resources/antitrust-guidelines.pdf</a:t>
            </a:r>
            <a:endParaRPr lang="en-US" altLang="en-US" dirty="0" smtClean="0"/>
          </a:p>
          <a:p>
            <a:pPr>
              <a:spcBef>
                <a:spcPts val="1200"/>
              </a:spcBef>
            </a:pPr>
            <a:r>
              <a:rPr lang="en-US" altLang="en-US" sz="2000" dirty="0" smtClean="0"/>
              <a:t>Link to IEEE Code of Ethics</a:t>
            </a:r>
          </a:p>
          <a:p>
            <a:pPr lvl="1">
              <a:spcBef>
                <a:spcPct val="0"/>
              </a:spcBef>
            </a:pPr>
            <a:r>
              <a:rPr lang="en-US" altLang="en-US" dirty="0" smtClean="0">
                <a:hlinkClick r:id="rId5"/>
              </a:rPr>
              <a:t>http://www.ieee.org/web/membership/ethics/code_ethics.html</a:t>
            </a:r>
            <a:r>
              <a:rPr lang="en-US" altLang="en-US" dirty="0" smtClean="0"/>
              <a:t> </a:t>
            </a:r>
          </a:p>
          <a:p>
            <a:pPr>
              <a:spcBef>
                <a:spcPts val="1200"/>
              </a:spcBef>
            </a:pPr>
            <a:r>
              <a:rPr lang="en-US" altLang="en-US" sz="2000" dirty="0" smtClean="0"/>
              <a:t>Link to IEEE Patent Policy</a:t>
            </a:r>
          </a:p>
          <a:p>
            <a:pPr lvl="1">
              <a:spcBef>
                <a:spcPct val="0"/>
              </a:spcBef>
            </a:pPr>
            <a:r>
              <a:rPr lang="en-US" altLang="en-US" dirty="0" smtClean="0">
                <a:hlinkClick r:id="rId6"/>
              </a:rPr>
              <a:t>http://standards.ieee.org/board/pat/pat-slideset.ppt</a:t>
            </a:r>
            <a:endParaRPr lang="en-US" altLang="en-US" dirty="0" smtClean="0"/>
          </a:p>
        </p:txBody>
      </p:sp>
      <p:sp>
        <p:nvSpPr>
          <p:cNvPr id="3891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a:solidFill>
                  <a:schemeClr val="tx2"/>
                </a:solidFill>
              </a:rPr>
              <a:t>Resources – URLs</a:t>
            </a:r>
          </a:p>
        </p:txBody>
      </p:sp>
      <p:sp>
        <p:nvSpPr>
          <p:cNvPr id="38916"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38917"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extLst>
      <p:ext uri="{BB962C8B-B14F-4D97-AF65-F5344CB8AC3E}">
        <p14:creationId xmlns:p14="http://schemas.microsoft.com/office/powerpoint/2010/main" val="308245617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p:txBody>
          <a:bodyPr/>
          <a:lstStyle/>
          <a:p>
            <a:r>
              <a:rPr lang="fr-FR" altLang="en-US" smtClean="0"/>
              <a:t>Reminder of SG rules</a:t>
            </a:r>
            <a:endParaRPr lang="en-US" altLang="en-US" smtClean="0"/>
          </a:p>
        </p:txBody>
      </p:sp>
      <p:sp>
        <p:nvSpPr>
          <p:cNvPr id="14339" name="Content Placeholder 2"/>
          <p:cNvSpPr>
            <a:spLocks noGrp="1"/>
          </p:cNvSpPr>
          <p:nvPr>
            <p:ph idx="1"/>
          </p:nvPr>
        </p:nvSpPr>
        <p:spPr/>
        <p:txBody>
          <a:bodyPr/>
          <a:lstStyle/>
          <a:p>
            <a:r>
              <a:rPr lang="en-US" altLang="en-US" dirty="0" smtClean="0"/>
              <a:t>The Next Generation Positioning  SG operates under the rules defined in the 802 LMSC Policy &amp; Procedures </a:t>
            </a:r>
            <a:r>
              <a:rPr lang="en-US" altLang="en-US" dirty="0" err="1" smtClean="0"/>
              <a:t>subclause</a:t>
            </a:r>
            <a:r>
              <a:rPr lang="en-US" altLang="en-US" dirty="0" smtClean="0"/>
              <a:t> 5.3, 802 LMSC Operations Manual </a:t>
            </a:r>
            <a:r>
              <a:rPr lang="en-US" altLang="en-US" dirty="0" err="1" smtClean="0"/>
              <a:t>subclause</a:t>
            </a:r>
            <a:r>
              <a:rPr lang="en-US" altLang="en-US" dirty="0" smtClean="0"/>
              <a:t> 4.3, and 802.11 Operations Manual clause 5</a:t>
            </a:r>
          </a:p>
          <a:p>
            <a:pPr lvl="1"/>
            <a:r>
              <a:rPr lang="en-US" altLang="en-US" dirty="0" smtClean="0"/>
              <a:t>Participation is open to all</a:t>
            </a:r>
          </a:p>
          <a:p>
            <a:pPr lvl="1"/>
            <a:r>
              <a:rPr lang="en-US" altLang="en-US" dirty="0" smtClean="0"/>
              <a:t>802.11 voting rights is NOT required to attend, participate, motion and vote on NGP SG matters</a:t>
            </a:r>
          </a:p>
          <a:p>
            <a:pPr lvl="1"/>
            <a:r>
              <a:rPr lang="en-US" altLang="en-US" dirty="0" smtClean="0"/>
              <a:t>All votes on motions require 75% approval to pass</a:t>
            </a:r>
          </a:p>
        </p:txBody>
      </p:sp>
      <p:sp>
        <p:nvSpPr>
          <p:cNvPr id="4" name="Date Placeholder 3"/>
          <p:cNvSpPr>
            <a:spLocks noGrp="1"/>
          </p:cNvSpPr>
          <p:nvPr>
            <p:ph type="dt" sz="quarter"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dirty="0" smtClean="0"/>
              <a:t>Jonathan Segev (Intel)</a:t>
            </a:r>
            <a:endParaRPr lang="en-US" dirty="0"/>
          </a:p>
        </p:txBody>
      </p:sp>
      <p:sp>
        <p:nvSpPr>
          <p:cNvPr id="14342"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D8C5EEAF-9A8C-4F86-92DC-58D489E13B74}" type="slidenum">
              <a:rPr lang="en-US" altLang="en-US" sz="1200" b="0"/>
              <a:pPr>
                <a:spcBef>
                  <a:spcPct val="0"/>
                </a:spcBef>
                <a:buFontTx/>
                <a:buNone/>
              </a:pPr>
              <a:t>15</a:t>
            </a:fld>
            <a:endParaRPr lang="en-US" altLang="en-US" sz="1200" b="0"/>
          </a:p>
        </p:txBody>
      </p:sp>
    </p:spTree>
    <p:extLst>
      <p:ext uri="{BB962C8B-B14F-4D97-AF65-F5344CB8AC3E}">
        <p14:creationId xmlns:p14="http://schemas.microsoft.com/office/powerpoint/2010/main" val="165047101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7BE6D980-3516-4EC6-A0B2-C3DAE4DB2089}" type="slidenum">
              <a:rPr lang="en-US" altLang="en-US"/>
              <a:pPr/>
              <a:t>16</a:t>
            </a:fld>
            <a:endParaRPr lang="en-US" altLang="en-US"/>
          </a:p>
        </p:txBody>
      </p:sp>
      <p:sp>
        <p:nvSpPr>
          <p:cNvPr id="21506"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smtClean="0">
                <a:solidFill>
                  <a:schemeClr val="tx2"/>
                </a:solidFill>
              </a:rPr>
              <a:t>NGP </a:t>
            </a:r>
            <a:r>
              <a:rPr lang="en-US" altLang="en-US" sz="3200" b="1" dirty="0">
                <a:solidFill>
                  <a:schemeClr val="tx2"/>
                </a:solidFill>
              </a:rPr>
              <a:t>SG Schedule in a Glance</a:t>
            </a:r>
          </a:p>
        </p:txBody>
      </p:sp>
      <p:graphicFrame>
        <p:nvGraphicFramePr>
          <p:cNvPr id="2" name="Table 1"/>
          <p:cNvGraphicFramePr>
            <a:graphicFrameLocks noGrp="1"/>
          </p:cNvGraphicFramePr>
          <p:nvPr>
            <p:extLst>
              <p:ext uri="{D42A27DB-BD31-4B8C-83A1-F6EECF244321}">
                <p14:modId xmlns:p14="http://schemas.microsoft.com/office/powerpoint/2010/main" val="1280707954"/>
              </p:ext>
            </p:extLst>
          </p:nvPr>
        </p:nvGraphicFramePr>
        <p:xfrm>
          <a:off x="685800" y="1828800"/>
          <a:ext cx="7620000" cy="2276052"/>
        </p:xfrm>
        <a:graphic>
          <a:graphicData uri="http://schemas.openxmlformats.org/drawingml/2006/table">
            <a:tbl>
              <a:tblPr firstRow="1" bandRow="1">
                <a:tableStyleId>{21E4AEA4-8DFA-4A89-87EB-49C32662AFE0}</a:tableStyleId>
              </a:tblPr>
              <a:tblGrid>
                <a:gridCol w="1270000"/>
                <a:gridCol w="1270000"/>
                <a:gridCol w="1270000"/>
                <a:gridCol w="1270000"/>
                <a:gridCol w="1270000"/>
                <a:gridCol w="1270000"/>
              </a:tblGrid>
              <a:tr h="371052">
                <a:tc>
                  <a:txBody>
                    <a:bodyPr/>
                    <a:lstStyle/>
                    <a:p>
                      <a:endParaRPr lang="en-US" sz="1800" dirty="0"/>
                    </a:p>
                  </a:txBody>
                  <a:tcPr marT="45746" marB="45746"/>
                </a:tc>
                <a:tc>
                  <a:txBody>
                    <a:bodyPr/>
                    <a:lstStyle/>
                    <a:p>
                      <a:pPr algn="ctr"/>
                      <a:r>
                        <a:rPr lang="en-US" sz="1800" dirty="0" smtClean="0"/>
                        <a:t>MON</a:t>
                      </a:r>
                      <a:endParaRPr lang="en-US" sz="1800" dirty="0"/>
                    </a:p>
                  </a:txBody>
                  <a:tcPr marT="45746" marB="45746"/>
                </a:tc>
                <a:tc>
                  <a:txBody>
                    <a:bodyPr/>
                    <a:lstStyle/>
                    <a:p>
                      <a:pPr algn="ctr"/>
                      <a:r>
                        <a:rPr lang="en-US" sz="1800" dirty="0" smtClean="0"/>
                        <a:t>TUE</a:t>
                      </a:r>
                      <a:endParaRPr lang="en-US" sz="1800" dirty="0"/>
                    </a:p>
                  </a:txBody>
                  <a:tcPr marT="45746" marB="45746"/>
                </a:tc>
                <a:tc>
                  <a:txBody>
                    <a:bodyPr/>
                    <a:lstStyle/>
                    <a:p>
                      <a:pPr algn="ctr"/>
                      <a:r>
                        <a:rPr lang="en-US" sz="1800" dirty="0" smtClean="0"/>
                        <a:t>WED</a:t>
                      </a:r>
                      <a:endParaRPr lang="en-US" sz="1800" dirty="0"/>
                    </a:p>
                  </a:txBody>
                  <a:tcPr marT="45746" marB="45746"/>
                </a:tc>
                <a:tc>
                  <a:txBody>
                    <a:bodyPr/>
                    <a:lstStyle/>
                    <a:p>
                      <a:pPr algn="ctr"/>
                      <a:r>
                        <a:rPr lang="en-US" sz="1800" dirty="0" smtClean="0"/>
                        <a:t>THU</a:t>
                      </a:r>
                      <a:endParaRPr lang="en-US" sz="1800" dirty="0"/>
                    </a:p>
                  </a:txBody>
                  <a:tcPr marT="45746" marB="45746"/>
                </a:tc>
                <a:tc>
                  <a:txBody>
                    <a:bodyPr/>
                    <a:lstStyle/>
                    <a:p>
                      <a:pPr algn="ctr"/>
                      <a:r>
                        <a:rPr lang="en-US" sz="1800" dirty="0" smtClean="0"/>
                        <a:t>FRI</a:t>
                      </a:r>
                      <a:endParaRPr lang="en-US" sz="1800" dirty="0"/>
                    </a:p>
                  </a:txBody>
                  <a:tcPr marT="45746" marB="45746"/>
                </a:tc>
              </a:tr>
              <a:tr h="371052">
                <a:tc>
                  <a:txBody>
                    <a:bodyPr/>
                    <a:lstStyle/>
                    <a:p>
                      <a:r>
                        <a:rPr lang="en-US" sz="1800" dirty="0" smtClean="0"/>
                        <a:t>AM1</a:t>
                      </a:r>
                      <a:endParaRPr lang="en-US" sz="1800" dirty="0"/>
                    </a:p>
                  </a:txBody>
                  <a:tcPr marT="45746" marB="45746"/>
                </a:tc>
                <a:tc>
                  <a:txBody>
                    <a:bodyPr/>
                    <a:lstStyle/>
                    <a:p>
                      <a:pPr algn="ctr"/>
                      <a:endParaRPr lang="en-US" sz="1800" dirty="0"/>
                    </a:p>
                  </a:txBody>
                  <a:tcPr marT="45746" marB="45746">
                    <a:solidFill>
                      <a:schemeClr val="accent6">
                        <a:lumMod val="20000"/>
                        <a:lumOff val="80000"/>
                      </a:schemeClr>
                    </a:solidFill>
                  </a:tcPr>
                </a:tc>
                <a:tc>
                  <a:txBody>
                    <a:bodyPr/>
                    <a:lstStyle/>
                    <a:p>
                      <a:pPr algn="ctr"/>
                      <a:endParaRPr lang="en-US" sz="1800" dirty="0"/>
                    </a:p>
                  </a:txBody>
                  <a:tcPr marT="45746" marB="45746">
                    <a:solidFill>
                      <a:schemeClr val="accent6">
                        <a:lumMod val="20000"/>
                        <a:lumOff val="80000"/>
                      </a:schemeClr>
                    </a:solidFill>
                  </a:tcPr>
                </a:tc>
                <a:tc>
                  <a:txBody>
                    <a:bodyPr/>
                    <a:lstStyle/>
                    <a:p>
                      <a:pPr algn="ctr"/>
                      <a:r>
                        <a:rPr lang="en-US" sz="1800" dirty="0" smtClean="0"/>
                        <a:t>NGP</a:t>
                      </a:r>
                      <a:endParaRPr lang="en-US" sz="1800" dirty="0"/>
                    </a:p>
                  </a:txBody>
                  <a:tcPr marT="45746" marB="45746">
                    <a:solidFill>
                      <a:srgbClr val="92D050"/>
                    </a:solidFill>
                  </a:tcPr>
                </a:tc>
                <a:tc>
                  <a:txBody>
                    <a:bodyPr/>
                    <a:lstStyle/>
                    <a:p>
                      <a:pPr algn="ctr"/>
                      <a:r>
                        <a:rPr lang="en-US" sz="1800" dirty="0" smtClean="0"/>
                        <a:t>NGP</a:t>
                      </a:r>
                      <a:endParaRPr lang="en-US" sz="1800" dirty="0"/>
                    </a:p>
                  </a:txBody>
                  <a:tcPr marT="45746" marB="45746">
                    <a:solidFill>
                      <a:srgbClr val="92D050"/>
                    </a:solidFill>
                  </a:tcPr>
                </a:tc>
                <a:tc>
                  <a:txBody>
                    <a:bodyPr/>
                    <a:lstStyle/>
                    <a:p>
                      <a:pPr algn="ctr"/>
                      <a:endParaRPr lang="en-US" sz="1800" dirty="0"/>
                    </a:p>
                  </a:txBody>
                  <a:tcPr marT="45746" marB="45746">
                    <a:solidFill>
                      <a:schemeClr val="accent6">
                        <a:lumMod val="20000"/>
                        <a:lumOff val="80000"/>
                      </a:schemeClr>
                    </a:solidFill>
                  </a:tcPr>
                </a:tc>
              </a:tr>
              <a:tr h="371052">
                <a:tc>
                  <a:txBody>
                    <a:bodyPr/>
                    <a:lstStyle/>
                    <a:p>
                      <a:r>
                        <a:rPr lang="en-US" sz="1800" dirty="0" smtClean="0"/>
                        <a:t>AM2</a:t>
                      </a: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r h="420792">
                <a:tc>
                  <a:txBody>
                    <a:bodyPr/>
                    <a:lstStyle/>
                    <a:p>
                      <a:r>
                        <a:rPr lang="en-US" sz="1800" dirty="0" smtClean="0"/>
                        <a:t>PM1</a:t>
                      </a:r>
                      <a:endParaRPr lang="en-US" sz="1800" dirty="0"/>
                    </a:p>
                  </a:txBody>
                  <a:tcPr marT="45746" marB="45746"/>
                </a:tc>
                <a:tc>
                  <a:txBody>
                    <a:bodyPr/>
                    <a:lstStyle/>
                    <a:p>
                      <a:pPr algn="ctr"/>
                      <a:r>
                        <a:rPr lang="en-US" sz="1800" dirty="0" smtClean="0"/>
                        <a:t>NGP</a:t>
                      </a:r>
                      <a:endParaRPr lang="en-US" sz="1800" dirty="0"/>
                    </a:p>
                  </a:txBody>
                  <a:tcPr marT="45746" marB="45746">
                    <a:solidFill>
                      <a:srgbClr val="92D050"/>
                    </a:solidFill>
                  </a:tcPr>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r h="371052">
                <a:tc>
                  <a:txBody>
                    <a:bodyPr/>
                    <a:lstStyle/>
                    <a:p>
                      <a:r>
                        <a:rPr lang="en-US" sz="1800" dirty="0" smtClean="0"/>
                        <a:t>PM2</a:t>
                      </a: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r h="371052">
                <a:tc>
                  <a:txBody>
                    <a:bodyPr/>
                    <a:lstStyle/>
                    <a:p>
                      <a:r>
                        <a:rPr lang="en-US" sz="1800" dirty="0" smtClean="0"/>
                        <a:t>EVE</a:t>
                      </a:r>
                      <a:endParaRPr lang="en-US" sz="1800" dirty="0"/>
                    </a:p>
                  </a:txBody>
                  <a:tcPr marT="45746" marB="45746"/>
                </a:tc>
                <a:tc>
                  <a:txBody>
                    <a:bodyPr/>
                    <a:lstStyle/>
                    <a:p>
                      <a:pPr algn="ctr"/>
                      <a:endParaRPr lang="en-US" sz="1800" dirty="0"/>
                    </a:p>
                  </a:txBody>
                  <a:tcPr marT="45746" marB="45746"/>
                </a:tc>
                <a:tc>
                  <a:txBody>
                    <a:bodyPr/>
                    <a:lstStyle/>
                    <a:p>
                      <a:pPr algn="ctr"/>
                      <a:r>
                        <a:rPr lang="en-US" sz="1800" dirty="0" smtClean="0"/>
                        <a:t>NGP</a:t>
                      </a:r>
                      <a:endParaRPr lang="en-US" sz="1800" dirty="0"/>
                    </a:p>
                  </a:txBody>
                  <a:tcPr marT="45746" marB="45746">
                    <a:solidFill>
                      <a:srgbClr val="92D050"/>
                    </a:solidFill>
                  </a:tcPr>
                </a:tc>
                <a:tc>
                  <a:txBody>
                    <a:bodyPr/>
                    <a:lstStyle/>
                    <a:p>
                      <a:pPr algn="ctr"/>
                      <a:endParaRPr lang="en-US" sz="1800" dirty="0"/>
                    </a:p>
                  </a:txBody>
                  <a:tcPr marT="45746" marB="45746"/>
                </a:tc>
                <a:tc>
                  <a:txBody>
                    <a:bodyPr/>
                    <a:lstStyle/>
                    <a:p>
                      <a:pPr algn="ctr"/>
                      <a:endParaRPr lang="en-US" sz="1800" dirty="0"/>
                    </a:p>
                  </a:txBody>
                  <a:tcPr marT="45746" marB="45746"/>
                </a:tc>
                <a:tc>
                  <a:txBody>
                    <a:bodyPr/>
                    <a:lstStyle/>
                    <a:p>
                      <a:pPr algn="ctr"/>
                      <a:endParaRPr lang="en-US" sz="1800" dirty="0"/>
                    </a:p>
                  </a:txBody>
                  <a:tcPr marT="45746" marB="45746"/>
                </a:tc>
              </a:tr>
            </a:tbl>
          </a:graphicData>
        </a:graphic>
      </p:graphicFrame>
      <p:sp>
        <p:nvSpPr>
          <p:cNvPr id="21558"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21559"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EB6160AC-AE34-4155-AFC8-18519305C87F}" type="slidenum">
              <a:rPr lang="en-US" altLang="en-US"/>
              <a:pPr/>
              <a:t>17</a:t>
            </a:fld>
            <a:endParaRPr lang="en-US" altLang="en-US"/>
          </a:p>
        </p:txBody>
      </p:sp>
      <p:sp>
        <p:nvSpPr>
          <p:cNvPr id="23554"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a:solidFill>
                  <a:schemeClr val="tx2"/>
                </a:solidFill>
              </a:rPr>
              <a:t>Agenda Items for the Week</a:t>
            </a:r>
          </a:p>
        </p:txBody>
      </p:sp>
      <p:sp>
        <p:nvSpPr>
          <p:cNvPr id="23555" name="Rectangle 3"/>
          <p:cNvSpPr txBox="1">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buFontTx/>
              <a:buChar char="•"/>
            </a:pPr>
            <a:r>
              <a:rPr lang="en-US" altLang="en-US" sz="2000" dirty="0" smtClean="0"/>
              <a:t>Patent policy</a:t>
            </a:r>
          </a:p>
          <a:p>
            <a:pPr algn="just">
              <a:spcBef>
                <a:spcPct val="20000"/>
              </a:spcBef>
              <a:buFontTx/>
              <a:buChar char="•"/>
            </a:pPr>
            <a:r>
              <a:rPr lang="en-US" altLang="en-US" sz="2000" dirty="0" smtClean="0"/>
              <a:t>Approve previous meeting minutes (</a:t>
            </a:r>
            <a:r>
              <a:rPr lang="en-US" altLang="en-US" sz="2000" dirty="0" smtClean="0">
                <a:hlinkClick r:id="rId3"/>
              </a:rPr>
              <a:t>11-15-0675-ngp</a:t>
            </a:r>
            <a:r>
              <a:rPr lang="en-US" altLang="en-US" sz="2000" dirty="0" smtClean="0"/>
              <a:t>).  </a:t>
            </a:r>
          </a:p>
          <a:p>
            <a:pPr algn="just">
              <a:spcBef>
                <a:spcPct val="20000"/>
              </a:spcBef>
              <a:buFontTx/>
              <a:buChar char="•"/>
            </a:pPr>
            <a:r>
              <a:rPr lang="en-US" altLang="en-US" sz="2000" dirty="0" smtClean="0"/>
              <a:t>Resolve </a:t>
            </a:r>
            <a:r>
              <a:rPr lang="en-US" altLang="en-US" sz="2000" dirty="0" smtClean="0"/>
              <a:t>PAR and CSD comments</a:t>
            </a:r>
            <a:r>
              <a:rPr lang="en-US" altLang="en-US" sz="2000" dirty="0" smtClean="0"/>
              <a:t>.</a:t>
            </a:r>
          </a:p>
          <a:p>
            <a:pPr algn="just">
              <a:spcBef>
                <a:spcPct val="20000"/>
              </a:spcBef>
              <a:buFontTx/>
              <a:buChar char="•"/>
            </a:pPr>
            <a:r>
              <a:rPr lang="en-US" altLang="en-US" sz="2000" dirty="0" smtClean="0"/>
              <a:t>Approve modified PAR and CSD for WG motion.</a:t>
            </a:r>
          </a:p>
          <a:p>
            <a:pPr algn="just">
              <a:spcBef>
                <a:spcPct val="20000"/>
              </a:spcBef>
              <a:buFontTx/>
              <a:buChar char="•"/>
            </a:pPr>
            <a:r>
              <a:rPr lang="en-US" altLang="en-US" sz="2000" dirty="0" smtClean="0"/>
              <a:t>Presentations </a:t>
            </a:r>
            <a:r>
              <a:rPr lang="en-US" altLang="en-US" sz="2000" dirty="0" smtClean="0"/>
              <a:t>to inform the SG:</a:t>
            </a:r>
          </a:p>
          <a:p>
            <a:pPr lvl="1" algn="just">
              <a:spcBef>
                <a:spcPct val="20000"/>
              </a:spcBef>
              <a:buFontTx/>
              <a:buChar char="•"/>
            </a:pPr>
            <a:r>
              <a:rPr lang="en-US" altLang="en-US" sz="1800" dirty="0" smtClean="0"/>
              <a:t>Continued development of the use case documents.</a:t>
            </a:r>
          </a:p>
          <a:p>
            <a:pPr lvl="1" algn="just">
              <a:spcBef>
                <a:spcPct val="20000"/>
              </a:spcBef>
              <a:buFontTx/>
              <a:buChar char="•"/>
            </a:pPr>
            <a:r>
              <a:rPr lang="en-US" altLang="en-US" sz="1800" dirty="0" smtClean="0"/>
              <a:t>Problems statements</a:t>
            </a:r>
          </a:p>
          <a:p>
            <a:pPr lvl="1" algn="just">
              <a:spcBef>
                <a:spcPct val="20000"/>
              </a:spcBef>
              <a:buFontTx/>
              <a:buChar char="•"/>
            </a:pPr>
            <a:r>
              <a:rPr lang="en-US" altLang="en-US" sz="1800" dirty="0" smtClean="0"/>
              <a:t>Scope and purpose</a:t>
            </a:r>
          </a:p>
          <a:p>
            <a:pPr lvl="1" algn="just">
              <a:spcBef>
                <a:spcPct val="20000"/>
              </a:spcBef>
              <a:buFontTx/>
              <a:buChar char="•"/>
            </a:pPr>
            <a:r>
              <a:rPr lang="en-US" altLang="en-US" sz="1800" dirty="0" smtClean="0"/>
              <a:t>Review TG process </a:t>
            </a:r>
          </a:p>
          <a:p>
            <a:pPr algn="just">
              <a:spcBef>
                <a:spcPct val="20000"/>
              </a:spcBef>
              <a:buFontTx/>
              <a:buChar char="•"/>
            </a:pPr>
            <a:r>
              <a:rPr lang="en-US" altLang="en-US" sz="2000" dirty="0" smtClean="0"/>
              <a:t>Study group extension.</a:t>
            </a:r>
          </a:p>
          <a:p>
            <a:pPr algn="just">
              <a:spcBef>
                <a:spcPct val="20000"/>
              </a:spcBef>
              <a:buFontTx/>
              <a:buChar char="•"/>
            </a:pPr>
            <a:r>
              <a:rPr lang="en-US" altLang="en-US" sz="2000" dirty="0" smtClean="0"/>
              <a:t>Schedule teleconference times as needed.</a:t>
            </a:r>
          </a:p>
          <a:p>
            <a:pPr algn="just">
              <a:spcBef>
                <a:spcPct val="20000"/>
              </a:spcBef>
              <a:buFontTx/>
              <a:buChar char="•"/>
            </a:pPr>
            <a:endParaRPr lang="en-US" altLang="en-US" sz="2000" dirty="0" smtClean="0"/>
          </a:p>
        </p:txBody>
      </p:sp>
      <p:sp>
        <p:nvSpPr>
          <p:cNvPr id="23556"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23557"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01E99B28-9172-4ABC-8742-31E48F5585A0}" type="slidenum">
              <a:rPr lang="en-US" altLang="en-US"/>
              <a:pPr/>
              <a:t>18</a:t>
            </a:fld>
            <a:endParaRPr lang="en-US" altLang="en-US"/>
          </a:p>
        </p:txBody>
      </p:sp>
      <p:sp>
        <p:nvSpPr>
          <p:cNvPr id="43010"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smtClean="0">
                <a:solidFill>
                  <a:schemeClr val="tx2"/>
                </a:solidFill>
              </a:rPr>
              <a:t>Submission List for the week</a:t>
            </a:r>
            <a:endParaRPr lang="en-US" altLang="en-US" sz="3200" b="1" dirty="0">
              <a:solidFill>
                <a:schemeClr val="tx2"/>
              </a:solidFill>
            </a:endParaRPr>
          </a:p>
        </p:txBody>
      </p:sp>
      <p:graphicFrame>
        <p:nvGraphicFramePr>
          <p:cNvPr id="2" name="Table 1"/>
          <p:cNvGraphicFramePr>
            <a:graphicFrameLocks noGrp="1"/>
          </p:cNvGraphicFramePr>
          <p:nvPr>
            <p:extLst>
              <p:ext uri="{D42A27DB-BD31-4B8C-83A1-F6EECF244321}">
                <p14:modId xmlns:p14="http://schemas.microsoft.com/office/powerpoint/2010/main" val="949069768"/>
              </p:ext>
            </p:extLst>
          </p:nvPr>
        </p:nvGraphicFramePr>
        <p:xfrm>
          <a:off x="381000" y="1371601"/>
          <a:ext cx="8458200" cy="4718430"/>
        </p:xfrm>
        <a:graphic>
          <a:graphicData uri="http://schemas.openxmlformats.org/drawingml/2006/table">
            <a:tbl>
              <a:tblPr firstRow="1" bandRow="1">
                <a:tableStyleId>{21E4AEA4-8DFA-4A89-87EB-49C32662AFE0}</a:tableStyleId>
              </a:tblPr>
              <a:tblGrid>
                <a:gridCol w="1326776"/>
                <a:gridCol w="1645024"/>
                <a:gridCol w="3733800"/>
                <a:gridCol w="1752600"/>
              </a:tblGrid>
              <a:tr h="332739">
                <a:tc>
                  <a:txBody>
                    <a:bodyPr/>
                    <a:lstStyle/>
                    <a:p>
                      <a:pPr algn="ctr"/>
                      <a:r>
                        <a:rPr lang="en-US" sz="1400" dirty="0" smtClean="0"/>
                        <a:t>Document No.</a:t>
                      </a:r>
                      <a:endParaRPr lang="en-US" sz="1400" dirty="0"/>
                    </a:p>
                  </a:txBody>
                  <a:tcPr marR="36000" marT="45712" marB="45712"/>
                </a:tc>
                <a:tc>
                  <a:txBody>
                    <a:bodyPr/>
                    <a:lstStyle/>
                    <a:p>
                      <a:pPr algn="ctr"/>
                      <a:r>
                        <a:rPr lang="en-US" sz="1400" dirty="0" smtClean="0"/>
                        <a:t>Presenter</a:t>
                      </a:r>
                      <a:endParaRPr lang="en-US" sz="1400" dirty="0"/>
                    </a:p>
                  </a:txBody>
                  <a:tcPr marR="36000" marT="45712" marB="45712"/>
                </a:tc>
                <a:tc>
                  <a:txBody>
                    <a:bodyPr/>
                    <a:lstStyle/>
                    <a:p>
                      <a:pPr algn="ctr"/>
                      <a:r>
                        <a:rPr lang="en-US" sz="1400" dirty="0" smtClean="0"/>
                        <a:t>Title</a:t>
                      </a:r>
                      <a:endParaRPr lang="en-US" sz="1400" dirty="0"/>
                    </a:p>
                  </a:txBody>
                  <a:tcPr marR="36000" marT="45712" marB="45712"/>
                </a:tc>
                <a:tc>
                  <a:txBody>
                    <a:bodyPr/>
                    <a:lstStyle/>
                    <a:p>
                      <a:pPr algn="ctr"/>
                      <a:r>
                        <a:rPr lang="en-US" sz="1400" dirty="0" smtClean="0"/>
                        <a:t>Topic</a:t>
                      </a:r>
                      <a:endParaRPr lang="en-US" sz="1400" dirty="0"/>
                    </a:p>
                  </a:txBody>
                  <a:tcPr marR="36000" marT="45712" marB="45712"/>
                </a:tc>
              </a:tr>
              <a:tr h="332739">
                <a:tc>
                  <a:txBody>
                    <a:bodyPr/>
                    <a:lstStyle/>
                    <a:p>
                      <a:r>
                        <a:rPr lang="en-US" sz="1400" dirty="0" smtClean="0"/>
                        <a:t>11-15/0752</a:t>
                      </a:r>
                      <a:endParaRPr lang="en-US" sz="1400" dirty="0"/>
                    </a:p>
                  </a:txBody>
                  <a:tcPr marT="45712" marB="45712"/>
                </a:tc>
                <a:tc>
                  <a:txBody>
                    <a:bodyPr/>
                    <a:lstStyle/>
                    <a:p>
                      <a:r>
                        <a:rPr lang="en-US" sz="1400" dirty="0" smtClean="0"/>
                        <a:t>Jonathan Segev</a:t>
                      </a:r>
                      <a:endParaRPr lang="en-US" sz="1400" dirty="0"/>
                    </a:p>
                  </a:txBody>
                  <a:tcPr marT="45712" marB="45712"/>
                </a:tc>
                <a:tc>
                  <a:txBody>
                    <a:bodyPr/>
                    <a:lstStyle/>
                    <a:p>
                      <a:r>
                        <a:rPr lang="en-US" sz="1400" dirty="0" smtClean="0"/>
                        <a:t>NGP </a:t>
                      </a:r>
                      <a:r>
                        <a:rPr lang="en-US" sz="1400" dirty="0" smtClean="0"/>
                        <a:t>July 2015 </a:t>
                      </a:r>
                      <a:r>
                        <a:rPr lang="en-US" sz="1400" dirty="0" smtClean="0"/>
                        <a:t>Agenda</a:t>
                      </a:r>
                      <a:endParaRPr lang="en-US" sz="1400" dirty="0"/>
                    </a:p>
                  </a:txBody>
                  <a:tcPr marT="45712" marB="45712"/>
                </a:tc>
                <a:tc>
                  <a:txBody>
                    <a:bodyPr/>
                    <a:lstStyle/>
                    <a:p>
                      <a:r>
                        <a:rPr lang="en-US" sz="1400" dirty="0" smtClean="0"/>
                        <a:t>Agenda</a:t>
                      </a:r>
                      <a:r>
                        <a:rPr lang="en-US" sz="1400" baseline="0" dirty="0" smtClean="0"/>
                        <a:t> Deck</a:t>
                      </a:r>
                      <a:endParaRPr lang="en-US" sz="1400" dirty="0"/>
                    </a:p>
                  </a:txBody>
                  <a:tcPr marT="45712" marB="45712"/>
                </a:tc>
              </a:tr>
              <a:tr h="465008">
                <a:tc>
                  <a:txBody>
                    <a:bodyPr/>
                    <a:lstStyle/>
                    <a:p>
                      <a:r>
                        <a:rPr lang="en-US" sz="1400" kern="1200" dirty="0" smtClean="0">
                          <a:solidFill>
                            <a:schemeClr val="dk1"/>
                          </a:solidFill>
                          <a:latin typeface="+mn-lt"/>
                          <a:ea typeface="+mn-ea"/>
                          <a:cs typeface="+mn-cs"/>
                        </a:rPr>
                        <a:t>11-15/030</a:t>
                      </a:r>
                      <a:endParaRPr lang="en-US" sz="1400" kern="1200" dirty="0">
                        <a:solidFill>
                          <a:schemeClr val="dk1"/>
                        </a:solidFill>
                        <a:latin typeface="+mn-lt"/>
                        <a:ea typeface="+mn-ea"/>
                        <a:cs typeface="+mn-cs"/>
                      </a:endParaRPr>
                    </a:p>
                  </a:txBody>
                  <a:tcPr marT="45712" marB="45712"/>
                </a:tc>
                <a:tc>
                  <a:txBody>
                    <a:bodyPr/>
                    <a:lstStyle/>
                    <a:p>
                      <a:r>
                        <a:rPr lang="en-US" sz="1400" kern="1200" dirty="0" smtClean="0">
                          <a:solidFill>
                            <a:schemeClr val="dk1"/>
                          </a:solidFill>
                          <a:latin typeface="+mn-lt"/>
                          <a:ea typeface="+mn-ea"/>
                          <a:cs typeface="+mn-cs"/>
                        </a:rPr>
                        <a:t>Brian Hart</a:t>
                      </a:r>
                      <a:endParaRPr lang="en-US" sz="14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WG</a:t>
                      </a:r>
                      <a:r>
                        <a:rPr lang="en-US" sz="1400" kern="1200" baseline="0" dirty="0" smtClean="0">
                          <a:solidFill>
                            <a:schemeClr val="dk1"/>
                          </a:solidFill>
                          <a:latin typeface="+mn-lt"/>
                          <a:ea typeface="+mn-ea"/>
                          <a:cs typeface="+mn-cs"/>
                        </a:rPr>
                        <a:t> approved PAR</a:t>
                      </a:r>
                      <a:endParaRPr lang="en-US" sz="1400" kern="1200" dirty="0" smtClean="0">
                        <a:solidFill>
                          <a:schemeClr val="dk1"/>
                        </a:solidFill>
                        <a:latin typeface="+mn-lt"/>
                        <a:ea typeface="+mn-ea"/>
                        <a:cs typeface="+mn-cs"/>
                      </a:endParaRPr>
                    </a:p>
                  </a:txBody>
                  <a:tcPr marT="45712" marB="45712"/>
                </a:tc>
                <a:tc>
                  <a:txBody>
                    <a:bodyPr/>
                    <a:lstStyle/>
                    <a:p>
                      <a:r>
                        <a:rPr lang="en-US" sz="1400" kern="1200" dirty="0" smtClean="0">
                          <a:solidFill>
                            <a:schemeClr val="dk1"/>
                          </a:solidFill>
                          <a:latin typeface="+mn-lt"/>
                          <a:ea typeface="+mn-ea"/>
                          <a:cs typeface="+mn-cs"/>
                        </a:rPr>
                        <a:t>PAR</a:t>
                      </a:r>
                      <a:endParaRPr lang="en-US" sz="1400" kern="1200" dirty="0">
                        <a:solidFill>
                          <a:schemeClr val="dk1"/>
                        </a:solidFill>
                        <a:latin typeface="+mn-lt"/>
                        <a:ea typeface="+mn-ea"/>
                        <a:cs typeface="+mn-cs"/>
                      </a:endParaRPr>
                    </a:p>
                  </a:txBody>
                  <a:tcPr marT="45712" marB="45712"/>
                </a:tc>
              </a:tr>
              <a:tr h="46500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11-15/0262</a:t>
                      </a:r>
                      <a:endParaRPr lang="en-US" sz="1400" kern="1200" dirty="0">
                        <a:solidFill>
                          <a:schemeClr val="dk1"/>
                        </a:solidFill>
                        <a:latin typeface="+mn-lt"/>
                        <a:ea typeface="+mn-ea"/>
                        <a:cs typeface="+mn-cs"/>
                      </a:endParaRPr>
                    </a:p>
                  </a:txBody>
                  <a:tcPr marT="45712" marB="45712"/>
                </a:tc>
                <a:tc>
                  <a:txBody>
                    <a:bodyPr/>
                    <a:lstStyle/>
                    <a:p>
                      <a:r>
                        <a:rPr lang="en-US" sz="1400" kern="1200" dirty="0" smtClean="0">
                          <a:solidFill>
                            <a:schemeClr val="dk1"/>
                          </a:solidFill>
                          <a:latin typeface="+mn-lt"/>
                          <a:ea typeface="+mn-ea"/>
                          <a:cs typeface="+mn-cs"/>
                        </a:rPr>
                        <a:t>Brian Hart</a:t>
                      </a:r>
                      <a:endParaRPr lang="en-US" sz="14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Working approved CSD</a:t>
                      </a:r>
                    </a:p>
                  </a:txBody>
                  <a:tcPr marT="45712" marB="45712"/>
                </a:tc>
                <a:tc>
                  <a:txBody>
                    <a:bodyPr/>
                    <a:lstStyle/>
                    <a:p>
                      <a:r>
                        <a:rPr lang="en-US" sz="1400" kern="1200" dirty="0" smtClean="0">
                          <a:solidFill>
                            <a:schemeClr val="dk1"/>
                          </a:solidFill>
                          <a:latin typeface="+mn-lt"/>
                          <a:ea typeface="+mn-ea"/>
                          <a:cs typeface="+mn-cs"/>
                        </a:rPr>
                        <a:t>CSD</a:t>
                      </a:r>
                      <a:endParaRPr lang="en-US" sz="1400" kern="1200" dirty="0">
                        <a:solidFill>
                          <a:schemeClr val="dk1"/>
                        </a:solidFill>
                        <a:latin typeface="+mn-lt"/>
                        <a:ea typeface="+mn-ea"/>
                        <a:cs typeface="+mn-cs"/>
                      </a:endParaRPr>
                    </a:p>
                  </a:txBody>
                  <a:tcPr marT="45712" marB="45712"/>
                </a:tc>
              </a:tr>
              <a:tr h="1523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400" kern="1200" dirty="0">
                        <a:solidFill>
                          <a:schemeClr val="dk1"/>
                        </a:solidFill>
                        <a:latin typeface="+mn-lt"/>
                        <a:ea typeface="+mn-ea"/>
                        <a:cs typeface="+mn-cs"/>
                      </a:endParaRPr>
                    </a:p>
                  </a:txBody>
                  <a:tcPr marT="45712" marB="45712"/>
                </a:tc>
                <a:tc>
                  <a:txBody>
                    <a:bodyPr/>
                    <a:lstStyle/>
                    <a:p>
                      <a:r>
                        <a:rPr lang="en-US" sz="1400" dirty="0" smtClean="0"/>
                        <a:t>Juan Carlos</a:t>
                      </a:r>
                    </a:p>
                  </a:txBody>
                  <a:tcPr marT="45712" marB="45712"/>
                </a:tc>
                <a:tc>
                  <a:txBody>
                    <a:bodyPr/>
                    <a:lstStyle/>
                    <a:p>
                      <a:r>
                        <a:rPr lang="en-US" sz="1400" dirty="0" smtClean="0"/>
                        <a:t>Privacy ECSG overview</a:t>
                      </a:r>
                      <a:endParaRPr lang="en-US" sz="1400" dirty="0"/>
                    </a:p>
                  </a:txBody>
                  <a:tcPr marT="45712" marB="45712"/>
                </a:tc>
                <a:tc>
                  <a:txBody>
                    <a:bodyPr/>
                    <a:lstStyle/>
                    <a:p>
                      <a:r>
                        <a:rPr lang="en-US" sz="1400" dirty="0" smtClean="0"/>
                        <a:t>Privacy</a:t>
                      </a:r>
                      <a:endParaRPr lang="en-US" sz="1400" dirty="0"/>
                    </a:p>
                  </a:txBody>
                  <a:tcPr marT="45712" marB="45712"/>
                </a:tc>
              </a:tr>
              <a:tr h="152392">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11-15/0561</a:t>
                      </a:r>
                      <a:endParaRPr lang="en-US" sz="14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Thomas Handte </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Use case</a:t>
                      </a:r>
                      <a:endParaRPr lang="en-US" sz="14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Use</a:t>
                      </a:r>
                      <a:r>
                        <a:rPr lang="en-US" sz="1400" kern="1200" baseline="0" dirty="0" smtClean="0">
                          <a:solidFill>
                            <a:schemeClr val="dk1"/>
                          </a:solidFill>
                          <a:latin typeface="+mn-lt"/>
                          <a:ea typeface="+mn-ea"/>
                          <a:cs typeface="+mn-cs"/>
                        </a:rPr>
                        <a:t> </a:t>
                      </a:r>
                      <a:r>
                        <a:rPr lang="en-US" sz="1400" kern="1200" dirty="0" smtClean="0">
                          <a:solidFill>
                            <a:schemeClr val="dk1"/>
                          </a:solidFill>
                          <a:latin typeface="+mn-lt"/>
                          <a:ea typeface="+mn-ea"/>
                          <a:cs typeface="+mn-cs"/>
                        </a:rPr>
                        <a:t>cases</a:t>
                      </a:r>
                      <a:endParaRPr lang="en-US" sz="1400" kern="1200" dirty="0">
                        <a:solidFill>
                          <a:schemeClr val="dk1"/>
                        </a:solidFill>
                        <a:latin typeface="+mn-lt"/>
                        <a:ea typeface="+mn-ea"/>
                        <a:cs typeface="+mn-cs"/>
                      </a:endParaRPr>
                    </a:p>
                  </a:txBody>
                  <a:tcPr marT="45712" marB="45712"/>
                </a:tc>
              </a:tr>
              <a:tr h="38769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11-15/0834</a:t>
                      </a:r>
                      <a:endParaRPr lang="en-US" sz="14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Thomas Handte </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Further Use Cases for Next Generation Positioning</a:t>
                      </a:r>
                      <a:endParaRPr lang="en-US" sz="14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Use cases</a:t>
                      </a:r>
                      <a:endParaRPr lang="en-US" sz="1400" kern="1200" dirty="0">
                        <a:solidFill>
                          <a:schemeClr val="dk1"/>
                        </a:solidFill>
                        <a:latin typeface="+mn-lt"/>
                        <a:ea typeface="+mn-ea"/>
                        <a:cs typeface="+mn-cs"/>
                      </a:endParaRPr>
                    </a:p>
                  </a:txBody>
                  <a:tcPr marT="45712" marB="45712"/>
                </a:tc>
              </a:tr>
              <a:tr h="492360">
                <a:tc>
                  <a:txBody>
                    <a:bodyPr/>
                    <a:lstStyle/>
                    <a:p>
                      <a:r>
                        <a:rPr lang="en-US" sz="1400" dirty="0" smtClean="0"/>
                        <a:t>11-15-0784</a:t>
                      </a:r>
                      <a:endParaRPr lang="en-US" sz="140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err="1" smtClean="0">
                          <a:solidFill>
                            <a:schemeClr val="dk1"/>
                          </a:solidFill>
                          <a:latin typeface="+mn-lt"/>
                          <a:ea typeface="+mn-ea"/>
                          <a:cs typeface="+mn-cs"/>
                        </a:rPr>
                        <a:t>Sabita</a:t>
                      </a:r>
                      <a:r>
                        <a:rPr lang="en-US" sz="1400" kern="1200" dirty="0" smtClean="0">
                          <a:solidFill>
                            <a:schemeClr val="dk1"/>
                          </a:solidFill>
                          <a:latin typeface="+mn-lt"/>
                          <a:ea typeface="+mn-ea"/>
                          <a:cs typeface="+mn-cs"/>
                        </a:rPr>
                        <a:t> </a:t>
                      </a:r>
                      <a:r>
                        <a:rPr lang="en-US" sz="1400" kern="1200" dirty="0" err="1" smtClean="0">
                          <a:solidFill>
                            <a:schemeClr val="dk1"/>
                          </a:solidFill>
                          <a:latin typeface="+mn-lt"/>
                          <a:ea typeface="+mn-ea"/>
                          <a:cs typeface="+mn-cs"/>
                        </a:rPr>
                        <a:t>Nahata</a:t>
                      </a:r>
                      <a:endParaRPr lang="en-US" sz="1400" kern="1200" dirty="0" smtClean="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Simulation</a:t>
                      </a:r>
                      <a:r>
                        <a:rPr lang="en-US" sz="1400" kern="1200" baseline="0" dirty="0" smtClean="0">
                          <a:solidFill>
                            <a:schemeClr val="dk1"/>
                          </a:solidFill>
                          <a:latin typeface="+mn-lt"/>
                          <a:ea typeface="+mn-ea"/>
                          <a:cs typeface="+mn-cs"/>
                        </a:rPr>
                        <a:t> </a:t>
                      </a:r>
                      <a:r>
                        <a:rPr lang="en-US" sz="1400" kern="1200" dirty="0" smtClean="0">
                          <a:solidFill>
                            <a:schemeClr val="dk1"/>
                          </a:solidFill>
                          <a:latin typeface="+mn-lt"/>
                          <a:ea typeface="+mn-ea"/>
                          <a:cs typeface="+mn-cs"/>
                        </a:rPr>
                        <a:t>results using 11n channel model</a:t>
                      </a:r>
                      <a:endParaRPr lang="en-US" sz="14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kern="1200" dirty="0" smtClean="0">
                          <a:solidFill>
                            <a:schemeClr val="dk1"/>
                          </a:solidFill>
                          <a:latin typeface="+mn-lt"/>
                          <a:ea typeface="+mn-ea"/>
                          <a:cs typeface="+mn-cs"/>
                        </a:rPr>
                        <a:t>Channel model</a:t>
                      </a:r>
                      <a:endParaRPr lang="en-US" sz="1400" kern="1200" dirty="0">
                        <a:solidFill>
                          <a:schemeClr val="dk1"/>
                        </a:solidFill>
                        <a:latin typeface="+mn-lt"/>
                        <a:ea typeface="+mn-ea"/>
                        <a:cs typeface="+mn-cs"/>
                      </a:endParaRPr>
                    </a:p>
                  </a:txBody>
                  <a:tcPr marT="45712" marB="45712"/>
                </a:tc>
              </a:tr>
              <a:tr h="492360">
                <a:tc>
                  <a:txBody>
                    <a:bodyPr/>
                    <a:lstStyle/>
                    <a:p>
                      <a:r>
                        <a:rPr lang="en-US" sz="1400" dirty="0" smtClean="0"/>
                        <a:t>11-15-848</a:t>
                      </a:r>
                      <a:endParaRPr lang="en-US" sz="1400" dirty="0"/>
                    </a:p>
                  </a:txBody>
                  <a:tcPr marT="45712" marB="45712"/>
                </a:tc>
                <a:tc>
                  <a:txBody>
                    <a:bodyPr/>
                    <a:lstStyle/>
                    <a:p>
                      <a:r>
                        <a:rPr lang="en-US" sz="1400" dirty="0" smtClean="0"/>
                        <a:t>Chao Chun</a:t>
                      </a:r>
                      <a:endParaRPr lang="en-US" sz="1400" dirty="0" smtClean="0"/>
                    </a:p>
                  </a:txBody>
                  <a:tcPr marT="45712" marB="45712"/>
                </a:tc>
                <a:tc>
                  <a:txBody>
                    <a:bodyPr/>
                    <a:lstStyle/>
                    <a:p>
                      <a:r>
                        <a:rPr lang="en-US" sz="1400" dirty="0" smtClean="0"/>
                        <a:t>NGP Use Cases</a:t>
                      </a:r>
                      <a:endParaRPr lang="en-US" sz="1400" dirty="0"/>
                    </a:p>
                  </a:txBody>
                  <a:tcPr marT="45712" marB="45712"/>
                </a:tc>
                <a:tc>
                  <a:txBody>
                    <a:bodyPr/>
                    <a:lstStyle/>
                    <a:p>
                      <a:r>
                        <a:rPr lang="en-US" sz="1400" dirty="0" smtClean="0"/>
                        <a:t>Use cases</a:t>
                      </a:r>
                      <a:endParaRPr lang="en-US" sz="1400" dirty="0"/>
                    </a:p>
                  </a:txBody>
                  <a:tcPr marT="45712" marB="45712"/>
                </a:tc>
              </a:tr>
              <a:tr h="492360">
                <a:tc>
                  <a:txBody>
                    <a:bodyPr/>
                    <a:lstStyle/>
                    <a:p>
                      <a:r>
                        <a:rPr lang="en-US" sz="1400" dirty="0" smtClean="0"/>
                        <a:t>11-15-838</a:t>
                      </a:r>
                      <a:endParaRPr lang="en-US" sz="1400" dirty="0"/>
                    </a:p>
                  </a:txBody>
                  <a:tcPr marT="45712" marB="45712"/>
                </a:tc>
                <a:tc>
                  <a:txBody>
                    <a:bodyPr/>
                    <a:lstStyle/>
                    <a:p>
                      <a:r>
                        <a:rPr lang="en-US" sz="1400" dirty="0" smtClean="0"/>
                        <a:t>Yasantha Rajakarunanayake</a:t>
                      </a:r>
                      <a:endParaRPr lang="en-US" sz="1400" dirty="0" smtClean="0"/>
                    </a:p>
                  </a:txBody>
                  <a:tcPr marT="45712" marB="45712"/>
                </a:tc>
                <a:tc>
                  <a:txBody>
                    <a:bodyPr/>
                    <a:lstStyle/>
                    <a:p>
                      <a:r>
                        <a:rPr lang="en-US" sz="1400" dirty="0" smtClean="0"/>
                        <a:t>NGP AOA use cases</a:t>
                      </a:r>
                      <a:endParaRPr lang="en-US" sz="1400" dirty="0"/>
                    </a:p>
                  </a:txBody>
                  <a:tcPr marT="45712" marB="45712"/>
                </a:tc>
                <a:tc>
                  <a:txBody>
                    <a:bodyPr/>
                    <a:lstStyle/>
                    <a:p>
                      <a:r>
                        <a:rPr lang="en-US" sz="1400" dirty="0" smtClean="0"/>
                        <a:t>Use cases</a:t>
                      </a:r>
                      <a:endParaRPr lang="en-US" sz="1400" dirty="0"/>
                    </a:p>
                  </a:txBody>
                  <a:tcPr marT="45712" marB="45712"/>
                </a:tc>
              </a:tr>
              <a:tr h="492360">
                <a:tc>
                  <a:txBody>
                    <a:bodyPr/>
                    <a:lstStyle/>
                    <a:p>
                      <a:endParaRPr lang="en-US" sz="1400" dirty="0"/>
                    </a:p>
                  </a:txBody>
                  <a:tcPr marT="45712" marB="45712"/>
                </a:tc>
                <a:tc>
                  <a:txBody>
                    <a:bodyPr/>
                    <a:lstStyle/>
                    <a:p>
                      <a:endParaRPr lang="en-US" dirty="0"/>
                    </a:p>
                  </a:txBody>
                  <a:tcPr marT="45712" marB="45712"/>
                </a:tc>
                <a:tc>
                  <a:txBody>
                    <a:bodyPr/>
                    <a:lstStyle/>
                    <a:p>
                      <a:endParaRPr lang="en-US"/>
                    </a:p>
                  </a:txBody>
                  <a:tcPr marT="45712" marB="45712"/>
                </a:tc>
                <a:tc>
                  <a:txBody>
                    <a:bodyPr/>
                    <a:lstStyle/>
                    <a:p>
                      <a:endParaRPr lang="en-US" dirty="0"/>
                    </a:p>
                  </a:txBody>
                  <a:tcPr marT="45712" marB="45712"/>
                </a:tc>
              </a:tr>
            </a:tbl>
          </a:graphicData>
        </a:graphic>
      </p:graphicFrame>
      <p:sp>
        <p:nvSpPr>
          <p:cNvPr id="43053"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43054"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ACDA4F24-F3A0-498F-A3B3-1601B3055CD2}" type="slidenum">
              <a:rPr lang="en-US" altLang="en-US"/>
              <a:pPr/>
              <a:t>19</a:t>
            </a:fld>
            <a:endParaRPr lang="en-US" altLang="en-US"/>
          </a:p>
        </p:txBody>
      </p:sp>
      <p:sp>
        <p:nvSpPr>
          <p:cNvPr id="25602" name="Rectangle 3"/>
          <p:cNvSpPr txBox="1">
            <a:spLocks noChangeArrowheads="1"/>
          </p:cNvSpPr>
          <p:nvPr/>
        </p:nvSpPr>
        <p:spPr bwMode="auto">
          <a:xfrm>
            <a:off x="685800" y="2514600"/>
            <a:ext cx="7772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pPr>
            <a:r>
              <a:rPr lang="en-US" altLang="en-US" sz="3600" b="1" dirty="0"/>
              <a:t>Meeting Slot #</a:t>
            </a:r>
            <a:r>
              <a:rPr lang="en-US" altLang="en-US" sz="3600" b="1" dirty="0" smtClean="0"/>
              <a:t>1</a:t>
            </a:r>
            <a:endParaRPr lang="en-US" altLang="en-US" sz="2000" dirty="0"/>
          </a:p>
          <a:p>
            <a:pPr lvl="1">
              <a:spcBef>
                <a:spcPct val="20000"/>
              </a:spcBef>
              <a:buFontTx/>
              <a:buChar char="–"/>
            </a:pPr>
            <a:endParaRPr lang="en-US" altLang="en-US" sz="2000" dirty="0"/>
          </a:p>
        </p:txBody>
      </p:sp>
      <p:sp>
        <p:nvSpPr>
          <p:cNvPr id="25603"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25604"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itle 1"/>
          <p:cNvSpPr>
            <a:spLocks noGrp="1"/>
          </p:cNvSpPr>
          <p:nvPr>
            <p:ph type="title"/>
          </p:nvPr>
        </p:nvSpPr>
        <p:spPr>
          <a:xfrm>
            <a:off x="381000" y="990600"/>
            <a:ext cx="8382000" cy="1066800"/>
          </a:xfrm>
        </p:spPr>
        <p:txBody>
          <a:bodyPr/>
          <a:lstStyle/>
          <a:p>
            <a:r>
              <a:rPr lang="en-US" altLang="en-US" sz="3600" dirty="0" smtClean="0">
                <a:solidFill>
                  <a:srgbClr val="0000FF"/>
                </a:solidFill>
                <a:cs typeface="Times New Roman" panose="02020603050405020304" pitchFamily="18" charset="0"/>
              </a:rPr>
              <a:t>IEEE 802.11</a:t>
            </a:r>
            <a:br>
              <a:rPr lang="en-US" altLang="en-US" sz="3600" dirty="0" smtClean="0">
                <a:solidFill>
                  <a:srgbClr val="0000FF"/>
                </a:solidFill>
                <a:cs typeface="Times New Roman" panose="02020603050405020304" pitchFamily="18" charset="0"/>
              </a:rPr>
            </a:br>
            <a:r>
              <a:rPr lang="en-US" altLang="en-US" sz="3600" dirty="0" smtClean="0">
                <a:solidFill>
                  <a:srgbClr val="0000FF"/>
                </a:solidFill>
                <a:cs typeface="Times New Roman" panose="02020603050405020304" pitchFamily="18" charset="0"/>
              </a:rPr>
              <a:t>Next Generation Positioning </a:t>
            </a:r>
            <a:br>
              <a:rPr lang="en-US" altLang="en-US" sz="3600" dirty="0" smtClean="0">
                <a:solidFill>
                  <a:srgbClr val="0000FF"/>
                </a:solidFill>
                <a:cs typeface="Times New Roman" panose="02020603050405020304" pitchFamily="18" charset="0"/>
              </a:rPr>
            </a:br>
            <a:r>
              <a:rPr lang="en-US" altLang="en-US" sz="3600" dirty="0" smtClean="0">
                <a:solidFill>
                  <a:srgbClr val="0000FF"/>
                </a:solidFill>
                <a:cs typeface="Times New Roman" panose="02020603050405020304" pitchFamily="18" charset="0"/>
              </a:rPr>
              <a:t>Study Group</a:t>
            </a:r>
            <a:endParaRPr lang="en-CA" altLang="en-US" sz="3600" dirty="0" smtClean="0">
              <a:cs typeface="Times New Roman" panose="02020603050405020304" pitchFamily="18" charset="0"/>
            </a:endParaRPr>
          </a:p>
        </p:txBody>
      </p:sp>
      <p:sp>
        <p:nvSpPr>
          <p:cNvPr id="17410" name="Content Placeholder 2"/>
          <p:cNvSpPr>
            <a:spLocks noGrp="1"/>
          </p:cNvSpPr>
          <p:nvPr>
            <p:ph idx="1"/>
          </p:nvPr>
        </p:nvSpPr>
        <p:spPr>
          <a:xfrm>
            <a:off x="533400" y="2971800"/>
            <a:ext cx="8305800" cy="3124200"/>
          </a:xfrm>
        </p:spPr>
        <p:txBody>
          <a:bodyPr/>
          <a:lstStyle/>
          <a:p>
            <a:pPr algn="ctr">
              <a:lnSpc>
                <a:spcPct val="90000"/>
              </a:lnSpc>
              <a:buFontTx/>
              <a:buNone/>
            </a:pPr>
            <a:r>
              <a:rPr lang="en-US" altLang="en-US" sz="3000" dirty="0" smtClean="0">
                <a:cs typeface="Times New Roman" panose="02020603050405020304" pitchFamily="18" charset="0"/>
              </a:rPr>
              <a:t>Kona, Hawaii</a:t>
            </a:r>
          </a:p>
          <a:p>
            <a:pPr algn="ctr">
              <a:lnSpc>
                <a:spcPct val="90000"/>
              </a:lnSpc>
              <a:buFontTx/>
              <a:buNone/>
            </a:pPr>
            <a:r>
              <a:rPr lang="en-US" altLang="en-US" sz="3000" dirty="0" smtClean="0">
                <a:cs typeface="Times New Roman" panose="02020603050405020304" pitchFamily="18" charset="0"/>
              </a:rPr>
              <a:t>July 12</a:t>
            </a:r>
            <a:r>
              <a:rPr lang="en-US" altLang="en-US" sz="3000" baseline="30000" dirty="0" smtClean="0">
                <a:cs typeface="Times New Roman" panose="02020603050405020304" pitchFamily="18" charset="0"/>
              </a:rPr>
              <a:t>th</a:t>
            </a:r>
            <a:r>
              <a:rPr lang="en-US" altLang="en-US" sz="3000" dirty="0" smtClean="0">
                <a:cs typeface="Times New Roman" panose="02020603050405020304" pitchFamily="18" charset="0"/>
              </a:rPr>
              <a:t>-17</a:t>
            </a:r>
            <a:r>
              <a:rPr lang="en-US" altLang="en-US" sz="3000" baseline="30000" dirty="0" smtClean="0">
                <a:cs typeface="Times New Roman" panose="02020603050405020304" pitchFamily="18" charset="0"/>
              </a:rPr>
              <a:t>th</a:t>
            </a:r>
            <a:r>
              <a:rPr lang="en-US" altLang="en-US" sz="3000" dirty="0" smtClean="0">
                <a:cs typeface="Times New Roman" panose="02020603050405020304" pitchFamily="18" charset="0"/>
              </a:rPr>
              <a:t> , 2015</a:t>
            </a:r>
          </a:p>
          <a:p>
            <a:pPr algn="ctr">
              <a:lnSpc>
                <a:spcPct val="90000"/>
              </a:lnSpc>
              <a:buFontTx/>
              <a:buNone/>
            </a:pPr>
            <a:endParaRPr lang="en-US" altLang="en-US" sz="2000" dirty="0" smtClean="0">
              <a:cs typeface="Times New Roman" panose="02020603050405020304" pitchFamily="18" charset="0"/>
            </a:endParaRPr>
          </a:p>
          <a:p>
            <a:pPr algn="ctr">
              <a:lnSpc>
                <a:spcPct val="90000"/>
              </a:lnSpc>
              <a:buFontTx/>
              <a:buNone/>
            </a:pPr>
            <a:r>
              <a:rPr lang="en-US" altLang="en-US" sz="2000" dirty="0" smtClean="0">
                <a:cs typeface="Times New Roman" panose="02020603050405020304" pitchFamily="18" charset="0"/>
              </a:rPr>
              <a:t>Chair: </a:t>
            </a:r>
            <a:r>
              <a:rPr lang="en-US" altLang="en-US" sz="2000" b="0" dirty="0" smtClean="0">
                <a:cs typeface="Times New Roman" panose="02020603050405020304" pitchFamily="18" charset="0"/>
              </a:rPr>
              <a:t>Jonathan Segev (</a:t>
            </a:r>
            <a:r>
              <a:rPr lang="en-US" altLang="en-US" sz="1600" b="0" dirty="0" smtClean="0">
                <a:cs typeface="Times New Roman" panose="02020603050405020304" pitchFamily="18" charset="0"/>
              </a:rPr>
              <a:t>Intel</a:t>
            </a:r>
            <a:r>
              <a:rPr lang="en-US" altLang="en-US" sz="2000" b="0" dirty="0" smtClean="0">
                <a:cs typeface="Times New Roman" panose="02020603050405020304" pitchFamily="18" charset="0"/>
              </a:rPr>
              <a:t>)</a:t>
            </a:r>
          </a:p>
          <a:p>
            <a:pPr algn="ctr">
              <a:lnSpc>
                <a:spcPct val="90000"/>
              </a:lnSpc>
              <a:buFontTx/>
              <a:buNone/>
            </a:pPr>
            <a:r>
              <a:rPr lang="en-US" altLang="en-US" sz="2000" dirty="0" smtClean="0">
                <a:cs typeface="Times New Roman" panose="02020603050405020304" pitchFamily="18" charset="0"/>
              </a:rPr>
              <a:t>Secretary</a:t>
            </a:r>
            <a:r>
              <a:rPr lang="en-US" altLang="en-US" sz="2000" b="0" dirty="0" smtClean="0">
                <a:cs typeface="Times New Roman" panose="02020603050405020304" pitchFamily="18" charset="0"/>
              </a:rPr>
              <a:t>: </a:t>
            </a:r>
            <a:r>
              <a:rPr lang="en-US" altLang="en-US" sz="2000" b="0" dirty="0" smtClean="0">
                <a:cs typeface="Times New Roman" panose="02020603050405020304" pitchFamily="18" charset="0"/>
              </a:rPr>
              <a:t>James Wang (stand in) (</a:t>
            </a:r>
            <a:r>
              <a:rPr lang="en-US" altLang="en-US" sz="1600" b="0" dirty="0" err="1" smtClean="0">
                <a:cs typeface="Times New Roman" panose="02020603050405020304" pitchFamily="18" charset="0"/>
              </a:rPr>
              <a:t>MediaTek</a:t>
            </a:r>
            <a:r>
              <a:rPr lang="en-US" altLang="en-US" sz="2000" b="0" dirty="0" smtClean="0">
                <a:cs typeface="Times New Roman" panose="02020603050405020304" pitchFamily="18" charset="0"/>
              </a:rPr>
              <a:t>)</a:t>
            </a:r>
            <a:endParaRPr lang="en-US" altLang="en-US" sz="1200" b="0" dirty="0" smtClean="0">
              <a:cs typeface="Times New Roman" panose="02020603050405020304" pitchFamily="18" charset="0"/>
            </a:endParaRPr>
          </a:p>
        </p:txBody>
      </p:sp>
      <p:sp>
        <p:nvSpPr>
          <p:cNvPr id="1741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C0DD7BF1-6316-4B11-9FE1-A04A16D60D2F}" type="slidenum">
              <a:rPr lang="en-US" altLang="en-US"/>
              <a:pPr/>
              <a:t>2</a:t>
            </a:fld>
            <a:endParaRPr lang="en-US" altLang="en-US"/>
          </a:p>
        </p:txBody>
      </p:sp>
      <p:sp>
        <p:nvSpPr>
          <p:cNvPr id="17412"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
        <p:nvSpPr>
          <p:cNvPr id="17413" name="Date Placeholder 3"/>
          <p:cNvSpPr>
            <a:spLocks noGrp="1"/>
          </p:cNvSpPr>
          <p:nvPr>
            <p:ph type="dt" sz="quarter" idx="10"/>
          </p:nvPr>
        </p:nvSpPr>
        <p:spPr>
          <a:xfrm>
            <a:off x="696913" y="332601"/>
            <a:ext cx="1000274"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462E4FA0-472C-4C8C-AB51-C96392349BB6}" type="slidenum">
              <a:rPr lang="en-US" altLang="en-US"/>
              <a:pPr/>
              <a:t>20</a:t>
            </a:fld>
            <a:endParaRPr lang="en-US" altLang="en-US"/>
          </a:p>
        </p:txBody>
      </p:sp>
      <p:sp>
        <p:nvSpPr>
          <p:cNvPr id="27650"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smtClean="0">
                <a:solidFill>
                  <a:schemeClr val="tx2"/>
                </a:solidFill>
              </a:rPr>
              <a:t>Meeting Slot # 1 Agenda</a:t>
            </a:r>
            <a:endParaRPr lang="en-US" altLang="en-US" sz="3200" b="1" dirty="0">
              <a:solidFill>
                <a:schemeClr val="tx2"/>
              </a:solidFill>
            </a:endParaRPr>
          </a:p>
        </p:txBody>
      </p:sp>
      <p:sp>
        <p:nvSpPr>
          <p:cNvPr id="27651" name="Rectangle 3"/>
          <p:cNvSpPr txBox="1">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buFontTx/>
              <a:buChar char="•"/>
            </a:pPr>
            <a:r>
              <a:rPr lang="en-US" altLang="en-US" sz="2400" b="1" dirty="0"/>
              <a:t>Call Meeting to </a:t>
            </a:r>
            <a:r>
              <a:rPr lang="en-US" altLang="en-US" sz="2400" b="1" dirty="0" smtClean="0"/>
              <a:t>Order (1min)</a:t>
            </a:r>
            <a:endParaRPr lang="en-US" altLang="en-US" sz="2400" b="1" dirty="0"/>
          </a:p>
          <a:p>
            <a:pPr algn="just">
              <a:spcBef>
                <a:spcPct val="20000"/>
              </a:spcBef>
              <a:buFontTx/>
              <a:buChar char="•"/>
            </a:pPr>
            <a:r>
              <a:rPr lang="en-US" altLang="en-US" sz="2400" b="1" dirty="0"/>
              <a:t>Patent Policy and </a:t>
            </a:r>
            <a:r>
              <a:rPr lang="en-US" altLang="en-US" sz="2400" b="1" dirty="0" smtClean="0"/>
              <a:t>Logistics (5min)</a:t>
            </a:r>
            <a:endParaRPr lang="en-US" altLang="en-US" sz="2400" b="1" dirty="0"/>
          </a:p>
          <a:p>
            <a:pPr algn="just">
              <a:spcBef>
                <a:spcPct val="20000"/>
              </a:spcBef>
              <a:buFontTx/>
              <a:buChar char="•"/>
            </a:pPr>
            <a:r>
              <a:rPr lang="en-US" altLang="en-US" sz="2400" b="1" dirty="0"/>
              <a:t>Call for </a:t>
            </a:r>
            <a:r>
              <a:rPr lang="en-US" altLang="en-US" sz="2400" b="1" dirty="0" smtClean="0"/>
              <a:t>Submission (3min)</a:t>
            </a:r>
            <a:endParaRPr lang="en-US" altLang="en-US" sz="2400" b="1" dirty="0"/>
          </a:p>
          <a:p>
            <a:pPr algn="just">
              <a:spcBef>
                <a:spcPct val="20000"/>
              </a:spcBef>
              <a:buFontTx/>
              <a:buChar char="•"/>
            </a:pPr>
            <a:r>
              <a:rPr lang="en-US" altLang="en-US" sz="2400" b="1" dirty="0"/>
              <a:t>Agenda </a:t>
            </a:r>
            <a:r>
              <a:rPr lang="en-US" altLang="en-US" sz="2400" b="1" dirty="0" smtClean="0"/>
              <a:t>Setting (5min)</a:t>
            </a:r>
            <a:endParaRPr lang="en-US" altLang="en-US" sz="2400" b="1" dirty="0"/>
          </a:p>
          <a:p>
            <a:pPr algn="just">
              <a:spcBef>
                <a:spcPct val="20000"/>
              </a:spcBef>
              <a:buFontTx/>
              <a:buChar char="•"/>
            </a:pPr>
            <a:r>
              <a:rPr lang="en-US" altLang="en-US" sz="2400" b="1" dirty="0" smtClean="0"/>
              <a:t>Approval of previous meeting minutes (2min)</a:t>
            </a:r>
          </a:p>
          <a:p>
            <a:pPr algn="just">
              <a:spcBef>
                <a:spcPct val="20000"/>
              </a:spcBef>
              <a:buFontTx/>
              <a:buChar char="•"/>
            </a:pPr>
            <a:r>
              <a:rPr lang="en-US" altLang="en-US" sz="2400" b="1" dirty="0" smtClean="0"/>
              <a:t>Review any </a:t>
            </a:r>
            <a:r>
              <a:rPr lang="en-US" altLang="en-US" sz="2400" b="1" dirty="0" smtClean="0"/>
              <a:t>PAR or CSD comments received by this time </a:t>
            </a:r>
            <a:r>
              <a:rPr lang="en-US" altLang="en-US" sz="2400" b="1" dirty="0" smtClean="0"/>
              <a:t>(as needed)</a:t>
            </a:r>
          </a:p>
          <a:p>
            <a:pPr algn="just">
              <a:spcBef>
                <a:spcPct val="20000"/>
              </a:spcBef>
              <a:buFontTx/>
              <a:buChar char="•"/>
            </a:pPr>
            <a:r>
              <a:rPr lang="en-US" altLang="en-US" sz="2400" b="1" dirty="0" smtClean="0"/>
              <a:t>Privacy ECSG overview (30min)</a:t>
            </a:r>
            <a:endParaRPr lang="en-US" altLang="en-US" sz="2400" b="1" dirty="0" smtClean="0"/>
          </a:p>
          <a:p>
            <a:pPr algn="just">
              <a:spcBef>
                <a:spcPct val="20000"/>
              </a:spcBef>
              <a:buFontTx/>
              <a:buChar char="•"/>
            </a:pPr>
            <a:r>
              <a:rPr lang="en-US" altLang="en-US" sz="2400" b="1" dirty="0" smtClean="0"/>
              <a:t>Review use case related submissions (CID 561, 834) (As time permits)</a:t>
            </a:r>
            <a:endParaRPr lang="en-US" altLang="en-US" sz="2400" b="1" dirty="0" smtClean="0"/>
          </a:p>
          <a:p>
            <a:pPr algn="just">
              <a:spcBef>
                <a:spcPct val="20000"/>
              </a:spcBef>
              <a:buFontTx/>
              <a:buChar char="•"/>
            </a:pPr>
            <a:r>
              <a:rPr lang="en-US" altLang="en-US" sz="2400" b="1" dirty="0" smtClean="0"/>
              <a:t>Recess</a:t>
            </a:r>
            <a:endParaRPr lang="en-US" altLang="en-US" sz="2400" b="1" dirty="0"/>
          </a:p>
          <a:p>
            <a:pPr algn="just">
              <a:spcBef>
                <a:spcPct val="20000"/>
              </a:spcBef>
              <a:buFontTx/>
              <a:buChar char="•"/>
            </a:pPr>
            <a:endParaRPr lang="en-US" altLang="en-US" sz="2400" b="1" dirty="0"/>
          </a:p>
          <a:p>
            <a:pPr lvl="1">
              <a:spcBef>
                <a:spcPct val="20000"/>
              </a:spcBef>
              <a:buFontTx/>
              <a:buChar char="–"/>
            </a:pPr>
            <a:endParaRPr lang="en-US" altLang="en-US" sz="2000" dirty="0"/>
          </a:p>
          <a:p>
            <a:pPr lvl="1">
              <a:spcBef>
                <a:spcPct val="20000"/>
              </a:spcBef>
              <a:buFontTx/>
              <a:buChar char="–"/>
            </a:pPr>
            <a:endParaRPr lang="en-US" altLang="en-US" sz="2000" dirty="0"/>
          </a:p>
        </p:txBody>
      </p:sp>
      <p:sp>
        <p:nvSpPr>
          <p:cNvPr id="27652"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27653"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348D5383-51DE-4EB6-8AF7-9A2E11F028E2}" type="slidenum">
              <a:rPr lang="en-US" altLang="en-US"/>
              <a:pPr/>
              <a:t>21</a:t>
            </a:fld>
            <a:endParaRPr lang="en-US" altLang="en-US"/>
          </a:p>
        </p:txBody>
      </p:sp>
      <p:sp>
        <p:nvSpPr>
          <p:cNvPr id="56322"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56323"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
        <p:nvSpPr>
          <p:cNvPr id="56324"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smtClean="0">
                <a:solidFill>
                  <a:schemeClr val="tx2"/>
                </a:solidFill>
              </a:rPr>
              <a:t>Submission order – Slot 1</a:t>
            </a:r>
            <a:endParaRPr lang="en-US" altLang="en-US" sz="2400" b="1" dirty="0">
              <a:solidFill>
                <a:schemeClr val="tx2"/>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933890922"/>
              </p:ext>
            </p:extLst>
          </p:nvPr>
        </p:nvGraphicFramePr>
        <p:xfrm>
          <a:off x="685800" y="1752600"/>
          <a:ext cx="7772400" cy="2981905"/>
        </p:xfrm>
        <a:graphic>
          <a:graphicData uri="http://schemas.openxmlformats.org/drawingml/2006/table">
            <a:tbl>
              <a:tblPr firstRow="1" bandRow="1">
                <a:tableStyleId>{21E4AEA4-8DFA-4A89-87EB-49C32662AFE0}</a:tableStyleId>
              </a:tblPr>
              <a:tblGrid>
                <a:gridCol w="1380624"/>
                <a:gridCol w="1895976"/>
                <a:gridCol w="2590800"/>
                <a:gridCol w="1905000"/>
              </a:tblGrid>
              <a:tr h="370800">
                <a:tc>
                  <a:txBody>
                    <a:bodyPr/>
                    <a:lstStyle/>
                    <a:p>
                      <a:r>
                        <a:rPr lang="en-US" sz="1500" dirty="0" smtClean="0"/>
                        <a:t>Document No.</a:t>
                      </a:r>
                      <a:endParaRPr lang="en-US" sz="1500" dirty="0"/>
                    </a:p>
                  </a:txBody>
                  <a:tcPr marT="45715" marB="45715"/>
                </a:tc>
                <a:tc>
                  <a:txBody>
                    <a:bodyPr/>
                    <a:lstStyle/>
                    <a:p>
                      <a:r>
                        <a:rPr lang="en-US" sz="1500" dirty="0" smtClean="0"/>
                        <a:t>Presenter</a:t>
                      </a:r>
                      <a:endParaRPr lang="en-US" sz="1500" dirty="0"/>
                    </a:p>
                  </a:txBody>
                  <a:tcPr marT="45715" marB="45715"/>
                </a:tc>
                <a:tc>
                  <a:txBody>
                    <a:bodyPr/>
                    <a:lstStyle/>
                    <a:p>
                      <a:r>
                        <a:rPr lang="en-US" sz="1500" dirty="0" smtClean="0"/>
                        <a:t>Title</a:t>
                      </a:r>
                      <a:endParaRPr lang="en-US" sz="1500" dirty="0"/>
                    </a:p>
                  </a:txBody>
                  <a:tcPr marT="45715" marB="45715"/>
                </a:tc>
                <a:tc>
                  <a:txBody>
                    <a:bodyPr/>
                    <a:lstStyle/>
                    <a:p>
                      <a:r>
                        <a:rPr lang="en-US" sz="1500" dirty="0" smtClean="0"/>
                        <a:t>Topic</a:t>
                      </a:r>
                      <a:endParaRPr lang="en-US" sz="1500" dirty="0"/>
                    </a:p>
                  </a:txBody>
                  <a:tcPr marT="45715" marB="45715"/>
                </a:tc>
              </a:tr>
              <a:tr h="548801">
                <a:tc>
                  <a:txBody>
                    <a:bodyPr/>
                    <a:lstStyle/>
                    <a:p>
                      <a:r>
                        <a:rPr lang="en-US" sz="1600" dirty="0" smtClean="0"/>
                        <a:t>11-15/0752</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dirty="0" smtClean="0"/>
                        <a:t>NGP </a:t>
                      </a:r>
                      <a:r>
                        <a:rPr lang="en-US" sz="1600" dirty="0" smtClean="0"/>
                        <a:t>July </a:t>
                      </a:r>
                      <a:r>
                        <a:rPr lang="en-US" sz="1600" dirty="0" smtClean="0"/>
                        <a:t>2015 Agenda</a:t>
                      </a:r>
                      <a:endParaRPr lang="en-US" sz="1600" dirty="0"/>
                    </a:p>
                  </a:txBody>
                  <a:tcPr marT="45712" marB="45712"/>
                </a:tc>
                <a:tc>
                  <a:txBody>
                    <a:bodyPr/>
                    <a:lstStyle/>
                    <a:p>
                      <a:r>
                        <a:rPr lang="en-US" sz="1600" dirty="0" smtClean="0"/>
                        <a:t>Agenda</a:t>
                      </a:r>
                      <a:r>
                        <a:rPr lang="en-US" sz="1600" baseline="0" dirty="0" smtClean="0"/>
                        <a:t> Deck</a:t>
                      </a:r>
                      <a:endParaRPr lang="en-US" sz="1600" dirty="0"/>
                    </a:p>
                  </a:txBody>
                  <a:tcPr marT="45712" marB="45712"/>
                </a:tc>
              </a:tr>
              <a:tr h="370800">
                <a:tc>
                  <a:txBody>
                    <a:bodyPr/>
                    <a:lstStyle/>
                    <a:p>
                      <a:r>
                        <a:rPr lang="en-US" sz="1600" kern="1200" dirty="0" smtClean="0">
                          <a:solidFill>
                            <a:schemeClr val="dk1"/>
                          </a:solidFill>
                          <a:latin typeface="+mn-lt"/>
                          <a:ea typeface="+mn-ea"/>
                          <a:cs typeface="+mn-cs"/>
                        </a:rPr>
                        <a:t>11-15/0030</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Brian Hart</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NGP PAR Comments</a:t>
                      </a:r>
                    </a:p>
                  </a:txBody>
                  <a:tcPr marT="45712" marB="45712"/>
                </a:tc>
                <a:tc>
                  <a:txBody>
                    <a:bodyPr/>
                    <a:lstStyle/>
                    <a:p>
                      <a:r>
                        <a:rPr lang="en-US" sz="1600" kern="1200" dirty="0" smtClean="0">
                          <a:solidFill>
                            <a:schemeClr val="dk1"/>
                          </a:solidFill>
                          <a:latin typeface="+mn-lt"/>
                          <a:ea typeface="+mn-ea"/>
                          <a:cs typeface="+mn-cs"/>
                        </a:rPr>
                        <a:t>PAR</a:t>
                      </a:r>
                      <a:endParaRPr lang="en-US" sz="1600" kern="1200" dirty="0">
                        <a:solidFill>
                          <a:schemeClr val="dk1"/>
                        </a:solidFill>
                        <a:latin typeface="+mn-lt"/>
                        <a:ea typeface="+mn-ea"/>
                        <a:cs typeface="+mn-cs"/>
                      </a:endParaRPr>
                    </a:p>
                  </a:txBody>
                  <a:tcPr marT="45712" marB="45712"/>
                </a:tc>
              </a:tr>
              <a:tr h="370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11-15/0262</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Brian Hart</a:t>
                      </a:r>
                    </a:p>
                  </a:txBody>
                  <a:tcPr marT="45712" marB="45712"/>
                </a:tc>
                <a:tc>
                  <a:txBody>
                    <a:bodyPr/>
                    <a:lstStyle/>
                    <a:p>
                      <a:r>
                        <a:rPr lang="en-US" sz="1600" dirty="0" smtClean="0"/>
                        <a:t>NGP CSD Comments</a:t>
                      </a:r>
                      <a:endParaRPr lang="en-US" sz="1600" dirty="0"/>
                    </a:p>
                  </a:txBody>
                  <a:tcPr marT="45712" marB="45712"/>
                </a:tc>
                <a:tc>
                  <a:txBody>
                    <a:bodyPr/>
                    <a:lstStyle/>
                    <a:p>
                      <a:r>
                        <a:rPr lang="en-US" sz="1600" dirty="0" smtClean="0"/>
                        <a:t>CSD</a:t>
                      </a:r>
                      <a:endParaRPr lang="en-US" sz="1600" dirty="0"/>
                    </a:p>
                  </a:txBody>
                  <a:tcPr marT="45712" marB="45712"/>
                </a:tc>
              </a:tr>
              <a:tr h="370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Juan Carlos</a:t>
                      </a:r>
                      <a:endParaRPr lang="en-US" sz="1600" kern="1200" dirty="0" smtClean="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Privacy ECSG overview</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Privacy</a:t>
                      </a:r>
                      <a:endParaRPr lang="en-US" sz="1600" kern="1200" dirty="0">
                        <a:solidFill>
                          <a:schemeClr val="dk1"/>
                        </a:solidFill>
                        <a:latin typeface="+mn-lt"/>
                        <a:ea typeface="+mn-ea"/>
                        <a:cs typeface="+mn-cs"/>
                      </a:endParaRPr>
                    </a:p>
                  </a:txBody>
                  <a:tcPr marT="45712" marB="45712"/>
                </a:tc>
              </a:tr>
              <a:tr h="370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11-15/0561</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Thomas Handte </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Use case</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Use</a:t>
                      </a:r>
                      <a:r>
                        <a:rPr lang="en-US" sz="1600" kern="1200" baseline="0" dirty="0" smtClean="0">
                          <a:solidFill>
                            <a:schemeClr val="dk1"/>
                          </a:solidFill>
                          <a:latin typeface="+mn-lt"/>
                          <a:ea typeface="+mn-ea"/>
                          <a:cs typeface="+mn-cs"/>
                        </a:rPr>
                        <a:t> </a:t>
                      </a:r>
                      <a:r>
                        <a:rPr lang="en-US" sz="1600" kern="1200" dirty="0" smtClean="0">
                          <a:solidFill>
                            <a:schemeClr val="dk1"/>
                          </a:solidFill>
                          <a:latin typeface="+mn-lt"/>
                          <a:ea typeface="+mn-ea"/>
                          <a:cs typeface="+mn-cs"/>
                        </a:rPr>
                        <a:t>cases</a:t>
                      </a:r>
                      <a:endParaRPr lang="en-US" sz="1600" kern="1200" dirty="0">
                        <a:solidFill>
                          <a:schemeClr val="dk1"/>
                        </a:solidFill>
                        <a:latin typeface="+mn-lt"/>
                        <a:ea typeface="+mn-ea"/>
                        <a:cs typeface="+mn-cs"/>
                      </a:endParaRPr>
                    </a:p>
                  </a:txBody>
                  <a:tcPr marT="45712" marB="45712"/>
                </a:tc>
              </a:tr>
              <a:tr h="370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11-15/0834</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Thomas Handte </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Further Use Cases for Next Generation Positioning</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Use cases</a:t>
                      </a:r>
                      <a:endParaRPr lang="en-US" sz="1600" kern="1200" dirty="0">
                        <a:solidFill>
                          <a:schemeClr val="dk1"/>
                        </a:solidFill>
                        <a:latin typeface="+mn-lt"/>
                        <a:ea typeface="+mn-ea"/>
                        <a:cs typeface="+mn-cs"/>
                      </a:endParaRPr>
                    </a:p>
                  </a:txBody>
                  <a:tcPr marT="45712" marB="45712"/>
                </a:tc>
              </a:tr>
            </a:tbl>
          </a:graphicData>
        </a:graphic>
      </p:graphicFrame>
    </p:spTree>
    <p:extLst>
      <p:ext uri="{BB962C8B-B14F-4D97-AF65-F5344CB8AC3E}">
        <p14:creationId xmlns:p14="http://schemas.microsoft.com/office/powerpoint/2010/main" val="68487920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576262"/>
            <a:ext cx="7772400" cy="1066800"/>
          </a:xfrm>
        </p:spPr>
        <p:txBody>
          <a:bodyPr/>
          <a:lstStyle/>
          <a:p>
            <a:r>
              <a:rPr lang="en-US" dirty="0" smtClean="0"/>
              <a:t>Approval of previous meeting minutes</a:t>
            </a:r>
            <a:endParaRPr lang="en-US" dirty="0"/>
          </a:p>
        </p:txBody>
      </p:sp>
      <p:sp>
        <p:nvSpPr>
          <p:cNvPr id="3" name="Content Placeholder 2"/>
          <p:cNvSpPr>
            <a:spLocks noGrp="1"/>
          </p:cNvSpPr>
          <p:nvPr>
            <p:ph idx="1"/>
          </p:nvPr>
        </p:nvSpPr>
        <p:spPr/>
        <p:txBody>
          <a:bodyPr/>
          <a:lstStyle/>
          <a:p>
            <a:r>
              <a:rPr lang="en-US" dirty="0" smtClean="0"/>
              <a:t>March meeting minutes </a:t>
            </a:r>
            <a:r>
              <a:rPr lang="en-US" altLang="en-US" dirty="0">
                <a:hlinkClick r:id="rId2"/>
              </a:rPr>
              <a:t>11-15-0675-ngp </a:t>
            </a:r>
            <a:r>
              <a:rPr lang="en-US" altLang="en-US" dirty="0" smtClean="0"/>
              <a:t> dated May 13</a:t>
            </a:r>
            <a:r>
              <a:rPr lang="en-US" altLang="en-US" baseline="30000" dirty="0" smtClean="0"/>
              <a:t>th</a:t>
            </a:r>
            <a:r>
              <a:rPr lang="en-US" altLang="en-US" dirty="0" smtClean="0"/>
              <a:t> .</a:t>
            </a:r>
          </a:p>
          <a:p>
            <a:pPr marL="0" indent="0">
              <a:buNone/>
            </a:pPr>
            <a:endParaRPr lang="en-US" altLang="en-US" dirty="0" smtClean="0"/>
          </a:p>
          <a:p>
            <a:pPr marL="0" indent="0">
              <a:buNone/>
            </a:pPr>
            <a:r>
              <a:rPr lang="en-US" altLang="en-US" dirty="0" smtClean="0"/>
              <a:t>Motion:</a:t>
            </a:r>
          </a:p>
          <a:p>
            <a:pPr marL="0" indent="0">
              <a:buNone/>
            </a:pPr>
            <a:r>
              <a:rPr lang="en-US" altLang="en-US" dirty="0" smtClean="0"/>
              <a:t>We approve document 11-15/0675 as our meeting minutes for the Vancouver meeting.</a:t>
            </a:r>
          </a:p>
          <a:p>
            <a:pPr marL="0" indent="0">
              <a:buNone/>
            </a:pPr>
            <a:r>
              <a:rPr lang="en-US" altLang="en-US" dirty="0" smtClean="0"/>
              <a:t>Move:</a:t>
            </a:r>
          </a:p>
          <a:p>
            <a:pPr marL="0" indent="0">
              <a:buNone/>
            </a:pPr>
            <a:r>
              <a:rPr lang="en-US" altLang="en-US" dirty="0" smtClean="0"/>
              <a:t>2</a:t>
            </a:r>
            <a:r>
              <a:rPr lang="en-US" altLang="en-US" baseline="30000" dirty="0" smtClean="0"/>
              <a:t>nd</a:t>
            </a:r>
            <a:r>
              <a:rPr lang="en-US" altLang="en-US" dirty="0" smtClean="0"/>
              <a:t>:</a:t>
            </a:r>
            <a:endParaRPr lang="en-US" altLang="en-US" dirty="0"/>
          </a:p>
          <a:p>
            <a:pPr marL="0" indent="0">
              <a:buNone/>
            </a:pPr>
            <a:r>
              <a:rPr lang="en-US" altLang="en-US" dirty="0" smtClean="0"/>
              <a:t>Y: 	N: 	A:</a:t>
            </a:r>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22</a:t>
            </a:fld>
            <a:endParaRPr lang="en-US" altLang="en-US"/>
          </a:p>
        </p:txBody>
      </p:sp>
    </p:spTree>
    <p:extLst>
      <p:ext uri="{BB962C8B-B14F-4D97-AF65-F5344CB8AC3E}">
        <p14:creationId xmlns:p14="http://schemas.microsoft.com/office/powerpoint/2010/main" val="19300879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576262"/>
            <a:ext cx="7772400" cy="1066800"/>
          </a:xfrm>
        </p:spPr>
        <p:txBody>
          <a:bodyPr/>
          <a:lstStyle/>
          <a:p>
            <a:r>
              <a:rPr lang="en-US" dirty="0" smtClean="0"/>
              <a:t>Presentations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23</a:t>
            </a:fld>
            <a:endParaRPr lang="en-US" altLang="en-US"/>
          </a:p>
        </p:txBody>
      </p:sp>
    </p:spTree>
    <p:extLst>
      <p:ext uri="{BB962C8B-B14F-4D97-AF65-F5344CB8AC3E}">
        <p14:creationId xmlns:p14="http://schemas.microsoft.com/office/powerpoint/2010/main" val="351257901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Remainder to do attendance</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24</a:t>
            </a:fld>
            <a:endParaRPr lang="en-US" altLang="en-US"/>
          </a:p>
        </p:txBody>
      </p:sp>
    </p:spTree>
    <p:extLst>
      <p:ext uri="{BB962C8B-B14F-4D97-AF65-F5344CB8AC3E}">
        <p14:creationId xmlns:p14="http://schemas.microsoft.com/office/powerpoint/2010/main" val="29444000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Recess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25</a:t>
            </a:fld>
            <a:endParaRPr lang="en-US" altLang="en-US"/>
          </a:p>
        </p:txBody>
      </p:sp>
    </p:spTree>
    <p:extLst>
      <p:ext uri="{BB962C8B-B14F-4D97-AF65-F5344CB8AC3E}">
        <p14:creationId xmlns:p14="http://schemas.microsoft.com/office/powerpoint/2010/main" val="32759793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B48914D3-121B-4B63-BECF-67A59DB1EC1F}" type="slidenum">
              <a:rPr lang="en-US" altLang="en-US"/>
              <a:pPr/>
              <a:t>26</a:t>
            </a:fld>
            <a:endParaRPr lang="en-US" altLang="en-US"/>
          </a:p>
        </p:txBody>
      </p:sp>
      <p:sp>
        <p:nvSpPr>
          <p:cNvPr id="53250" name="Rectangle 3"/>
          <p:cNvSpPr txBox="1">
            <a:spLocks noChangeArrowheads="1"/>
          </p:cNvSpPr>
          <p:nvPr/>
        </p:nvSpPr>
        <p:spPr bwMode="auto">
          <a:xfrm>
            <a:off x="685800" y="2514600"/>
            <a:ext cx="7772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pPr>
            <a:r>
              <a:rPr lang="en-US" altLang="en-US" sz="3600" b="1" dirty="0"/>
              <a:t>Meeting Slot #</a:t>
            </a:r>
            <a:r>
              <a:rPr lang="en-US" altLang="en-US" sz="3600" b="1" dirty="0" smtClean="0"/>
              <a:t>2</a:t>
            </a:r>
            <a:endParaRPr lang="en-US" altLang="en-US" sz="2000" dirty="0"/>
          </a:p>
          <a:p>
            <a:pPr lvl="1">
              <a:spcBef>
                <a:spcPct val="20000"/>
              </a:spcBef>
              <a:buFontTx/>
              <a:buChar char="–"/>
            </a:pPr>
            <a:endParaRPr lang="en-US" altLang="en-US" sz="2000" dirty="0"/>
          </a:p>
        </p:txBody>
      </p:sp>
      <p:sp>
        <p:nvSpPr>
          <p:cNvPr id="53251"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53252"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462E4FA0-472C-4C8C-AB51-C96392349BB6}" type="slidenum">
              <a:rPr lang="en-US" altLang="en-US"/>
              <a:pPr/>
              <a:t>27</a:t>
            </a:fld>
            <a:endParaRPr lang="en-US" altLang="en-US"/>
          </a:p>
        </p:txBody>
      </p:sp>
      <p:sp>
        <p:nvSpPr>
          <p:cNvPr id="27650"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smtClean="0">
                <a:solidFill>
                  <a:schemeClr val="tx2"/>
                </a:solidFill>
              </a:rPr>
              <a:t>Meeting Slot # 2 Agenda</a:t>
            </a:r>
            <a:endParaRPr lang="en-US" altLang="en-US" sz="3200" b="1" dirty="0">
              <a:solidFill>
                <a:schemeClr val="tx2"/>
              </a:solidFill>
            </a:endParaRPr>
          </a:p>
        </p:txBody>
      </p:sp>
      <p:sp>
        <p:nvSpPr>
          <p:cNvPr id="27651" name="Rectangle 3"/>
          <p:cNvSpPr txBox="1">
            <a:spLocks noChangeArrowheads="1"/>
          </p:cNvSpPr>
          <p:nvPr/>
        </p:nvSpPr>
        <p:spPr bwMode="auto">
          <a:xfrm>
            <a:off x="685800" y="1676400"/>
            <a:ext cx="8077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buFontTx/>
              <a:buChar char="•"/>
            </a:pPr>
            <a:r>
              <a:rPr lang="en-US" altLang="en-US" sz="2400" dirty="0"/>
              <a:t>Call Meeting to </a:t>
            </a:r>
            <a:r>
              <a:rPr lang="en-US" altLang="en-US" sz="2400" dirty="0" smtClean="0"/>
              <a:t>Order (1min)</a:t>
            </a:r>
            <a:endParaRPr lang="en-US" altLang="en-US" sz="2400" dirty="0"/>
          </a:p>
          <a:p>
            <a:pPr algn="just">
              <a:spcBef>
                <a:spcPct val="20000"/>
              </a:spcBef>
              <a:buFontTx/>
              <a:buChar char="•"/>
            </a:pPr>
            <a:r>
              <a:rPr lang="en-US" altLang="en-US" sz="2400" dirty="0"/>
              <a:t>Patent Policy </a:t>
            </a:r>
            <a:r>
              <a:rPr lang="en-US" altLang="en-US" sz="2400" dirty="0" smtClean="0"/>
              <a:t>and Logistics (5min)</a:t>
            </a:r>
          </a:p>
          <a:p>
            <a:pPr algn="just">
              <a:spcBef>
                <a:spcPct val="20000"/>
              </a:spcBef>
              <a:buFontTx/>
              <a:buChar char="•"/>
            </a:pPr>
            <a:r>
              <a:rPr lang="en-US" altLang="en-US" sz="2400" dirty="0" smtClean="0"/>
              <a:t>Review PAR and CSD comments received from other WG approval and IEEE-SA members (</a:t>
            </a:r>
            <a:r>
              <a:rPr lang="en-US" altLang="en-US" sz="2400" dirty="0" smtClean="0"/>
              <a:t>1’20’’)</a:t>
            </a:r>
            <a:endParaRPr lang="en-US" altLang="en-US" sz="2400" dirty="0"/>
          </a:p>
          <a:p>
            <a:pPr algn="just">
              <a:spcBef>
                <a:spcPct val="20000"/>
              </a:spcBef>
              <a:buFontTx/>
              <a:buChar char="•"/>
            </a:pPr>
            <a:r>
              <a:rPr lang="en-US" altLang="en-US" sz="2400" dirty="0" smtClean="0"/>
              <a:t>Recess</a:t>
            </a:r>
            <a:endParaRPr lang="en-US" altLang="en-US" sz="2400" dirty="0"/>
          </a:p>
        </p:txBody>
      </p:sp>
      <p:sp>
        <p:nvSpPr>
          <p:cNvPr id="27652"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27653"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extLst>
      <p:ext uri="{BB962C8B-B14F-4D97-AF65-F5344CB8AC3E}">
        <p14:creationId xmlns:p14="http://schemas.microsoft.com/office/powerpoint/2010/main" val="26981761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348D5383-51DE-4EB6-8AF7-9A2E11F028E2}" type="slidenum">
              <a:rPr lang="en-US" altLang="en-US"/>
              <a:pPr/>
              <a:t>28</a:t>
            </a:fld>
            <a:endParaRPr lang="en-US" altLang="en-US"/>
          </a:p>
        </p:txBody>
      </p:sp>
      <p:sp>
        <p:nvSpPr>
          <p:cNvPr id="56322"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56323"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
        <p:nvSpPr>
          <p:cNvPr id="56324"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smtClean="0">
                <a:solidFill>
                  <a:schemeClr val="tx2"/>
                </a:solidFill>
              </a:rPr>
              <a:t>Presentations for slot # 2</a:t>
            </a:r>
            <a:endParaRPr lang="en-US" altLang="en-US" sz="2400" b="1" dirty="0">
              <a:solidFill>
                <a:schemeClr val="tx2"/>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3962284210"/>
              </p:ext>
            </p:extLst>
          </p:nvPr>
        </p:nvGraphicFramePr>
        <p:xfrm>
          <a:off x="685800" y="1752600"/>
          <a:ext cx="7772400" cy="2153728"/>
        </p:xfrm>
        <a:graphic>
          <a:graphicData uri="http://schemas.openxmlformats.org/drawingml/2006/table">
            <a:tbl>
              <a:tblPr firstRow="1" bandRow="1">
                <a:tableStyleId>{21E4AEA4-8DFA-4A89-87EB-49C32662AFE0}</a:tableStyleId>
              </a:tblPr>
              <a:tblGrid>
                <a:gridCol w="1380624"/>
                <a:gridCol w="1895976"/>
                <a:gridCol w="2819400"/>
                <a:gridCol w="1676400"/>
              </a:tblGrid>
              <a:tr h="370800">
                <a:tc>
                  <a:txBody>
                    <a:bodyPr/>
                    <a:lstStyle/>
                    <a:p>
                      <a:r>
                        <a:rPr lang="en-US" sz="1500" dirty="0" smtClean="0"/>
                        <a:t>Document No.</a:t>
                      </a:r>
                      <a:endParaRPr lang="en-US" sz="1500" dirty="0"/>
                    </a:p>
                  </a:txBody>
                  <a:tcPr marT="45715" marB="45715"/>
                </a:tc>
                <a:tc>
                  <a:txBody>
                    <a:bodyPr/>
                    <a:lstStyle/>
                    <a:p>
                      <a:r>
                        <a:rPr lang="en-US" sz="1500" dirty="0" smtClean="0"/>
                        <a:t>Presenter</a:t>
                      </a:r>
                      <a:endParaRPr lang="en-US" sz="1500" dirty="0"/>
                    </a:p>
                  </a:txBody>
                  <a:tcPr marT="45715" marB="45715"/>
                </a:tc>
                <a:tc>
                  <a:txBody>
                    <a:bodyPr/>
                    <a:lstStyle/>
                    <a:p>
                      <a:r>
                        <a:rPr lang="en-US" sz="1500" dirty="0" smtClean="0"/>
                        <a:t>Title</a:t>
                      </a:r>
                      <a:endParaRPr lang="en-US" sz="1500" dirty="0"/>
                    </a:p>
                  </a:txBody>
                  <a:tcPr marT="45715" marB="45715"/>
                </a:tc>
                <a:tc>
                  <a:txBody>
                    <a:bodyPr/>
                    <a:lstStyle/>
                    <a:p>
                      <a:r>
                        <a:rPr lang="en-US" sz="1500" dirty="0" smtClean="0"/>
                        <a:t>Topic</a:t>
                      </a:r>
                      <a:endParaRPr lang="en-US" sz="1500" dirty="0"/>
                    </a:p>
                  </a:txBody>
                  <a:tcPr marT="45715" marB="45715"/>
                </a:tc>
              </a:tr>
              <a:tr h="185400">
                <a:tc>
                  <a:txBody>
                    <a:bodyPr/>
                    <a:lstStyle/>
                    <a:p>
                      <a:r>
                        <a:rPr lang="en-US" sz="1600" dirty="0" smtClean="0"/>
                        <a:t>11-15/0752</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dirty="0" smtClean="0"/>
                        <a:t>NGP </a:t>
                      </a:r>
                      <a:r>
                        <a:rPr lang="en-US" sz="1600" dirty="0" smtClean="0"/>
                        <a:t>July 2015 </a:t>
                      </a:r>
                      <a:r>
                        <a:rPr lang="en-US" sz="1600" dirty="0" smtClean="0"/>
                        <a:t>Agenda</a:t>
                      </a:r>
                      <a:endParaRPr lang="en-US" sz="1600" dirty="0"/>
                    </a:p>
                  </a:txBody>
                  <a:tcPr marT="45712" marB="45712"/>
                </a:tc>
                <a:tc>
                  <a:txBody>
                    <a:bodyPr/>
                    <a:lstStyle/>
                    <a:p>
                      <a:r>
                        <a:rPr lang="en-US" sz="1600" dirty="0" smtClean="0"/>
                        <a:t>Agenda</a:t>
                      </a:r>
                      <a:r>
                        <a:rPr lang="en-US" sz="1600" baseline="0" dirty="0" smtClean="0"/>
                        <a:t> Deck</a:t>
                      </a:r>
                      <a:endParaRPr lang="en-US" sz="1600" dirty="0"/>
                    </a:p>
                  </a:txBody>
                  <a:tcPr marT="45712" marB="45712"/>
                </a:tc>
              </a:tr>
              <a:tr h="185400">
                <a:tc>
                  <a:txBody>
                    <a:bodyPr/>
                    <a:lstStyle/>
                    <a:p>
                      <a:r>
                        <a:rPr lang="en-US" sz="1600" kern="1200" dirty="0" smtClean="0">
                          <a:solidFill>
                            <a:schemeClr val="dk1"/>
                          </a:solidFill>
                          <a:latin typeface="+mn-lt"/>
                          <a:ea typeface="+mn-ea"/>
                          <a:cs typeface="+mn-cs"/>
                        </a:rPr>
                        <a:t>11-15/0030</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Brian Hart</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NGP PAR draft</a:t>
                      </a:r>
                    </a:p>
                  </a:txBody>
                  <a:tcPr marT="45712" marB="45712"/>
                </a:tc>
                <a:tc>
                  <a:txBody>
                    <a:bodyPr/>
                    <a:lstStyle/>
                    <a:p>
                      <a:r>
                        <a:rPr lang="en-US" sz="1600" kern="1200" dirty="0" smtClean="0">
                          <a:solidFill>
                            <a:schemeClr val="dk1"/>
                          </a:solidFill>
                          <a:latin typeface="+mn-lt"/>
                          <a:ea typeface="+mn-ea"/>
                          <a:cs typeface="+mn-cs"/>
                        </a:rPr>
                        <a:t>PAR</a:t>
                      </a:r>
                      <a:endParaRPr lang="en-US" sz="1600" kern="1200" dirty="0">
                        <a:solidFill>
                          <a:schemeClr val="dk1"/>
                        </a:solidFill>
                        <a:latin typeface="+mn-lt"/>
                        <a:ea typeface="+mn-ea"/>
                        <a:cs typeface="+mn-cs"/>
                      </a:endParaRPr>
                    </a:p>
                  </a:txBody>
                  <a:tcPr marT="45712" marB="45712"/>
                </a:tc>
              </a:tr>
              <a:tr h="370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11-15/0262</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Brian Hart</a:t>
                      </a:r>
                    </a:p>
                  </a:txBody>
                  <a:tcPr marT="45712" marB="45712"/>
                </a:tc>
                <a:tc>
                  <a:txBody>
                    <a:bodyPr/>
                    <a:lstStyle/>
                    <a:p>
                      <a:r>
                        <a:rPr lang="en-US" sz="1600" dirty="0" smtClean="0"/>
                        <a:t>NGP CSD draft</a:t>
                      </a:r>
                      <a:endParaRPr lang="en-US" sz="1600" dirty="0"/>
                    </a:p>
                  </a:txBody>
                  <a:tcPr marT="45712" marB="45712"/>
                </a:tc>
                <a:tc>
                  <a:txBody>
                    <a:bodyPr/>
                    <a:lstStyle/>
                    <a:p>
                      <a:r>
                        <a:rPr lang="en-US" sz="1600" dirty="0" smtClean="0"/>
                        <a:t>CSD</a:t>
                      </a:r>
                      <a:endParaRPr lang="en-US" sz="1600" dirty="0"/>
                    </a:p>
                  </a:txBody>
                  <a:tcPr marT="45712" marB="45712"/>
                </a:tc>
              </a:tr>
              <a:tr h="370800">
                <a:tc>
                  <a:txBody>
                    <a:bodyPr/>
                    <a:lstStyle/>
                    <a:p>
                      <a:endParaRPr lang="en-US" sz="160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latin typeface="+mn-lt"/>
                        <a:ea typeface="+mn-ea"/>
                        <a:cs typeface="+mn-cs"/>
                      </a:endParaRPr>
                    </a:p>
                  </a:txBody>
                  <a:tcPr marT="45712" marB="45712"/>
                </a:tc>
              </a:tr>
              <a:tr h="370800">
                <a:tc>
                  <a:txBody>
                    <a:bodyPr/>
                    <a:lstStyle/>
                    <a:p>
                      <a:endParaRPr lang="en-US" sz="1400" dirty="0"/>
                    </a:p>
                  </a:txBody>
                  <a:tcPr marT="45712" marB="45712"/>
                </a:tc>
                <a:tc>
                  <a:txBody>
                    <a:bodyPr/>
                    <a:lstStyle/>
                    <a:p>
                      <a:endParaRPr lang="en-US" sz="1400" dirty="0" smtClean="0"/>
                    </a:p>
                  </a:txBody>
                  <a:tcPr marT="45712" marB="45712"/>
                </a:tc>
                <a:tc>
                  <a:txBody>
                    <a:bodyPr/>
                    <a:lstStyle/>
                    <a:p>
                      <a:endParaRPr lang="en-US" sz="1400" dirty="0"/>
                    </a:p>
                  </a:txBody>
                  <a:tcPr marT="45712" marB="45712"/>
                </a:tc>
                <a:tc>
                  <a:txBody>
                    <a:bodyPr/>
                    <a:lstStyle/>
                    <a:p>
                      <a:endParaRPr lang="en-US" sz="1400" dirty="0"/>
                    </a:p>
                  </a:txBody>
                  <a:tcPr marT="45712" marB="45712"/>
                </a:tc>
              </a:tr>
            </a:tbl>
          </a:graphicData>
        </a:graphic>
      </p:graphicFrame>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576262"/>
            <a:ext cx="7772400" cy="1066800"/>
          </a:xfrm>
        </p:spPr>
        <p:txBody>
          <a:bodyPr/>
          <a:lstStyle/>
          <a:p>
            <a:r>
              <a:rPr lang="en-US" dirty="0" smtClean="0"/>
              <a:t>Presentations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29</a:t>
            </a:fld>
            <a:endParaRPr lang="en-US" altLang="en-US"/>
          </a:p>
        </p:txBody>
      </p:sp>
    </p:spTree>
    <p:extLst>
      <p:ext uri="{BB962C8B-B14F-4D97-AF65-F5344CB8AC3E}">
        <p14:creationId xmlns:p14="http://schemas.microsoft.com/office/powerpoint/2010/main" val="366255721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0DF4F4C1-1DB8-4661-868B-D1F31CE9BFBC}" type="slidenum">
              <a:rPr lang="en-US" altLang="en-US"/>
              <a:pPr/>
              <a:t>3</a:t>
            </a:fld>
            <a:endParaRPr lang="en-US" altLang="en-US"/>
          </a:p>
        </p:txBody>
      </p:sp>
      <p:sp>
        <p:nvSpPr>
          <p:cNvPr id="19458" name="Rectangle 3"/>
          <p:cNvSpPr txBox="1">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pPr>
            <a:r>
              <a:rPr lang="en-US" altLang="en-US" sz="2400" b="1" dirty="0"/>
              <a:t>This presentation contains the IEEE 802.11 </a:t>
            </a:r>
            <a:r>
              <a:rPr lang="en-US" altLang="en-US" sz="2400" b="1" dirty="0" smtClean="0"/>
              <a:t>NGP (Next Generation Positioning) Study </a:t>
            </a:r>
            <a:r>
              <a:rPr lang="en-US" altLang="en-US" sz="2400" b="1" dirty="0"/>
              <a:t>Group agenda for the </a:t>
            </a:r>
            <a:r>
              <a:rPr lang="en-US" altLang="en-US" sz="2400" b="1" dirty="0" smtClean="0"/>
              <a:t>July session</a:t>
            </a:r>
            <a:r>
              <a:rPr lang="en-US" altLang="en-US" sz="2400" b="1" dirty="0"/>
              <a:t>.</a:t>
            </a:r>
          </a:p>
          <a:p>
            <a:pPr lvl="1">
              <a:spcBef>
                <a:spcPct val="20000"/>
              </a:spcBef>
              <a:buFontTx/>
              <a:buChar char="–"/>
            </a:pPr>
            <a:endParaRPr lang="en-US" altLang="en-US" sz="2000" dirty="0"/>
          </a:p>
          <a:p>
            <a:pPr lvl="1">
              <a:spcBef>
                <a:spcPct val="20000"/>
              </a:spcBef>
              <a:buFontTx/>
              <a:buChar char="–"/>
            </a:pPr>
            <a:endParaRPr lang="en-US" altLang="en-US" sz="2000" dirty="0"/>
          </a:p>
        </p:txBody>
      </p:sp>
      <p:sp>
        <p:nvSpPr>
          <p:cNvPr id="19459"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a:solidFill>
                  <a:schemeClr val="tx2"/>
                </a:solidFill>
              </a:rPr>
              <a:t>Abstract</a:t>
            </a:r>
          </a:p>
        </p:txBody>
      </p:sp>
      <p:sp>
        <p:nvSpPr>
          <p:cNvPr id="19460"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p>
        </p:txBody>
      </p:sp>
      <p:sp>
        <p:nvSpPr>
          <p:cNvPr id="19461"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B48914D3-121B-4B63-BECF-67A59DB1EC1F}" type="slidenum">
              <a:rPr lang="en-US" altLang="en-US"/>
              <a:pPr/>
              <a:t>30</a:t>
            </a:fld>
            <a:endParaRPr lang="en-US" altLang="en-US"/>
          </a:p>
        </p:txBody>
      </p:sp>
      <p:sp>
        <p:nvSpPr>
          <p:cNvPr id="53250" name="Rectangle 3"/>
          <p:cNvSpPr txBox="1">
            <a:spLocks noChangeArrowheads="1"/>
          </p:cNvSpPr>
          <p:nvPr/>
        </p:nvSpPr>
        <p:spPr bwMode="auto">
          <a:xfrm>
            <a:off x="685800" y="2514600"/>
            <a:ext cx="7772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pPr>
            <a:r>
              <a:rPr lang="en-US" altLang="en-US" sz="3600" b="1" dirty="0"/>
              <a:t>Meeting Slot </a:t>
            </a:r>
            <a:r>
              <a:rPr lang="en-US" altLang="en-US" sz="3600" b="1" dirty="0" smtClean="0"/>
              <a:t>#3</a:t>
            </a:r>
            <a:endParaRPr lang="en-US" altLang="en-US" sz="2000" dirty="0"/>
          </a:p>
          <a:p>
            <a:pPr lvl="1">
              <a:spcBef>
                <a:spcPct val="20000"/>
              </a:spcBef>
              <a:buFontTx/>
              <a:buChar char="–"/>
            </a:pPr>
            <a:endParaRPr lang="en-US" altLang="en-US" sz="2000" dirty="0"/>
          </a:p>
        </p:txBody>
      </p:sp>
      <p:sp>
        <p:nvSpPr>
          <p:cNvPr id="53251"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53252"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extLst>
      <p:ext uri="{BB962C8B-B14F-4D97-AF65-F5344CB8AC3E}">
        <p14:creationId xmlns:p14="http://schemas.microsoft.com/office/powerpoint/2010/main" val="108775319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462E4FA0-472C-4C8C-AB51-C96392349BB6}" type="slidenum">
              <a:rPr lang="en-US" altLang="en-US"/>
              <a:pPr/>
              <a:t>31</a:t>
            </a:fld>
            <a:endParaRPr lang="en-US" altLang="en-US"/>
          </a:p>
        </p:txBody>
      </p:sp>
      <p:sp>
        <p:nvSpPr>
          <p:cNvPr id="27650"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smtClean="0">
                <a:solidFill>
                  <a:schemeClr val="tx2"/>
                </a:solidFill>
              </a:rPr>
              <a:t>Meeting Slot # </a:t>
            </a:r>
            <a:r>
              <a:rPr lang="en-US" altLang="en-US" sz="3200" b="1" dirty="0" smtClean="0">
                <a:solidFill>
                  <a:schemeClr val="tx2"/>
                </a:solidFill>
              </a:rPr>
              <a:t>3 </a:t>
            </a:r>
            <a:r>
              <a:rPr lang="en-US" altLang="en-US" sz="3200" b="1" dirty="0" smtClean="0">
                <a:solidFill>
                  <a:schemeClr val="tx2"/>
                </a:solidFill>
              </a:rPr>
              <a:t>Agenda</a:t>
            </a:r>
            <a:endParaRPr lang="en-US" altLang="en-US" sz="3200" b="1" dirty="0">
              <a:solidFill>
                <a:schemeClr val="tx2"/>
              </a:solidFill>
            </a:endParaRPr>
          </a:p>
        </p:txBody>
      </p:sp>
      <p:sp>
        <p:nvSpPr>
          <p:cNvPr id="27651" name="Rectangle 3"/>
          <p:cNvSpPr txBox="1">
            <a:spLocks noChangeArrowheads="1"/>
          </p:cNvSpPr>
          <p:nvPr/>
        </p:nvSpPr>
        <p:spPr bwMode="auto">
          <a:xfrm>
            <a:off x="685800" y="1676400"/>
            <a:ext cx="8077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buFontTx/>
              <a:buChar char="•"/>
            </a:pPr>
            <a:r>
              <a:rPr lang="en-US" altLang="en-US" sz="2400" dirty="0"/>
              <a:t>Call Meeting to </a:t>
            </a:r>
            <a:r>
              <a:rPr lang="en-US" altLang="en-US" sz="2400" dirty="0" smtClean="0"/>
              <a:t>Order (1min)</a:t>
            </a:r>
            <a:endParaRPr lang="en-US" altLang="en-US" sz="2400" dirty="0"/>
          </a:p>
          <a:p>
            <a:pPr algn="just">
              <a:spcBef>
                <a:spcPct val="20000"/>
              </a:spcBef>
              <a:buFontTx/>
              <a:buChar char="•"/>
            </a:pPr>
            <a:r>
              <a:rPr lang="en-US" altLang="en-US" sz="2400" dirty="0"/>
              <a:t>Patent Policy </a:t>
            </a:r>
            <a:r>
              <a:rPr lang="en-US" altLang="en-US" sz="2400" dirty="0" smtClean="0"/>
              <a:t>and Logistics (5min)</a:t>
            </a:r>
          </a:p>
          <a:p>
            <a:pPr algn="just">
              <a:spcBef>
                <a:spcPct val="20000"/>
              </a:spcBef>
              <a:buFontTx/>
              <a:buChar char="•"/>
            </a:pPr>
            <a:r>
              <a:rPr lang="en-US" altLang="en-US" sz="2400" dirty="0" smtClean="0"/>
              <a:t>Continue review </a:t>
            </a:r>
            <a:r>
              <a:rPr lang="en-US" altLang="en-US" sz="2400" dirty="0" smtClean="0"/>
              <a:t>PAR and CSD comments received from other </a:t>
            </a:r>
            <a:r>
              <a:rPr lang="en-US" altLang="en-US" sz="2400" dirty="0" smtClean="0"/>
              <a:t>WGs and </a:t>
            </a:r>
            <a:r>
              <a:rPr lang="en-US" altLang="en-US" sz="2400" dirty="0" smtClean="0"/>
              <a:t>IEEE-SA members (</a:t>
            </a:r>
            <a:r>
              <a:rPr lang="en-US" altLang="en-US" sz="2400" dirty="0" smtClean="0"/>
              <a:t>1hr)</a:t>
            </a:r>
            <a:endParaRPr lang="en-US" altLang="en-US" sz="2400" dirty="0"/>
          </a:p>
          <a:p>
            <a:pPr algn="just">
              <a:spcBef>
                <a:spcPct val="20000"/>
              </a:spcBef>
              <a:buFontTx/>
              <a:buChar char="•"/>
            </a:pPr>
            <a:r>
              <a:rPr lang="en-US" altLang="en-US" sz="2400" dirty="0" smtClean="0"/>
              <a:t>Approve PAR and CSD documents for WG motion (10min)</a:t>
            </a:r>
          </a:p>
          <a:p>
            <a:pPr algn="just">
              <a:spcBef>
                <a:spcPct val="20000"/>
              </a:spcBef>
              <a:buFontTx/>
              <a:buChar char="•"/>
            </a:pPr>
            <a:r>
              <a:rPr lang="en-US" altLang="en-US" sz="2400" dirty="0"/>
              <a:t>Review presentations </a:t>
            </a:r>
            <a:r>
              <a:rPr lang="en-US" altLang="en-US" sz="2400" dirty="0" smtClean="0"/>
              <a:t>(as time permits)</a:t>
            </a:r>
            <a:endParaRPr lang="en-US" altLang="en-US" sz="2400" dirty="0"/>
          </a:p>
          <a:p>
            <a:pPr lvl="1" algn="just">
              <a:spcBef>
                <a:spcPct val="20000"/>
              </a:spcBef>
              <a:buFontTx/>
              <a:buChar char="•"/>
            </a:pPr>
            <a:r>
              <a:rPr lang="en-US" altLang="en-US" sz="2400" dirty="0"/>
              <a:t>Use case</a:t>
            </a:r>
          </a:p>
          <a:p>
            <a:pPr lvl="1" algn="just">
              <a:spcBef>
                <a:spcPct val="20000"/>
              </a:spcBef>
              <a:buFontTx/>
              <a:buChar char="•"/>
            </a:pPr>
            <a:r>
              <a:rPr lang="en-US" altLang="en-US" sz="2400" dirty="0"/>
              <a:t>Technical submissions </a:t>
            </a:r>
          </a:p>
          <a:p>
            <a:pPr algn="just">
              <a:spcBef>
                <a:spcPct val="20000"/>
              </a:spcBef>
              <a:buFontTx/>
              <a:buChar char="•"/>
            </a:pPr>
            <a:r>
              <a:rPr lang="en-US" altLang="en-US" sz="2400" dirty="0" smtClean="0"/>
              <a:t>Recess</a:t>
            </a:r>
            <a:endParaRPr lang="en-US" altLang="en-US" sz="2400" dirty="0"/>
          </a:p>
        </p:txBody>
      </p:sp>
      <p:sp>
        <p:nvSpPr>
          <p:cNvPr id="27652"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27653"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extLst>
      <p:ext uri="{BB962C8B-B14F-4D97-AF65-F5344CB8AC3E}">
        <p14:creationId xmlns:p14="http://schemas.microsoft.com/office/powerpoint/2010/main" val="4081347448"/>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348D5383-51DE-4EB6-8AF7-9A2E11F028E2}" type="slidenum">
              <a:rPr lang="en-US" altLang="en-US"/>
              <a:pPr/>
              <a:t>32</a:t>
            </a:fld>
            <a:endParaRPr lang="en-US" altLang="en-US"/>
          </a:p>
        </p:txBody>
      </p:sp>
      <p:sp>
        <p:nvSpPr>
          <p:cNvPr id="56322"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56323"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
        <p:nvSpPr>
          <p:cNvPr id="56324"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smtClean="0">
                <a:solidFill>
                  <a:schemeClr val="tx2"/>
                </a:solidFill>
              </a:rPr>
              <a:t>Presentations for slot # </a:t>
            </a:r>
            <a:r>
              <a:rPr lang="en-US" altLang="en-US" sz="3200" b="1" dirty="0" smtClean="0">
                <a:solidFill>
                  <a:schemeClr val="tx2"/>
                </a:solidFill>
              </a:rPr>
              <a:t>3</a:t>
            </a:r>
            <a:endParaRPr lang="en-US" altLang="en-US" sz="2400" b="1" dirty="0">
              <a:solidFill>
                <a:schemeClr val="tx2"/>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298085411"/>
              </p:ext>
            </p:extLst>
          </p:nvPr>
        </p:nvGraphicFramePr>
        <p:xfrm>
          <a:off x="685800" y="1752600"/>
          <a:ext cx="7772400" cy="2153728"/>
        </p:xfrm>
        <a:graphic>
          <a:graphicData uri="http://schemas.openxmlformats.org/drawingml/2006/table">
            <a:tbl>
              <a:tblPr firstRow="1" bandRow="1">
                <a:tableStyleId>{21E4AEA4-8DFA-4A89-87EB-49C32662AFE0}</a:tableStyleId>
              </a:tblPr>
              <a:tblGrid>
                <a:gridCol w="1380624"/>
                <a:gridCol w="1895976"/>
                <a:gridCol w="2819400"/>
                <a:gridCol w="1676400"/>
              </a:tblGrid>
              <a:tr h="370800">
                <a:tc>
                  <a:txBody>
                    <a:bodyPr/>
                    <a:lstStyle/>
                    <a:p>
                      <a:r>
                        <a:rPr lang="en-US" sz="1500" dirty="0" smtClean="0"/>
                        <a:t>Document No.</a:t>
                      </a:r>
                      <a:endParaRPr lang="en-US" sz="1500" dirty="0"/>
                    </a:p>
                  </a:txBody>
                  <a:tcPr marT="45715" marB="45715"/>
                </a:tc>
                <a:tc>
                  <a:txBody>
                    <a:bodyPr/>
                    <a:lstStyle/>
                    <a:p>
                      <a:r>
                        <a:rPr lang="en-US" sz="1500" dirty="0" smtClean="0"/>
                        <a:t>Presenter</a:t>
                      </a:r>
                      <a:endParaRPr lang="en-US" sz="1500" dirty="0"/>
                    </a:p>
                  </a:txBody>
                  <a:tcPr marT="45715" marB="45715"/>
                </a:tc>
                <a:tc>
                  <a:txBody>
                    <a:bodyPr/>
                    <a:lstStyle/>
                    <a:p>
                      <a:r>
                        <a:rPr lang="en-US" sz="1500" dirty="0" smtClean="0"/>
                        <a:t>Title</a:t>
                      </a:r>
                      <a:endParaRPr lang="en-US" sz="1500" dirty="0"/>
                    </a:p>
                  </a:txBody>
                  <a:tcPr marT="45715" marB="45715"/>
                </a:tc>
                <a:tc>
                  <a:txBody>
                    <a:bodyPr/>
                    <a:lstStyle/>
                    <a:p>
                      <a:r>
                        <a:rPr lang="en-US" sz="1500" dirty="0" smtClean="0"/>
                        <a:t>Topic</a:t>
                      </a:r>
                      <a:endParaRPr lang="en-US" sz="1500" dirty="0"/>
                    </a:p>
                  </a:txBody>
                  <a:tcPr marT="45715" marB="45715"/>
                </a:tc>
              </a:tr>
              <a:tr h="185400">
                <a:tc>
                  <a:txBody>
                    <a:bodyPr/>
                    <a:lstStyle/>
                    <a:p>
                      <a:r>
                        <a:rPr lang="en-US" sz="1600" dirty="0" smtClean="0"/>
                        <a:t>11-15/0752</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dirty="0" smtClean="0"/>
                        <a:t>NGP </a:t>
                      </a:r>
                      <a:r>
                        <a:rPr lang="en-US" sz="1600" dirty="0" smtClean="0"/>
                        <a:t>July 2015 </a:t>
                      </a:r>
                      <a:r>
                        <a:rPr lang="en-US" sz="1600" dirty="0" smtClean="0"/>
                        <a:t>Agenda</a:t>
                      </a:r>
                      <a:endParaRPr lang="en-US" sz="1600" dirty="0"/>
                    </a:p>
                  </a:txBody>
                  <a:tcPr marT="45712" marB="45712"/>
                </a:tc>
                <a:tc>
                  <a:txBody>
                    <a:bodyPr/>
                    <a:lstStyle/>
                    <a:p>
                      <a:r>
                        <a:rPr lang="en-US" sz="1600" dirty="0" smtClean="0"/>
                        <a:t>Agenda</a:t>
                      </a:r>
                      <a:r>
                        <a:rPr lang="en-US" sz="1600" baseline="0" dirty="0" smtClean="0"/>
                        <a:t> Deck</a:t>
                      </a:r>
                      <a:endParaRPr lang="en-US" sz="1600" dirty="0"/>
                    </a:p>
                  </a:txBody>
                  <a:tcPr marT="45712" marB="45712"/>
                </a:tc>
              </a:tr>
              <a:tr h="185400">
                <a:tc>
                  <a:txBody>
                    <a:bodyPr/>
                    <a:lstStyle/>
                    <a:p>
                      <a:r>
                        <a:rPr lang="en-US" sz="1600" kern="1200" dirty="0" smtClean="0">
                          <a:solidFill>
                            <a:schemeClr val="dk1"/>
                          </a:solidFill>
                          <a:latin typeface="+mn-lt"/>
                          <a:ea typeface="+mn-ea"/>
                          <a:cs typeface="+mn-cs"/>
                        </a:rPr>
                        <a:t>11-15/0030</a:t>
                      </a:r>
                      <a:endParaRPr lang="en-US" sz="1600" kern="1200" dirty="0">
                        <a:solidFill>
                          <a:schemeClr val="dk1"/>
                        </a:solidFill>
                        <a:latin typeface="+mn-lt"/>
                        <a:ea typeface="+mn-ea"/>
                        <a:cs typeface="+mn-cs"/>
                      </a:endParaRPr>
                    </a:p>
                  </a:txBody>
                  <a:tcPr marT="45712" marB="45712"/>
                </a:tc>
                <a:tc>
                  <a:txBody>
                    <a:bodyPr/>
                    <a:lstStyle/>
                    <a:p>
                      <a:r>
                        <a:rPr lang="en-US" sz="1600" kern="1200" dirty="0" smtClean="0">
                          <a:solidFill>
                            <a:schemeClr val="dk1"/>
                          </a:solidFill>
                          <a:latin typeface="+mn-lt"/>
                          <a:ea typeface="+mn-ea"/>
                          <a:cs typeface="+mn-cs"/>
                        </a:rPr>
                        <a:t>Brian Hart</a:t>
                      </a: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kern="1200" dirty="0" smtClean="0">
                          <a:solidFill>
                            <a:schemeClr val="dk1"/>
                          </a:solidFill>
                          <a:latin typeface="+mn-lt"/>
                          <a:ea typeface="+mn-ea"/>
                          <a:cs typeface="+mn-cs"/>
                        </a:rPr>
                        <a:t>NGP PAR draft</a:t>
                      </a:r>
                    </a:p>
                  </a:txBody>
                  <a:tcPr marT="45712" marB="45712"/>
                </a:tc>
                <a:tc>
                  <a:txBody>
                    <a:bodyPr/>
                    <a:lstStyle/>
                    <a:p>
                      <a:r>
                        <a:rPr lang="en-US" sz="1600" kern="1200" dirty="0" smtClean="0">
                          <a:solidFill>
                            <a:schemeClr val="dk1"/>
                          </a:solidFill>
                          <a:latin typeface="+mn-lt"/>
                          <a:ea typeface="+mn-ea"/>
                          <a:cs typeface="+mn-cs"/>
                        </a:rPr>
                        <a:t>PAR</a:t>
                      </a:r>
                      <a:endParaRPr lang="en-US" sz="1600" kern="1200" dirty="0">
                        <a:solidFill>
                          <a:schemeClr val="dk1"/>
                        </a:solidFill>
                        <a:latin typeface="+mn-lt"/>
                        <a:ea typeface="+mn-ea"/>
                        <a:cs typeface="+mn-cs"/>
                      </a:endParaRPr>
                    </a:p>
                  </a:txBody>
                  <a:tcPr marT="45712" marB="45712"/>
                </a:tc>
              </a:tr>
              <a:tr h="370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11-15/0262</a:t>
                      </a: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t>Brian Hart</a:t>
                      </a:r>
                    </a:p>
                  </a:txBody>
                  <a:tcPr marT="45712" marB="45712"/>
                </a:tc>
                <a:tc>
                  <a:txBody>
                    <a:bodyPr/>
                    <a:lstStyle/>
                    <a:p>
                      <a:r>
                        <a:rPr lang="en-US" sz="1600" dirty="0" smtClean="0"/>
                        <a:t>NGP CSD draft</a:t>
                      </a:r>
                      <a:endParaRPr lang="en-US" sz="1600" dirty="0"/>
                    </a:p>
                  </a:txBody>
                  <a:tcPr marT="45712" marB="45712"/>
                </a:tc>
                <a:tc>
                  <a:txBody>
                    <a:bodyPr/>
                    <a:lstStyle/>
                    <a:p>
                      <a:r>
                        <a:rPr lang="en-US" sz="1600" dirty="0" smtClean="0"/>
                        <a:t>CSD</a:t>
                      </a:r>
                      <a:endParaRPr lang="en-US" sz="1600" dirty="0"/>
                    </a:p>
                  </a:txBody>
                  <a:tcPr marT="45712" marB="45712"/>
                </a:tc>
              </a:tr>
              <a:tr h="370800">
                <a:tc>
                  <a:txBody>
                    <a:bodyPr/>
                    <a:lstStyle/>
                    <a:p>
                      <a:endParaRPr lang="en-US" sz="160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latin typeface="+mn-lt"/>
                        <a:ea typeface="+mn-ea"/>
                        <a:cs typeface="+mn-cs"/>
                      </a:endParaRPr>
                    </a:p>
                  </a:txBody>
                  <a:tcPr marT="45712" marB="45712"/>
                </a:tc>
              </a:tr>
              <a:tr h="370800">
                <a:tc>
                  <a:txBody>
                    <a:bodyPr/>
                    <a:lstStyle/>
                    <a:p>
                      <a:endParaRPr lang="en-US" sz="1400" dirty="0"/>
                    </a:p>
                  </a:txBody>
                  <a:tcPr marT="45712" marB="45712"/>
                </a:tc>
                <a:tc>
                  <a:txBody>
                    <a:bodyPr/>
                    <a:lstStyle/>
                    <a:p>
                      <a:endParaRPr lang="en-US" sz="1400" dirty="0" smtClean="0"/>
                    </a:p>
                  </a:txBody>
                  <a:tcPr marT="45712" marB="45712"/>
                </a:tc>
                <a:tc>
                  <a:txBody>
                    <a:bodyPr/>
                    <a:lstStyle/>
                    <a:p>
                      <a:endParaRPr lang="en-US" sz="1400" dirty="0"/>
                    </a:p>
                  </a:txBody>
                  <a:tcPr marT="45712" marB="45712"/>
                </a:tc>
                <a:tc>
                  <a:txBody>
                    <a:bodyPr/>
                    <a:lstStyle/>
                    <a:p>
                      <a:endParaRPr lang="en-US" sz="1400" dirty="0"/>
                    </a:p>
                  </a:txBody>
                  <a:tcPr marT="45712" marB="45712"/>
                </a:tc>
              </a:tr>
            </a:tbl>
          </a:graphicData>
        </a:graphic>
      </p:graphicFrame>
    </p:spTree>
    <p:extLst>
      <p:ext uri="{BB962C8B-B14F-4D97-AF65-F5344CB8AC3E}">
        <p14:creationId xmlns:p14="http://schemas.microsoft.com/office/powerpoint/2010/main" val="396190344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576262"/>
            <a:ext cx="7772400" cy="1066800"/>
          </a:xfrm>
        </p:spPr>
        <p:txBody>
          <a:bodyPr/>
          <a:lstStyle/>
          <a:p>
            <a:r>
              <a:rPr lang="en-US" dirty="0" smtClean="0"/>
              <a:t>Presentations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33</a:t>
            </a:fld>
            <a:endParaRPr lang="en-US" altLang="en-US"/>
          </a:p>
        </p:txBody>
      </p:sp>
    </p:spTree>
    <p:extLst>
      <p:ext uri="{BB962C8B-B14F-4D97-AF65-F5344CB8AC3E}">
        <p14:creationId xmlns:p14="http://schemas.microsoft.com/office/powerpoint/2010/main" val="66151637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B48914D3-121B-4B63-BECF-67A59DB1EC1F}" type="slidenum">
              <a:rPr lang="en-US" altLang="en-US"/>
              <a:pPr/>
              <a:t>34</a:t>
            </a:fld>
            <a:endParaRPr lang="en-US" altLang="en-US"/>
          </a:p>
        </p:txBody>
      </p:sp>
      <p:sp>
        <p:nvSpPr>
          <p:cNvPr id="53250" name="Rectangle 3"/>
          <p:cNvSpPr txBox="1">
            <a:spLocks noChangeArrowheads="1"/>
          </p:cNvSpPr>
          <p:nvPr/>
        </p:nvSpPr>
        <p:spPr bwMode="auto">
          <a:xfrm>
            <a:off x="685800" y="2514600"/>
            <a:ext cx="7772400" cy="1676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pPr>
            <a:r>
              <a:rPr lang="en-US" altLang="en-US" sz="3600" b="1" dirty="0"/>
              <a:t>Meeting Slot </a:t>
            </a:r>
            <a:r>
              <a:rPr lang="en-US" altLang="en-US" sz="3600" b="1" dirty="0" smtClean="0"/>
              <a:t>#4</a:t>
            </a:r>
            <a:endParaRPr lang="en-US" altLang="en-US" sz="2000" dirty="0"/>
          </a:p>
          <a:p>
            <a:pPr lvl="1">
              <a:spcBef>
                <a:spcPct val="20000"/>
              </a:spcBef>
              <a:buFontTx/>
              <a:buChar char="–"/>
            </a:pPr>
            <a:endParaRPr lang="en-US" altLang="en-US" sz="2000" dirty="0"/>
          </a:p>
        </p:txBody>
      </p:sp>
      <p:sp>
        <p:nvSpPr>
          <p:cNvPr id="53251"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53252"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extLst>
      <p:ext uri="{BB962C8B-B14F-4D97-AF65-F5344CB8AC3E}">
        <p14:creationId xmlns:p14="http://schemas.microsoft.com/office/powerpoint/2010/main" val="230005392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462E4FA0-472C-4C8C-AB51-C96392349BB6}" type="slidenum">
              <a:rPr lang="en-US" altLang="en-US"/>
              <a:pPr/>
              <a:t>35</a:t>
            </a:fld>
            <a:endParaRPr lang="en-US" altLang="en-US"/>
          </a:p>
        </p:txBody>
      </p:sp>
      <p:sp>
        <p:nvSpPr>
          <p:cNvPr id="27650"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smtClean="0">
                <a:solidFill>
                  <a:schemeClr val="tx2"/>
                </a:solidFill>
              </a:rPr>
              <a:t>Meeting Slot # </a:t>
            </a:r>
            <a:r>
              <a:rPr lang="en-US" altLang="en-US" sz="3200" b="1" dirty="0" smtClean="0">
                <a:solidFill>
                  <a:schemeClr val="tx2"/>
                </a:solidFill>
              </a:rPr>
              <a:t>4 </a:t>
            </a:r>
            <a:r>
              <a:rPr lang="en-US" altLang="en-US" sz="3200" b="1" dirty="0" smtClean="0">
                <a:solidFill>
                  <a:schemeClr val="tx2"/>
                </a:solidFill>
              </a:rPr>
              <a:t>Agenda</a:t>
            </a:r>
            <a:endParaRPr lang="en-US" altLang="en-US" sz="3200" b="1" dirty="0">
              <a:solidFill>
                <a:schemeClr val="tx2"/>
              </a:solidFill>
            </a:endParaRPr>
          </a:p>
        </p:txBody>
      </p:sp>
      <p:sp>
        <p:nvSpPr>
          <p:cNvPr id="27651" name="Rectangle 3"/>
          <p:cNvSpPr txBox="1">
            <a:spLocks noChangeArrowheads="1"/>
          </p:cNvSpPr>
          <p:nvPr/>
        </p:nvSpPr>
        <p:spPr bwMode="auto">
          <a:xfrm>
            <a:off x="685800" y="1676400"/>
            <a:ext cx="8077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buFontTx/>
              <a:buChar char="•"/>
            </a:pPr>
            <a:r>
              <a:rPr lang="en-US" altLang="en-US" sz="2400" dirty="0"/>
              <a:t>Call Meeting to </a:t>
            </a:r>
            <a:r>
              <a:rPr lang="en-US" altLang="en-US" sz="2400" dirty="0" smtClean="0"/>
              <a:t>Order (1min)</a:t>
            </a:r>
            <a:endParaRPr lang="en-US" altLang="en-US" sz="2400" dirty="0"/>
          </a:p>
          <a:p>
            <a:pPr algn="just">
              <a:spcBef>
                <a:spcPct val="20000"/>
              </a:spcBef>
              <a:buFontTx/>
              <a:buChar char="•"/>
            </a:pPr>
            <a:r>
              <a:rPr lang="en-US" altLang="en-US" sz="2400" dirty="0"/>
              <a:t>Patent Policy </a:t>
            </a:r>
            <a:r>
              <a:rPr lang="en-US" altLang="en-US" sz="2400" dirty="0" smtClean="0"/>
              <a:t>and Logistics (5min)</a:t>
            </a:r>
          </a:p>
          <a:p>
            <a:pPr algn="just">
              <a:spcBef>
                <a:spcPct val="20000"/>
              </a:spcBef>
              <a:buFontTx/>
              <a:buChar char="•"/>
            </a:pPr>
            <a:r>
              <a:rPr lang="en-US" altLang="en-US" sz="2400" dirty="0"/>
              <a:t>Study group </a:t>
            </a:r>
            <a:r>
              <a:rPr lang="en-US" altLang="en-US" sz="2400" dirty="0" smtClean="0"/>
              <a:t>extension (9min)</a:t>
            </a:r>
            <a:endParaRPr lang="en-US" altLang="en-US" sz="2400" dirty="0"/>
          </a:p>
          <a:p>
            <a:pPr algn="just">
              <a:spcBef>
                <a:spcPct val="20000"/>
              </a:spcBef>
              <a:buFontTx/>
              <a:buChar char="•"/>
            </a:pPr>
            <a:r>
              <a:rPr lang="en-US" altLang="en-US" sz="2400" dirty="0" smtClean="0"/>
              <a:t>Review presentations (1hr)</a:t>
            </a:r>
            <a:endParaRPr lang="en-US" altLang="en-US" sz="2400" dirty="0" smtClean="0"/>
          </a:p>
          <a:p>
            <a:pPr lvl="1" algn="just">
              <a:spcBef>
                <a:spcPct val="20000"/>
              </a:spcBef>
              <a:buFontTx/>
              <a:buChar char="•"/>
            </a:pPr>
            <a:r>
              <a:rPr lang="en-US" altLang="en-US" sz="2400" dirty="0" smtClean="0"/>
              <a:t>Use case</a:t>
            </a:r>
          </a:p>
          <a:p>
            <a:pPr lvl="1" algn="just">
              <a:spcBef>
                <a:spcPct val="20000"/>
              </a:spcBef>
              <a:buFontTx/>
              <a:buChar char="•"/>
            </a:pPr>
            <a:r>
              <a:rPr lang="en-US" altLang="en-US" sz="2400" dirty="0" smtClean="0"/>
              <a:t>Technical submissions </a:t>
            </a:r>
          </a:p>
          <a:p>
            <a:pPr algn="just">
              <a:spcBef>
                <a:spcPct val="20000"/>
              </a:spcBef>
              <a:buFontTx/>
              <a:buChar char="•"/>
            </a:pPr>
            <a:r>
              <a:rPr lang="en-US" altLang="en-US" sz="2400" dirty="0" smtClean="0"/>
              <a:t>Approve </a:t>
            </a:r>
            <a:r>
              <a:rPr lang="en-US" altLang="en-US" sz="2400" dirty="0" err="1" smtClean="0"/>
              <a:t>telecons</a:t>
            </a:r>
            <a:r>
              <a:rPr lang="en-US" altLang="en-US" sz="2400" dirty="0" smtClean="0"/>
              <a:t> (5min)</a:t>
            </a:r>
            <a:endParaRPr lang="en-US" altLang="en-US" sz="2400" dirty="0" smtClean="0"/>
          </a:p>
          <a:p>
            <a:pPr algn="just">
              <a:spcBef>
                <a:spcPct val="20000"/>
              </a:spcBef>
              <a:buFontTx/>
              <a:buChar char="•"/>
            </a:pPr>
            <a:r>
              <a:rPr lang="en-US" altLang="en-US" sz="2400" dirty="0" smtClean="0"/>
              <a:t>Review SG </a:t>
            </a:r>
            <a:r>
              <a:rPr lang="en-US" altLang="en-US" sz="2400" dirty="0" smtClean="0"/>
              <a:t>timelines</a:t>
            </a:r>
            <a:r>
              <a:rPr lang="en-US" altLang="en-US" sz="2400" dirty="0"/>
              <a:t> </a:t>
            </a:r>
            <a:r>
              <a:rPr lang="en-US" altLang="en-US" sz="2400" dirty="0" smtClean="0"/>
              <a:t>(5min)</a:t>
            </a:r>
            <a:endParaRPr lang="en-US" altLang="en-US" sz="2400" dirty="0" smtClean="0"/>
          </a:p>
          <a:p>
            <a:pPr algn="just">
              <a:spcBef>
                <a:spcPct val="20000"/>
              </a:spcBef>
              <a:buFontTx/>
              <a:buChar char="•"/>
            </a:pPr>
            <a:r>
              <a:rPr lang="en-US" altLang="en-US" sz="2400" dirty="0" smtClean="0"/>
              <a:t>Review goals for Sep</a:t>
            </a:r>
            <a:r>
              <a:rPr lang="en-US" altLang="en-US" sz="2400" dirty="0" smtClean="0"/>
              <a:t>. (5min)</a:t>
            </a:r>
            <a:endParaRPr lang="en-US" altLang="en-US" sz="2400" dirty="0" smtClean="0"/>
          </a:p>
          <a:p>
            <a:pPr algn="just">
              <a:spcBef>
                <a:spcPct val="20000"/>
              </a:spcBef>
              <a:buFontTx/>
              <a:buChar char="•"/>
            </a:pPr>
            <a:r>
              <a:rPr lang="en-US" altLang="en-US" sz="2400" dirty="0" smtClean="0"/>
              <a:t>Recess</a:t>
            </a:r>
            <a:endParaRPr lang="en-US" altLang="en-US" sz="2400" dirty="0"/>
          </a:p>
        </p:txBody>
      </p:sp>
      <p:sp>
        <p:nvSpPr>
          <p:cNvPr id="27652"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27653"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extLst>
      <p:ext uri="{BB962C8B-B14F-4D97-AF65-F5344CB8AC3E}">
        <p14:creationId xmlns:p14="http://schemas.microsoft.com/office/powerpoint/2010/main" val="393925792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348D5383-51DE-4EB6-8AF7-9A2E11F028E2}" type="slidenum">
              <a:rPr lang="en-US" altLang="en-US"/>
              <a:pPr/>
              <a:t>36</a:t>
            </a:fld>
            <a:endParaRPr lang="en-US" altLang="en-US"/>
          </a:p>
        </p:txBody>
      </p:sp>
      <p:sp>
        <p:nvSpPr>
          <p:cNvPr id="56322"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56323"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
        <p:nvSpPr>
          <p:cNvPr id="56324"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smtClean="0">
                <a:solidFill>
                  <a:schemeClr val="tx2"/>
                </a:solidFill>
              </a:rPr>
              <a:t>Presentations for slot # </a:t>
            </a:r>
            <a:r>
              <a:rPr lang="en-US" altLang="en-US" sz="3200" b="1" dirty="0" smtClean="0">
                <a:solidFill>
                  <a:schemeClr val="tx2"/>
                </a:solidFill>
              </a:rPr>
              <a:t>4</a:t>
            </a:r>
            <a:endParaRPr lang="en-US" altLang="en-US" sz="2400" b="1" dirty="0">
              <a:solidFill>
                <a:schemeClr val="tx2"/>
              </a:solidFill>
            </a:endParaRPr>
          </a:p>
        </p:txBody>
      </p:sp>
      <p:graphicFrame>
        <p:nvGraphicFramePr>
          <p:cNvPr id="7" name="Table 6"/>
          <p:cNvGraphicFramePr>
            <a:graphicFrameLocks noGrp="1"/>
          </p:cNvGraphicFramePr>
          <p:nvPr>
            <p:extLst>
              <p:ext uri="{D42A27DB-BD31-4B8C-83A1-F6EECF244321}">
                <p14:modId xmlns:p14="http://schemas.microsoft.com/office/powerpoint/2010/main" val="4007392961"/>
              </p:ext>
            </p:extLst>
          </p:nvPr>
        </p:nvGraphicFramePr>
        <p:xfrm>
          <a:off x="685800" y="1752600"/>
          <a:ext cx="7772400" cy="2153728"/>
        </p:xfrm>
        <a:graphic>
          <a:graphicData uri="http://schemas.openxmlformats.org/drawingml/2006/table">
            <a:tbl>
              <a:tblPr firstRow="1" bandRow="1">
                <a:tableStyleId>{21E4AEA4-8DFA-4A89-87EB-49C32662AFE0}</a:tableStyleId>
              </a:tblPr>
              <a:tblGrid>
                <a:gridCol w="1380624"/>
                <a:gridCol w="1895976"/>
                <a:gridCol w="2819400"/>
                <a:gridCol w="1676400"/>
              </a:tblGrid>
              <a:tr h="370800">
                <a:tc>
                  <a:txBody>
                    <a:bodyPr/>
                    <a:lstStyle/>
                    <a:p>
                      <a:r>
                        <a:rPr lang="en-US" sz="1500" dirty="0" smtClean="0"/>
                        <a:t>Document No.</a:t>
                      </a:r>
                      <a:endParaRPr lang="en-US" sz="1500" dirty="0"/>
                    </a:p>
                  </a:txBody>
                  <a:tcPr marT="45715" marB="45715"/>
                </a:tc>
                <a:tc>
                  <a:txBody>
                    <a:bodyPr/>
                    <a:lstStyle/>
                    <a:p>
                      <a:r>
                        <a:rPr lang="en-US" sz="1500" dirty="0" smtClean="0"/>
                        <a:t>Presenter</a:t>
                      </a:r>
                      <a:endParaRPr lang="en-US" sz="1500" dirty="0"/>
                    </a:p>
                  </a:txBody>
                  <a:tcPr marT="45715" marB="45715"/>
                </a:tc>
                <a:tc>
                  <a:txBody>
                    <a:bodyPr/>
                    <a:lstStyle/>
                    <a:p>
                      <a:r>
                        <a:rPr lang="en-US" sz="1500" dirty="0" smtClean="0"/>
                        <a:t>Title</a:t>
                      </a:r>
                      <a:endParaRPr lang="en-US" sz="1500" dirty="0"/>
                    </a:p>
                  </a:txBody>
                  <a:tcPr marT="45715" marB="45715"/>
                </a:tc>
                <a:tc>
                  <a:txBody>
                    <a:bodyPr/>
                    <a:lstStyle/>
                    <a:p>
                      <a:r>
                        <a:rPr lang="en-US" sz="1500" dirty="0" smtClean="0"/>
                        <a:t>Topic</a:t>
                      </a:r>
                      <a:endParaRPr lang="en-US" sz="1500" dirty="0"/>
                    </a:p>
                  </a:txBody>
                  <a:tcPr marT="45715" marB="45715"/>
                </a:tc>
              </a:tr>
              <a:tr h="185400">
                <a:tc>
                  <a:txBody>
                    <a:bodyPr/>
                    <a:lstStyle/>
                    <a:p>
                      <a:r>
                        <a:rPr lang="en-US" sz="1600" dirty="0" smtClean="0"/>
                        <a:t>11-15/0752</a:t>
                      </a:r>
                      <a:endParaRPr lang="en-US" sz="1600" dirty="0"/>
                    </a:p>
                  </a:txBody>
                  <a:tcPr marT="45712" marB="45712"/>
                </a:tc>
                <a:tc>
                  <a:txBody>
                    <a:bodyPr/>
                    <a:lstStyle/>
                    <a:p>
                      <a:r>
                        <a:rPr lang="en-US" sz="1600" dirty="0" smtClean="0"/>
                        <a:t>Jonathan Segev</a:t>
                      </a:r>
                      <a:endParaRPr lang="en-US" sz="1600" dirty="0"/>
                    </a:p>
                  </a:txBody>
                  <a:tcPr marT="45712" marB="45712"/>
                </a:tc>
                <a:tc>
                  <a:txBody>
                    <a:bodyPr/>
                    <a:lstStyle/>
                    <a:p>
                      <a:r>
                        <a:rPr lang="en-US" sz="1600" dirty="0" smtClean="0"/>
                        <a:t>NGP </a:t>
                      </a:r>
                      <a:r>
                        <a:rPr lang="en-US" sz="1600" dirty="0" smtClean="0"/>
                        <a:t>July 2015 </a:t>
                      </a:r>
                      <a:r>
                        <a:rPr lang="en-US" sz="1600" dirty="0" smtClean="0"/>
                        <a:t>Agenda</a:t>
                      </a:r>
                      <a:endParaRPr lang="en-US" sz="1600" dirty="0"/>
                    </a:p>
                  </a:txBody>
                  <a:tcPr marT="45712" marB="45712"/>
                </a:tc>
                <a:tc>
                  <a:txBody>
                    <a:bodyPr/>
                    <a:lstStyle/>
                    <a:p>
                      <a:r>
                        <a:rPr lang="en-US" sz="1600" dirty="0" smtClean="0"/>
                        <a:t>Agenda</a:t>
                      </a:r>
                      <a:r>
                        <a:rPr lang="en-US" sz="1600" baseline="0" dirty="0" smtClean="0"/>
                        <a:t> Deck</a:t>
                      </a:r>
                      <a:endParaRPr lang="en-US" sz="1600" dirty="0"/>
                    </a:p>
                  </a:txBody>
                  <a:tcPr marT="45712" marB="45712"/>
                </a:tc>
              </a:tr>
              <a:tr h="185400">
                <a:tc>
                  <a:txBody>
                    <a:bodyPr/>
                    <a:lstStyle/>
                    <a:p>
                      <a:endParaRPr lang="en-US" sz="1600" kern="1200" dirty="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latin typeface="+mn-lt"/>
                        <a:ea typeface="+mn-ea"/>
                        <a:cs typeface="+mn-cs"/>
                      </a:endParaRPr>
                    </a:p>
                  </a:txBody>
                  <a:tcPr marT="45712" marB="45712"/>
                </a:tc>
                <a:tc>
                  <a:txBody>
                    <a:bodyPr/>
                    <a:lstStyle/>
                    <a:p>
                      <a:endParaRPr lang="en-US" sz="1600" kern="1200" dirty="0">
                        <a:solidFill>
                          <a:schemeClr val="dk1"/>
                        </a:solidFill>
                        <a:latin typeface="+mn-lt"/>
                        <a:ea typeface="+mn-ea"/>
                        <a:cs typeface="+mn-cs"/>
                      </a:endParaRPr>
                    </a:p>
                  </a:txBody>
                  <a:tcPr marT="45712" marB="45712"/>
                </a:tc>
              </a:tr>
              <a:tr h="37080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dirty="0" smtClean="0"/>
                    </a:p>
                  </a:txBody>
                  <a:tcPr marT="45712" marB="45712"/>
                </a:tc>
                <a:tc>
                  <a:txBody>
                    <a:bodyPr/>
                    <a:lstStyle/>
                    <a:p>
                      <a:endParaRPr lang="en-US" sz="1600" dirty="0"/>
                    </a:p>
                  </a:txBody>
                  <a:tcPr marT="45712" marB="45712"/>
                </a:tc>
                <a:tc>
                  <a:txBody>
                    <a:bodyPr/>
                    <a:lstStyle/>
                    <a:p>
                      <a:endParaRPr lang="en-US" sz="1600" dirty="0"/>
                    </a:p>
                  </a:txBody>
                  <a:tcPr marT="45712" marB="45712"/>
                </a:tc>
              </a:tr>
              <a:tr h="370800">
                <a:tc>
                  <a:txBody>
                    <a:bodyPr/>
                    <a:lstStyle/>
                    <a:p>
                      <a:endParaRPr lang="en-US" sz="1600" dirty="0"/>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smtClean="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latin typeface="+mn-lt"/>
                        <a:ea typeface="+mn-ea"/>
                        <a:cs typeface="+mn-cs"/>
                      </a:endParaRPr>
                    </a:p>
                  </a:txBody>
                  <a:tcPr marT="45712" marB="45712"/>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600" kern="1200" dirty="0">
                        <a:solidFill>
                          <a:schemeClr val="dk1"/>
                        </a:solidFill>
                        <a:latin typeface="+mn-lt"/>
                        <a:ea typeface="+mn-ea"/>
                        <a:cs typeface="+mn-cs"/>
                      </a:endParaRPr>
                    </a:p>
                  </a:txBody>
                  <a:tcPr marT="45712" marB="45712"/>
                </a:tc>
              </a:tr>
              <a:tr h="370800">
                <a:tc>
                  <a:txBody>
                    <a:bodyPr/>
                    <a:lstStyle/>
                    <a:p>
                      <a:endParaRPr lang="en-US" sz="1400" dirty="0"/>
                    </a:p>
                  </a:txBody>
                  <a:tcPr marT="45712" marB="45712"/>
                </a:tc>
                <a:tc>
                  <a:txBody>
                    <a:bodyPr/>
                    <a:lstStyle/>
                    <a:p>
                      <a:endParaRPr lang="en-US" sz="1400" dirty="0" smtClean="0"/>
                    </a:p>
                  </a:txBody>
                  <a:tcPr marT="45712" marB="45712"/>
                </a:tc>
                <a:tc>
                  <a:txBody>
                    <a:bodyPr/>
                    <a:lstStyle/>
                    <a:p>
                      <a:endParaRPr lang="en-US" sz="1400" dirty="0"/>
                    </a:p>
                  </a:txBody>
                  <a:tcPr marT="45712" marB="45712"/>
                </a:tc>
                <a:tc>
                  <a:txBody>
                    <a:bodyPr/>
                    <a:lstStyle/>
                    <a:p>
                      <a:endParaRPr lang="en-US" sz="1400" dirty="0"/>
                    </a:p>
                  </a:txBody>
                  <a:tcPr marT="45712" marB="45712"/>
                </a:tc>
              </a:tr>
            </a:tbl>
          </a:graphicData>
        </a:graphic>
      </p:graphicFrame>
    </p:spTree>
    <p:extLst>
      <p:ext uri="{BB962C8B-B14F-4D97-AF65-F5344CB8AC3E}">
        <p14:creationId xmlns:p14="http://schemas.microsoft.com/office/powerpoint/2010/main" val="102795021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576262"/>
            <a:ext cx="7772400" cy="1066800"/>
          </a:xfrm>
        </p:spPr>
        <p:txBody>
          <a:bodyPr/>
          <a:lstStyle/>
          <a:p>
            <a:r>
              <a:rPr lang="en-US" dirty="0" smtClean="0"/>
              <a:t>Presentations</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37</a:t>
            </a:fld>
            <a:endParaRPr lang="en-US" altLang="en-US"/>
          </a:p>
        </p:txBody>
      </p:sp>
    </p:spTree>
    <p:extLst>
      <p:ext uri="{BB962C8B-B14F-4D97-AF65-F5344CB8AC3E}">
        <p14:creationId xmlns:p14="http://schemas.microsoft.com/office/powerpoint/2010/main" val="312173808"/>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0A998A2D-61C5-4059-AD59-2321A4344035}" type="slidenum">
              <a:rPr lang="en-US" altLang="en-US"/>
              <a:pPr/>
              <a:t>38</a:t>
            </a:fld>
            <a:endParaRPr lang="en-US" altLang="en-US"/>
          </a:p>
        </p:txBody>
      </p:sp>
      <p:sp>
        <p:nvSpPr>
          <p:cNvPr id="44035"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a:solidFill>
                  <a:schemeClr val="tx2"/>
                </a:solidFill>
              </a:rPr>
              <a:t>Study Group extension</a:t>
            </a:r>
          </a:p>
        </p:txBody>
      </p:sp>
      <p:sp>
        <p:nvSpPr>
          <p:cNvPr id="44036" name="Rectangle 3"/>
          <p:cNvSpPr txBox="1">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buFontTx/>
              <a:buChar char="•"/>
            </a:pPr>
            <a:r>
              <a:rPr lang="en-US" altLang="en-US" sz="2400" b="1" dirty="0"/>
              <a:t>In case extra time is necessary to response to comments on PAR and CSD from 802 EC and </a:t>
            </a:r>
            <a:r>
              <a:rPr lang="en-US" altLang="en-US" sz="2400" b="1" dirty="0" err="1"/>
              <a:t>NesCom</a:t>
            </a:r>
            <a:endParaRPr lang="en-US" altLang="en-US" sz="2400" b="1" dirty="0"/>
          </a:p>
          <a:p>
            <a:pPr lvl="1" algn="just">
              <a:spcBef>
                <a:spcPct val="20000"/>
              </a:spcBef>
              <a:buFontTx/>
              <a:buChar char="•"/>
            </a:pPr>
            <a:endParaRPr lang="en-US" altLang="en-US" sz="2400" dirty="0"/>
          </a:p>
          <a:p>
            <a:r>
              <a:rPr lang="en-GB" altLang="en-US" sz="2400" b="1" dirty="0"/>
              <a:t>    </a:t>
            </a:r>
            <a:endParaRPr lang="en-US" altLang="en-US" sz="2000" dirty="0"/>
          </a:p>
        </p:txBody>
      </p:sp>
      <p:sp>
        <p:nvSpPr>
          <p:cNvPr id="44037"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mtClean="0"/>
              <a:t>Edward Au (Marvell Semiconductor)</a:t>
            </a:r>
          </a:p>
        </p:txBody>
      </p:sp>
      <p:sp>
        <p:nvSpPr>
          <p:cNvPr id="44038" name="Date Placeholder 3"/>
          <p:cNvSpPr>
            <a:spLocks noGrp="1"/>
          </p:cNvSpPr>
          <p:nvPr>
            <p:ph type="dt" sz="quarter" idx="10"/>
          </p:nvPr>
        </p:nvSpPr>
        <p:spPr>
          <a:xfrm>
            <a:off x="696913" y="333375"/>
            <a:ext cx="1181100" cy="276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smtClean="0"/>
              <a:t>March 2015</a:t>
            </a:r>
          </a:p>
        </p:txBody>
      </p:sp>
    </p:spTree>
    <p:extLst>
      <p:ext uri="{BB962C8B-B14F-4D97-AF65-F5344CB8AC3E}">
        <p14:creationId xmlns:p14="http://schemas.microsoft.com/office/powerpoint/2010/main" val="177807962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F45C951F-0A00-4EBE-9D2C-4309155E175F}" type="slidenum">
              <a:rPr lang="en-US" altLang="en-US"/>
              <a:pPr/>
              <a:t>39</a:t>
            </a:fld>
            <a:endParaRPr lang="en-US" altLang="en-US"/>
          </a:p>
        </p:txBody>
      </p:sp>
      <p:sp>
        <p:nvSpPr>
          <p:cNvPr id="45059"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smtClean="0">
                <a:solidFill>
                  <a:schemeClr val="tx2"/>
                </a:solidFill>
              </a:rPr>
              <a:t>Motion: </a:t>
            </a:r>
            <a:r>
              <a:rPr lang="en-US" altLang="en-US" sz="3200" b="1" dirty="0">
                <a:solidFill>
                  <a:schemeClr val="tx2"/>
                </a:solidFill>
              </a:rPr>
              <a:t>Study Group extension</a:t>
            </a:r>
          </a:p>
        </p:txBody>
      </p:sp>
      <p:sp>
        <p:nvSpPr>
          <p:cNvPr id="45060" name="Rectangle 3"/>
          <p:cNvSpPr txBox="1">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buFontTx/>
              <a:buChar char="•"/>
            </a:pPr>
            <a:r>
              <a:rPr lang="en-US" altLang="en-US" sz="2400" b="1" dirty="0"/>
              <a:t>Request the IEEE 802 LMSC to extend the IEEE 802.11 </a:t>
            </a:r>
            <a:r>
              <a:rPr lang="en-US" altLang="en-US" sz="2400" b="1" dirty="0" smtClean="0"/>
              <a:t>NGP Study </a:t>
            </a:r>
            <a:r>
              <a:rPr lang="en-US" altLang="en-US" sz="2400" b="1" dirty="0"/>
              <a:t>Group.</a:t>
            </a:r>
          </a:p>
          <a:p>
            <a:pPr lvl="1" algn="just">
              <a:spcBef>
                <a:spcPct val="20000"/>
              </a:spcBef>
              <a:buFontTx/>
              <a:buChar char="•"/>
            </a:pPr>
            <a:endParaRPr lang="en-US" altLang="en-US" sz="2400" dirty="0"/>
          </a:p>
          <a:p>
            <a:r>
              <a:rPr lang="en-GB" altLang="en-US" sz="2400" b="1" dirty="0"/>
              <a:t>    [Moved by &lt;name&gt; on behalf of &lt;group&gt;</a:t>
            </a:r>
            <a:r>
              <a:rPr lang="en-US" altLang="en-US" sz="2400" b="1" dirty="0"/>
              <a:t>]</a:t>
            </a:r>
            <a:endParaRPr lang="en-GB" altLang="en-US" sz="2400" b="1" dirty="0"/>
          </a:p>
          <a:p>
            <a:r>
              <a:rPr lang="en-GB" altLang="en-US" sz="2400" b="1" dirty="0"/>
              <a:t>    </a:t>
            </a:r>
            <a:r>
              <a:rPr lang="en-GB" altLang="en-US" sz="2400" b="1" dirty="0" smtClean="0"/>
              <a:t>NGP </a:t>
            </a:r>
            <a:r>
              <a:rPr lang="en-GB" altLang="en-US" sz="2400" b="1" dirty="0"/>
              <a:t>Study Group vote: </a:t>
            </a:r>
            <a:endParaRPr lang="en-US" altLang="en-US" sz="2000" dirty="0"/>
          </a:p>
          <a:p>
            <a:pPr algn="just">
              <a:spcBef>
                <a:spcPct val="20000"/>
              </a:spcBef>
              <a:buFontTx/>
              <a:buChar char="•"/>
            </a:pPr>
            <a:r>
              <a:rPr lang="en-US" altLang="en-US" sz="2400" b="1" dirty="0"/>
              <a:t>Move:  </a:t>
            </a:r>
            <a:endParaRPr lang="en-US" altLang="en-US" sz="2400" b="1" dirty="0" smtClean="0"/>
          </a:p>
          <a:p>
            <a:pPr algn="just">
              <a:spcBef>
                <a:spcPct val="20000"/>
              </a:spcBef>
              <a:buFontTx/>
              <a:buChar char="•"/>
            </a:pPr>
            <a:r>
              <a:rPr lang="en-US" altLang="en-US" sz="2400" b="1" dirty="0" smtClean="0"/>
              <a:t>Second:</a:t>
            </a:r>
            <a:endParaRPr lang="en-US" altLang="en-US" sz="2400" b="1" dirty="0"/>
          </a:p>
          <a:p>
            <a:pPr algn="just">
              <a:spcBef>
                <a:spcPct val="20000"/>
              </a:spcBef>
              <a:buFontTx/>
              <a:buChar char="•"/>
            </a:pPr>
            <a:r>
              <a:rPr lang="en-US" altLang="en-US" sz="2400" b="1" dirty="0"/>
              <a:t>Results</a:t>
            </a:r>
            <a:r>
              <a:rPr lang="en-US" altLang="en-US" sz="2400" b="1" dirty="0" smtClean="0"/>
              <a:t>:</a:t>
            </a:r>
            <a:endParaRPr lang="en-US" altLang="en-US" sz="2000" dirty="0"/>
          </a:p>
          <a:p>
            <a:pPr lvl="1">
              <a:spcBef>
                <a:spcPct val="20000"/>
              </a:spcBef>
              <a:buFontTx/>
              <a:buChar char="–"/>
            </a:pPr>
            <a:endParaRPr lang="en-US" altLang="en-US" sz="2000" dirty="0"/>
          </a:p>
        </p:txBody>
      </p:sp>
      <p:sp>
        <p:nvSpPr>
          <p:cNvPr id="45061"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mtClean="0"/>
              <a:t>Edward Au (Marvell Semiconductor)</a:t>
            </a:r>
          </a:p>
        </p:txBody>
      </p:sp>
      <p:sp>
        <p:nvSpPr>
          <p:cNvPr id="45062" name="Date Placeholder 3"/>
          <p:cNvSpPr>
            <a:spLocks noGrp="1"/>
          </p:cNvSpPr>
          <p:nvPr>
            <p:ph type="dt" sz="quarter" idx="10"/>
          </p:nvPr>
        </p:nvSpPr>
        <p:spPr>
          <a:xfrm>
            <a:off x="696913" y="333375"/>
            <a:ext cx="1181100" cy="27622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smtClean="0"/>
              <a:t>March 2015</a:t>
            </a:r>
          </a:p>
        </p:txBody>
      </p:sp>
    </p:spTree>
    <p:extLst>
      <p:ext uri="{BB962C8B-B14F-4D97-AF65-F5344CB8AC3E}">
        <p14:creationId xmlns:p14="http://schemas.microsoft.com/office/powerpoint/2010/main" val="21293213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4BC39666-1D8A-4A99-B298-3D26DD768C8E}" type="slidenum">
              <a:rPr lang="en-US" altLang="en-US" sz="1200" b="0"/>
              <a:pPr>
                <a:spcBef>
                  <a:spcPct val="0"/>
                </a:spcBef>
                <a:buFontTx/>
                <a:buNone/>
              </a:pPr>
              <a:t>4</a:t>
            </a:fld>
            <a:endParaRPr lang="en-US" altLang="en-US" sz="1200" b="0"/>
          </a:p>
        </p:txBody>
      </p:sp>
      <p:sp>
        <p:nvSpPr>
          <p:cNvPr id="4099" name="Slide Number Placeholder 5"/>
          <p:cNvSpPr txBox="1">
            <a:spLocks noGrp="1"/>
          </p:cNvSpPr>
          <p:nvPr/>
        </p:nvSpPr>
        <p:spPr bwMode="auto">
          <a:xfrm>
            <a:off x="4395788" y="6475413"/>
            <a:ext cx="4286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200" b="0"/>
              <a:t>Slide </a:t>
            </a:r>
            <a:fld id="{0715A751-83D8-4AAE-BCB8-0604CB515304}" type="slidenum">
              <a:rPr lang="en-US" altLang="en-US" sz="1200" b="0"/>
              <a:pPr algn="ctr">
                <a:spcBef>
                  <a:spcPct val="0"/>
                </a:spcBef>
                <a:buFontTx/>
                <a:buNone/>
              </a:pPr>
              <a:t>4</a:t>
            </a:fld>
            <a:endParaRPr lang="en-US" altLang="en-US" sz="1200" b="0"/>
          </a:p>
        </p:txBody>
      </p:sp>
      <p:sp>
        <p:nvSpPr>
          <p:cNvPr id="4100" name="Rectangle 2"/>
          <p:cNvSpPr>
            <a:spLocks noGrp="1" noChangeArrowheads="1"/>
          </p:cNvSpPr>
          <p:nvPr>
            <p:ph type="title" idx="4294967295"/>
          </p:nvPr>
        </p:nvSpPr>
        <p:spPr>
          <a:xfrm>
            <a:off x="685800" y="685800"/>
            <a:ext cx="7772400" cy="762000"/>
          </a:xfrm>
        </p:spPr>
        <p:txBody>
          <a:bodyPr/>
          <a:lstStyle/>
          <a:p>
            <a:r>
              <a:rPr lang="en-US" altLang="en-US" smtClean="0"/>
              <a:t>Attendance, Voting &amp; Document Status</a:t>
            </a:r>
          </a:p>
        </p:txBody>
      </p:sp>
      <p:sp>
        <p:nvSpPr>
          <p:cNvPr id="4101" name="Rectangle 3"/>
          <p:cNvSpPr>
            <a:spLocks noGrp="1" noChangeArrowheads="1"/>
          </p:cNvSpPr>
          <p:nvPr>
            <p:ph type="body" idx="4294967295"/>
          </p:nvPr>
        </p:nvSpPr>
        <p:spPr>
          <a:xfrm>
            <a:off x="304800" y="1752600"/>
            <a:ext cx="8686800" cy="4724400"/>
          </a:xfrm>
        </p:spPr>
        <p:txBody>
          <a:bodyPr/>
          <a:lstStyle/>
          <a:p>
            <a:r>
              <a:rPr lang="en-US" altLang="en-US" sz="2000" b="0" dirty="0" smtClean="0"/>
              <a:t>Make sure your badges are correct </a:t>
            </a:r>
          </a:p>
          <a:p>
            <a:endParaRPr lang="en-US" altLang="en-US" sz="2000" b="0" dirty="0" smtClean="0"/>
          </a:p>
          <a:p>
            <a:r>
              <a:rPr lang="en-US" altLang="en-US" sz="2000" b="0" dirty="0" smtClean="0"/>
              <a:t>Please announce your affiliation when you first address the group during a meeting slot</a:t>
            </a:r>
          </a:p>
          <a:p>
            <a:endParaRPr lang="en-US" altLang="en-US" sz="2000" b="0" dirty="0" smtClean="0"/>
          </a:p>
          <a:p>
            <a:r>
              <a:rPr lang="en-US" altLang="en-US" sz="2000" b="0" dirty="0" smtClean="0"/>
              <a:t>If you plan to make a submission be sure it does not contain company logos or advertising</a:t>
            </a:r>
          </a:p>
          <a:p>
            <a:endParaRPr lang="en-US" altLang="en-US" sz="2000" b="0" dirty="0" smtClean="0"/>
          </a:p>
          <a:p>
            <a:r>
              <a:rPr lang="en-US" altLang="en-US" sz="2000" b="0" dirty="0" smtClean="0"/>
              <a:t>Questions on Voting status, Ballot pool, Access to Reflector, Documentation,  member</a:t>
            </a:r>
            <a:r>
              <a:rPr lang="ja-JP" altLang="en-US" sz="2000" b="0" dirty="0" smtClean="0"/>
              <a:t>’</a:t>
            </a:r>
            <a:r>
              <a:rPr lang="en-US" altLang="ja-JP" sz="2000" b="0" dirty="0" smtClean="0"/>
              <a:t>s area</a:t>
            </a:r>
          </a:p>
          <a:p>
            <a:pPr lvl="1"/>
            <a:r>
              <a:rPr lang="en-US" altLang="en-US" dirty="0" smtClean="0"/>
              <a:t>see Jon Rosdahl – Jon.Rosdahl@csr.com</a:t>
            </a:r>
            <a:endParaRPr lang="en-US" altLang="en-US" sz="1800" dirty="0" smtClean="0"/>
          </a:p>
          <a:p>
            <a:pPr lvl="1"/>
            <a:endParaRPr lang="en-US" altLang="en-US" sz="1800" dirty="0" smtClean="0"/>
          </a:p>
          <a:p>
            <a:r>
              <a:rPr lang="en-US" altLang="en-US" sz="2000" b="0" dirty="0" smtClean="0"/>
              <a:t>Cell Phones Silent or Off</a:t>
            </a:r>
          </a:p>
          <a:p>
            <a:pPr lvl="1"/>
            <a:endParaRPr lang="en-US" altLang="en-US" sz="1800" dirty="0" smtClean="0"/>
          </a:p>
        </p:txBody>
      </p:sp>
      <p:sp>
        <p:nvSpPr>
          <p:cNvPr id="4102"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smtClean="0"/>
              <a:t>Jonathan Segev (Intel)</a:t>
            </a:r>
          </a:p>
        </p:txBody>
      </p:sp>
      <p:sp>
        <p:nvSpPr>
          <p:cNvPr id="4103"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dirty="0" smtClean="0"/>
              <a:t>July 2015 </a:t>
            </a:r>
          </a:p>
        </p:txBody>
      </p:sp>
    </p:spTree>
    <p:extLst>
      <p:ext uri="{BB962C8B-B14F-4D97-AF65-F5344CB8AC3E}">
        <p14:creationId xmlns:p14="http://schemas.microsoft.com/office/powerpoint/2010/main" val="361259735"/>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0365E0F8-EC0D-4938-A3EB-5F40C73F6D5B}" type="slidenum">
              <a:rPr lang="en-US" altLang="en-US"/>
              <a:pPr/>
              <a:t>40</a:t>
            </a:fld>
            <a:endParaRPr lang="en-US" altLang="en-US"/>
          </a:p>
        </p:txBody>
      </p:sp>
      <p:sp>
        <p:nvSpPr>
          <p:cNvPr id="51202"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51203"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
        <p:nvSpPr>
          <p:cNvPr id="51204"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a:solidFill>
                  <a:schemeClr val="tx2"/>
                </a:solidFill>
              </a:rPr>
              <a:t>Study Group </a:t>
            </a:r>
            <a:r>
              <a:rPr lang="en-US" altLang="en-US" sz="3200" b="1" dirty="0" smtClean="0">
                <a:solidFill>
                  <a:schemeClr val="tx2"/>
                </a:solidFill>
              </a:rPr>
              <a:t>Timeline - modified</a:t>
            </a:r>
            <a:endParaRPr lang="en-US" altLang="en-US" sz="2400" b="1" dirty="0">
              <a:solidFill>
                <a:schemeClr val="tx2"/>
              </a:solidFill>
            </a:endParaRPr>
          </a:p>
        </p:txBody>
      </p:sp>
      <p:graphicFrame>
        <p:nvGraphicFramePr>
          <p:cNvPr id="3" name="Table 2"/>
          <p:cNvGraphicFramePr>
            <a:graphicFrameLocks noGrp="1"/>
          </p:cNvGraphicFramePr>
          <p:nvPr>
            <p:extLst>
              <p:ext uri="{D42A27DB-BD31-4B8C-83A1-F6EECF244321}">
                <p14:modId xmlns:p14="http://schemas.microsoft.com/office/powerpoint/2010/main" val="3839949127"/>
              </p:ext>
            </p:extLst>
          </p:nvPr>
        </p:nvGraphicFramePr>
        <p:xfrm>
          <a:off x="685800" y="1447800"/>
          <a:ext cx="8077200" cy="4985373"/>
        </p:xfrm>
        <a:graphic>
          <a:graphicData uri="http://schemas.openxmlformats.org/drawingml/2006/table">
            <a:tbl>
              <a:tblPr/>
              <a:tblGrid>
                <a:gridCol w="2375647"/>
                <a:gridCol w="5701553"/>
              </a:tblGrid>
              <a:tr h="371475">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dirty="0" smtClean="0">
                          <a:ln>
                            <a:noFill/>
                          </a:ln>
                          <a:solidFill>
                            <a:srgbClr val="FFFFFF"/>
                          </a:solidFill>
                          <a:effectLst/>
                          <a:latin typeface="Times New Roman" panose="02020603050405020304" pitchFamily="18" charset="0"/>
                          <a:ea typeface="MS PGothic" panose="020B0600070205080204" pitchFamily="34" charset="-128"/>
                        </a:rPr>
                        <a:t>Month</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1" i="0" u="none" strike="noStrike" cap="none" normalizeH="0" baseline="0" smtClean="0">
                          <a:ln>
                            <a:noFill/>
                          </a:ln>
                          <a:solidFill>
                            <a:srgbClr val="FFFFFF"/>
                          </a:solidFill>
                          <a:effectLst/>
                          <a:latin typeface="Times New Roman" panose="02020603050405020304" pitchFamily="18" charset="0"/>
                          <a:ea typeface="MS PGothic" panose="020B0600070205080204" pitchFamily="34" charset="-128"/>
                        </a:rPr>
                        <a:t>Milestone / Plan of Action</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2"/>
                    </a:solidFill>
                  </a:tcPr>
                </a:tc>
              </a:tr>
              <a:tr h="914400">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January  (i)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Formation meeting</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Initial discussion on PAR and CSD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Presentations on use cases, usage models.</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619125">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March  (p)</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Continue discussion on PAR and CSD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Discussion supporting presentations.</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Study Group extension</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914400">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May  (i)</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SG Final version of PAR and CSD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Discussion on supporting presentations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Working Group Approval on PAR and CSD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chemeClr val="bg2">
                              <a:lumMod val="75000"/>
                            </a:schemeClr>
                          </a:solidFill>
                          <a:effectLst/>
                          <a:latin typeface="Times New Roman" panose="02020603050405020304" pitchFamily="18" charset="0"/>
                          <a:ea typeface="MS PGothic" panose="020B0600070205080204" pitchFamily="34" charset="-128"/>
                        </a:rPr>
                        <a:t>PAR circulated amongst other WGs. </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639763">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July  (p)</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Presentations.</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Resolve EC feedback on PAR and CSD.</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Executive Committee Approval on PAR and CSD</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Study Group extension</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r h="371475">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July</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err="1" smtClean="0">
                          <a:ln>
                            <a:noFill/>
                          </a:ln>
                          <a:solidFill>
                            <a:srgbClr val="000000"/>
                          </a:solidFill>
                          <a:effectLst/>
                          <a:latin typeface="Times New Roman" panose="02020603050405020304" pitchFamily="18" charset="0"/>
                          <a:ea typeface="MS PGothic" panose="020B0600070205080204" pitchFamily="34" charset="-128"/>
                        </a:rPr>
                        <a:t>NesCom</a:t>
                      </a:r>
                      <a:r>
                        <a:rPr kumimoji="0" lang="en-US" altLang="en-US" sz="16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 Approval on PAR and CSD </a:t>
                      </a:r>
                      <a:r>
                        <a:rPr kumimoji="0" lang="en-US" altLang="en-US" sz="12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(July 24/Sep. 4th submittal deadline)</a:t>
                      </a:r>
                      <a:r>
                        <a:rPr kumimoji="0" lang="en-US" altLang="en-US" sz="16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DCDEC"/>
                    </a:solidFill>
                  </a:tcPr>
                </a:tc>
              </a:tr>
              <a:tr h="371475">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Nov. </a:t>
                      </a:r>
                      <a:r>
                        <a:rPr kumimoji="0" lang="en-US" altLang="en-US" sz="1600" b="0" i="0" u="none" strike="sng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Sep.</a:t>
                      </a:r>
                      <a:r>
                        <a:rPr kumimoji="0" lang="en-US" altLang="en-US" sz="16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  (targeted)</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c>
                  <a:txBody>
                    <a:bodyPr/>
                    <a:lstStyle>
                      <a:lvl1pPr>
                        <a:spcBef>
                          <a:spcPct val="20000"/>
                        </a:spcBef>
                        <a:defRPr sz="20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defRPr>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defRPr sz="1600">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defRPr sz="14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defRPr sz="14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defRPr sz="1400">
                          <a:solidFill>
                            <a:schemeClr val="tx1"/>
                          </a:solidFill>
                          <a:latin typeface="Times New Roman" panose="02020603050405020304" pitchFamily="18" charset="0"/>
                          <a:ea typeface="MS PGothic" panose="020B0600070205080204" pitchFamily="34" charset="-128"/>
                        </a:defRPr>
                      </a:lvl9p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Times New Roman" panose="02020603050405020304" pitchFamily="18" charset="0"/>
                          <a:ea typeface="MS PGothic" panose="020B0600070205080204" pitchFamily="34" charset="-128"/>
                        </a:rPr>
                        <a:t>Task Group formation meeting</a:t>
                      </a:r>
                    </a:p>
                  </a:txBody>
                  <a:tcPr marT="45718" marB="45718"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8E8F6"/>
                    </a:solidFill>
                  </a:tcPr>
                </a:tc>
              </a:tr>
            </a:tbl>
          </a:graphicData>
        </a:graphic>
      </p:graphicFrame>
    </p:spTree>
    <p:extLst>
      <p:ext uri="{BB962C8B-B14F-4D97-AF65-F5344CB8AC3E}">
        <p14:creationId xmlns:p14="http://schemas.microsoft.com/office/powerpoint/2010/main" val="1446315360"/>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A0FEA408-62FF-4705-9186-989F2FD22D62}" type="slidenum">
              <a:rPr lang="en-US" altLang="en-US"/>
              <a:pPr/>
              <a:t>41</a:t>
            </a:fld>
            <a:endParaRPr lang="en-US" altLang="en-US"/>
          </a:p>
        </p:txBody>
      </p:sp>
      <p:sp>
        <p:nvSpPr>
          <p:cNvPr id="59394"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a:solidFill>
                  <a:schemeClr val="tx2"/>
                </a:solidFill>
              </a:rPr>
              <a:t>Goals for </a:t>
            </a:r>
            <a:r>
              <a:rPr lang="en-US" altLang="en-US" sz="3200" b="1" dirty="0" smtClean="0">
                <a:solidFill>
                  <a:schemeClr val="tx2"/>
                </a:solidFill>
              </a:rPr>
              <a:t>Sep.</a:t>
            </a:r>
            <a:endParaRPr lang="en-US" altLang="en-US" sz="3200" b="1" dirty="0">
              <a:solidFill>
                <a:schemeClr val="tx2"/>
              </a:solidFill>
            </a:endParaRPr>
          </a:p>
        </p:txBody>
      </p:sp>
      <p:sp>
        <p:nvSpPr>
          <p:cNvPr id="59395" name="Rectangle 3"/>
          <p:cNvSpPr txBox="1">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ts val="1225"/>
              </a:spcBef>
              <a:buFontTx/>
              <a:buChar char="•"/>
            </a:pPr>
            <a:r>
              <a:rPr lang="en-US" altLang="en-US" sz="2400" dirty="0"/>
              <a:t>Subject to approval </a:t>
            </a:r>
            <a:r>
              <a:rPr lang="en-US" altLang="en-US" sz="2400" dirty="0" smtClean="0"/>
              <a:t>of </a:t>
            </a:r>
            <a:r>
              <a:rPr lang="en-US" altLang="en-US" sz="2400" dirty="0"/>
              <a:t>PAR by EC and </a:t>
            </a:r>
            <a:r>
              <a:rPr lang="en-US" altLang="en-US" sz="2400" dirty="0" err="1"/>
              <a:t>NesCom</a:t>
            </a:r>
            <a:r>
              <a:rPr lang="en-US" altLang="en-US" sz="2400" dirty="0"/>
              <a:t>, continue with discussion and presentations that are relevant to the Study Group </a:t>
            </a:r>
            <a:r>
              <a:rPr lang="en-US" altLang="en-US" sz="2400" dirty="0" smtClean="0"/>
              <a:t>topics.</a:t>
            </a:r>
            <a:endParaRPr lang="en-US" altLang="en-US" sz="2400" dirty="0"/>
          </a:p>
          <a:p>
            <a:pPr lvl="0" eaLnBrk="1" hangingPunct="1">
              <a:buFont typeface="Arial" panose="020B0604020202020204" pitchFamily="34" charset="0"/>
              <a:buChar char="•"/>
            </a:pPr>
            <a:endParaRPr lang="en-US" altLang="en-US" sz="2400" dirty="0">
              <a:solidFill>
                <a:srgbClr val="000000"/>
              </a:solidFill>
            </a:endParaRPr>
          </a:p>
        </p:txBody>
      </p:sp>
      <p:sp>
        <p:nvSpPr>
          <p:cNvPr id="59396"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59397"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FC41F9BA-785F-4A57-88B4-8ED217D6BC1B}" type="slidenum">
              <a:rPr lang="en-US" altLang="en-US"/>
              <a:pPr/>
              <a:t>42</a:t>
            </a:fld>
            <a:endParaRPr lang="en-US" altLang="en-US"/>
          </a:p>
        </p:txBody>
      </p:sp>
      <p:sp>
        <p:nvSpPr>
          <p:cNvPr id="61442"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a:solidFill>
                  <a:schemeClr val="tx2"/>
                </a:solidFill>
              </a:rPr>
              <a:t>Teleconference </a:t>
            </a:r>
            <a:r>
              <a:rPr lang="en-US" altLang="en-US" sz="3200" b="1" dirty="0" smtClean="0">
                <a:solidFill>
                  <a:schemeClr val="tx2"/>
                </a:solidFill>
              </a:rPr>
              <a:t>Schedule - TBD</a:t>
            </a:r>
            <a:endParaRPr lang="en-US" altLang="en-US" sz="3200" b="1" dirty="0">
              <a:solidFill>
                <a:schemeClr val="tx2"/>
              </a:solidFill>
            </a:endParaRPr>
          </a:p>
        </p:txBody>
      </p:sp>
      <p:sp>
        <p:nvSpPr>
          <p:cNvPr id="61443" name="Rectangle 3"/>
          <p:cNvSpPr txBox="1">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buFontTx/>
              <a:buChar char="•"/>
            </a:pPr>
            <a:r>
              <a:rPr lang="en-US" altLang="en-US" sz="2400" b="1" dirty="0" smtClean="0"/>
              <a:t>Sep. 2</a:t>
            </a:r>
            <a:r>
              <a:rPr lang="en-US" altLang="en-US" sz="2400" b="1" baseline="30000" dirty="0" smtClean="0"/>
              <a:t>nd</a:t>
            </a:r>
            <a:r>
              <a:rPr lang="en-US" altLang="en-US" sz="2400" b="1" dirty="0" smtClean="0"/>
              <a:t> 10:00 </a:t>
            </a:r>
            <a:r>
              <a:rPr lang="en-US" altLang="en-US" sz="2400" b="1" dirty="0" smtClean="0"/>
              <a:t>ET for 1hr. </a:t>
            </a:r>
          </a:p>
          <a:p>
            <a:pPr algn="just">
              <a:spcBef>
                <a:spcPct val="20000"/>
              </a:spcBef>
              <a:buFontTx/>
              <a:buChar char="•"/>
            </a:pPr>
            <a:r>
              <a:rPr lang="en-US" altLang="en-US" sz="2400" b="1" dirty="0" smtClean="0"/>
              <a:t>Do we need anymore calls?</a:t>
            </a:r>
          </a:p>
          <a:p>
            <a:pPr marL="0" indent="0">
              <a:spcBef>
                <a:spcPct val="20000"/>
              </a:spcBef>
            </a:pPr>
            <a:endParaRPr lang="en-US" altLang="en-US" sz="2000" dirty="0"/>
          </a:p>
          <a:p>
            <a:pPr marL="0" indent="0">
              <a:spcBef>
                <a:spcPct val="20000"/>
              </a:spcBef>
            </a:pPr>
            <a:r>
              <a:rPr lang="en-US" altLang="en-US" sz="2000" dirty="0" err="1"/>
              <a:t>Strawpoll</a:t>
            </a:r>
            <a:r>
              <a:rPr lang="en-US" altLang="en-US" sz="2000" dirty="0"/>
              <a:t>:</a:t>
            </a:r>
          </a:p>
          <a:p>
            <a:pPr marL="0" indent="0">
              <a:spcBef>
                <a:spcPct val="20000"/>
              </a:spcBef>
            </a:pPr>
            <a:r>
              <a:rPr lang="en-US" altLang="en-US" sz="2000" dirty="0"/>
              <a:t>We agree to the conference call schedule depicted above.</a:t>
            </a:r>
          </a:p>
          <a:p>
            <a:pPr marL="0" indent="0">
              <a:spcBef>
                <a:spcPct val="20000"/>
              </a:spcBef>
            </a:pPr>
            <a:r>
              <a:rPr lang="en-US" altLang="en-US" sz="2000" dirty="0" smtClean="0"/>
              <a:t>Y:</a:t>
            </a:r>
            <a:endParaRPr lang="en-US" altLang="en-US" sz="2000" dirty="0"/>
          </a:p>
          <a:p>
            <a:pPr marL="0" indent="0">
              <a:spcBef>
                <a:spcPct val="20000"/>
              </a:spcBef>
            </a:pPr>
            <a:r>
              <a:rPr lang="en-US" altLang="en-US" sz="2000" dirty="0"/>
              <a:t>N:</a:t>
            </a:r>
          </a:p>
          <a:p>
            <a:pPr marL="0" indent="0">
              <a:spcBef>
                <a:spcPct val="20000"/>
              </a:spcBef>
            </a:pPr>
            <a:r>
              <a:rPr lang="en-US" altLang="en-US" sz="2000" dirty="0"/>
              <a:t>A:</a:t>
            </a:r>
          </a:p>
          <a:p>
            <a:pPr marL="0" indent="0">
              <a:spcBef>
                <a:spcPct val="20000"/>
              </a:spcBef>
            </a:pPr>
            <a:endParaRPr lang="en-US" altLang="en-US" sz="2000" dirty="0"/>
          </a:p>
          <a:p>
            <a:pPr marL="0" indent="0">
              <a:spcBef>
                <a:spcPct val="20000"/>
              </a:spcBef>
            </a:pPr>
            <a:endParaRPr lang="en-US" altLang="en-US" sz="2000" dirty="0" smtClean="0"/>
          </a:p>
        </p:txBody>
      </p:sp>
      <p:sp>
        <p:nvSpPr>
          <p:cNvPr id="61444"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61445"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1" name="Slide Number Placeholder 5"/>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a:t>Slide </a:t>
            </a:r>
            <a:fld id="{FC41F9BA-785F-4A57-88B4-8ED217D6BC1B}" type="slidenum">
              <a:rPr lang="en-US" altLang="en-US"/>
              <a:pPr/>
              <a:t>43</a:t>
            </a:fld>
            <a:endParaRPr lang="en-US" altLang="en-US"/>
          </a:p>
        </p:txBody>
      </p:sp>
      <p:sp>
        <p:nvSpPr>
          <p:cNvPr id="61442" name="Rectangle 2"/>
          <p:cNvSpPr txBox="1">
            <a:spLocks noChangeArrowheads="1"/>
          </p:cNvSpPr>
          <p:nvPr/>
        </p:nvSpPr>
        <p:spPr bwMode="auto">
          <a:xfrm>
            <a:off x="685800" y="533400"/>
            <a:ext cx="7772400" cy="106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ctr"/>
            <a:r>
              <a:rPr lang="en-US" altLang="en-US" sz="3200" b="1" dirty="0">
                <a:solidFill>
                  <a:schemeClr val="tx2"/>
                </a:solidFill>
              </a:rPr>
              <a:t>Teleconference </a:t>
            </a:r>
            <a:r>
              <a:rPr lang="en-US" altLang="en-US" sz="3200" b="1" dirty="0" smtClean="0">
                <a:solidFill>
                  <a:schemeClr val="tx2"/>
                </a:solidFill>
              </a:rPr>
              <a:t>Schedule - TBD</a:t>
            </a:r>
            <a:endParaRPr lang="en-US" altLang="en-US" sz="3200" b="1" dirty="0">
              <a:solidFill>
                <a:schemeClr val="tx2"/>
              </a:solidFill>
            </a:endParaRPr>
          </a:p>
        </p:txBody>
      </p:sp>
      <p:sp>
        <p:nvSpPr>
          <p:cNvPr id="61443" name="Rectangle 3"/>
          <p:cNvSpPr txBox="1">
            <a:spLocks noChangeArrowheads="1"/>
          </p:cNvSpPr>
          <p:nvPr/>
        </p:nvSpPr>
        <p:spPr bwMode="auto">
          <a:xfrm>
            <a:off x="685800" y="1676400"/>
            <a:ext cx="77724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lstStyle>
            <a:lvl1pPr marL="342900" indent="-342900">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just">
              <a:spcBef>
                <a:spcPct val="20000"/>
              </a:spcBef>
              <a:buFontTx/>
              <a:buChar char="•"/>
            </a:pPr>
            <a:r>
              <a:rPr lang="en-US" altLang="en-US" sz="2400" b="1" dirty="0" smtClean="0"/>
              <a:t>Sep. 2</a:t>
            </a:r>
            <a:r>
              <a:rPr lang="en-US" altLang="en-US" sz="2400" b="1" baseline="30000" dirty="0" smtClean="0"/>
              <a:t>nd</a:t>
            </a:r>
            <a:r>
              <a:rPr lang="en-US" altLang="en-US" sz="2400" b="1" dirty="0" smtClean="0"/>
              <a:t> 10:00 </a:t>
            </a:r>
            <a:r>
              <a:rPr lang="en-US" altLang="en-US" sz="2400" b="1" dirty="0" smtClean="0"/>
              <a:t>ET for 1hr. </a:t>
            </a:r>
          </a:p>
          <a:p>
            <a:pPr algn="just">
              <a:spcBef>
                <a:spcPct val="20000"/>
              </a:spcBef>
              <a:buFontTx/>
              <a:buChar char="•"/>
            </a:pPr>
            <a:r>
              <a:rPr lang="en-US" altLang="en-US" sz="2400" b="1" dirty="0" smtClean="0"/>
              <a:t>Do we need anymore calls?</a:t>
            </a:r>
          </a:p>
          <a:p>
            <a:pPr marL="0" indent="0">
              <a:spcBef>
                <a:spcPct val="20000"/>
              </a:spcBef>
            </a:pPr>
            <a:endParaRPr lang="en-US" altLang="en-US" sz="2000" dirty="0"/>
          </a:p>
          <a:p>
            <a:pPr marL="0" indent="0">
              <a:spcBef>
                <a:spcPct val="20000"/>
              </a:spcBef>
            </a:pPr>
            <a:r>
              <a:rPr lang="en-US" altLang="en-US" sz="2000" dirty="0" smtClean="0"/>
              <a:t>Motion:</a:t>
            </a:r>
            <a:endParaRPr lang="en-US" altLang="en-US" sz="2000" dirty="0"/>
          </a:p>
          <a:p>
            <a:pPr marL="0" indent="0">
              <a:spcBef>
                <a:spcPct val="20000"/>
              </a:spcBef>
            </a:pPr>
            <a:r>
              <a:rPr lang="en-US" altLang="en-US" sz="2000" dirty="0"/>
              <a:t>We agree to the conference call schedule depicted above.</a:t>
            </a:r>
          </a:p>
          <a:p>
            <a:pPr marL="0" indent="0">
              <a:spcBef>
                <a:spcPct val="20000"/>
              </a:spcBef>
            </a:pPr>
            <a:r>
              <a:rPr lang="en-US" altLang="en-US" sz="2000" dirty="0" smtClean="0"/>
              <a:t>Y:</a:t>
            </a:r>
            <a:endParaRPr lang="en-US" altLang="en-US" sz="2000" dirty="0"/>
          </a:p>
          <a:p>
            <a:pPr marL="0" indent="0">
              <a:spcBef>
                <a:spcPct val="20000"/>
              </a:spcBef>
            </a:pPr>
            <a:r>
              <a:rPr lang="en-US" altLang="en-US" sz="2000" dirty="0"/>
              <a:t>N:</a:t>
            </a:r>
          </a:p>
          <a:p>
            <a:pPr marL="0" indent="0">
              <a:spcBef>
                <a:spcPct val="20000"/>
              </a:spcBef>
            </a:pPr>
            <a:r>
              <a:rPr lang="en-US" altLang="en-US" sz="2000" dirty="0"/>
              <a:t>A:</a:t>
            </a:r>
          </a:p>
          <a:p>
            <a:pPr marL="0" indent="0">
              <a:spcBef>
                <a:spcPct val="20000"/>
              </a:spcBef>
            </a:pPr>
            <a:endParaRPr lang="en-US" altLang="en-US" sz="2000" dirty="0"/>
          </a:p>
          <a:p>
            <a:pPr marL="0" indent="0">
              <a:spcBef>
                <a:spcPct val="20000"/>
              </a:spcBef>
            </a:pPr>
            <a:endParaRPr lang="en-US" altLang="en-US" sz="2000" dirty="0" smtClean="0"/>
          </a:p>
        </p:txBody>
      </p:sp>
      <p:sp>
        <p:nvSpPr>
          <p:cNvPr id="61444"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sz="1800" dirty="0" smtClean="0"/>
              <a:t>July 2015 </a:t>
            </a:r>
            <a:endParaRPr lang="en-US" altLang="en-US" sz="1800" dirty="0" smtClean="0"/>
          </a:p>
        </p:txBody>
      </p:sp>
      <p:sp>
        <p:nvSpPr>
          <p:cNvPr id="61445" name="Footer Placeholder 4"/>
          <p:cNvSpPr>
            <a:spLocks noGrp="1"/>
          </p:cNvSpPr>
          <p:nvPr>
            <p:ph type="ftr" sz="quarter" idx="11"/>
          </p:nvPr>
        </p:nvSpPr>
        <p:spPr>
          <a:xfrm>
            <a:off x="6248400" y="6475413"/>
            <a:ext cx="2295525" cy="1841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1200">
                <a:solidFill>
                  <a:schemeClr val="tx1"/>
                </a:solidFill>
                <a:latin typeface="Times New Roman" panose="02020603050405020304" pitchFamily="18" charset="0"/>
                <a:ea typeface="MS PGothic" panose="020B0600070205080204" pitchFamily="34" charset="-128"/>
              </a:defRPr>
            </a:lvl1pPr>
            <a:lvl2pPr marL="742950" indent="-285750">
              <a:defRPr sz="1200">
                <a:solidFill>
                  <a:schemeClr val="tx1"/>
                </a:solidFill>
                <a:latin typeface="Times New Roman" panose="02020603050405020304" pitchFamily="18" charset="0"/>
                <a:ea typeface="MS PGothic" panose="020B0600070205080204" pitchFamily="34" charset="-128"/>
              </a:defRPr>
            </a:lvl2pPr>
            <a:lvl3pPr marL="1143000" indent="-228600">
              <a:defRPr sz="1200">
                <a:solidFill>
                  <a:schemeClr val="tx1"/>
                </a:solidFill>
                <a:latin typeface="Times New Roman" panose="02020603050405020304" pitchFamily="18" charset="0"/>
                <a:ea typeface="MS PGothic" panose="020B0600070205080204" pitchFamily="34" charset="-128"/>
              </a:defRPr>
            </a:lvl3pPr>
            <a:lvl4pPr marL="1600200" indent="-228600">
              <a:defRPr sz="1200">
                <a:solidFill>
                  <a:schemeClr val="tx1"/>
                </a:solidFill>
                <a:latin typeface="Times New Roman" panose="02020603050405020304" pitchFamily="18" charset="0"/>
                <a:ea typeface="MS PGothic" panose="020B0600070205080204" pitchFamily="34" charset="-128"/>
              </a:defRPr>
            </a:lvl4pPr>
            <a:lvl5pPr marL="2057400" indent="-228600">
              <a:defRPr sz="12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r>
              <a:rPr lang="en-US" altLang="en-US" dirty="0" smtClean="0"/>
              <a:t>Jonathan Segev (Intel)</a:t>
            </a:r>
          </a:p>
        </p:txBody>
      </p:sp>
    </p:spTree>
    <p:extLst>
      <p:ext uri="{BB962C8B-B14F-4D97-AF65-F5344CB8AC3E}">
        <p14:creationId xmlns:p14="http://schemas.microsoft.com/office/powerpoint/2010/main" val="214600933"/>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Remainder to do attendance</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44</a:t>
            </a:fld>
            <a:endParaRPr lang="en-US" altLang="en-US"/>
          </a:p>
        </p:txBody>
      </p:sp>
    </p:spTree>
    <p:extLst>
      <p:ext uri="{BB962C8B-B14F-4D97-AF65-F5344CB8AC3E}">
        <p14:creationId xmlns:p14="http://schemas.microsoft.com/office/powerpoint/2010/main" val="254863732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AOB?</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45</a:t>
            </a:fld>
            <a:endParaRPr lang="en-US" altLang="en-US"/>
          </a:p>
        </p:txBody>
      </p:sp>
    </p:spTree>
    <p:extLst>
      <p:ext uri="{BB962C8B-B14F-4D97-AF65-F5344CB8AC3E}">
        <p14:creationId xmlns:p14="http://schemas.microsoft.com/office/powerpoint/2010/main" val="138792936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Adjourned</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46</a:t>
            </a:fld>
            <a:endParaRPr lang="en-US" altLang="en-US"/>
          </a:p>
        </p:txBody>
      </p:sp>
    </p:spTree>
    <p:extLst>
      <p:ext uri="{BB962C8B-B14F-4D97-AF65-F5344CB8AC3E}">
        <p14:creationId xmlns:p14="http://schemas.microsoft.com/office/powerpoint/2010/main" val="253805686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Backup</a:t>
            </a:r>
            <a:endParaRPr lang="en-US" dirty="0"/>
          </a:p>
        </p:txBody>
      </p:sp>
      <p:sp>
        <p:nvSpPr>
          <p:cNvPr id="3" name="Content Placeholder 2"/>
          <p:cNvSpPr>
            <a:spLocks noGrp="1"/>
          </p:cNvSpPr>
          <p:nvPr>
            <p:ph idx="1"/>
          </p:nvPr>
        </p:nvSpPr>
        <p:spPr/>
        <p:txBody>
          <a:bodyPr/>
          <a:lstStyle/>
          <a:p>
            <a:endParaRPr lang="en-US"/>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47</a:t>
            </a:fld>
            <a:endParaRPr lang="en-US" altLang="en-US"/>
          </a:p>
        </p:txBody>
      </p:sp>
    </p:spTree>
    <p:extLst>
      <p:ext uri="{BB962C8B-B14F-4D97-AF65-F5344CB8AC3E}">
        <p14:creationId xmlns:p14="http://schemas.microsoft.com/office/powerpoint/2010/main" val="343503794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2400" cy="609600"/>
          </a:xfrm>
        </p:spPr>
        <p:txBody>
          <a:bodyPr/>
          <a:lstStyle/>
          <a:p>
            <a:r>
              <a:rPr lang="en-US" dirty="0" smtClean="0"/>
              <a:t>Some history</a:t>
            </a:r>
            <a:endParaRPr lang="en-US" dirty="0"/>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48</a:t>
            </a:fld>
            <a:endParaRPr lang="en-US" altLang="en-US"/>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2282918996"/>
              </p:ext>
            </p:extLst>
          </p:nvPr>
        </p:nvGraphicFramePr>
        <p:xfrm>
          <a:off x="0" y="1219199"/>
          <a:ext cx="9144000" cy="5256213"/>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39759114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576262"/>
            <a:ext cx="7772400" cy="1066800"/>
          </a:xfrm>
        </p:spPr>
        <p:txBody>
          <a:bodyPr/>
          <a:lstStyle/>
          <a:p>
            <a:r>
              <a:rPr lang="en-US" dirty="0" smtClean="0"/>
              <a:t>Motion to release of PAR and CSD to WG approval</a:t>
            </a:r>
            <a:endParaRPr lang="en-US" dirty="0"/>
          </a:p>
        </p:txBody>
      </p:sp>
      <p:sp>
        <p:nvSpPr>
          <p:cNvPr id="3" name="Content Placeholder 2"/>
          <p:cNvSpPr>
            <a:spLocks noGrp="1"/>
          </p:cNvSpPr>
          <p:nvPr>
            <p:ph idx="1"/>
          </p:nvPr>
        </p:nvSpPr>
        <p:spPr/>
        <p:txBody>
          <a:bodyPr/>
          <a:lstStyle/>
          <a:p>
            <a:pPr marL="0" indent="0">
              <a:buNone/>
            </a:pPr>
            <a:r>
              <a:rPr lang="en-US" dirty="0" smtClean="0"/>
              <a:t>Motion:</a:t>
            </a:r>
          </a:p>
          <a:p>
            <a:pPr marL="0" indent="0">
              <a:buNone/>
            </a:pPr>
            <a:r>
              <a:rPr lang="en-US" dirty="0" smtClean="0"/>
              <a:t>TBD.</a:t>
            </a:r>
          </a:p>
          <a:p>
            <a:pPr marL="0" indent="0">
              <a:buNone/>
            </a:pPr>
            <a:endParaRPr lang="en-US" dirty="0" smtClean="0"/>
          </a:p>
          <a:p>
            <a:pPr marL="0" indent="0">
              <a:buNone/>
            </a:pPr>
            <a:r>
              <a:rPr lang="en-US" dirty="0" smtClean="0"/>
              <a:t>Move:</a:t>
            </a:r>
          </a:p>
          <a:p>
            <a:pPr marL="0" indent="0">
              <a:buNone/>
            </a:pPr>
            <a:r>
              <a:rPr lang="en-US" dirty="0" smtClean="0"/>
              <a:t>2</a:t>
            </a:r>
            <a:r>
              <a:rPr lang="en-US" baseline="30000" dirty="0" smtClean="0"/>
              <a:t>nd</a:t>
            </a:r>
            <a:r>
              <a:rPr lang="en-US" dirty="0" smtClean="0"/>
              <a:t>:</a:t>
            </a:r>
          </a:p>
          <a:p>
            <a:pPr marL="0" indent="0">
              <a:buNone/>
            </a:pPr>
            <a:endParaRPr lang="en-US" dirty="0"/>
          </a:p>
          <a:p>
            <a:pPr marL="0" indent="0">
              <a:buNone/>
            </a:pPr>
            <a:r>
              <a:rPr lang="en-US" dirty="0" smtClean="0"/>
              <a:t>Y: </a:t>
            </a:r>
          </a:p>
          <a:p>
            <a:pPr marL="0" indent="0">
              <a:buNone/>
            </a:pPr>
            <a:r>
              <a:rPr lang="en-US" dirty="0" smtClean="0"/>
              <a:t>N:</a:t>
            </a:r>
          </a:p>
          <a:p>
            <a:pPr marL="0" indent="0">
              <a:buNone/>
            </a:pPr>
            <a:r>
              <a:rPr lang="en-US" dirty="0" smtClean="0"/>
              <a:t>A:</a:t>
            </a:r>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49</a:t>
            </a:fld>
            <a:endParaRPr lang="en-US" altLang="en-US"/>
          </a:p>
        </p:txBody>
      </p:sp>
    </p:spTree>
    <p:extLst>
      <p:ext uri="{BB962C8B-B14F-4D97-AF65-F5344CB8AC3E}">
        <p14:creationId xmlns:p14="http://schemas.microsoft.com/office/powerpoint/2010/main" val="20812824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Number Placeholder 3"/>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a:t>Slide </a:t>
            </a:r>
            <a:fld id="{8EFA5A62-D7B0-4208-A932-9928D69165AB}" type="slidenum">
              <a:rPr lang="en-US" altLang="en-US" sz="1200" b="0"/>
              <a:pPr>
                <a:spcBef>
                  <a:spcPct val="0"/>
                </a:spcBef>
                <a:buFontTx/>
                <a:buNone/>
              </a:pPr>
              <a:t>5</a:t>
            </a:fld>
            <a:endParaRPr lang="en-US" altLang="en-US" sz="1200" b="0"/>
          </a:p>
        </p:txBody>
      </p:sp>
      <p:sp>
        <p:nvSpPr>
          <p:cNvPr id="5123" name="Slide Number Placeholder 5"/>
          <p:cNvSpPr txBox="1">
            <a:spLocks noGrp="1"/>
          </p:cNvSpPr>
          <p:nvPr/>
        </p:nvSpPr>
        <p:spPr bwMode="auto">
          <a:xfrm>
            <a:off x="4395788" y="6475413"/>
            <a:ext cx="428625" cy="1825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lgn="ctr">
              <a:spcBef>
                <a:spcPct val="0"/>
              </a:spcBef>
              <a:buFontTx/>
              <a:buNone/>
            </a:pPr>
            <a:r>
              <a:rPr lang="en-US" altLang="en-US" sz="1200" b="0"/>
              <a:t>Slide </a:t>
            </a:r>
            <a:fld id="{70791D5A-D10E-445B-8C5C-84CD74A60AC3}" type="slidenum">
              <a:rPr lang="en-US" altLang="en-US" sz="1200" b="0"/>
              <a:pPr algn="ctr">
                <a:spcBef>
                  <a:spcPct val="0"/>
                </a:spcBef>
                <a:buFontTx/>
                <a:buNone/>
              </a:pPr>
              <a:t>5</a:t>
            </a:fld>
            <a:endParaRPr lang="en-US" altLang="en-US" sz="1200" b="0"/>
          </a:p>
        </p:txBody>
      </p:sp>
      <p:sp>
        <p:nvSpPr>
          <p:cNvPr id="5124" name="Rectangle 2"/>
          <p:cNvSpPr>
            <a:spLocks noGrp="1" noChangeArrowheads="1"/>
          </p:cNvSpPr>
          <p:nvPr>
            <p:ph type="title" idx="4294967295"/>
          </p:nvPr>
        </p:nvSpPr>
        <p:spPr/>
        <p:txBody>
          <a:bodyPr/>
          <a:lstStyle/>
          <a:p>
            <a:r>
              <a:rPr lang="en-US" altLang="en-US" dirty="0" smtClean="0"/>
              <a:t>Logistics</a:t>
            </a:r>
          </a:p>
        </p:txBody>
      </p:sp>
      <p:sp>
        <p:nvSpPr>
          <p:cNvPr id="5125" name="Rectangle 3"/>
          <p:cNvSpPr>
            <a:spLocks noGrp="1" noChangeArrowheads="1"/>
          </p:cNvSpPr>
          <p:nvPr>
            <p:ph type="body" idx="4294967295"/>
          </p:nvPr>
        </p:nvSpPr>
        <p:spPr>
          <a:xfrm>
            <a:off x="381000" y="1600200"/>
            <a:ext cx="8077200" cy="4495800"/>
          </a:xfrm>
        </p:spPr>
        <p:txBody>
          <a:bodyPr/>
          <a:lstStyle/>
          <a:p>
            <a:pPr marL="457200" indent="-457200"/>
            <a:r>
              <a:rPr lang="en-US" altLang="en-US" dirty="0" smtClean="0"/>
              <a:t>Attendance:</a:t>
            </a:r>
            <a:endParaRPr lang="en-US" altLang="en-US" dirty="0" smtClean="0">
              <a:hlinkClick r:id="rId2"/>
            </a:endParaRPr>
          </a:p>
          <a:p>
            <a:pPr marL="857250" lvl="1" indent="-457200"/>
            <a:r>
              <a:rPr lang="en-US" altLang="en-US" dirty="0" smtClean="0">
                <a:hlinkClick r:id="rId2"/>
              </a:rPr>
              <a:t>https</a:t>
            </a:r>
            <a:r>
              <a:rPr lang="en-US" altLang="en-US" dirty="0">
                <a:hlinkClick r:id="rId2"/>
              </a:rPr>
              <a:t>://imat.ieee.org</a:t>
            </a:r>
            <a:r>
              <a:rPr lang="en-US" altLang="en-US" dirty="0" smtClean="0"/>
              <a:t> </a:t>
            </a:r>
            <a:endParaRPr lang="en-US" altLang="en-US" sz="3200" dirty="0" smtClean="0"/>
          </a:p>
          <a:p>
            <a:pPr lvl="1"/>
            <a:r>
              <a:rPr lang="en-US" altLang="en-US" dirty="0" smtClean="0"/>
              <a:t>You must register before logging attendance.</a:t>
            </a:r>
          </a:p>
          <a:p>
            <a:pPr lvl="1"/>
            <a:r>
              <a:rPr lang="en-US" altLang="en-US" dirty="0" smtClean="0"/>
              <a:t>You must log attendance during each 2 hour session.</a:t>
            </a:r>
          </a:p>
          <a:p>
            <a:r>
              <a:rPr lang="en-US" altLang="en-US" dirty="0"/>
              <a:t>Documentation</a:t>
            </a:r>
          </a:p>
          <a:p>
            <a:pPr lvl="1"/>
            <a:r>
              <a:rPr lang="en-US" altLang="en-US" dirty="0">
                <a:hlinkClick r:id="rId3"/>
              </a:rPr>
              <a:t>http://mentor.ieee.org</a:t>
            </a:r>
            <a:endParaRPr lang="en-US" altLang="en-US" dirty="0"/>
          </a:p>
          <a:p>
            <a:pPr lvl="1"/>
            <a:r>
              <a:rPr lang="en-US" altLang="en-US" dirty="0"/>
              <a:t>Use </a:t>
            </a:r>
            <a:r>
              <a:rPr lang="en-US" altLang="en-US" dirty="0" smtClean="0"/>
              <a:t>“NGP” folder for </a:t>
            </a:r>
            <a:r>
              <a:rPr lang="en-US" altLang="en-US" dirty="0"/>
              <a:t>documents relating to the </a:t>
            </a:r>
            <a:r>
              <a:rPr lang="en-US" altLang="en-US" dirty="0" smtClean="0"/>
              <a:t>NGP SG activity.</a:t>
            </a:r>
            <a:endParaRPr lang="en-US" altLang="en-US" dirty="0"/>
          </a:p>
          <a:p>
            <a:endParaRPr lang="en-US" altLang="en-US" dirty="0" smtClean="0"/>
          </a:p>
          <a:p>
            <a:pPr marL="457200" indent="-457200">
              <a:spcBef>
                <a:spcPct val="0"/>
              </a:spcBef>
              <a:buFontTx/>
              <a:buNone/>
            </a:pPr>
            <a:endParaRPr lang="en-US" altLang="en-US" sz="2000" dirty="0" smtClean="0"/>
          </a:p>
        </p:txBody>
      </p:sp>
      <p:sp>
        <p:nvSpPr>
          <p:cNvPr id="5126" name="Footer Placeholder 4"/>
          <p:cNvSpPr>
            <a:spLocks noGrp="1"/>
          </p:cNvSpPr>
          <p:nvPr>
            <p:ph type="ftr" sz="quarter" idx="1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200" b="0" dirty="0" smtClean="0"/>
              <a:t>Jonathan Segev (Intel)</a:t>
            </a:r>
          </a:p>
        </p:txBody>
      </p:sp>
      <p:sp>
        <p:nvSpPr>
          <p:cNvPr id="5127" name="Date Placeholder 3"/>
          <p:cNvSpPr>
            <a:spLocks noGrp="1"/>
          </p:cNvSpPr>
          <p:nvPr>
            <p:ph type="dt" sz="quarter" idx="10"/>
          </p:nvPr>
        </p:nvSpPr>
        <p:spPr>
          <a:xfrm>
            <a:off x="696913" y="332601"/>
            <a:ext cx="1025922" cy="27699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har char="•"/>
              <a:defRPr sz="2400" b="1">
                <a:solidFill>
                  <a:schemeClr val="tx1"/>
                </a:solidFill>
                <a:latin typeface="Times New Roman" panose="02020603050405020304" pitchFamily="18" charset="0"/>
                <a:ea typeface="MS PGothic" panose="020B0600070205080204" pitchFamily="34" charset="-128"/>
              </a:defRPr>
            </a:lvl1pPr>
            <a:lvl2pPr marL="742950" indent="-285750">
              <a:spcBef>
                <a:spcPct val="20000"/>
              </a:spcBef>
              <a:buChar char="–"/>
              <a:defRPr sz="2000">
                <a:solidFill>
                  <a:schemeClr val="tx1"/>
                </a:solidFill>
                <a:latin typeface="Times New Roman" panose="02020603050405020304" pitchFamily="18" charset="0"/>
                <a:ea typeface="MS PGothic" panose="020B0600070205080204" pitchFamily="34" charset="-128"/>
              </a:defRPr>
            </a:lvl2pPr>
            <a:lvl3pPr marL="1143000" indent="-228600">
              <a:spcBef>
                <a:spcPct val="20000"/>
              </a:spcBef>
              <a:buChar char="•"/>
              <a:defRPr>
                <a:solidFill>
                  <a:schemeClr val="tx1"/>
                </a:solidFill>
                <a:latin typeface="Times New Roman" panose="02020603050405020304" pitchFamily="18" charset="0"/>
                <a:ea typeface="MS PGothic" panose="020B0600070205080204" pitchFamily="34" charset="-128"/>
              </a:defRPr>
            </a:lvl3pPr>
            <a:lvl4pPr marL="16002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4pPr>
            <a:lvl5pPr marL="2057400" indent="-228600">
              <a:spcBef>
                <a:spcPct val="20000"/>
              </a:spcBef>
              <a:buChar char="•"/>
              <a:defRPr sz="1600">
                <a:solidFill>
                  <a:schemeClr val="tx1"/>
                </a:solidFill>
                <a:latin typeface="Times New Roman" panose="02020603050405020304" pitchFamily="18" charset="0"/>
                <a:ea typeface="MS PGothic" panose="020B0600070205080204" pitchFamily="34" charset="-128"/>
              </a:defRPr>
            </a:lvl5pPr>
            <a:lvl6pPr marL="25146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6pPr>
            <a:lvl7pPr marL="29718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7pPr>
            <a:lvl8pPr marL="34290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8pPr>
            <a:lvl9pPr marL="3886200" indent="-228600" eaLnBrk="0" fontAlgn="base" hangingPunct="0">
              <a:spcBef>
                <a:spcPct val="20000"/>
              </a:spcBef>
              <a:spcAft>
                <a:spcPct val="0"/>
              </a:spcAft>
              <a:buChar char="•"/>
              <a:defRPr sz="1600">
                <a:solidFill>
                  <a:schemeClr val="tx1"/>
                </a:solidFill>
                <a:latin typeface="Times New Roman" panose="02020603050405020304" pitchFamily="18" charset="0"/>
                <a:ea typeface="MS PGothic" panose="020B0600070205080204" pitchFamily="34" charset="-128"/>
              </a:defRPr>
            </a:lvl9pPr>
          </a:lstStyle>
          <a:p>
            <a:pPr>
              <a:spcBef>
                <a:spcPct val="0"/>
              </a:spcBef>
              <a:buFontTx/>
              <a:buNone/>
            </a:pPr>
            <a:r>
              <a:rPr lang="en-US" altLang="en-US" sz="1800" dirty="0" smtClean="0"/>
              <a:t>July 2015 </a:t>
            </a:r>
          </a:p>
        </p:txBody>
      </p:sp>
    </p:spTree>
    <p:extLst>
      <p:ext uri="{BB962C8B-B14F-4D97-AF65-F5344CB8AC3E}">
        <p14:creationId xmlns:p14="http://schemas.microsoft.com/office/powerpoint/2010/main" val="135022187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23900" y="576262"/>
            <a:ext cx="7772400" cy="1066800"/>
          </a:xfrm>
        </p:spPr>
        <p:txBody>
          <a:bodyPr/>
          <a:lstStyle/>
          <a:p>
            <a:r>
              <a:rPr lang="en-US" dirty="0" smtClean="0"/>
              <a:t>Motions and </a:t>
            </a:r>
            <a:r>
              <a:rPr lang="en-US" dirty="0" err="1" smtClean="0"/>
              <a:t>strawpolls</a:t>
            </a:r>
            <a:r>
              <a:rPr lang="en-US" dirty="0" smtClean="0"/>
              <a:t> as needed</a:t>
            </a:r>
            <a:endParaRPr lang="en-US" dirty="0"/>
          </a:p>
        </p:txBody>
      </p:sp>
      <p:sp>
        <p:nvSpPr>
          <p:cNvPr id="3" name="Content Placeholder 2"/>
          <p:cNvSpPr>
            <a:spLocks noGrp="1"/>
          </p:cNvSpPr>
          <p:nvPr>
            <p:ph idx="1"/>
          </p:nvPr>
        </p:nvSpPr>
        <p:spPr/>
        <p:txBody>
          <a:bodyPr/>
          <a:lstStyle/>
          <a:p>
            <a:pPr marL="0" indent="0">
              <a:buNone/>
            </a:pPr>
            <a:r>
              <a:rPr lang="en-US" altLang="en-US" dirty="0" smtClean="0"/>
              <a:t>Motion/</a:t>
            </a:r>
            <a:r>
              <a:rPr lang="en-US" altLang="en-US" dirty="0" err="1" smtClean="0"/>
              <a:t>strawpoll</a:t>
            </a:r>
            <a:endParaRPr lang="en-US" altLang="en-US" dirty="0" smtClean="0"/>
          </a:p>
          <a:p>
            <a:pPr marL="0" indent="0">
              <a:buNone/>
            </a:pPr>
            <a:r>
              <a:rPr lang="en-US" altLang="en-US" dirty="0" smtClean="0"/>
              <a:t>To instruct the use case document editor to add use cases depicted by slides x y z of submission </a:t>
            </a:r>
            <a:r>
              <a:rPr lang="en-US" altLang="en-US" dirty="0" err="1" smtClean="0"/>
              <a:t>abc</a:t>
            </a:r>
            <a:r>
              <a:rPr lang="en-US" altLang="en-US" dirty="0" smtClean="0"/>
              <a:t> to the use case working draft document.</a:t>
            </a:r>
          </a:p>
          <a:p>
            <a:pPr marL="0" indent="0">
              <a:buNone/>
            </a:pPr>
            <a:r>
              <a:rPr lang="en-US" altLang="en-US" dirty="0" smtClean="0"/>
              <a:t>Move:</a:t>
            </a:r>
          </a:p>
          <a:p>
            <a:pPr marL="0" indent="0">
              <a:buNone/>
            </a:pPr>
            <a:r>
              <a:rPr lang="en-US" altLang="en-US" dirty="0" smtClean="0"/>
              <a:t>2</a:t>
            </a:r>
            <a:r>
              <a:rPr lang="en-US" altLang="en-US" baseline="30000" dirty="0" smtClean="0"/>
              <a:t>nd</a:t>
            </a:r>
            <a:r>
              <a:rPr lang="en-US" altLang="en-US" dirty="0" smtClean="0"/>
              <a:t>:</a:t>
            </a:r>
            <a:endParaRPr lang="en-US" altLang="en-US" dirty="0"/>
          </a:p>
          <a:p>
            <a:pPr marL="0" indent="0">
              <a:buNone/>
            </a:pPr>
            <a:r>
              <a:rPr lang="en-US" altLang="en-US" dirty="0" smtClean="0"/>
              <a:t>Y: 	N: 	A:</a:t>
            </a:r>
          </a:p>
        </p:txBody>
      </p:sp>
      <p:sp>
        <p:nvSpPr>
          <p:cNvPr id="4" name="Date Placeholder 3"/>
          <p:cNvSpPr>
            <a:spLocks noGrp="1"/>
          </p:cNvSpPr>
          <p:nvPr>
            <p:ph type="dt" sz="half" idx="10"/>
          </p:nvPr>
        </p:nvSpPr>
        <p:spPr>
          <a:xfrm>
            <a:off x="696913" y="332601"/>
            <a:ext cx="1025922" cy="276999"/>
          </a:xfrm>
        </p:spPr>
        <p:txBody>
          <a:bodyPr/>
          <a:lstStyle/>
          <a:p>
            <a:pPr>
              <a:defRPr/>
            </a:pPr>
            <a:r>
              <a:rPr lang="en-US" dirty="0" smtClean="0"/>
              <a:t>July 2015 </a:t>
            </a:r>
            <a:endParaRPr lang="en-US" dirty="0"/>
          </a:p>
        </p:txBody>
      </p:sp>
      <p:sp>
        <p:nvSpPr>
          <p:cNvPr id="5" name="Footer Placeholder 4"/>
          <p:cNvSpPr>
            <a:spLocks noGrp="1"/>
          </p:cNvSpPr>
          <p:nvPr>
            <p:ph type="ftr" sz="quarter" idx="11"/>
          </p:nvPr>
        </p:nvSpPr>
        <p:spPr/>
        <p:txBody>
          <a:bodyPr/>
          <a:lstStyle/>
          <a:p>
            <a:pPr>
              <a:defRPr/>
            </a:pPr>
            <a:r>
              <a:rPr lang="en-US" smtClean="0"/>
              <a:t>Jonathan Segev (Intel)</a:t>
            </a:r>
            <a:endParaRPr lang="en-US" dirty="0"/>
          </a:p>
        </p:txBody>
      </p:sp>
      <p:sp>
        <p:nvSpPr>
          <p:cNvPr id="6" name="Slide Number Placeholder 5"/>
          <p:cNvSpPr>
            <a:spLocks noGrp="1"/>
          </p:cNvSpPr>
          <p:nvPr>
            <p:ph type="sldNum" sz="quarter" idx="12"/>
          </p:nvPr>
        </p:nvSpPr>
        <p:spPr/>
        <p:txBody>
          <a:bodyPr/>
          <a:lstStyle/>
          <a:p>
            <a:r>
              <a:rPr lang="en-US" altLang="en-US" smtClean="0"/>
              <a:t>Slide </a:t>
            </a:r>
            <a:fld id="{D152BCA7-89AC-46D4-818E-AB7EE2363CCF}" type="slidenum">
              <a:rPr lang="en-US" altLang="en-US" smtClean="0"/>
              <a:pPr/>
              <a:t>50</a:t>
            </a:fld>
            <a:endParaRPr lang="en-US" altLang="en-US"/>
          </a:p>
        </p:txBody>
      </p:sp>
    </p:spTree>
    <p:extLst>
      <p:ext uri="{BB962C8B-B14F-4D97-AF65-F5344CB8AC3E}">
        <p14:creationId xmlns:p14="http://schemas.microsoft.com/office/powerpoint/2010/main" val="31571382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81000" y="609600"/>
            <a:ext cx="8458200" cy="609600"/>
          </a:xfrm>
        </p:spPr>
        <p:txBody>
          <a:bodyPr/>
          <a:lstStyle/>
          <a:p>
            <a:r>
              <a:rPr lang="en-US" altLang="en-US" sz="3200" u="sng" dirty="0" smtClean="0"/>
              <a:t>Guidelines for IEEE-SA Meetings</a:t>
            </a:r>
          </a:p>
        </p:txBody>
      </p:sp>
      <p:sp>
        <p:nvSpPr>
          <p:cNvPr id="15363" name="Rectangle 3"/>
          <p:cNvSpPr>
            <a:spLocks noChangeArrowheads="1"/>
          </p:cNvSpPr>
          <p:nvPr/>
        </p:nvSpPr>
        <p:spPr bwMode="auto">
          <a:xfrm>
            <a:off x="533400" y="228600"/>
            <a:ext cx="8229600" cy="762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gn="ctr">
              <a:spcBef>
                <a:spcPct val="0"/>
              </a:spcBef>
              <a:buClrTx/>
              <a:buSzTx/>
              <a:buFontTx/>
              <a:buNone/>
            </a:pPr>
            <a:endParaRPr lang="en-GB" altLang="en-US" sz="2400" b="1" u="sng">
              <a:latin typeface="Helvetica" panose="020B0604020202020204" pitchFamily="34" charset="0"/>
            </a:endParaRPr>
          </a:p>
        </p:txBody>
      </p:sp>
      <p:sp>
        <p:nvSpPr>
          <p:cNvPr id="15364" name="Rectangle 4"/>
          <p:cNvSpPr>
            <a:spLocks noChangeArrowheads="1"/>
          </p:cNvSpPr>
          <p:nvPr/>
        </p:nvSpPr>
        <p:spPr bwMode="auto">
          <a:xfrm>
            <a:off x="533400" y="1066800"/>
            <a:ext cx="8229600" cy="5181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630238" indent="-28575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lnSpc>
                <a:spcPct val="80000"/>
              </a:lnSpc>
            </a:pPr>
            <a:endParaRPr lang="en-US" altLang="en-US" sz="700" u="sng" dirty="0">
              <a:solidFill>
                <a:srgbClr val="FF0000"/>
              </a:solidFill>
            </a:endParaRPr>
          </a:p>
          <a:p>
            <a:pPr>
              <a:lnSpc>
                <a:spcPct val="80000"/>
              </a:lnSpc>
              <a:spcAft>
                <a:spcPct val="40000"/>
              </a:spcAft>
            </a:pPr>
            <a:r>
              <a:rPr lang="en-US" altLang="en-US" sz="1600" b="1" dirty="0"/>
              <a:t>All IEEE-SA standards meetings shall be conducted in compliance with all applicable laws, including antitrust and competition laws.</a:t>
            </a:r>
          </a:p>
          <a:p>
            <a:pPr>
              <a:lnSpc>
                <a:spcPct val="80000"/>
              </a:lnSpc>
              <a:spcAft>
                <a:spcPct val="40000"/>
              </a:spcAft>
            </a:pPr>
            <a:r>
              <a:rPr lang="en-US" altLang="en-US" sz="1600" b="1" dirty="0"/>
              <a:t>Don’t discuss the interpretation, validity, or essentiality of patents/patent claims. </a:t>
            </a:r>
          </a:p>
          <a:p>
            <a:pPr>
              <a:lnSpc>
                <a:spcPct val="80000"/>
              </a:lnSpc>
              <a:spcAft>
                <a:spcPct val="40000"/>
              </a:spcAft>
            </a:pPr>
            <a:r>
              <a:rPr lang="en-US" altLang="en-US" sz="1600" b="1" dirty="0"/>
              <a:t>Don’t discuss specific license rates, terms, or conditions.</a:t>
            </a:r>
          </a:p>
          <a:p>
            <a:pPr lvl="1">
              <a:lnSpc>
                <a:spcPct val="80000"/>
              </a:lnSpc>
              <a:spcAft>
                <a:spcPct val="40000"/>
              </a:spcAft>
            </a:pPr>
            <a:r>
              <a:rPr lang="en-US" altLang="en-US" sz="1300" dirty="0"/>
              <a:t>Relative costs, including licensing costs of essential patent claims, of different technical approaches may be discussed in standards development meetings. </a:t>
            </a:r>
          </a:p>
          <a:p>
            <a:pPr lvl="2">
              <a:lnSpc>
                <a:spcPct val="80000"/>
              </a:lnSpc>
              <a:spcAft>
                <a:spcPct val="40000"/>
              </a:spcAft>
            </a:pPr>
            <a:r>
              <a:rPr lang="en-GB" altLang="en-US" sz="1300" dirty="0"/>
              <a:t>Technical considerations remain primary focus</a:t>
            </a:r>
            <a:endParaRPr lang="en-US" altLang="en-US" sz="1300" dirty="0"/>
          </a:p>
          <a:p>
            <a:pPr>
              <a:lnSpc>
                <a:spcPct val="80000"/>
              </a:lnSpc>
              <a:spcAft>
                <a:spcPct val="40000"/>
              </a:spcAft>
            </a:pPr>
            <a:r>
              <a:rPr lang="en-US" altLang="en-US" sz="1600" b="1" dirty="0"/>
              <a:t>Don’t discuss or engage in the fixing of product prices, allocation of customers, or division of sales markets.</a:t>
            </a:r>
          </a:p>
          <a:p>
            <a:pPr>
              <a:lnSpc>
                <a:spcPct val="80000"/>
              </a:lnSpc>
              <a:spcAft>
                <a:spcPct val="40000"/>
              </a:spcAft>
            </a:pPr>
            <a:r>
              <a:rPr lang="en-US" altLang="en-US" sz="1600" b="1" dirty="0"/>
              <a:t>Don’t discuss the status or substance of ongoing or threatened litigation.</a:t>
            </a:r>
          </a:p>
          <a:p>
            <a:pPr>
              <a:lnSpc>
                <a:spcPct val="80000"/>
              </a:lnSpc>
              <a:spcAft>
                <a:spcPct val="40000"/>
              </a:spcAft>
            </a:pPr>
            <a:r>
              <a:rPr lang="en-US" altLang="en-US" sz="1600" b="1" dirty="0"/>
              <a:t>Don’t be silent if inappropriate topics are discussed… do formally object.</a:t>
            </a:r>
          </a:p>
          <a:p>
            <a:pPr algn="ctr">
              <a:lnSpc>
                <a:spcPct val="80000"/>
              </a:lnSpc>
              <a:buFont typeface="Monotype Sorts"/>
              <a:buNone/>
            </a:pPr>
            <a:r>
              <a:rPr lang="en-US" altLang="en-US" sz="1000" b="1" dirty="0"/>
              <a:t>---------------------------------------------------------------   </a:t>
            </a:r>
          </a:p>
          <a:p>
            <a:pPr algn="ctr">
              <a:lnSpc>
                <a:spcPct val="80000"/>
              </a:lnSpc>
              <a:buFont typeface="Monotype Sorts"/>
              <a:buNone/>
            </a:pPr>
            <a:r>
              <a:rPr lang="en-US" altLang="en-US" sz="1200" b="1" dirty="0"/>
              <a:t>If you have questions, contact the IEEE-SA Standards Board Patent Committee Administrator at patcom@ieee.org or visit </a:t>
            </a:r>
            <a:r>
              <a:rPr lang="en-US" altLang="en-US" sz="1200" b="1" dirty="0">
                <a:hlinkClick r:id="rId3"/>
              </a:rPr>
              <a:t>http://</a:t>
            </a:r>
            <a:r>
              <a:rPr lang="en-US" altLang="en-US" sz="1200" b="1" dirty="0" smtClean="0">
                <a:hlinkClick r:id="rId3"/>
              </a:rPr>
              <a:t>standards.ieee.org/about/sasb/patcom/index.html</a:t>
            </a:r>
            <a:r>
              <a:rPr lang="en-US" altLang="en-US" sz="1200" b="1" dirty="0" smtClean="0"/>
              <a:t> </a:t>
            </a:r>
            <a:r>
              <a:rPr lang="en-US" altLang="en-US" sz="1200" b="1" dirty="0"/>
              <a:t/>
            </a:r>
            <a:br>
              <a:rPr lang="en-US" altLang="en-US" sz="1200" b="1" dirty="0"/>
            </a:br>
            <a:endParaRPr lang="en-US" altLang="en-US" sz="1200" b="1" dirty="0"/>
          </a:p>
          <a:p>
            <a:pPr algn="ctr">
              <a:lnSpc>
                <a:spcPct val="80000"/>
              </a:lnSpc>
              <a:buFont typeface="Monotype Sorts"/>
              <a:buNone/>
            </a:pPr>
            <a:r>
              <a:rPr lang="en-US" altLang="en-US" sz="1200" b="1" dirty="0"/>
              <a:t>See </a:t>
            </a:r>
            <a:r>
              <a:rPr lang="en-US" altLang="en-US" sz="1200" b="1" i="1" dirty="0"/>
              <a:t>IEEE-SA Standards Board Operations Manual</a:t>
            </a:r>
            <a:r>
              <a:rPr lang="en-US" altLang="en-US" sz="1200" b="1" dirty="0"/>
              <a:t>, clause 5.3.10 and </a:t>
            </a:r>
            <a:r>
              <a:rPr lang="en-GB" altLang="en-US" sz="1200" b="1" dirty="0"/>
              <a:t>“Promoting Competition and Innovation: What You Need to Know about the IEEE Standards Association's Antitrust and Competition Policy”</a:t>
            </a:r>
            <a:r>
              <a:rPr lang="en-US" altLang="en-US" sz="1200" b="1" dirty="0"/>
              <a:t> for more details.</a:t>
            </a:r>
          </a:p>
          <a:p>
            <a:pPr algn="ctr">
              <a:lnSpc>
                <a:spcPct val="80000"/>
              </a:lnSpc>
              <a:buFont typeface="Monotype Sorts"/>
              <a:buNone/>
            </a:pPr>
            <a:endParaRPr lang="en-US" altLang="en-US" sz="1200" b="1" dirty="0"/>
          </a:p>
          <a:p>
            <a:pPr algn="ctr">
              <a:lnSpc>
                <a:spcPct val="80000"/>
              </a:lnSpc>
              <a:buFont typeface="Monotype Sorts"/>
              <a:buNone/>
            </a:pPr>
            <a:r>
              <a:rPr lang="en-US" altLang="en-US" sz="1200" b="1" dirty="0"/>
              <a:t>This slide set is available </a:t>
            </a:r>
            <a:br>
              <a:rPr lang="en-US" altLang="en-US" sz="1200" b="1" dirty="0"/>
            </a:br>
            <a:r>
              <a:rPr lang="en-US" altLang="en-US" sz="1200" b="1" dirty="0"/>
              <a:t>at </a:t>
            </a:r>
            <a:r>
              <a:rPr lang="en-US" altLang="en-US" sz="1200" b="1" dirty="0">
                <a:hlinkClick r:id="rId4"/>
              </a:rPr>
              <a:t>https://</a:t>
            </a:r>
            <a:r>
              <a:rPr lang="en-US" altLang="en-US" sz="1200" b="1" dirty="0" smtClean="0">
                <a:hlinkClick r:id="rId4"/>
              </a:rPr>
              <a:t>development.standards.ieee.org/myproject/Public/mytools/mob/preparslides.ppt</a:t>
            </a:r>
            <a:r>
              <a:rPr lang="en-US" altLang="en-US" sz="1200" b="1" dirty="0" smtClean="0"/>
              <a:t> </a:t>
            </a:r>
            <a:endParaRPr lang="en-US" altLang="en-US" sz="1200" b="1" dirty="0"/>
          </a:p>
        </p:txBody>
      </p:sp>
      <p:sp>
        <p:nvSpPr>
          <p:cNvPr id="2" name="Footer Placeholder 1"/>
          <p:cNvSpPr>
            <a:spLocks noGrp="1"/>
          </p:cNvSpPr>
          <p:nvPr>
            <p:ph type="ftr" sz="quarter" idx="10"/>
          </p:nvPr>
        </p:nvSpPr>
        <p:spPr>
          <a:xfrm>
            <a:off x="685800" y="6154579"/>
            <a:ext cx="2005357" cy="246221"/>
          </a:xfrm>
        </p:spPr>
        <p:txBody>
          <a:bodyPr/>
          <a:lstStyle/>
          <a:p>
            <a:pPr>
              <a:defRPr/>
            </a:pPr>
            <a:r>
              <a:rPr lang="en-US" sz="800" b="1" dirty="0" smtClean="0">
                <a:solidFill>
                  <a:schemeClr val="accent6"/>
                </a:solidFill>
              </a:rPr>
              <a:t>March </a:t>
            </a:r>
            <a:r>
              <a:rPr lang="en-US" sz="800" b="1" dirty="0">
                <a:solidFill>
                  <a:schemeClr val="accent6"/>
                </a:solidFill>
              </a:rPr>
              <a:t>2015</a:t>
            </a:r>
          </a:p>
          <a:p>
            <a:pPr>
              <a:defRPr/>
            </a:pPr>
            <a:r>
              <a:rPr lang="en-US" sz="800" b="1" dirty="0">
                <a:solidFill>
                  <a:schemeClr val="accent6"/>
                </a:solidFill>
              </a:rPr>
              <a:t>IEEE-SA Standards Board Patent Committee</a:t>
            </a:r>
          </a:p>
        </p:txBody>
      </p:sp>
    </p:spTree>
    <p:extLst>
      <p:ext uri="{BB962C8B-B14F-4D97-AF65-F5344CB8AC3E}">
        <p14:creationId xmlns:p14="http://schemas.microsoft.com/office/powerpoint/2010/main" val="2040129597"/>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026"/>
          <p:cNvSpPr>
            <a:spLocks noGrp="1" noChangeArrowheads="1"/>
          </p:cNvSpPr>
          <p:nvPr>
            <p:ph type="title"/>
          </p:nvPr>
        </p:nvSpPr>
        <p:spPr>
          <a:xfrm>
            <a:off x="304800" y="762000"/>
            <a:ext cx="8839200" cy="838200"/>
          </a:xfrm>
        </p:spPr>
        <p:txBody>
          <a:bodyPr/>
          <a:lstStyle/>
          <a:p>
            <a:r>
              <a:rPr lang="en-US" altLang="en-US" sz="3200" u="sng" smtClean="0"/>
              <a:t>Participants, Patents, and Duty to Inform</a:t>
            </a:r>
            <a:endParaRPr lang="en-US" altLang="en-US" sz="3200" smtClean="0"/>
          </a:p>
        </p:txBody>
      </p:sp>
      <p:sp>
        <p:nvSpPr>
          <p:cNvPr id="8195" name="Rectangle 1027"/>
          <p:cNvSpPr>
            <a:spLocks noGrp="1" noChangeArrowheads="1"/>
          </p:cNvSpPr>
          <p:nvPr>
            <p:ph type="body" idx="1"/>
          </p:nvPr>
        </p:nvSpPr>
        <p:spPr>
          <a:xfrm>
            <a:off x="0" y="1524000"/>
            <a:ext cx="9144000" cy="4876800"/>
          </a:xfrm>
        </p:spPr>
        <p:txBody>
          <a:bodyPr/>
          <a:lstStyle/>
          <a:p>
            <a:pPr algn="ctr">
              <a:buFont typeface="Monotype Sorts"/>
              <a:buNone/>
            </a:pPr>
            <a:r>
              <a:rPr lang="en-US" altLang="en-US" sz="1600" b="1" dirty="0" smtClean="0"/>
              <a:t>All participants in this meeting have certain obligations under the IEEE-SA Patent Policy. </a:t>
            </a:r>
          </a:p>
          <a:p>
            <a:pPr lvl="1">
              <a:buFont typeface="Arial" panose="020B0604020202020204" pitchFamily="34" charset="0"/>
              <a:buChar char="•"/>
            </a:pPr>
            <a:r>
              <a:rPr lang="en-US" altLang="en-US" sz="1600" b="1" dirty="0" smtClean="0">
                <a:solidFill>
                  <a:srgbClr val="003399"/>
                </a:solidFill>
              </a:rPr>
              <a:t>Participants [Note: </a:t>
            </a:r>
            <a:r>
              <a:rPr lang="en-GB" altLang="en-US" sz="1600" b="1" dirty="0" smtClean="0">
                <a:solidFill>
                  <a:srgbClr val="003399"/>
                </a:solidFill>
              </a:rPr>
              <a:t>Quoted text excerpted from IEEE-SA Standards Board Bylaws </a:t>
            </a:r>
            <a:r>
              <a:rPr lang="en-GB" altLang="en-US" sz="1600" b="1" dirty="0" err="1" smtClean="0">
                <a:solidFill>
                  <a:srgbClr val="003399"/>
                </a:solidFill>
              </a:rPr>
              <a:t>subclause</a:t>
            </a:r>
            <a:r>
              <a:rPr lang="en-GB" altLang="en-US" sz="1600" b="1" dirty="0" smtClean="0">
                <a:solidFill>
                  <a:srgbClr val="003399"/>
                </a:solidFill>
              </a:rPr>
              <a:t> 6.2</a:t>
            </a:r>
            <a:r>
              <a:rPr lang="en-US" altLang="en-US" sz="1600" b="1" dirty="0" smtClean="0">
                <a:solidFill>
                  <a:srgbClr val="003399"/>
                </a:solidFill>
              </a:rPr>
              <a:t>]:</a:t>
            </a:r>
          </a:p>
          <a:p>
            <a:pPr lvl="2">
              <a:buFont typeface="Arial" panose="020B0604020202020204" pitchFamily="34" charset="0"/>
              <a:buChar char="•"/>
            </a:pPr>
            <a:r>
              <a:rPr lang="en-US" altLang="en-US" sz="1600" b="1" dirty="0" smtClean="0">
                <a:solidFill>
                  <a:srgbClr val="003399"/>
                </a:solidFill>
              </a:rPr>
              <a:t>“Shall inform the IEEE (or cause the IEEE to be informed)” of the identity of each “holder of any potential Essential Patent Claims of which they are personally aware” if the claims are owned or controlled by the participant or the entity the participant is from, employed by, or otherwise represents</a:t>
            </a:r>
            <a:endParaRPr lang="en-US" altLang="en-US" sz="1600" dirty="0" smtClean="0"/>
          </a:p>
          <a:p>
            <a:pPr lvl="2">
              <a:buFont typeface="Arial" panose="020B0604020202020204" pitchFamily="34" charset="0"/>
              <a:buChar char="•"/>
            </a:pPr>
            <a:r>
              <a:rPr lang="en-US" altLang="en-US" sz="1600" b="1" dirty="0" smtClean="0">
                <a:solidFill>
                  <a:srgbClr val="003399"/>
                </a:solidFill>
              </a:rPr>
              <a:t>“Should inform the IEEE (or cause the IEEE to be informed)” of the identity of “any other holders of potential Essential Patent Claims” (that is, third parties that are not affiliated with the participant, with the participant’s employer, or with anyone else that the participant is from or otherwise represents)</a:t>
            </a:r>
          </a:p>
          <a:p>
            <a:pPr lvl="1">
              <a:buFont typeface="Arial" panose="020B0604020202020204" pitchFamily="34" charset="0"/>
              <a:buChar char="•"/>
            </a:pPr>
            <a:r>
              <a:rPr lang="en-US" altLang="en-US" sz="1600" b="1" dirty="0" smtClean="0">
                <a:solidFill>
                  <a:srgbClr val="003399"/>
                </a:solidFill>
              </a:rPr>
              <a:t>The above does not apply if the patent claim is already the subject of an Accepted Letter of Assurance that applies to the proposed standard(s) under consideration by this group</a:t>
            </a:r>
          </a:p>
          <a:p>
            <a:pPr lvl="1">
              <a:buFont typeface="Arial" panose="020B0604020202020204" pitchFamily="34" charset="0"/>
              <a:buChar char="•"/>
            </a:pPr>
            <a:r>
              <a:rPr lang="en-US" altLang="en-US" sz="1600" b="1" dirty="0" smtClean="0">
                <a:solidFill>
                  <a:srgbClr val="003399"/>
                </a:solidFill>
              </a:rPr>
              <a:t>Early identification of holders of potential Essential Patent Claims is strongly encouraged</a:t>
            </a:r>
          </a:p>
          <a:p>
            <a:pPr lvl="1">
              <a:buFont typeface="Arial" panose="020B0604020202020204" pitchFamily="34" charset="0"/>
              <a:buChar char="•"/>
            </a:pPr>
            <a:r>
              <a:rPr lang="en-US" altLang="en-US" sz="1600" b="1" dirty="0" smtClean="0">
                <a:solidFill>
                  <a:srgbClr val="003399"/>
                </a:solidFill>
              </a:rPr>
              <a:t>No duty to perform a patent search</a:t>
            </a:r>
            <a:endParaRPr lang="en-US" altLang="en-US" sz="1600" dirty="0" smtClean="0"/>
          </a:p>
        </p:txBody>
      </p:sp>
    </p:spTree>
    <p:extLst>
      <p:ext uri="{BB962C8B-B14F-4D97-AF65-F5344CB8AC3E}">
        <p14:creationId xmlns:p14="http://schemas.microsoft.com/office/powerpoint/2010/main" val="167249802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685800" y="457200"/>
            <a:ext cx="7772400" cy="1143000"/>
          </a:xfrm>
        </p:spPr>
        <p:txBody>
          <a:bodyPr/>
          <a:lstStyle/>
          <a:p>
            <a:r>
              <a:rPr lang="en-GB" altLang="en-US" u="sng" dirty="0" smtClean="0"/>
              <a:t>Patent Related Links</a:t>
            </a:r>
            <a:endParaRPr lang="en-US" altLang="en-US" u="sng" dirty="0" smtClean="0"/>
          </a:p>
        </p:txBody>
      </p:sp>
      <p:sp>
        <p:nvSpPr>
          <p:cNvPr id="9219" name="Rectangle 3"/>
          <p:cNvSpPr>
            <a:spLocks noGrp="1" noChangeArrowheads="1"/>
          </p:cNvSpPr>
          <p:nvPr>
            <p:ph type="body" idx="1"/>
          </p:nvPr>
        </p:nvSpPr>
        <p:spPr>
          <a:xfrm>
            <a:off x="0" y="1600200"/>
            <a:ext cx="8991600" cy="3886200"/>
          </a:xfrm>
        </p:spPr>
        <p:txBody>
          <a:bodyPr/>
          <a:lstStyle/>
          <a:p>
            <a:pPr lvl="1">
              <a:lnSpc>
                <a:spcPct val="90000"/>
              </a:lnSpc>
              <a:buFont typeface="Monotype Sorts"/>
              <a:buNone/>
            </a:pPr>
            <a:r>
              <a:rPr lang="en-US" altLang="en-US" sz="2400" dirty="0" smtClean="0">
                <a:cs typeface="Times New Roman" panose="02020603050405020304" pitchFamily="18" charset="0"/>
              </a:rPr>
              <a:t>	All participants should be familiar with their obligations under the IEEE-SA Policies &amp; Procedures for standards development.</a:t>
            </a:r>
          </a:p>
          <a:p>
            <a:pPr lvl="1">
              <a:lnSpc>
                <a:spcPct val="90000"/>
              </a:lnSpc>
              <a:buFont typeface="Monotype Sorts"/>
              <a:buNone/>
            </a:pPr>
            <a:r>
              <a:rPr lang="en-US" altLang="en-US" sz="2400" dirty="0" smtClean="0">
                <a:cs typeface="Times New Roman" panose="02020603050405020304" pitchFamily="18" charset="0"/>
              </a:rPr>
              <a:t>	Patent Policy is stated in these sources:</a:t>
            </a:r>
          </a:p>
          <a:p>
            <a:pPr lvl="1">
              <a:lnSpc>
                <a:spcPct val="90000"/>
              </a:lnSpc>
              <a:buFont typeface="Monotype Sorts"/>
              <a:buNone/>
            </a:pPr>
            <a:r>
              <a:rPr lang="en-GB" altLang="en-US" sz="2400" dirty="0" smtClean="0"/>
              <a:t>		IEEE-SA Standards Boards Bylaws</a:t>
            </a:r>
          </a:p>
          <a:p>
            <a:pPr lvl="1">
              <a:lnSpc>
                <a:spcPct val="90000"/>
              </a:lnSpc>
              <a:buFont typeface="Monotype Sorts"/>
              <a:buNone/>
            </a:pPr>
            <a:r>
              <a:rPr lang="en-US" altLang="en-US" sz="2100" dirty="0" smtClean="0"/>
              <a:t>		</a:t>
            </a:r>
            <a:r>
              <a:rPr lang="en-US" altLang="en-US" sz="2100" i="1" dirty="0" smtClean="0">
                <a:hlinkClick r:id="rId2"/>
              </a:rPr>
              <a:t>http://standards.ieee.org/develop/policies/bylaws/sect6-7.html#6</a:t>
            </a:r>
            <a:r>
              <a:rPr lang="en-US" altLang="en-US" sz="2100" i="1" dirty="0" smtClean="0"/>
              <a:t> </a:t>
            </a:r>
          </a:p>
          <a:p>
            <a:pPr lvl="1">
              <a:lnSpc>
                <a:spcPct val="90000"/>
              </a:lnSpc>
              <a:buFont typeface="Monotype Sorts"/>
              <a:buNone/>
            </a:pPr>
            <a:r>
              <a:rPr lang="en-GB" altLang="en-US" sz="2400" dirty="0" smtClean="0"/>
              <a:t>		IEEE-SA Standards Board Operations Manual</a:t>
            </a:r>
          </a:p>
          <a:p>
            <a:pPr lvl="1">
              <a:lnSpc>
                <a:spcPct val="90000"/>
              </a:lnSpc>
              <a:buFont typeface="Monotype Sorts"/>
              <a:buNone/>
            </a:pPr>
            <a:r>
              <a:rPr lang="en-US" altLang="en-US" sz="2400" dirty="0" smtClean="0"/>
              <a:t>		</a:t>
            </a:r>
            <a:r>
              <a:rPr lang="en-US" altLang="en-US" sz="2100" i="1" dirty="0" smtClean="0">
                <a:hlinkClick r:id="rId3"/>
              </a:rPr>
              <a:t>http://standards.ieee.org/develop/policies/opman/sect6.html#6.3</a:t>
            </a:r>
            <a:r>
              <a:rPr lang="en-US" altLang="en-US" sz="2100" i="1" dirty="0" smtClean="0"/>
              <a:t> </a:t>
            </a:r>
            <a:endParaRPr lang="en-US" altLang="en-US" sz="2400" dirty="0" smtClean="0"/>
          </a:p>
          <a:p>
            <a:pPr lvl="1">
              <a:lnSpc>
                <a:spcPct val="90000"/>
              </a:lnSpc>
              <a:buFont typeface="Monotype Sorts"/>
              <a:buNone/>
            </a:pPr>
            <a:r>
              <a:rPr lang="en-US" altLang="en-US" sz="2400" dirty="0" smtClean="0">
                <a:cs typeface="Times New Roman" panose="02020603050405020304" pitchFamily="18" charset="0"/>
              </a:rPr>
              <a:t>	Material about the patent policy is available at</a:t>
            </a:r>
            <a:r>
              <a:rPr lang="en-US" altLang="en-US" sz="2400" dirty="0" smtClean="0"/>
              <a:t> </a:t>
            </a:r>
          </a:p>
          <a:p>
            <a:pPr lvl="1">
              <a:lnSpc>
                <a:spcPct val="90000"/>
              </a:lnSpc>
              <a:buFont typeface="Monotype Sorts"/>
              <a:buNone/>
            </a:pPr>
            <a:r>
              <a:rPr lang="en-US" altLang="en-US" sz="2400" dirty="0" smtClean="0"/>
              <a:t>		</a:t>
            </a:r>
            <a:r>
              <a:rPr lang="en-US" altLang="en-US" sz="2100" i="1" dirty="0" smtClean="0">
                <a:hlinkClick r:id="rId4"/>
              </a:rPr>
              <a:t>http://standards.ieee.org/about/sasb/patcom/materials.html</a:t>
            </a:r>
            <a:r>
              <a:rPr lang="en-US" altLang="en-US" sz="2100" i="1" dirty="0" smtClean="0"/>
              <a:t> </a:t>
            </a:r>
          </a:p>
        </p:txBody>
      </p:sp>
      <p:sp>
        <p:nvSpPr>
          <p:cNvPr id="9221" name="Rectangle 7"/>
          <p:cNvSpPr>
            <a:spLocks noChangeArrowheads="1"/>
          </p:cNvSpPr>
          <p:nvPr/>
        </p:nvSpPr>
        <p:spPr bwMode="auto">
          <a:xfrm>
            <a:off x="1295400" y="5181600"/>
            <a:ext cx="6781800" cy="1163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Clr>
                <a:srgbClr val="CC3300"/>
              </a:buClr>
              <a:buSzPct val="50000"/>
              <a:buFont typeface="Monotype Sorts"/>
              <a:buChar char="l"/>
              <a:defRPr sz="3200">
                <a:solidFill>
                  <a:srgbClr val="000099"/>
                </a:solidFill>
                <a:latin typeface="Arial" panose="020B0604020202020204" pitchFamily="34" charset="0"/>
              </a:defRPr>
            </a:lvl1pPr>
            <a:lvl2pPr marL="742950" indent="-285750" eaLnBrk="0" hangingPunct="0">
              <a:spcBef>
                <a:spcPct val="20000"/>
              </a:spcBef>
              <a:buClr>
                <a:srgbClr val="CC3300"/>
              </a:buClr>
              <a:buSzPct val="50000"/>
              <a:buFont typeface="Monotype Sorts"/>
              <a:buChar char="l"/>
              <a:defRPr sz="2800">
                <a:solidFill>
                  <a:srgbClr val="000099"/>
                </a:solidFill>
                <a:latin typeface="Arial" panose="020B0604020202020204" pitchFamily="34" charset="0"/>
              </a:defRPr>
            </a:lvl2pPr>
            <a:lvl3pPr marL="1143000" indent="-228600" eaLnBrk="0" hangingPunct="0">
              <a:spcBef>
                <a:spcPct val="20000"/>
              </a:spcBef>
              <a:buClr>
                <a:srgbClr val="CC3300"/>
              </a:buClr>
              <a:buSzPct val="50000"/>
              <a:buFont typeface="Monotype Sorts"/>
              <a:buChar char="l"/>
              <a:defRPr sz="2400">
                <a:solidFill>
                  <a:srgbClr val="000099"/>
                </a:solidFill>
                <a:latin typeface="Arial" panose="020B0604020202020204" pitchFamily="34" charset="0"/>
              </a:defRPr>
            </a:lvl3pPr>
            <a:lvl4pPr marL="16002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4pPr>
            <a:lvl5pPr marL="2057400" indent="-228600" eaLnBrk="0" hangingPunct="0">
              <a:spcBef>
                <a:spcPct val="20000"/>
              </a:spcBef>
              <a:buClr>
                <a:srgbClr val="CC3300"/>
              </a:buClr>
              <a:buSzPct val="50000"/>
              <a:buFont typeface="Monotype Sorts"/>
              <a:buChar char="l"/>
              <a:defRPr sz="2000">
                <a:solidFill>
                  <a:srgbClr val="000099"/>
                </a:solidFill>
                <a:latin typeface="Arial" panose="020B0604020202020204" pitchFamily="34" charset="0"/>
              </a:defRPr>
            </a:lvl5pPr>
            <a:lvl6pPr marL="25146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6pPr>
            <a:lvl7pPr marL="29718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7pPr>
            <a:lvl8pPr marL="34290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8pPr>
            <a:lvl9pPr marL="3886200" indent="-228600" eaLnBrk="0" fontAlgn="base" hangingPunct="0">
              <a:spcBef>
                <a:spcPct val="20000"/>
              </a:spcBef>
              <a:spcAft>
                <a:spcPct val="0"/>
              </a:spcAft>
              <a:buClr>
                <a:srgbClr val="CC3300"/>
              </a:buClr>
              <a:buSzPct val="50000"/>
              <a:buFont typeface="Monotype Sorts"/>
              <a:buChar char="l"/>
              <a:defRPr sz="2000">
                <a:solidFill>
                  <a:srgbClr val="000099"/>
                </a:solidFill>
                <a:latin typeface="Arial" panose="020B0604020202020204" pitchFamily="34" charset="0"/>
              </a:defRPr>
            </a:lvl9pPr>
          </a:lstStyle>
          <a:p>
            <a:pPr>
              <a:spcBef>
                <a:spcPct val="0"/>
              </a:spcBef>
              <a:buClrTx/>
              <a:buSzTx/>
              <a:buFontTx/>
              <a:buNone/>
            </a:pPr>
            <a:r>
              <a:rPr lang="en-US" altLang="en-US" sz="1200" b="1" dirty="0"/>
              <a:t>If you have questions, contact the IEEE-SA Standards Board Patent Committee Administrator at patcom@ieee.org or visit </a:t>
            </a:r>
            <a:r>
              <a:rPr lang="en-US" altLang="en-US" sz="1200" b="1" dirty="0">
                <a:hlinkClick r:id="rId5"/>
              </a:rPr>
              <a:t>http://</a:t>
            </a:r>
            <a:r>
              <a:rPr lang="en-US" altLang="en-US" sz="1200" b="1" dirty="0" smtClean="0">
                <a:hlinkClick r:id="rId5"/>
              </a:rPr>
              <a:t>standards.ieee.org/about/sasb/patcom/index.html</a:t>
            </a:r>
            <a:r>
              <a:rPr lang="en-US" altLang="en-US" sz="1200" b="1" dirty="0" smtClean="0"/>
              <a:t> </a:t>
            </a:r>
            <a:endParaRPr lang="en-US" altLang="en-US" sz="1200" b="1" dirty="0"/>
          </a:p>
          <a:p>
            <a:pPr algn="ctr">
              <a:lnSpc>
                <a:spcPct val="80000"/>
              </a:lnSpc>
              <a:buFont typeface="Monotype Sorts"/>
              <a:buNone/>
            </a:pPr>
            <a:endParaRPr lang="en-US" altLang="en-US" sz="1200" b="1" dirty="0"/>
          </a:p>
          <a:p>
            <a:pPr algn="ctr">
              <a:lnSpc>
                <a:spcPct val="80000"/>
              </a:lnSpc>
              <a:buFont typeface="Monotype Sorts"/>
              <a:buNone/>
            </a:pPr>
            <a:r>
              <a:rPr lang="en-US" altLang="en-US" sz="1200" b="1" dirty="0"/>
              <a:t>This slide set is available at </a:t>
            </a:r>
            <a:r>
              <a:rPr lang="en-US" altLang="en-US" sz="1200" b="1" dirty="0">
                <a:hlinkClick r:id="rId6"/>
              </a:rPr>
              <a:t>https://</a:t>
            </a:r>
            <a:r>
              <a:rPr lang="en-US" altLang="en-US" sz="1200" b="1" dirty="0" smtClean="0">
                <a:hlinkClick r:id="rId6"/>
              </a:rPr>
              <a:t>development.standards.ieee.org/myproject/Public/mytools/mob/slideset.ppt</a:t>
            </a:r>
            <a:r>
              <a:rPr lang="en-US" altLang="en-US" sz="1200" b="1" dirty="0" smtClean="0"/>
              <a:t> </a:t>
            </a:r>
            <a:endParaRPr lang="en-US" altLang="en-US" sz="1200" b="1" dirty="0"/>
          </a:p>
        </p:txBody>
      </p:sp>
    </p:spTree>
    <p:extLst>
      <p:ext uri="{BB962C8B-B14F-4D97-AF65-F5344CB8AC3E}">
        <p14:creationId xmlns:p14="http://schemas.microsoft.com/office/powerpoint/2010/main" val="14052357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1026"/>
          <p:cNvSpPr>
            <a:spLocks noGrp="1" noChangeArrowheads="1"/>
          </p:cNvSpPr>
          <p:nvPr>
            <p:ph type="title"/>
          </p:nvPr>
        </p:nvSpPr>
        <p:spPr>
          <a:xfrm>
            <a:off x="304800" y="533400"/>
            <a:ext cx="8686800" cy="1143000"/>
          </a:xfrm>
        </p:spPr>
        <p:txBody>
          <a:bodyPr/>
          <a:lstStyle/>
          <a:p>
            <a:r>
              <a:rPr lang="en-US" altLang="en-US" dirty="0" smtClean="0"/>
              <a:t>Call for Potentially Essential Patents</a:t>
            </a:r>
          </a:p>
        </p:txBody>
      </p:sp>
      <p:sp>
        <p:nvSpPr>
          <p:cNvPr id="10243" name="Rectangle 1027"/>
          <p:cNvSpPr>
            <a:spLocks noGrp="1" noChangeArrowheads="1"/>
          </p:cNvSpPr>
          <p:nvPr>
            <p:ph type="body" idx="1"/>
          </p:nvPr>
        </p:nvSpPr>
        <p:spPr>
          <a:xfrm>
            <a:off x="685800" y="1752600"/>
            <a:ext cx="7772400" cy="4114800"/>
          </a:xfrm>
        </p:spPr>
        <p:txBody>
          <a:bodyPr/>
          <a:lstStyle/>
          <a:p>
            <a:pPr>
              <a:buFont typeface="Arial" panose="020B0604020202020204" pitchFamily="34" charset="0"/>
              <a:buChar char="•"/>
            </a:pPr>
            <a:r>
              <a:rPr lang="en-US" altLang="en-US" dirty="0" smtClean="0"/>
              <a:t>If anyone in this meeting is personally aware of the holder of any patent claims that are potentially essential to implementation of the proposed standard(s) under consideration by this group and that are not already the subject of an Accepted Letter of Assurance: </a:t>
            </a:r>
          </a:p>
          <a:p>
            <a:pPr lvl="1">
              <a:buFont typeface="Arial" panose="020B0604020202020204" pitchFamily="34" charset="0"/>
              <a:buChar char="•"/>
            </a:pPr>
            <a:r>
              <a:rPr lang="en-US" altLang="en-US" sz="1800" dirty="0" smtClean="0"/>
              <a:t>Either speak up now or</a:t>
            </a:r>
          </a:p>
          <a:p>
            <a:pPr lvl="1">
              <a:buFont typeface="Arial" panose="020B0604020202020204" pitchFamily="34" charset="0"/>
              <a:buChar char="•"/>
            </a:pPr>
            <a:r>
              <a:rPr lang="en-US" altLang="en-US" sz="1800" dirty="0" smtClean="0"/>
              <a:t>Provide the chair of this group with the identity of the holder(s) of any and all such claims as soon as possible or</a:t>
            </a:r>
          </a:p>
          <a:p>
            <a:pPr lvl="1">
              <a:buFont typeface="Arial" panose="020B0604020202020204" pitchFamily="34" charset="0"/>
              <a:buChar char="•"/>
            </a:pPr>
            <a:r>
              <a:rPr lang="en-US" altLang="en-US" sz="1800" dirty="0" smtClean="0"/>
              <a:t>Cause an LOA to be submitted</a:t>
            </a:r>
          </a:p>
        </p:txBody>
      </p:sp>
    </p:spTree>
    <p:extLst>
      <p:ext uri="{BB962C8B-B14F-4D97-AF65-F5344CB8AC3E}">
        <p14:creationId xmlns:p14="http://schemas.microsoft.com/office/powerpoint/2010/main" val="2982545487"/>
      </p:ext>
    </p:extLst>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0066FF"/>
      </a:hlink>
      <a:folHlink>
        <a:srgbClr val="0000CC"/>
      </a:folHlink>
    </a:clrScheme>
    <a:fontScheme name="802-11-Submissio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200" b="0" i="0" u="none" strike="noStrike" cap="none" normalizeH="0" baseline="0" smtClean="0">
            <a:ln>
              <a:noFill/>
            </a:ln>
            <a:solidFill>
              <a:schemeClr val="tx1"/>
            </a:solidFill>
            <a:effectLst/>
            <a:latin typeface="Times New Roman" pitchFamily="18" charset="0"/>
          </a:defRPr>
        </a:defPPr>
      </a:lstStyle>
    </a:lnDef>
  </a:objectDefaults>
  <a:extraClrSchemeLst>
    <a:extraClrScheme>
      <a:clrScheme name="802-11-Submission 1">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802-11-Submissio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33"/>
        </a:hlink>
        <a:folHlink>
          <a:srgbClr val="969696"/>
        </a:folHlink>
      </a:clrScheme>
      <a:clrMap bg1="dk2" tx1="lt1" bg2="dk1" tx2="lt2" accent1="accent1" accent2="accent2" accent3="accent3" accent4="accent4" accent5="accent5" accent6="accent6" hlink="hlink" folHlink="folHlink"/>
    </a:extraClrScheme>
    <a:extraClrScheme>
      <a:clrScheme name="802-11-Submission 3">
        <a:dk1>
          <a:srgbClr val="000000"/>
        </a:dk1>
        <a:lt1>
          <a:srgbClr val="FFFFCC"/>
        </a:lt1>
        <a:dk2>
          <a:srgbClr val="999933"/>
        </a:dk2>
        <a:lt2>
          <a:srgbClr val="808000"/>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802-11-Submission 4">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802-11-Submission 5">
        <a:dk1>
          <a:srgbClr val="000000"/>
        </a:dk1>
        <a:lt1>
          <a:srgbClr val="FFFFFF"/>
        </a:lt1>
        <a:dk2>
          <a:srgbClr val="000000"/>
        </a:dk2>
        <a:lt2>
          <a:srgbClr val="9F9F9F"/>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802-11-Submission 6">
        <a:dk1>
          <a:srgbClr val="000000"/>
        </a:dk1>
        <a:lt1>
          <a:srgbClr val="FFFFFF"/>
        </a:lt1>
        <a:dk2>
          <a:srgbClr val="000000"/>
        </a:dk2>
        <a:lt2>
          <a:srgbClr val="868686"/>
        </a:lt2>
        <a:accent1>
          <a:srgbClr val="CBCBCB"/>
        </a:accent1>
        <a:accent2>
          <a:srgbClr val="0066FF"/>
        </a:accent2>
        <a:accent3>
          <a:srgbClr val="FFFFFF"/>
        </a:accent3>
        <a:accent4>
          <a:srgbClr val="000000"/>
        </a:accent4>
        <a:accent5>
          <a:srgbClr val="E2E2E2"/>
        </a:accent5>
        <a:accent6>
          <a:srgbClr val="005CE7"/>
        </a:accent6>
        <a:hlink>
          <a:srgbClr val="FF0033"/>
        </a:hlink>
        <a:folHlink>
          <a:srgbClr val="009900"/>
        </a:folHlink>
      </a:clrScheme>
      <a:clrMap bg1="lt1" tx1="dk1" bg2="lt2" tx2="dk2" accent1="accent1" accent2="accent2" accent3="accent3" accent4="accent4" accent5="accent5" accent6="accent6" hlink="hlink" folHlink="folHlink"/>
    </a:extraClrScheme>
    <a:extraClrScheme>
      <a:clrScheme name="802-11-Submission 7">
        <a:dk1>
          <a:srgbClr val="000000"/>
        </a:dk1>
        <a:lt1>
          <a:srgbClr val="FFFFFF"/>
        </a:lt1>
        <a:dk2>
          <a:srgbClr val="000000"/>
        </a:dk2>
        <a:lt2>
          <a:srgbClr val="969696"/>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969696"/>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42061</TotalTime>
  <Words>2644</Words>
  <Application>Microsoft Office PowerPoint</Application>
  <PresentationFormat>On-screen Show (4:3)</PresentationFormat>
  <Paragraphs>620</Paragraphs>
  <Slides>50</Slides>
  <Notes>20</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1</vt:i4>
      </vt:variant>
      <vt:variant>
        <vt:lpstr>Slide Titles</vt:lpstr>
      </vt:variant>
      <vt:variant>
        <vt:i4>50</vt:i4>
      </vt:variant>
    </vt:vector>
  </HeadingPairs>
  <TitlesOfParts>
    <vt:vector size="58" baseType="lpstr">
      <vt:lpstr>MS PGothic</vt:lpstr>
      <vt:lpstr>MS PGothic</vt:lpstr>
      <vt:lpstr>Arial</vt:lpstr>
      <vt:lpstr>Helvetica</vt:lpstr>
      <vt:lpstr>Monotype Sorts</vt:lpstr>
      <vt:lpstr>Times New Roman</vt:lpstr>
      <vt:lpstr>802-11-Submission</vt:lpstr>
      <vt:lpstr>Document</vt:lpstr>
      <vt:lpstr>NGP SG July Agenda</vt:lpstr>
      <vt:lpstr>IEEE 802.11 Next Generation Positioning  Study Group</vt:lpstr>
      <vt:lpstr>PowerPoint Presentation</vt:lpstr>
      <vt:lpstr>Attendance, Voting &amp; Document Status</vt:lpstr>
      <vt:lpstr>Logistics</vt:lpstr>
      <vt:lpstr>Guidelines for IEEE-SA Meetings</vt:lpstr>
      <vt:lpstr>Participants, Patents, and Duty to Inform</vt:lpstr>
      <vt:lpstr>Patent Related Links</vt:lpstr>
      <vt:lpstr>Call for Potentially Essential Patents</vt:lpstr>
      <vt:lpstr>Other Guidelines for IEEE WG Meetings</vt:lpstr>
      <vt:lpstr>Patent Related Links</vt:lpstr>
      <vt:lpstr>Current IEEE-SA Rules</vt:lpstr>
      <vt:lpstr>Current IEEE 802 Procedures </vt:lpstr>
      <vt:lpstr>PowerPoint Presentation</vt:lpstr>
      <vt:lpstr>Reminder of SG rules</vt:lpstr>
      <vt:lpstr>PowerPoint Presentation</vt:lpstr>
      <vt:lpstr>PowerPoint Presentation</vt:lpstr>
      <vt:lpstr>PowerPoint Presentation</vt:lpstr>
      <vt:lpstr>PowerPoint Presentation</vt:lpstr>
      <vt:lpstr>PowerPoint Presentation</vt:lpstr>
      <vt:lpstr>PowerPoint Presentation</vt:lpstr>
      <vt:lpstr>Approval of previous meeting minutes</vt:lpstr>
      <vt:lpstr>Presentations</vt:lpstr>
      <vt:lpstr>Remainder to do attendance</vt:lpstr>
      <vt:lpstr>Recess</vt:lpstr>
      <vt:lpstr>PowerPoint Presentation</vt:lpstr>
      <vt:lpstr>PowerPoint Presentation</vt:lpstr>
      <vt:lpstr>PowerPoint Presentation</vt:lpstr>
      <vt:lpstr>Presentations</vt:lpstr>
      <vt:lpstr>PowerPoint Presentation</vt:lpstr>
      <vt:lpstr>PowerPoint Presentation</vt:lpstr>
      <vt:lpstr>PowerPoint Presentation</vt:lpstr>
      <vt:lpstr>Presentations</vt:lpstr>
      <vt:lpstr>PowerPoint Presentation</vt:lpstr>
      <vt:lpstr>PowerPoint Presentation</vt:lpstr>
      <vt:lpstr>PowerPoint Presentation</vt:lpstr>
      <vt:lpstr>Presentations</vt:lpstr>
      <vt:lpstr>PowerPoint Presentation</vt:lpstr>
      <vt:lpstr>PowerPoint Presentation</vt:lpstr>
      <vt:lpstr>PowerPoint Presentation</vt:lpstr>
      <vt:lpstr>PowerPoint Presentation</vt:lpstr>
      <vt:lpstr>PowerPoint Presentation</vt:lpstr>
      <vt:lpstr>PowerPoint Presentation</vt:lpstr>
      <vt:lpstr>Remainder to do attendance</vt:lpstr>
      <vt:lpstr>AOB?</vt:lpstr>
      <vt:lpstr>Adjourned</vt:lpstr>
      <vt:lpstr>Backup</vt:lpstr>
      <vt:lpstr>Some history</vt:lpstr>
      <vt:lpstr>Motion to release of PAR and CSD to WG approval</vt:lpstr>
      <vt:lpstr>Motions and strawpolls as needed</vt:lpstr>
    </vt:vector>
  </TitlesOfParts>
  <Manager/>
  <Company>Marvell Semiconductor Inc.</Company>
  <LinksUpToDate>false</LinksUpToDate>
  <SharedDoc>false</SharedDoc>
  <HyperlinkBase/>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NGP SG January 2015 Agenda`</dc:title>
  <dc:subject/>
  <dc:creator>Jonathan Segev</dc:creator>
  <cp:keywords/>
  <dc:description/>
  <cp:lastModifiedBy>Segev, Jonathan</cp:lastModifiedBy>
  <cp:revision>1520</cp:revision>
  <cp:lastPrinted>2014-11-04T15:04:57Z</cp:lastPrinted>
  <dcterms:created xsi:type="dcterms:W3CDTF">2007-04-17T18:10:23Z</dcterms:created>
  <dcterms:modified xsi:type="dcterms:W3CDTF">2015-07-13T16:21:04Z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ms_pID_725343">
    <vt:lpwstr>(12)O48q+nWDiKNAVXoAwq58w7ATF5BZpxUzus1FEuepahc6BRLUWdfXeHQFTCUY0LJynFgfmRNUPZlAVy+j0r6pbTTT4EXTIDQn++fDAJzW+wNWbLiJe8Z4f4WxdeblmkwEZYVIjqjQH/zBS5y6b9GoioXTXjFlVZ7xPu5xRU0WiDXzU0e3oG78RYbPZ2aHX/hl9SFYOtYdUMQjNw+W6g45GYePd7oGmr8CiOcEr8o5DLsyXdeT</vt:lpwstr>
  </property>
  <property fmtid="{D5CDD505-2E9C-101B-9397-08002B2CF9AE}" pid="3" name="_ms_pID_7253431">
    <vt:lpwstr>hBtTL66MZvP2f/KaV3adKT94KHNJID0xypYHmm25hGzk/ETif8Sj8xBGFsYnZVfYQOQ/wAyM9jGI1mxvLrml8FSLl4bDbfLtpebXgH+6bsglE2sjb5/6PLqZ6vrPMuq4xHCeAFploXk9GR4pqeBSsTI3ryAIkLOeZIHu3OlyhiIUHAYFFjusCknP+OLaVPfpnqpJjopJQHwudTzey6vtimu1b8SZqaoMzXoWNM8jqNR1+tnd</vt:lpwstr>
  </property>
  <property fmtid="{D5CDD505-2E9C-101B-9397-08002B2CF9AE}" pid="4" name="_ms_pID_7253432">
    <vt:lpwstr>x8ME0DQ2PpRh3avrRbfrZv56P6DdLEWGgiSMf+uDB4pq8mzhbhG6zPVPz3X1HS7rV0q5VF4keEsOSPp/KUMahD6kIQ6nI8qma02y7yusddScuZyMKuYK7AFTacu2BRKKxw82Xzx/b9m828jjjbhdYp08I8L82pMlPMiTjrFCpVp1AC8y6wfo3GM3bJVjc7D4DG5rJI1R0MXpzIiQOzKrXn0tHb6SOvbzeZuVqelsG00qCwte</vt:lpwstr>
  </property>
  <property fmtid="{D5CDD505-2E9C-101B-9397-08002B2CF9AE}" pid="5" name="_ms_pID_7253433">
    <vt:lpwstr>DeUnBJ7jXkhDFSfx2mbaZLiRTmabchORs5UcQM7t6iy9W9V5x0aJrpdekEha9ev1v7ztBtDiSNiz0nb5TnbmoOjSO9dSTPtxKJtkBk0VOT8v8uSIsc13cQc0DfmbMnZDCw/73NT8fGNvpvuxnOABvrA90Ua7RN1L2t9H8pOjEZKxCOmcGK2xRY5PojaZXHShwppauFNrvLHwrK2A1xMWv2Hy/8UBtsBI7RPOw+pkMh3CoR5h</vt:lpwstr>
  </property>
  <property fmtid="{D5CDD505-2E9C-101B-9397-08002B2CF9AE}" pid="6" name="_ms_pID_725343_00">
    <vt:lpwstr>_ms_pID_725343</vt:lpwstr>
  </property>
  <property fmtid="{D5CDD505-2E9C-101B-9397-08002B2CF9AE}" pid="7" name="_ms_pID_7253431_00">
    <vt:lpwstr>_ms_pID_7253431</vt:lpwstr>
  </property>
  <property fmtid="{D5CDD505-2E9C-101B-9397-08002B2CF9AE}" pid="8" name="_ms_pID_7253432_00">
    <vt:lpwstr>_ms_pID_7253432</vt:lpwstr>
  </property>
  <property fmtid="{D5CDD505-2E9C-101B-9397-08002B2CF9AE}" pid="9" name="_ms_pID_7253433_00">
    <vt:lpwstr>_ms_pID_7253433</vt:lpwstr>
  </property>
  <property fmtid="{D5CDD505-2E9C-101B-9397-08002B2CF9AE}" pid="10" name="_ms_pID_7253434">
    <vt:lpwstr>9t84MRtTx6Thnshgwp5BWq4UiuH84Eiujfe39Icajo8bMu+OO+aJRKLepkNrNUE99MU7YuJd+fFCg3aweaBTnq2fGfvMW7Ut/bQu8RC1FTVvRRLGOQlyb7hYMxC9aIRdVBZ6p18/5pQrL2cu4rhCKSpebJkgn8YLAtFbLQvYKXu93YKEYLjKpDwJeP+CyI8vT062JGalwlQ3Yvee3IDqJW1yqOBg24U7zWL0L3MKhhrvO8f0</vt:lpwstr>
  </property>
  <property fmtid="{D5CDD505-2E9C-101B-9397-08002B2CF9AE}" pid="11" name="_ms_pID_7253434_00">
    <vt:lpwstr>_ms_pID_7253434</vt:lpwstr>
  </property>
  <property fmtid="{D5CDD505-2E9C-101B-9397-08002B2CF9AE}" pid="12" name="_ms_pID_7253435">
    <vt:lpwstr>6GWTJDqz29S7smRvZQ2d6O2tevCrNSUYcO/TE5kl465CI3u3agCbKz/IqAI6BCDNXFzeHpTc0L65mbokTOrPcULOX23R2vtnlJnGDo1mTjdsWF4b4qPHz0R58sXuSVXhknyPvskulsySMkLGliq6rC8WkcO5aBCH/kRw9eAT1jvX2qCdNVwm1UhsJZec74rp824gmFvr6KutP18IGVz5uhur7VnixQSUGNWBIVj552MkbME6</vt:lpwstr>
  </property>
  <property fmtid="{D5CDD505-2E9C-101B-9397-08002B2CF9AE}" pid="13" name="_ms_pID_7253435_00">
    <vt:lpwstr>_ms_pID_7253435</vt:lpwstr>
  </property>
  <property fmtid="{D5CDD505-2E9C-101B-9397-08002B2CF9AE}" pid="14" name="_ms_pID_7253436">
    <vt:lpwstr>sTeVGnCQ0WCLcu3MQHuO0TFinWdHluh2Vf6zXtBjuRebL8xr6suQUaNHGWcf621zJRFmh33DmaFN7MhZOreGlD6ucG2hrcCFhIUw1L/vg/10yQu6cia0ltRDyoV9ZARFiNAqXnGHWnwNjirxWaWwRuMcte7s5PAnIc7KUTz33edbdJXdaI39osewTu48zvXD5Ap8Q0zJ809EcnCIXc+WtGKSzpnNNWwFyVUPx3CFyuEpL4Pj</vt:lpwstr>
  </property>
  <property fmtid="{D5CDD505-2E9C-101B-9397-08002B2CF9AE}" pid="15" name="_ms_pID_7253436_00">
    <vt:lpwstr>_ms_pID_7253436</vt:lpwstr>
  </property>
  <property fmtid="{D5CDD505-2E9C-101B-9397-08002B2CF9AE}" pid="16" name="_ms_pID_7253437">
    <vt:lpwstr>Dm3MIKDygnrlJgGYaKT7hvJiY3AsvZDFcRpNIqaF2iH+3iYHuJDWGNqjQFQTnPnIW4L7Ph3g4wZJ6lvGXdrp7GMSeF0/HbFbONKSiB6fo3sjR58WECrD3iyflR3pBaDoQwN398Hqp9MUjYgpTKwoV9UJBG1HMAxflrQaAv6/QXkRlJDGoKn90YQTAs+RxuWobh62wp6uacyFPhO3dxEgde63/NbE/BFnXQtf45PCGNa3KvlH</vt:lpwstr>
  </property>
  <property fmtid="{D5CDD505-2E9C-101B-9397-08002B2CF9AE}" pid="17" name="_ms_pID_7253437_00">
    <vt:lpwstr>_ms_pID_7253437</vt:lpwstr>
  </property>
  <property fmtid="{D5CDD505-2E9C-101B-9397-08002B2CF9AE}" pid="18" name="_ms_pID_7253438">
    <vt:lpwstr>2TW/xbkhJGEaCFDDLT5IDAVYF7wCtVb86KgY7RouYgbTiiRUOUZdvQgYasRYQjRRQHq3j7PEJ5m9aiErVUdxB14eSEqi39a6X/0IWvo/Tl6lOouA5yKfuJr+AnxG9iCUEzuOlA5YtCxXAL38I3f/xKvhMKnXvJsA3IDAAIj0TdpHkqeEjGqdZaLJun9BFA8ui4iGfsGtGbd83Tu9xvBJhy61UCXLzIC1/3e8A7uQIj70Y9vE</vt:lpwstr>
  </property>
  <property fmtid="{D5CDD505-2E9C-101B-9397-08002B2CF9AE}" pid="19" name="_ms_pID_7253438_00">
    <vt:lpwstr>_ms_pID_7253438</vt:lpwstr>
  </property>
  <property fmtid="{D5CDD505-2E9C-101B-9397-08002B2CF9AE}" pid="20" name="_ms_pID_7253439">
    <vt:lpwstr>y6kFNTjsH2mE8f1UM95zogrbUuwzLzv11JqPEndS5UH5Lo8hJp1y9mBWg137eLLAXkxWIT1wLg0+p/ZEkq2ar/3u10yNvrddGtCMOn+Mik/A6YEfsGhiacDa6gq2VTnIhFya5g2Un2Qd5eq5mxnZth6Wic1AwgAKLTlzgAodJEMyHfuT91df79HCc/2kG/biuHnoxtPvJnwn+VOSQPxc/3X08hy+h9J1u9JNx0xL2/GBk3Jq</vt:lpwstr>
  </property>
  <property fmtid="{D5CDD505-2E9C-101B-9397-08002B2CF9AE}" pid="21" name="_ms_pID_7253439_00">
    <vt:lpwstr>_ms_pID_7253439</vt:lpwstr>
  </property>
  <property fmtid="{D5CDD505-2E9C-101B-9397-08002B2CF9AE}" pid="22" name="_ms_pID_72534310">
    <vt:lpwstr>kiAeZ3SViGiZnriBbU58KYt1RpZ8eBinUdFbRfYxQXRkzDWwNQewHtw75pcA6cREPLuI2SAbxHVYSR3ZUQ5zzjYwte9tx/Sz0XORHKyOcmsIT5gncnPVLYLsDnTA2iOGX/DUw8XNZoQ9LYZzW9Y+ux8R1UZoLQv4XUK12L129g9SBWNmAOm2sZnFbfrpXSC/kozVB/gOTHDLzacdjMJ1j+FvpemlYvFkaW2xdXn6gHIjaUtI</vt:lpwstr>
  </property>
  <property fmtid="{D5CDD505-2E9C-101B-9397-08002B2CF9AE}" pid="23" name="_ms_pID_72534310_00">
    <vt:lpwstr>_ms_pID_72534310</vt:lpwstr>
  </property>
  <property fmtid="{D5CDD505-2E9C-101B-9397-08002B2CF9AE}" pid="24" name="_ms_pID_72534311">
    <vt:lpwstr>w8PjNg==</vt:lpwstr>
  </property>
  <property fmtid="{D5CDD505-2E9C-101B-9397-08002B2CF9AE}" pid="25" name="_ms_pID_72534311_00">
    <vt:lpwstr>_ms_pID_72534311</vt:lpwstr>
  </property>
</Properties>
</file>