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73" r:id="rId24"/>
    <p:sldId id="476" r:id="rId25"/>
    <p:sldId id="477" r:id="rId26"/>
    <p:sldId id="440" r:id="rId27"/>
    <p:sldId id="475" r:id="rId28"/>
    <p:sldId id="452" r:id="rId29"/>
    <p:sldId id="495" r:id="rId30"/>
    <p:sldId id="499" r:id="rId31"/>
    <p:sldId id="506" r:id="rId32"/>
    <p:sldId id="507" r:id="rId33"/>
    <p:sldId id="508" r:id="rId34"/>
    <p:sldId id="505" r:id="rId35"/>
    <p:sldId id="500" r:id="rId36"/>
    <p:sldId id="501" r:id="rId37"/>
    <p:sldId id="502" r:id="rId38"/>
    <p:sldId id="503" r:id="rId39"/>
    <p:sldId id="504" r:id="rId40"/>
    <p:sldId id="474" r:id="rId41"/>
    <p:sldId id="437" r:id="rId42"/>
    <p:sldId id="438" r:id="rId43"/>
    <p:sldId id="509" r:id="rId44"/>
    <p:sldId id="468" r:id="rId45"/>
    <p:sldId id="469" r:id="rId46"/>
    <p:sldId id="497" r:id="rId47"/>
    <p:sldId id="471" r:id="rId48"/>
    <p:sldId id="470" r:id="rId49"/>
    <p:sldId id="491" r:id="rId50"/>
    <p:sldId id="490" r:id="rId5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Slot # 1" id="{0D0A01B1-94C3-4827-AD70-68E3B663E205}">
          <p14:sldIdLst>
            <p14:sldId id="324"/>
            <p14:sldId id="431"/>
            <p14:sldId id="439"/>
            <p14:sldId id="414"/>
            <p14:sldId id="466"/>
            <p14:sldId id="472"/>
            <p14:sldId id="473"/>
            <p14:sldId id="476"/>
            <p14:sldId id="477"/>
          </p14:sldIdLst>
        </p14:section>
        <p14:section name="slot # 2" id="{9FF98140-4C1B-4383-ADB2-DBEA75783455}">
          <p14:sldIdLst>
            <p14:sldId id="440"/>
            <p14:sldId id="475"/>
            <p14:sldId id="452"/>
            <p14:sldId id="495"/>
          </p14:sldIdLst>
        </p14:section>
        <p14:section name="Slot # 3" id="{60FA5EE1-DE1B-4356-9B5B-216ACEB41BD9}">
          <p14:sldIdLst>
            <p14:sldId id="499"/>
            <p14:sldId id="506"/>
            <p14:sldId id="507"/>
            <p14:sldId id="508"/>
          </p14:sldIdLst>
        </p14:section>
        <p14:section name="slot # 4" id="{997EA274-D484-43CD-BC35-1CCBB34C8B1F}">
          <p14:sldIdLst>
            <p14:sldId id="505"/>
            <p14:sldId id="500"/>
            <p14:sldId id="501"/>
            <p14:sldId id="502"/>
            <p14:sldId id="503"/>
            <p14:sldId id="504"/>
            <p14:sldId id="474"/>
            <p14:sldId id="437"/>
            <p14:sldId id="438"/>
            <p14:sldId id="509"/>
            <p14:sldId id="468"/>
            <p14:sldId id="469"/>
            <p14:sldId id="497"/>
            <p14:sldId id="471"/>
            <p14:sldId id="470"/>
            <p14:sldId id="491"/>
            <p14:sldId id="4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94660"/>
  </p:normalViewPr>
  <p:slideViewPr>
    <p:cSldViewPr>
      <p:cViewPr varScale="1">
        <p:scale>
          <a:sx n="67" d="100"/>
          <a:sy n="67" d="100"/>
        </p:scale>
        <p:origin x="154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236" y="1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934233064"/>
        <c:axId val="934231496"/>
        <c:axId val="0"/>
      </c:bar3DChart>
      <c:catAx>
        <c:axId val="93423306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934231496"/>
        <c:crosses val="autoZero"/>
        <c:auto val="1"/>
        <c:lblAlgn val="ctr"/>
        <c:lblOffset val="100"/>
        <c:tickLblSkip val="3"/>
        <c:tickMarkSkip val="1"/>
        <c:noMultiLvlLbl val="0"/>
      </c:catAx>
      <c:valAx>
        <c:axId val="93423149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934233064"/>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endParaRPr lang="en-US" altLang="en-US" sz="1400" dirty="0" smtClean="0"/>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endParaRPr lang="en-US" altLang="en-US" sz="1400" dirty="0" smtClean="0"/>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endParaRPr lang="en-US" altLang="en-US" sz="1400" dirty="0" smtClean="0"/>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26</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endParaRPr lang="en-US" altLang="en-US" sz="1400" dirty="0" smtClean="0"/>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30</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15629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July 2015</a:t>
            </a:r>
            <a:endParaRPr lang="en-US" altLang="en-US" sz="1400" dirty="0" smtClean="0"/>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34</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9875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54113" y="701675"/>
            <a:ext cx="4625975" cy="3468688"/>
          </a:xfrm>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p:txBody>
          <a:bodyPr/>
          <a:lstStyle/>
          <a:p>
            <a:pPr lvl="4">
              <a:defRPr/>
            </a:pPr>
            <a:r>
              <a:rPr lang="en-US" smtClean="0"/>
              <a:t>Osama Aboul-Magd (Huawei Technologies)</a:t>
            </a:r>
            <a:endParaRPr lang="en-US"/>
          </a:p>
        </p:txBody>
      </p:sp>
      <p:sp>
        <p:nvSpPr>
          <p:cNvPr id="737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DA101E8-EA3F-4B99-90C1-1B626CB46BA1}" type="slidenum">
              <a:rPr lang="en-US" altLang="en-US"/>
              <a:pPr/>
              <a:t>38</a:t>
            </a:fld>
            <a:endParaRPr lang="en-US" altLang="en-US"/>
          </a:p>
        </p:txBody>
      </p:sp>
    </p:spTree>
    <p:extLst>
      <p:ext uri="{BB962C8B-B14F-4D97-AF65-F5344CB8AC3E}">
        <p14:creationId xmlns:p14="http://schemas.microsoft.com/office/powerpoint/2010/main" val="512845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54113" y="701675"/>
            <a:ext cx="4625975" cy="3468688"/>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p:txBody>
          <a:bodyPr/>
          <a:lstStyle/>
          <a:p>
            <a:pPr lvl="4">
              <a:defRPr/>
            </a:pPr>
            <a:r>
              <a:rPr lang="en-US" smtClean="0"/>
              <a:t>Osama Aboul-Magd (Huawei Technologies)</a:t>
            </a:r>
            <a:endParaRPr lang="en-US"/>
          </a:p>
        </p:txBody>
      </p:sp>
      <p:sp>
        <p:nvSpPr>
          <p:cNvPr id="747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02FF6C7-43AB-471A-BC74-E20EA4AED205}" type="slidenum">
              <a:rPr lang="en-US" altLang="en-US"/>
              <a:pPr/>
              <a:t>39</a:t>
            </a:fld>
            <a:endParaRPr lang="en-US" altLang="en-US"/>
          </a:p>
        </p:txBody>
      </p:sp>
    </p:spTree>
    <p:extLst>
      <p:ext uri="{BB962C8B-B14F-4D97-AF65-F5344CB8AC3E}">
        <p14:creationId xmlns:p14="http://schemas.microsoft.com/office/powerpoint/2010/main" val="1848292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41</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42</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43</a:t>
            </a:fld>
            <a:endParaRPr lang="en-US" altLang="en-US"/>
          </a:p>
        </p:txBody>
      </p:sp>
    </p:spTree>
    <p:extLst>
      <p:ext uri="{BB962C8B-B14F-4D97-AF65-F5344CB8AC3E}">
        <p14:creationId xmlns:p14="http://schemas.microsoft.com/office/powerpoint/2010/main" val="1055811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July 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July 2015</a:t>
            </a:r>
            <a:endParaRPr lang="en-US" altLang="en-US" sz="1400" dirty="0" smtClean="0"/>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July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July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38609" cy="276999"/>
          </a:xfrm>
        </p:spPr>
        <p:txBody>
          <a:bodyPr/>
          <a:lstStyle>
            <a:lvl1pPr>
              <a:defRPr/>
            </a:lvl1pPr>
          </a:lstStyle>
          <a:p>
            <a:pPr>
              <a:defRPr/>
            </a:pPr>
            <a:r>
              <a:rPr lang="en-US" dirty="0" smtClean="0"/>
              <a:t>July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0027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July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802.11-15/0752r1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75-00-0ngp-vancouver-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675-00-0ngp-vancouver-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July Agenda</a:t>
            </a:r>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07-13-2015</a:t>
            </a:r>
            <a:endParaRPr lang="en-US" altLang="en-US" sz="2000" b="0" dirty="0" smtClean="0"/>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81"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endParaRPr lang="en-US" altLang="en-US" sz="1800" dirty="0" smtClean="0"/>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endParaRPr lang="en-US" altLang="en-US" sz="1800" dirty="0" smtClean="0"/>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endParaRPr lang="en-US" altLang="en-US" sz="1800" dirty="0" smtClean="0"/>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2807079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solidFill>
                      <a:schemeClr val="accent6">
                        <a:lumMod val="20000"/>
                        <a:lumOff val="80000"/>
                      </a:schemeClr>
                    </a:solidFill>
                  </a:tcPr>
                </a:tc>
                <a:tc>
                  <a:txBody>
                    <a:bodyPr/>
                    <a:lstStyle/>
                    <a:p>
                      <a:pPr algn="ctr"/>
                      <a:endParaRPr lang="en-US" sz="1800" dirty="0"/>
                    </a:p>
                  </a:txBody>
                  <a:tcPr marT="45746" marB="45746">
                    <a:solidFill>
                      <a:schemeClr val="accent6">
                        <a:lumMod val="20000"/>
                        <a:lumOff val="80000"/>
                      </a:schemeClr>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solidFill>
                      <a:schemeClr val="accent6">
                        <a:lumMod val="20000"/>
                        <a:lumOff val="80000"/>
                      </a:schemeClr>
                    </a:solidFill>
                  </a:tcPr>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hlinkClick r:id="rId3"/>
              </a:rPr>
              <a:t>11-15-0675-ngp</a:t>
            </a:r>
            <a:r>
              <a:rPr lang="en-US" altLang="en-US" sz="2000" dirty="0" smtClean="0"/>
              <a:t>).  </a:t>
            </a:r>
          </a:p>
          <a:p>
            <a:pPr algn="just">
              <a:spcBef>
                <a:spcPct val="20000"/>
              </a:spcBef>
              <a:buFontTx/>
              <a:buChar char="•"/>
            </a:pPr>
            <a:r>
              <a:rPr lang="en-US" altLang="en-US" sz="2000" dirty="0" smtClean="0"/>
              <a:t>Resolve </a:t>
            </a:r>
            <a:r>
              <a:rPr lang="en-US" altLang="en-US" sz="2000" dirty="0" smtClean="0"/>
              <a:t>PAR and CSD comments</a:t>
            </a:r>
            <a:r>
              <a:rPr lang="en-US" altLang="en-US" sz="2000" dirty="0" smtClean="0"/>
              <a:t>.</a:t>
            </a:r>
          </a:p>
          <a:p>
            <a:pPr algn="just">
              <a:spcBef>
                <a:spcPct val="20000"/>
              </a:spcBef>
              <a:buFontTx/>
              <a:buChar char="•"/>
            </a:pPr>
            <a:r>
              <a:rPr lang="en-US" altLang="en-US" sz="2000" dirty="0" smtClean="0"/>
              <a:t>Approve modified PAR and CSD for WG motion.</a:t>
            </a:r>
          </a:p>
          <a:p>
            <a:pPr algn="just">
              <a:spcBef>
                <a:spcPct val="20000"/>
              </a:spcBef>
              <a:buFontTx/>
              <a:buChar char="•"/>
            </a:pPr>
            <a:r>
              <a:rPr lang="en-US" altLang="en-US" sz="2000" dirty="0" smtClean="0"/>
              <a:t>Presentations </a:t>
            </a:r>
            <a:r>
              <a:rPr lang="en-US" altLang="en-US" sz="2000" dirty="0" smtClean="0"/>
              <a:t>to inform the SG:</a:t>
            </a:r>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Scope and purpose</a:t>
            </a:r>
          </a:p>
          <a:p>
            <a:pPr lvl="1" algn="just">
              <a:spcBef>
                <a:spcPct val="20000"/>
              </a:spcBef>
              <a:buFontTx/>
              <a:buChar char="•"/>
            </a:pPr>
            <a:r>
              <a:rPr lang="en-US" altLang="en-US" sz="1800" dirty="0" smtClean="0"/>
              <a:t>Review TG process </a:t>
            </a:r>
          </a:p>
          <a:p>
            <a:pPr algn="just">
              <a:spcBef>
                <a:spcPct val="20000"/>
              </a:spcBef>
              <a:buFontTx/>
              <a:buChar char="•"/>
            </a:pPr>
            <a:r>
              <a:rPr lang="en-US" altLang="en-US" sz="2000" dirty="0" smtClean="0"/>
              <a:t>Study group extension.</a:t>
            </a:r>
          </a:p>
          <a:p>
            <a:pPr algn="just">
              <a:spcBef>
                <a:spcPct val="20000"/>
              </a:spcBef>
              <a:buFontTx/>
              <a:buChar char="•"/>
            </a:pPr>
            <a:r>
              <a:rPr lang="en-US" altLang="en-US" sz="2000" dirty="0" smtClean="0"/>
              <a:t>Schedule teleconference times as needed.</a:t>
            </a:r>
          </a:p>
          <a:p>
            <a:pPr algn="just">
              <a:spcBef>
                <a:spcPct val="20000"/>
              </a:spcBef>
              <a:buFontTx/>
              <a:buChar char="•"/>
            </a:pPr>
            <a:endParaRPr lang="en-US" altLang="en-US" sz="2000" dirty="0" smtClean="0"/>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949069768"/>
              </p:ext>
            </p:extLst>
          </p:nvPr>
        </p:nvGraphicFramePr>
        <p:xfrm>
          <a:off x="381000" y="1371601"/>
          <a:ext cx="8458200" cy="4718430"/>
        </p:xfrm>
        <a:graphic>
          <a:graphicData uri="http://schemas.openxmlformats.org/drawingml/2006/table">
            <a:tbl>
              <a:tblPr firstRow="1" bandRow="1">
                <a:tableStyleId>{21E4AEA4-8DFA-4A89-87EB-49C32662AFE0}</a:tableStyleId>
              </a:tblPr>
              <a:tblGrid>
                <a:gridCol w="1326776"/>
                <a:gridCol w="1645024"/>
                <a:gridCol w="3733800"/>
                <a:gridCol w="1752600"/>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11-15/0752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a:t>
                      </a:r>
                      <a:r>
                        <a:rPr lang="en-US" sz="1400" dirty="0" smtClean="0"/>
                        <a:t>July 2015 </a:t>
                      </a:r>
                      <a:r>
                        <a:rPr lang="en-US" sz="1400" dirty="0" smtClean="0"/>
                        <a:t>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11-15/030</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WG</a:t>
                      </a:r>
                      <a:r>
                        <a:rPr lang="en-US" sz="1400" kern="1200" baseline="0" dirty="0" smtClean="0">
                          <a:solidFill>
                            <a:schemeClr val="dk1"/>
                          </a:solidFill>
                          <a:latin typeface="+mn-lt"/>
                          <a:ea typeface="+mn-ea"/>
                          <a:cs typeface="+mn-cs"/>
                        </a:rPr>
                        <a:t> approved PAR</a:t>
                      </a:r>
                      <a:endParaRPr lang="en-US" sz="1400" kern="1200" dirty="0" smtClean="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11-15/0262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approved CSD</a:t>
                      </a:r>
                    </a:p>
                  </a:txBody>
                  <a:tcPr marT="45712" marB="45712"/>
                </a:tc>
                <a:tc>
                  <a:txBody>
                    <a:bodyPr/>
                    <a:lstStyle/>
                    <a:p>
                      <a:r>
                        <a:rPr lang="en-US" sz="1400" kern="1200" dirty="0" smtClean="0">
                          <a:solidFill>
                            <a:schemeClr val="dk1"/>
                          </a:solidFill>
                          <a:latin typeface="+mn-lt"/>
                          <a:ea typeface="+mn-ea"/>
                          <a:cs typeface="+mn-cs"/>
                        </a:rPr>
                        <a:t>CSD</a:t>
                      </a:r>
                      <a:endParaRPr lang="en-US" sz="1400" kern="1200" dirty="0">
                        <a:solidFill>
                          <a:schemeClr val="dk1"/>
                        </a:solidFill>
                        <a:latin typeface="+mn-lt"/>
                        <a:ea typeface="+mn-ea"/>
                        <a:cs typeface="+mn-cs"/>
                      </a:endParaRP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r>
                        <a:rPr lang="en-US" sz="1400" dirty="0" smtClean="0"/>
                        <a:t>Juan Carlos</a:t>
                      </a:r>
                    </a:p>
                  </a:txBody>
                  <a:tcPr marT="45712" marB="45712"/>
                </a:tc>
                <a:tc>
                  <a:txBody>
                    <a:bodyPr/>
                    <a:lstStyle/>
                    <a:p>
                      <a:r>
                        <a:rPr lang="en-US" sz="1400" dirty="0" smtClean="0"/>
                        <a:t>Privacy ECSG overview</a:t>
                      </a:r>
                      <a:endParaRPr lang="en-US" sz="1400" dirty="0"/>
                    </a:p>
                  </a:txBody>
                  <a:tcPr marT="45712" marB="45712"/>
                </a:tc>
                <a:tc>
                  <a:txBody>
                    <a:bodyPr/>
                    <a:lstStyle/>
                    <a:p>
                      <a:r>
                        <a:rPr lang="en-US" sz="1400" dirty="0" smtClean="0"/>
                        <a:t>Privacy</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11-15/0561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cases</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11-15/0834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11-15-0784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Sabita</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Nahata</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Simulation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results using 11n channel model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Channel model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11-15-848</a:t>
                      </a:r>
                      <a:endParaRPr lang="en-US" sz="1400" dirty="0"/>
                    </a:p>
                  </a:txBody>
                  <a:tcPr marT="45712" marB="45712"/>
                </a:tc>
                <a:tc>
                  <a:txBody>
                    <a:bodyPr/>
                    <a:lstStyle/>
                    <a:p>
                      <a:r>
                        <a:rPr lang="en-US" sz="1400" dirty="0" smtClean="0"/>
                        <a:t>Chao Chun</a:t>
                      </a:r>
                      <a:endParaRPr lang="en-US" sz="1400" dirty="0" smtClean="0"/>
                    </a:p>
                  </a:txBody>
                  <a:tcPr marT="45712" marB="45712"/>
                </a:tc>
                <a:tc>
                  <a:txBody>
                    <a:bodyPr/>
                    <a:lstStyle/>
                    <a:p>
                      <a:r>
                        <a:rPr lang="en-US" sz="1400" dirty="0" smtClean="0"/>
                        <a:t>NGP Use Cases</a:t>
                      </a:r>
                      <a:endParaRPr lang="en-US" sz="1400" dirty="0"/>
                    </a:p>
                  </a:txBody>
                  <a:tcPr marT="45712" marB="45712"/>
                </a:tc>
                <a:tc>
                  <a:txBody>
                    <a:bodyPr/>
                    <a:lstStyle/>
                    <a:p>
                      <a:r>
                        <a:rPr lang="en-US" sz="1400" dirty="0" smtClean="0"/>
                        <a:t>Use cases</a:t>
                      </a:r>
                      <a:endParaRPr lang="en-US" sz="1400" dirty="0"/>
                    </a:p>
                  </a:txBody>
                  <a:tcPr marT="45712" marB="45712"/>
                </a:tc>
              </a:tr>
              <a:tr h="492360">
                <a:tc>
                  <a:txBody>
                    <a:bodyPr/>
                    <a:lstStyle/>
                    <a:p>
                      <a:r>
                        <a:rPr lang="en-US" sz="1400" dirty="0" smtClean="0"/>
                        <a:t>11-15-838</a:t>
                      </a:r>
                      <a:endParaRPr lang="en-US" sz="1400" dirty="0"/>
                    </a:p>
                  </a:txBody>
                  <a:tcPr marT="45712" marB="45712"/>
                </a:tc>
                <a:tc>
                  <a:txBody>
                    <a:bodyPr/>
                    <a:lstStyle/>
                    <a:p>
                      <a:r>
                        <a:rPr lang="en-US" sz="1400" dirty="0" smtClean="0"/>
                        <a:t>Yasantha Rajakarunanayake</a:t>
                      </a:r>
                      <a:endParaRPr lang="en-US" sz="1400" dirty="0" smtClean="0"/>
                    </a:p>
                  </a:txBody>
                  <a:tcPr marT="45712" marB="45712"/>
                </a:tc>
                <a:tc>
                  <a:txBody>
                    <a:bodyPr/>
                    <a:lstStyle/>
                    <a:p>
                      <a:r>
                        <a:rPr lang="en-US" sz="1400" dirty="0" smtClean="0"/>
                        <a:t>NGP AOA use cases</a:t>
                      </a:r>
                      <a:endParaRPr lang="en-US" sz="1400" dirty="0"/>
                    </a:p>
                  </a:txBody>
                  <a:tcPr marT="45712" marB="45712"/>
                </a:tc>
                <a:tc>
                  <a:txBody>
                    <a:bodyPr/>
                    <a:lstStyle/>
                    <a:p>
                      <a:r>
                        <a:rPr lang="en-US" sz="1400" dirty="0" smtClean="0"/>
                        <a:t>Use cases</a:t>
                      </a:r>
                      <a:endParaRPr lang="en-US" sz="1400" dirty="0"/>
                    </a:p>
                  </a:txBody>
                  <a:tcPr marT="45712" marB="45712"/>
                </a:tc>
              </a:tr>
              <a:tr h="492360">
                <a:tc>
                  <a:txBody>
                    <a:bodyPr/>
                    <a:lstStyle/>
                    <a:p>
                      <a:endParaRPr lang="en-US" sz="1400" dirty="0"/>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Kona, Hawaii</a:t>
            </a:r>
          </a:p>
          <a:p>
            <a:pPr algn="ctr">
              <a:lnSpc>
                <a:spcPct val="90000"/>
              </a:lnSpc>
              <a:buFontTx/>
              <a:buNone/>
            </a:pPr>
            <a:r>
              <a:rPr lang="en-US" altLang="en-US" sz="3000" dirty="0" smtClean="0">
                <a:cs typeface="Times New Roman" panose="02020603050405020304" pitchFamily="18" charset="0"/>
              </a:rPr>
              <a:t>July 12</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-17</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a:t>
            </a:r>
            <a:r>
              <a:rPr lang="en-US" altLang="en-US" sz="2000" b="0" dirty="0" smtClean="0">
                <a:cs typeface="Times New Roman" panose="02020603050405020304" pitchFamily="18" charset="0"/>
              </a:rPr>
              <a:t>James Wang (stand in) (</a:t>
            </a:r>
            <a:r>
              <a:rPr lang="en-US" altLang="en-US" sz="1600" b="0" dirty="0" err="1" smtClean="0">
                <a:cs typeface="Times New Roman" panose="02020603050405020304" pitchFamily="18" charset="0"/>
              </a:rPr>
              <a:t>MediaTek</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0027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previous meeting minutes (2min)</a:t>
            </a:r>
          </a:p>
          <a:p>
            <a:pPr algn="just">
              <a:spcBef>
                <a:spcPct val="20000"/>
              </a:spcBef>
              <a:buFontTx/>
              <a:buChar char="•"/>
            </a:pPr>
            <a:r>
              <a:rPr lang="en-US" altLang="en-US" sz="2400" b="1" dirty="0" smtClean="0"/>
              <a:t>Review any </a:t>
            </a:r>
            <a:r>
              <a:rPr lang="en-US" altLang="en-US" sz="2400" b="1" dirty="0" smtClean="0"/>
              <a:t>PAR or CSD comments received by this time </a:t>
            </a:r>
            <a:r>
              <a:rPr lang="en-US" altLang="en-US" sz="2400" b="1" dirty="0" smtClean="0"/>
              <a:t>(as needed)</a:t>
            </a:r>
          </a:p>
          <a:p>
            <a:pPr algn="just">
              <a:spcBef>
                <a:spcPct val="20000"/>
              </a:spcBef>
              <a:buFontTx/>
              <a:buChar char="•"/>
            </a:pPr>
            <a:r>
              <a:rPr lang="en-US" altLang="en-US" sz="2400" b="1" dirty="0" smtClean="0"/>
              <a:t>Privacy ECSG overview (30min)</a:t>
            </a:r>
            <a:endParaRPr lang="en-US" altLang="en-US" sz="2400" b="1" dirty="0" smtClean="0"/>
          </a:p>
          <a:p>
            <a:pPr algn="just">
              <a:spcBef>
                <a:spcPct val="20000"/>
              </a:spcBef>
              <a:buFontTx/>
              <a:buChar char="•"/>
            </a:pPr>
            <a:r>
              <a:rPr lang="en-US" altLang="en-US" sz="2400" b="1" dirty="0" smtClean="0"/>
              <a:t>Review use case related submissions (CID 561, 834) (As time permits)</a:t>
            </a:r>
            <a:endParaRPr lang="en-US" altLang="en-US" sz="2400" b="1" dirty="0" smtClean="0"/>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33890922"/>
              </p:ext>
            </p:extLst>
          </p:nvPr>
        </p:nvGraphicFramePr>
        <p:xfrm>
          <a:off x="685800" y="1752600"/>
          <a:ext cx="7772400" cy="2981905"/>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a:t>
                      </a:r>
                      <a:r>
                        <a:rPr lang="en-US" sz="1600" dirty="0" smtClean="0"/>
                        <a:t>July </a:t>
                      </a:r>
                      <a:r>
                        <a:rPr lang="en-US" sz="1600" dirty="0" smtClean="0"/>
                        <a:t>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Comments</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Comments</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Juan Carlos</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Privacy ECSG overview</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Privacy</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11-15/0561</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cases</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11-15/0834</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Handte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Further Use Cases for Next Generation Positioning</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March meeting minutes </a:t>
            </a:r>
            <a:r>
              <a:rPr lang="en-US" altLang="en-US" dirty="0">
                <a:hlinkClick r:id="rId2"/>
              </a:rPr>
              <a:t>11-15-0675-ngp </a:t>
            </a:r>
            <a:r>
              <a:rPr lang="en-US" altLang="en-US" dirty="0" smtClean="0"/>
              <a:t> dated May 13</a:t>
            </a:r>
            <a:r>
              <a:rPr lang="en-US" altLang="en-US" baseline="30000" dirty="0" smtClean="0"/>
              <a:t>th</a:t>
            </a:r>
            <a:r>
              <a:rPr lang="en-US" altLang="en-US" dirty="0" smtClean="0"/>
              <a:t> .</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11-15/0675 as our meeting minutes for the Vancouver meeting.</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26</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27</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Review PAR and CSD comments received from other WG approval and IEEE-SA members (</a:t>
            </a:r>
            <a:r>
              <a:rPr lang="en-US" altLang="en-US" sz="2400" dirty="0" smtClean="0"/>
              <a:t>1’20’’)</a:t>
            </a:r>
            <a:endParaRPr lang="en-US" altLang="en-US" sz="2400" dirty="0"/>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28</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962284210"/>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a:t>
                      </a:r>
                      <a:r>
                        <a:rPr lang="en-US" sz="1600" dirty="0" smtClean="0"/>
                        <a:t>July 2015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29</a:t>
            </a:fld>
            <a:endParaRPr lang="en-US" altLang="en-US"/>
          </a:p>
        </p:txBody>
      </p:sp>
    </p:spTree>
    <p:extLst>
      <p:ext uri="{BB962C8B-B14F-4D97-AF65-F5344CB8AC3E}">
        <p14:creationId xmlns:p14="http://schemas.microsoft.com/office/powerpoint/2010/main" val="3662557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July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30</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#3</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10877531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31</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a:t>
            </a:r>
            <a:r>
              <a:rPr lang="en-US" altLang="en-US" sz="3200" b="1" dirty="0" smtClean="0">
                <a:solidFill>
                  <a:schemeClr val="tx2"/>
                </a:solidFill>
              </a:rPr>
              <a:t>3 </a:t>
            </a:r>
            <a:r>
              <a:rPr lang="en-US" altLang="en-US" sz="3200" b="1" dirty="0" smtClean="0">
                <a:solidFill>
                  <a:schemeClr val="tx2"/>
                </a:solidFill>
              </a:rPr>
              <a:t>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Continue review </a:t>
            </a:r>
            <a:r>
              <a:rPr lang="en-US" altLang="en-US" sz="2400" dirty="0" smtClean="0"/>
              <a:t>PAR and CSD comments received from other </a:t>
            </a:r>
            <a:r>
              <a:rPr lang="en-US" altLang="en-US" sz="2400" dirty="0" smtClean="0"/>
              <a:t>WGs and </a:t>
            </a:r>
            <a:r>
              <a:rPr lang="en-US" altLang="en-US" sz="2400" dirty="0" smtClean="0"/>
              <a:t>IEEE-SA members (</a:t>
            </a:r>
            <a:r>
              <a:rPr lang="en-US" altLang="en-US" sz="2400" dirty="0" smtClean="0"/>
              <a:t>1hr)</a:t>
            </a:r>
            <a:endParaRPr lang="en-US" altLang="en-US" sz="2400" dirty="0"/>
          </a:p>
          <a:p>
            <a:pPr algn="just">
              <a:spcBef>
                <a:spcPct val="20000"/>
              </a:spcBef>
              <a:buFontTx/>
              <a:buChar char="•"/>
            </a:pPr>
            <a:r>
              <a:rPr lang="en-US" altLang="en-US" sz="2400" dirty="0" smtClean="0"/>
              <a:t>Approve PAR and CSD documents for WG motion (10min)</a:t>
            </a:r>
          </a:p>
          <a:p>
            <a:pPr algn="just">
              <a:spcBef>
                <a:spcPct val="20000"/>
              </a:spcBef>
              <a:buFontTx/>
              <a:buChar char="•"/>
            </a:pPr>
            <a:r>
              <a:rPr lang="en-US" altLang="en-US" sz="2400" dirty="0"/>
              <a:t>Review presentations </a:t>
            </a:r>
            <a:r>
              <a:rPr lang="en-US" altLang="en-US" sz="2400" dirty="0" smtClean="0"/>
              <a:t>(as time permits)</a:t>
            </a:r>
            <a:endParaRPr lang="en-US" altLang="en-US" sz="2400" dirty="0"/>
          </a:p>
          <a:p>
            <a:pPr lvl="1" algn="just">
              <a:spcBef>
                <a:spcPct val="20000"/>
              </a:spcBef>
              <a:buFontTx/>
              <a:buChar char="•"/>
            </a:pPr>
            <a:r>
              <a:rPr lang="en-US" altLang="en-US" sz="2400" dirty="0"/>
              <a:t>Use case</a:t>
            </a:r>
          </a:p>
          <a:p>
            <a:pPr lvl="1" algn="just">
              <a:spcBef>
                <a:spcPct val="20000"/>
              </a:spcBef>
              <a:buFontTx/>
              <a:buChar char="•"/>
            </a:pPr>
            <a:r>
              <a:rPr lang="en-US" altLang="en-US" sz="2400" dirty="0"/>
              <a:t>Technical submissions </a:t>
            </a:r>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4081347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32</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a:t>
            </a:r>
            <a:r>
              <a:rPr lang="en-US" altLang="en-US" sz="3200" b="1" dirty="0" smtClean="0">
                <a:solidFill>
                  <a:schemeClr val="tx2"/>
                </a:solidFill>
              </a:rPr>
              <a:t>3</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8085411"/>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a:t>
                      </a:r>
                      <a:r>
                        <a:rPr lang="en-US" sz="1600" dirty="0" smtClean="0"/>
                        <a:t>July 2015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39619034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33</a:t>
            </a:fld>
            <a:endParaRPr lang="en-US" altLang="en-US"/>
          </a:p>
        </p:txBody>
      </p:sp>
    </p:spTree>
    <p:extLst>
      <p:ext uri="{BB962C8B-B14F-4D97-AF65-F5344CB8AC3E}">
        <p14:creationId xmlns:p14="http://schemas.microsoft.com/office/powerpoint/2010/main" val="6615163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34</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#4</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3000539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35</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a:t>
            </a:r>
            <a:r>
              <a:rPr lang="en-US" altLang="en-US" sz="3200" b="1" dirty="0" smtClean="0">
                <a:solidFill>
                  <a:schemeClr val="tx2"/>
                </a:solidFill>
              </a:rPr>
              <a:t>4 </a:t>
            </a:r>
            <a:r>
              <a:rPr lang="en-US" altLang="en-US" sz="3200" b="1" dirty="0" smtClean="0">
                <a:solidFill>
                  <a:schemeClr val="tx2"/>
                </a:solidFill>
              </a:rPr>
              <a:t>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a:t>Study group </a:t>
            </a:r>
            <a:r>
              <a:rPr lang="en-US" altLang="en-US" sz="2400" dirty="0" smtClean="0"/>
              <a:t>extension (9min)</a:t>
            </a:r>
            <a:endParaRPr lang="en-US" altLang="en-US" sz="2400" dirty="0"/>
          </a:p>
          <a:p>
            <a:pPr algn="just">
              <a:spcBef>
                <a:spcPct val="20000"/>
              </a:spcBef>
              <a:buFontTx/>
              <a:buChar char="•"/>
            </a:pPr>
            <a:r>
              <a:rPr lang="en-US" altLang="en-US" sz="2400" dirty="0" smtClean="0"/>
              <a:t>Review presentations (1hr)</a:t>
            </a:r>
            <a:endParaRPr lang="en-US" altLang="en-US" sz="2400" dirty="0" smtClean="0"/>
          </a:p>
          <a:p>
            <a:pPr lvl="1" algn="just">
              <a:spcBef>
                <a:spcPct val="20000"/>
              </a:spcBef>
              <a:buFontTx/>
              <a:buChar char="•"/>
            </a:pPr>
            <a:r>
              <a:rPr lang="en-US" altLang="en-US" sz="2400" dirty="0" smtClean="0"/>
              <a:t>Use case</a:t>
            </a:r>
          </a:p>
          <a:p>
            <a:pPr lvl="1" algn="just">
              <a:spcBef>
                <a:spcPct val="20000"/>
              </a:spcBef>
              <a:buFontTx/>
              <a:buChar char="•"/>
            </a:pPr>
            <a:r>
              <a:rPr lang="en-US" altLang="en-US" sz="2400" dirty="0" smtClean="0"/>
              <a:t>Technical submissions </a:t>
            </a:r>
          </a:p>
          <a:p>
            <a:pPr algn="just">
              <a:spcBef>
                <a:spcPct val="20000"/>
              </a:spcBef>
              <a:buFontTx/>
              <a:buChar char="•"/>
            </a:pPr>
            <a:r>
              <a:rPr lang="en-US" altLang="en-US" sz="2400" dirty="0" smtClean="0"/>
              <a:t>Approve </a:t>
            </a:r>
            <a:r>
              <a:rPr lang="en-US" altLang="en-US" sz="2400" dirty="0" err="1" smtClean="0"/>
              <a:t>telecons</a:t>
            </a:r>
            <a:r>
              <a:rPr lang="en-US" altLang="en-US" sz="2400" dirty="0" smtClean="0"/>
              <a:t> (5min)</a:t>
            </a:r>
            <a:endParaRPr lang="en-US" altLang="en-US" sz="2400" dirty="0" smtClean="0"/>
          </a:p>
          <a:p>
            <a:pPr algn="just">
              <a:spcBef>
                <a:spcPct val="20000"/>
              </a:spcBef>
              <a:buFontTx/>
              <a:buChar char="•"/>
            </a:pPr>
            <a:r>
              <a:rPr lang="en-US" altLang="en-US" sz="2400" dirty="0" smtClean="0"/>
              <a:t>Review SG </a:t>
            </a:r>
            <a:r>
              <a:rPr lang="en-US" altLang="en-US" sz="2400" dirty="0" smtClean="0"/>
              <a:t>timelines</a:t>
            </a:r>
            <a:r>
              <a:rPr lang="en-US" altLang="en-US" sz="2400" dirty="0"/>
              <a:t> </a:t>
            </a:r>
            <a:r>
              <a:rPr lang="en-US" altLang="en-US" sz="2400" dirty="0" smtClean="0"/>
              <a:t>(5min)</a:t>
            </a:r>
            <a:endParaRPr lang="en-US" altLang="en-US" sz="2400" dirty="0" smtClean="0"/>
          </a:p>
          <a:p>
            <a:pPr algn="just">
              <a:spcBef>
                <a:spcPct val="20000"/>
              </a:spcBef>
              <a:buFontTx/>
              <a:buChar char="•"/>
            </a:pPr>
            <a:r>
              <a:rPr lang="en-US" altLang="en-US" sz="2400" dirty="0" smtClean="0"/>
              <a:t>Review goals for Sep</a:t>
            </a:r>
            <a:r>
              <a:rPr lang="en-US" altLang="en-US" sz="2400" dirty="0" smtClean="0"/>
              <a:t>. (5min)</a:t>
            </a:r>
            <a:endParaRPr lang="en-US" altLang="en-US" sz="2400" dirty="0" smtClean="0"/>
          </a:p>
          <a:p>
            <a:pPr algn="just">
              <a:spcBef>
                <a:spcPct val="20000"/>
              </a:spcBef>
              <a:buFontTx/>
              <a:buChar char="•"/>
            </a:pPr>
            <a:r>
              <a:rPr lang="en-US" altLang="en-US" sz="2400" dirty="0" smtClean="0"/>
              <a:t>Recess</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9392579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36</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a:t>
            </a:r>
            <a:r>
              <a:rPr lang="en-US" altLang="en-US" sz="3200" b="1" dirty="0" smtClean="0">
                <a:solidFill>
                  <a:schemeClr val="tx2"/>
                </a:solidFill>
              </a:rPr>
              <a:t>4</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007392961"/>
              </p:ext>
            </p:extLst>
          </p:nvPr>
        </p:nvGraphicFramePr>
        <p:xfrm>
          <a:off x="685800" y="1752600"/>
          <a:ext cx="7772400" cy="2153728"/>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11-15/0752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a:t>
                      </a:r>
                      <a:r>
                        <a:rPr lang="en-US" sz="1600" dirty="0" smtClean="0"/>
                        <a:t>July 2015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7080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r>
              <a:tr h="37080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0279502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37</a:t>
            </a:fld>
            <a:endParaRPr lang="en-US" altLang="en-US"/>
          </a:p>
        </p:txBody>
      </p:sp>
    </p:spTree>
    <p:extLst>
      <p:ext uri="{BB962C8B-B14F-4D97-AF65-F5344CB8AC3E}">
        <p14:creationId xmlns:p14="http://schemas.microsoft.com/office/powerpoint/2010/main" val="3121738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A998A2D-61C5-4059-AD59-2321A4344035}" type="slidenum">
              <a:rPr lang="en-US" altLang="en-US"/>
              <a:pPr/>
              <a:t>38</a:t>
            </a:fld>
            <a:endParaRPr lang="en-US" altLang="en-US"/>
          </a:p>
        </p:txBody>
      </p:sp>
      <p:sp>
        <p:nvSpPr>
          <p:cNvPr id="440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Study Group extension</a:t>
            </a:r>
          </a:p>
        </p:txBody>
      </p:sp>
      <p:sp>
        <p:nvSpPr>
          <p:cNvPr id="44036"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In case extra time is necessary to response to comments on PAR and CSD from 802 EC and </a:t>
            </a:r>
            <a:r>
              <a:rPr lang="en-US" altLang="en-US" sz="2400" b="1" dirty="0" err="1"/>
              <a:t>NesCom</a:t>
            </a:r>
            <a:endParaRPr lang="en-US" altLang="en-US" sz="2400" b="1" dirty="0"/>
          </a:p>
          <a:p>
            <a:pPr lvl="1" algn="just">
              <a:spcBef>
                <a:spcPct val="20000"/>
              </a:spcBef>
              <a:buFontTx/>
              <a:buChar char="•"/>
            </a:pPr>
            <a:endParaRPr lang="en-US" altLang="en-US" sz="2400" dirty="0"/>
          </a:p>
          <a:p>
            <a:r>
              <a:rPr lang="en-GB" altLang="en-US" sz="2400" b="1" dirty="0"/>
              <a:t>    </a:t>
            </a:r>
            <a:endParaRPr lang="en-US" altLang="en-US" sz="2000" dirty="0"/>
          </a:p>
        </p:txBody>
      </p:sp>
      <p:sp>
        <p:nvSpPr>
          <p:cNvPr id="4403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Edward Au (Marvell Semiconductor)</a:t>
            </a:r>
          </a:p>
        </p:txBody>
      </p:sp>
      <p:sp>
        <p:nvSpPr>
          <p:cNvPr id="44038"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Tree>
    <p:extLst>
      <p:ext uri="{BB962C8B-B14F-4D97-AF65-F5344CB8AC3E}">
        <p14:creationId xmlns:p14="http://schemas.microsoft.com/office/powerpoint/2010/main" val="17780796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45C951F-0A00-4EBE-9D2C-4309155E175F}" type="slidenum">
              <a:rPr lang="en-US" altLang="en-US"/>
              <a:pPr/>
              <a:t>39</a:t>
            </a:fld>
            <a:endParaRPr lang="en-US" altLang="en-US"/>
          </a:p>
        </p:txBody>
      </p:sp>
      <p:sp>
        <p:nvSpPr>
          <p:cNvPr id="450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Motion: </a:t>
            </a:r>
            <a:r>
              <a:rPr lang="en-US" altLang="en-US" sz="3200" b="1" dirty="0">
                <a:solidFill>
                  <a:schemeClr val="tx2"/>
                </a:solidFill>
              </a:rPr>
              <a:t>Study Group extension</a:t>
            </a:r>
          </a:p>
        </p:txBody>
      </p:sp>
      <p:sp>
        <p:nvSpPr>
          <p:cNvPr id="45060"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Request the IEEE 802 LMSC to extend the IEEE 802.11 </a:t>
            </a:r>
            <a:r>
              <a:rPr lang="en-US" altLang="en-US" sz="2400" b="1" dirty="0" smtClean="0"/>
              <a:t>NGP Study </a:t>
            </a:r>
            <a:r>
              <a:rPr lang="en-US" altLang="en-US" sz="2400" b="1" dirty="0"/>
              <a:t>Group.</a:t>
            </a:r>
          </a:p>
          <a:p>
            <a:pPr lvl="1" algn="just">
              <a:spcBef>
                <a:spcPct val="20000"/>
              </a:spcBef>
              <a:buFontTx/>
              <a:buChar char="•"/>
            </a:pPr>
            <a:endParaRPr lang="en-US" altLang="en-US" sz="2400" dirty="0"/>
          </a:p>
          <a:p>
            <a:r>
              <a:rPr lang="en-GB" altLang="en-US" sz="2400" b="1" dirty="0"/>
              <a:t>    [Moved by &lt;name&gt; on behalf of &lt;group&gt;</a:t>
            </a:r>
            <a:r>
              <a:rPr lang="en-US" altLang="en-US" sz="2400" b="1" dirty="0"/>
              <a:t>]</a:t>
            </a:r>
            <a:endParaRPr lang="en-GB" altLang="en-US" sz="2400" b="1" dirty="0"/>
          </a:p>
          <a:p>
            <a:r>
              <a:rPr lang="en-GB" altLang="en-US" sz="2400" b="1" dirty="0"/>
              <a:t>    </a:t>
            </a:r>
            <a:r>
              <a:rPr lang="en-GB" altLang="en-US" sz="2400" b="1" dirty="0" smtClean="0"/>
              <a:t>NGP </a:t>
            </a:r>
            <a:r>
              <a:rPr lang="en-GB" altLang="en-US" sz="2400" b="1" dirty="0"/>
              <a:t>Study Group vote: </a:t>
            </a:r>
            <a:endParaRPr lang="en-US" altLang="en-US" sz="2000" dirty="0"/>
          </a:p>
          <a:p>
            <a:pPr algn="just">
              <a:spcBef>
                <a:spcPct val="20000"/>
              </a:spcBef>
              <a:buFontTx/>
              <a:buChar char="•"/>
            </a:pPr>
            <a:r>
              <a:rPr lang="en-US" altLang="en-US" sz="2400" b="1" dirty="0"/>
              <a:t>Move:  </a:t>
            </a:r>
            <a:endParaRPr lang="en-US" altLang="en-US" sz="2400" b="1" dirty="0" smtClean="0"/>
          </a:p>
          <a:p>
            <a:pPr algn="just">
              <a:spcBef>
                <a:spcPct val="20000"/>
              </a:spcBef>
              <a:buFontTx/>
              <a:buChar char="•"/>
            </a:pPr>
            <a:r>
              <a:rPr lang="en-US" altLang="en-US" sz="2400" b="1" dirty="0" smtClean="0"/>
              <a:t>Second:</a:t>
            </a:r>
            <a:endParaRPr lang="en-US" altLang="en-US" sz="2400" b="1" dirty="0"/>
          </a:p>
          <a:p>
            <a:pPr algn="just">
              <a:spcBef>
                <a:spcPct val="20000"/>
              </a:spcBef>
              <a:buFontTx/>
              <a:buChar char="•"/>
            </a:pPr>
            <a:r>
              <a:rPr lang="en-US" altLang="en-US" sz="2400" b="1" dirty="0"/>
              <a:t>Results</a:t>
            </a:r>
            <a:r>
              <a:rPr lang="en-US" altLang="en-US" sz="2400" b="1" dirty="0" smtClean="0"/>
              <a:t>:</a:t>
            </a:r>
            <a:endParaRPr lang="en-US" altLang="en-US" sz="2000" dirty="0"/>
          </a:p>
          <a:p>
            <a:pPr lvl="1">
              <a:spcBef>
                <a:spcPct val="20000"/>
              </a:spcBef>
              <a:buFontTx/>
              <a:buChar char="–"/>
            </a:pPr>
            <a:endParaRPr lang="en-US" altLang="en-US" sz="2000" dirty="0"/>
          </a:p>
        </p:txBody>
      </p:sp>
      <p:sp>
        <p:nvSpPr>
          <p:cNvPr id="450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Edward Au (Marvell Semiconductor)</a:t>
            </a:r>
          </a:p>
        </p:txBody>
      </p:sp>
      <p:sp>
        <p:nvSpPr>
          <p:cNvPr id="45062"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2015</a:t>
            </a:r>
          </a:p>
        </p:txBody>
      </p:sp>
    </p:spTree>
    <p:extLst>
      <p:ext uri="{BB962C8B-B14F-4D97-AF65-F5344CB8AC3E}">
        <p14:creationId xmlns:p14="http://schemas.microsoft.com/office/powerpoint/2010/main" val="2129321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40</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 - modified</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39949127"/>
              </p:ext>
            </p:extLst>
          </p:nvPr>
        </p:nvGraphicFramePr>
        <p:xfrm>
          <a:off x="685800" y="1447800"/>
          <a:ext cx="8077200" cy="4985373"/>
        </p:xfrm>
        <a:graphic>
          <a:graphicData uri="http://schemas.openxmlformats.org/drawingml/2006/table">
            <a:tbl>
              <a:tblPr/>
              <a:tblGrid>
                <a:gridCol w="2375647"/>
                <a:gridCol w="5701553"/>
              </a:tblGrid>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191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397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NesCom</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Approval on PAR and CSD </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24/Sep. 4th submittal deadline)</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Nov. </a:t>
                      </a:r>
                      <a:r>
                        <a:rPr kumimoji="0" lang="en-US" altLang="en-US" sz="1600" b="0" i="0" u="none" strike="sng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(targeted)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41</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Sep.</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ts val="1225"/>
              </a:spcBef>
              <a:buFontTx/>
              <a:buChar char="•"/>
            </a:pPr>
            <a:r>
              <a:rPr lang="en-US" altLang="en-US" sz="2400" dirty="0"/>
              <a:t>Subject to approval </a:t>
            </a:r>
            <a:r>
              <a:rPr lang="en-US" altLang="en-US" sz="2400" dirty="0" smtClean="0"/>
              <a:t>of </a:t>
            </a:r>
            <a:r>
              <a:rPr lang="en-US" altLang="en-US" sz="2400" dirty="0"/>
              <a:t>PAR by EC and </a:t>
            </a:r>
            <a:r>
              <a:rPr lang="en-US" altLang="en-US" sz="2400" dirty="0" err="1"/>
              <a:t>NesCom</a:t>
            </a:r>
            <a:r>
              <a:rPr lang="en-US" altLang="en-US" sz="2400" dirty="0"/>
              <a:t>, continue with discussion and presentations that are relevant to the Study Group </a:t>
            </a:r>
            <a:r>
              <a:rPr lang="en-US" altLang="en-US" sz="2400" dirty="0" smtClean="0"/>
              <a:t>topics.</a:t>
            </a:r>
            <a:endParaRPr lang="en-US" altLang="en-US" sz="2400" dirty="0"/>
          </a:p>
          <a:p>
            <a:pPr lvl="0" eaLnBrk="1" hangingPunct="1">
              <a:buFont typeface="Arial" panose="020B0604020202020204" pitchFamily="34" charset="0"/>
              <a:buChar char="•"/>
            </a:pPr>
            <a:endParaRPr lang="en-US" altLang="en-US" sz="2400" dirty="0">
              <a:solidFill>
                <a:srgbClr val="000000"/>
              </a:solidFill>
            </a:endParaRPr>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42</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Sep. 2</a:t>
            </a:r>
            <a:r>
              <a:rPr lang="en-US" altLang="en-US" sz="2400" b="1" baseline="30000" dirty="0" smtClean="0"/>
              <a:t>nd</a:t>
            </a:r>
            <a:r>
              <a:rPr lang="en-US" altLang="en-US" sz="2400" b="1" dirty="0" smtClean="0"/>
              <a:t> 10:00 </a:t>
            </a:r>
            <a:r>
              <a:rPr lang="en-US" altLang="en-US" sz="2400" b="1" dirty="0" smtClean="0"/>
              <a:t>ET for 1hr. </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endParaRPr lang="en-US" altLang="en-US" sz="2000" dirty="0"/>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43</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Sep. 2</a:t>
            </a:r>
            <a:r>
              <a:rPr lang="en-US" altLang="en-US" sz="2400" b="1" baseline="30000" dirty="0" smtClean="0"/>
              <a:t>nd</a:t>
            </a:r>
            <a:r>
              <a:rPr lang="en-US" altLang="en-US" sz="2400" b="1" dirty="0" smtClean="0"/>
              <a:t> 10:00 </a:t>
            </a:r>
            <a:r>
              <a:rPr lang="en-US" altLang="en-US" sz="2400" b="1" dirty="0" smtClean="0"/>
              <a:t>ET for 1hr. </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smtClean="0"/>
              <a:t>Motion:</a:t>
            </a:r>
            <a:endParaRPr lang="en-US" altLang="en-US" sz="2000" dirty="0"/>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endParaRPr lang="en-US" altLang="en-US" sz="2000" dirty="0"/>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2015 </a:t>
            </a:r>
            <a:endParaRPr lang="en-US" altLang="en-US" sz="1800" dirty="0" smtClean="0"/>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146009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44</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45</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Adjourned</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46</a:t>
            </a:fld>
            <a:endParaRPr lang="en-US" altLang="en-US"/>
          </a:p>
        </p:txBody>
      </p:sp>
    </p:spTree>
    <p:extLst>
      <p:ext uri="{BB962C8B-B14F-4D97-AF65-F5344CB8AC3E}">
        <p14:creationId xmlns:p14="http://schemas.microsoft.com/office/powerpoint/2010/main" val="2538056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47</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48</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TBD.</a:t>
            </a:r>
          </a:p>
          <a:p>
            <a:pPr marL="0" indent="0">
              <a:buNone/>
            </a:pP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49</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July 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July 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50</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http://standards.ieee.org/develop/policies/bylaws/sect6-7.html#6</a:t>
            </a:r>
            <a:r>
              <a:rPr lang="en-US" altLang="en-US" sz="2100" i="1" dirty="0" smtClean="0"/>
              <a:t> </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http://standards.ieee.org/about/sasb/patcom/materials.html</a:t>
            </a:r>
            <a:r>
              <a:rPr lang="en-US" altLang="en-US" sz="2100" i="1" dirty="0" smtClean="0"/>
              <a:t> </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42061</TotalTime>
  <Words>2644</Words>
  <Application>Microsoft Office PowerPoint</Application>
  <PresentationFormat>On-screen Show (4:3)</PresentationFormat>
  <Paragraphs>620</Paragraphs>
  <Slides>50</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MS PGothic</vt:lpstr>
      <vt:lpstr>MS PGothic</vt:lpstr>
      <vt:lpstr>Arial</vt:lpstr>
      <vt:lpstr>Helvetica</vt:lpstr>
      <vt:lpstr>Monotype Sorts</vt:lpstr>
      <vt:lpstr>Times New Roman</vt:lpstr>
      <vt:lpstr>802-11-Submission</vt:lpstr>
      <vt:lpstr>Document</vt:lpstr>
      <vt:lpstr>NGP SG July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Presentations</vt:lpstr>
      <vt:lpstr>Remainder to do attendance</vt:lpstr>
      <vt:lpstr>Recess</vt:lpstr>
      <vt:lpstr>PowerPoint Presentation</vt:lpstr>
      <vt:lpstr>PowerPoint Presentation</vt:lpstr>
      <vt:lpstr>PowerPoint Presentation</vt:lpstr>
      <vt:lpstr>Presentations</vt:lpstr>
      <vt:lpstr>PowerPoint Presentation</vt:lpstr>
      <vt:lpstr>PowerPoint Presentation</vt:lpstr>
      <vt:lpstr>PowerPoint Presentation</vt:lpstr>
      <vt:lpstr>Presentations</vt:lpstr>
      <vt:lpstr>PowerPoint Presentation</vt:lpstr>
      <vt:lpstr>PowerPoint Presentation</vt:lpstr>
      <vt:lpstr>PowerPoint Presentation</vt:lpstr>
      <vt:lpstr>Presentations</vt:lpstr>
      <vt:lpstr>PowerPoint Presentation</vt:lpstr>
      <vt:lpstr>PowerPoint Presentation</vt:lpstr>
      <vt:lpstr>PowerPoint Presentation</vt:lpstr>
      <vt:lpstr>PowerPoint Presentation</vt:lpstr>
      <vt:lpstr>PowerPoint Presentation</vt:lpstr>
      <vt:lpstr>PowerPoint Presentation</vt:lpstr>
      <vt:lpstr>Remainder to do attendance</vt:lpstr>
      <vt:lpstr>AOB?</vt:lpstr>
      <vt:lpstr>Adjourned</vt:lpstr>
      <vt:lpstr>Backup</vt:lpstr>
      <vt:lpstr>Some history</vt:lpstr>
      <vt:lpstr>Motion to release of PAR and CSD to WG approval</vt:lpstr>
      <vt:lpstr>Motions and strawpolls as needed</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1520</cp:revision>
  <cp:lastPrinted>2014-11-04T15:04:57Z</cp:lastPrinted>
  <dcterms:created xsi:type="dcterms:W3CDTF">2007-04-17T18:10:23Z</dcterms:created>
  <dcterms:modified xsi:type="dcterms:W3CDTF">2015-07-13T16:21:04Z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