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270" r:id="rId3"/>
    <p:sldId id="274" r:id="rId4"/>
    <p:sldId id="353" r:id="rId5"/>
    <p:sldId id="374" r:id="rId6"/>
    <p:sldId id="360" r:id="rId7"/>
    <p:sldId id="378" r:id="rId8"/>
    <p:sldId id="376" r:id="rId9"/>
    <p:sldId id="377" r:id="rId10"/>
    <p:sldId id="275" r:id="rId11"/>
    <p:sldId id="382" r:id="rId12"/>
    <p:sldId id="380" r:id="rId13"/>
    <p:sldId id="394" r:id="rId14"/>
    <p:sldId id="391" r:id="rId15"/>
    <p:sldId id="389" r:id="rId16"/>
    <p:sldId id="393" r:id="rId17"/>
    <p:sldId id="383" r:id="rId18"/>
    <p:sldId id="379" r:id="rId19"/>
    <p:sldId id="381" r:id="rId20"/>
    <p:sldId id="390" r:id="rId21"/>
    <p:sldId id="395" r:id="rId22"/>
    <p:sldId id="327" r:id="rId23"/>
    <p:sldId id="384" r:id="rId24"/>
    <p:sldId id="386" r:id="rId25"/>
    <p:sldId id="399" r:id="rId26"/>
    <p:sldId id="400" r:id="rId27"/>
    <p:sldId id="401" r:id="rId28"/>
    <p:sldId id="402" r:id="rId29"/>
    <p:sldId id="403" r:id="rId30"/>
    <p:sldId id="396" r:id="rId31"/>
    <p:sldId id="385" r:id="rId32"/>
    <p:sldId id="388" r:id="rId33"/>
    <p:sldId id="392" r:id="rId34"/>
    <p:sldId id="301" r:id="rId3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802.11-15/0747r6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802.11-15/0747r6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6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802.11-15/0747r6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4" y="96238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4" y="900062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50C5B5DA-74EF-4A2B-A34A-9D573E41B0FA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802.11-15/0747r6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802.11-15/0747r6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17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24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68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98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439" y="9001125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89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46113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20439" y="9001125"/>
            <a:ext cx="289303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7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870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667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802.11-15/0747r6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package" Target="../embeddings/Microsoft_Excel_Worksheet1.xlsx"/><Relationship Id="rId4" Type="http://schemas.openxmlformats.org/officeDocument/2006/relationships/hyperlink" Target="https://mentor.ieee.org/802.11/dcn/15/11-15-0926-02-00ai-p802-11ai-report-to-ec-on-conditional-approval-to-go-to-sponsor-ballot.ppt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30-09-0ngp-ngp-par-draft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262-04-0ngp-csd-working-draft.doc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844-01-0000-draft-25th-anniversary-press-release.doc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6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2015-07-17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02715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August 7, 14, 28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943600"/>
            <a:ext cx="924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</a:t>
            </a:r>
            <a:r>
              <a:rPr lang="en-US" sz="1800" dirty="0" smtClean="0"/>
              <a:t>: Moved: Marc </a:t>
            </a:r>
            <a:r>
              <a:rPr lang="en-US" sz="1800" dirty="0" err="1" smtClean="0"/>
              <a:t>Emmelman</a:t>
            </a:r>
            <a:r>
              <a:rPr lang="en-US" sz="1800" dirty="0" smtClean="0"/>
              <a:t>, Seconded: Rich Kennedy, Result: 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Edward Au as </a:t>
            </a:r>
            <a:r>
              <a:rPr lang="en-US" sz="2400" dirty="0" err="1" smtClean="0"/>
              <a:t>TGay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Guido Hiertz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Lei Wang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4.2: </a:t>
            </a:r>
            <a:r>
              <a:rPr lang="en-US" sz="1800" i="1" dirty="0"/>
              <a:t>The TG Chair shall be appointed by the WG Chair and confirmed by a WG majority approval</a:t>
            </a:r>
            <a:r>
              <a:rPr lang="en-US" sz="1800" i="1" dirty="0" smtClean="0"/>
              <a:t>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result: Edward Au as 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8535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WNG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Jim Lansford as WNG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Tim Godfrey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</a:t>
            </a:r>
            <a:r>
              <a:rPr lang="en-US" altLang="en-US" sz="1800" dirty="0" smtClean="0"/>
              <a:t>6.6</a:t>
            </a:r>
            <a:r>
              <a:rPr lang="en-US" altLang="en-US" sz="1800" dirty="0" smtClean="0"/>
              <a:t>: </a:t>
            </a:r>
            <a:r>
              <a:rPr lang="en-US" sz="1800" i="1" dirty="0"/>
              <a:t>The Standing Committee Chair is appointed by the WG Chair and is re-affirmed by the WG majority </a:t>
            </a:r>
            <a:r>
              <a:rPr lang="en-US" sz="1800" i="1" dirty="0" smtClean="0"/>
              <a:t>approval.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666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11-14/0629r11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Michael Fischer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47-0-2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12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 Rebuttal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Move to approve the Rebuttal to 802.15 regarding the 802.15.3 Revision PAR as shown on slide 18 of doc 11-15/753r3.</a:t>
            </a:r>
          </a:p>
          <a:p>
            <a:r>
              <a:rPr lang="en-GB" dirty="0" smtClean="0"/>
              <a:t>Moved:  Jon Rosdahl on behalf of the SC</a:t>
            </a:r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SC: </a:t>
            </a:r>
            <a:r>
              <a:rPr lang="en-US" sz="2000" dirty="0"/>
              <a:t>Move to approve the Rebuttal to 802.15 regarding the 802.15.3 Revision PAR as shown on slide 18 of doc 11-15/753r3.</a:t>
            </a:r>
          </a:p>
          <a:p>
            <a:r>
              <a:rPr lang="en-US" sz="2000" dirty="0"/>
              <a:t>Moved: Stuart KERRY 2</a:t>
            </a:r>
            <a:r>
              <a:rPr lang="en-US" sz="2000" baseline="30000" dirty="0"/>
              <a:t>nd</a:t>
            </a:r>
            <a:r>
              <a:rPr lang="en-US" sz="2000" dirty="0"/>
              <a:t>: Adrian STEPHENS</a:t>
            </a:r>
          </a:p>
          <a:p>
            <a:r>
              <a:rPr lang="en-US" sz="2000" dirty="0"/>
              <a:t>PAR Review SC Results: 3-0-0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</a:t>
            </a:r>
            <a:r>
              <a:rPr lang="en-GB" dirty="0"/>
              <a:t>Stephen McCann </a:t>
            </a:r>
            <a:r>
              <a:rPr lang="en-GB" dirty="0" smtClean="0"/>
              <a:t> on behalf of the Publicity SC 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Stuart Kerry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46-0-2 Passes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sz="2000" dirty="0" smtClean="0"/>
              <a:t>In the SC: </a:t>
            </a:r>
            <a:r>
              <a:rPr lang="en-GB" sz="2000" dirty="0"/>
              <a:t>Adrian</a:t>
            </a:r>
            <a:r>
              <a:rPr lang="en-US" sz="2000" dirty="0"/>
              <a:t> Stephens, </a:t>
            </a:r>
            <a:r>
              <a:rPr lang="en-GB" sz="2000" dirty="0"/>
              <a:t>Seconded: Stuart Kerry. Yes: 7</a:t>
            </a:r>
            <a:r>
              <a:rPr lang="en-US" sz="2000" dirty="0"/>
              <a:t>, </a:t>
            </a:r>
            <a:r>
              <a:rPr lang="en-GB" sz="2000" dirty="0"/>
              <a:t>No: 0, Abstain: 0</a:t>
            </a:r>
            <a:r>
              <a:rPr lang="en-US" sz="2000" dirty="0"/>
              <a:t>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The </a:t>
            </a:r>
            <a:r>
              <a:rPr lang="en-AU" dirty="0"/>
              <a:t>IEEE 802.11 WG recommends to the IEEE 802 EC that the resolutions of comments in the FDIS ballots as documented in </a:t>
            </a:r>
            <a:r>
              <a:rPr lang="en-US" dirty="0"/>
              <a:t>IEEE 802.11-15/0958r0 be</a:t>
            </a:r>
            <a:r>
              <a:rPr lang="en-AU" dirty="0"/>
              <a:t> forwarded to 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Jim Lansford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48-0-0 Passes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1066800"/>
          </a:xfrm>
        </p:spPr>
        <p:txBody>
          <a:bodyPr/>
          <a:lstStyle/>
          <a:p>
            <a:r>
              <a:rPr lang="en-US" altLang="en-US" dirty="0" smtClean="0"/>
              <a:t>Motion for EC Approval on P802.11ai D6.0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lvl="0"/>
            <a:r>
              <a:rPr lang="en-GB" dirty="0"/>
              <a:t>Approve document </a:t>
            </a:r>
            <a:r>
              <a:rPr lang="en-GB" dirty="0" smtClean="0"/>
              <a:t>11-15-0926r2 as </a:t>
            </a:r>
            <a:r>
              <a:rPr lang="en-GB" dirty="0"/>
              <a:t>the report to the </a:t>
            </a:r>
            <a:r>
              <a:rPr lang="en-GB" dirty="0" smtClean="0"/>
              <a:t>IEEE 802 </a:t>
            </a:r>
            <a:r>
              <a:rPr lang="en-GB" dirty="0"/>
              <a:t>Executive </a:t>
            </a:r>
            <a:r>
              <a:rPr lang="en-GB" dirty="0" smtClean="0"/>
              <a:t>Committee on </a:t>
            </a:r>
            <a:r>
              <a:rPr lang="en-GB" dirty="0"/>
              <a:t>the requirements for conditional approval to forward </a:t>
            </a:r>
            <a:r>
              <a:rPr lang="en-GB" dirty="0" smtClean="0"/>
              <a:t>Draft P802.11ai/D6.0 </a:t>
            </a:r>
            <a:r>
              <a:rPr lang="en-GB" dirty="0"/>
              <a:t>to sponsor </a:t>
            </a:r>
            <a:r>
              <a:rPr lang="en-GB" dirty="0" smtClean="0"/>
              <a:t>ballot, granting the chair editorial license and</a:t>
            </a:r>
          </a:p>
          <a:p>
            <a:r>
              <a:rPr lang="en-US" dirty="0"/>
              <a:t>Request the IEEE 802 Executive Committee to conditionally approve forwarding </a:t>
            </a:r>
            <a:r>
              <a:rPr lang="en-GB" dirty="0"/>
              <a:t>Draft </a:t>
            </a:r>
            <a:r>
              <a:rPr lang="en-GB" dirty="0" smtClean="0"/>
              <a:t>P802.11ai/D6.0 </a:t>
            </a:r>
            <a:r>
              <a:rPr lang="en-US" dirty="0" smtClean="0"/>
              <a:t>to </a:t>
            </a:r>
            <a:r>
              <a:rPr lang="en-US" dirty="0"/>
              <a:t>sponsor ballot.</a:t>
            </a:r>
          </a:p>
          <a:p>
            <a:r>
              <a:rPr lang="en-US" dirty="0" smtClean="0"/>
              <a:t>Moved: Hiroshi Mano on behalf of the TG</a:t>
            </a:r>
          </a:p>
          <a:p>
            <a:r>
              <a:rPr lang="en-US" dirty="0" smtClean="0"/>
              <a:t>Seconded: Marc </a:t>
            </a:r>
            <a:r>
              <a:rPr lang="en-US" dirty="0" err="1" smtClean="0"/>
              <a:t>Emmelmann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50-0-0 Passes</a:t>
            </a:r>
            <a:endParaRPr lang="en-US" dirty="0" smtClean="0"/>
          </a:p>
          <a:p>
            <a:r>
              <a:rPr lang="en-US" sz="1800" dirty="0" smtClean="0"/>
              <a:t>TG motion result: Moved: Peter Yee, Seconded: Lee Armstrong, Result: 9-0-0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Study </a:t>
            </a:r>
            <a:r>
              <a:rPr lang="en-US" altLang="en-US" sz="3200" b="1" dirty="0">
                <a:solidFill>
                  <a:schemeClr val="tx2"/>
                </a:solidFill>
              </a:rPr>
              <a:t>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extension (</a:t>
            </a:r>
            <a:r>
              <a:rPr lang="en-US" altLang="en-US" sz="3200" dirty="0" smtClean="0">
                <a:solidFill>
                  <a:schemeClr val="tx2"/>
                </a:solidFill>
              </a:rPr>
              <a:t>second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)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</a:t>
            </a:r>
            <a:r>
              <a:rPr lang="en-US" altLang="en-US" sz="2400" b="1" dirty="0" smtClean="0"/>
              <a:t>NGP </a:t>
            </a:r>
            <a:r>
              <a:rPr lang="en-US" altLang="en-US" sz="2400" b="1" dirty="0"/>
              <a:t>Study Group.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Moved:  Jonathan Segev on behalf of the SG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Second: Edward Au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Result: </a:t>
            </a:r>
            <a:r>
              <a:rPr lang="en-US" altLang="en-US" sz="2400" dirty="0" smtClean="0"/>
              <a:t>48-0-1 Passes</a:t>
            </a: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0"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SG result: </a:t>
            </a:r>
            <a:r>
              <a:rPr lang="en-GB" sz="2400" dirty="0"/>
              <a:t>Move: Ganesh </a:t>
            </a:r>
            <a:r>
              <a:rPr lang="en-GB" sz="2400" dirty="0" err="1"/>
              <a:t>Venkatesan</a:t>
            </a:r>
            <a:r>
              <a:rPr lang="en-GB" sz="2400" dirty="0"/>
              <a:t> 2</a:t>
            </a:r>
            <a:r>
              <a:rPr lang="en-GB" sz="2400" baseline="30000" dirty="0"/>
              <a:t>nd</a:t>
            </a:r>
            <a:r>
              <a:rPr lang="en-GB" sz="2400" dirty="0"/>
              <a:t>: Santosh Pandey results: 20-0-1</a:t>
            </a:r>
            <a:endParaRPr 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204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</a:t>
            </a:r>
            <a:r>
              <a:rPr lang="en-US" b="0" dirty="0" smtClean="0"/>
              <a:t>: motions for Monday</a:t>
            </a:r>
          </a:p>
          <a:p>
            <a:pPr lvl="1"/>
            <a:r>
              <a:rPr lang="en-US" b="0" dirty="0" smtClean="0"/>
              <a:t>R1</a:t>
            </a:r>
            <a:r>
              <a:rPr lang="en-US" b="0" dirty="0" smtClean="0"/>
              <a:t>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</a:t>
            </a:r>
            <a:r>
              <a:rPr lang="en-US" dirty="0" smtClean="0"/>
              <a:t>containing motions for Friday </a:t>
            </a:r>
            <a:r>
              <a:rPr lang="en-US" dirty="0" smtClean="0"/>
              <a:t>EC meeting (Plenary session only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To be posted R7: </a:t>
            </a:r>
            <a:r>
              <a:rPr lang="en-US" dirty="0" smtClean="0"/>
              <a:t>containing </a:t>
            </a:r>
            <a:r>
              <a:rPr lang="en-US" dirty="0"/>
              <a:t>motions for Friday EC meeting (Plenary session only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Range Low Power TIG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WG Motion: Form an 802.11 Long Range Low Power (LRLP) </a:t>
            </a:r>
            <a:r>
              <a:rPr lang="en-US" dirty="0" smtClean="0"/>
              <a:t>Topic Interest </a:t>
            </a:r>
            <a:r>
              <a:rPr lang="en-US" dirty="0" smtClean="0"/>
              <a:t>Group (TIG) to accomplish the following tasks: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Specify LRLP requirements and use cases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Establish technical feasibility of achieving the requirements for range, power consumption, and integration with 802.11 and coexistence with other 802 wireless protocols</a:t>
            </a:r>
          </a:p>
          <a:p>
            <a:pPr marL="85725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/>
              <a:t>Generate the technical material needed to initiate standardization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The TIG will generate a report containing the results of these tasks within four 802.11 sessions.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Mover: Tim Godfrey</a:t>
            </a:r>
            <a:r>
              <a:rPr lang="en-US" b="1" dirty="0" smtClean="0"/>
              <a:t>	</a:t>
            </a:r>
            <a:r>
              <a:rPr lang="en-US" b="1" dirty="0" smtClean="0"/>
              <a:t>Seconder: Michael Fischer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Result: 43-0-7 Passes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LRLP TIG</a:t>
            </a:r>
            <a:r>
              <a:rPr lang="en-US" altLang="en-US" dirty="0" smtClean="0"/>
              <a:t> </a:t>
            </a:r>
            <a:r>
              <a:rPr lang="en-US" altLang="en-US" dirty="0" smtClean="0"/>
              <a:t>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smtClean="0"/>
              <a:t>Tim Godfrey as LRLP </a:t>
            </a:r>
            <a:r>
              <a:rPr lang="en-US" sz="2400" dirty="0" smtClean="0"/>
              <a:t>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Stuart Kerry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Michael Fischer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1760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4.09 Approve FedEx Shipping Charge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 the payment of FedEx shipping charges related to the 802.11 anniversary give-aways not to exceed $400.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Result: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5.031 </a:t>
            </a:r>
            <a:r>
              <a:rPr lang="en-GB" dirty="0" err="1" smtClean="0"/>
              <a:t>TGai</a:t>
            </a:r>
            <a:r>
              <a:rPr lang="en-GB" dirty="0" smtClean="0"/>
              <a:t> </a:t>
            </a:r>
            <a:r>
              <a:rPr lang="en-GB" dirty="0" smtClean="0"/>
              <a:t>Conditional Approval</a:t>
            </a:r>
            <a:r>
              <a:rPr lang="en-GB" baseline="0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As defined in </a:t>
            </a:r>
            <a:r>
              <a:rPr lang="en-GB" dirty="0"/>
              <a:t>IEEE LMSC Operations Manual </a:t>
            </a:r>
            <a:r>
              <a:rPr lang="en-GB" dirty="0" smtClean="0"/>
              <a:t> (</a:t>
            </a:r>
            <a:r>
              <a:rPr lang="en-GB" dirty="0"/>
              <a:t>7 Nov 2014), clause </a:t>
            </a:r>
            <a:r>
              <a:rPr lang="en-GB" dirty="0" smtClean="0"/>
              <a:t>12,  conditionally approve sending IEEE P802.11ai /D6.0 to Sponsor Ballot.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1800" dirty="0" smtClean="0"/>
              <a:t>In the WG: </a:t>
            </a:r>
            <a:r>
              <a:rPr lang="en-US" sz="1800" dirty="0"/>
              <a:t>Moved: Hiroshi Mano on behalf of the </a:t>
            </a:r>
            <a:r>
              <a:rPr lang="en-US" sz="1800" dirty="0" smtClean="0"/>
              <a:t>TG, Seconded</a:t>
            </a:r>
            <a:r>
              <a:rPr lang="en-US" sz="1800" dirty="0"/>
              <a:t>: Marc </a:t>
            </a:r>
            <a:r>
              <a:rPr lang="en-US" sz="1800" dirty="0" err="1" smtClean="0"/>
              <a:t>Emmelmann</a:t>
            </a:r>
            <a:r>
              <a:rPr lang="en-US" sz="1800" dirty="0" smtClean="0"/>
              <a:t>, Result</a:t>
            </a:r>
            <a:r>
              <a:rPr lang="en-US" sz="1800" dirty="0"/>
              <a:t>: 50-0-0 Passes</a:t>
            </a:r>
          </a:p>
          <a:p>
            <a:r>
              <a:rPr lang="en-GB" sz="1800" dirty="0" smtClean="0"/>
              <a:t>See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mentor.ieee.org/802.11/dcn/15/11-15-0926-02-00ai-p802-11ai-report-to-ec-on-conditional-approval-to-go-to-sponsor-ballot.pptx</a:t>
            </a:r>
            <a:r>
              <a:rPr lang="en-GB" sz="1800" dirty="0" smtClean="0"/>
              <a:t>  and pdf of remaining unsatisfied comments: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806300"/>
              </p:ext>
            </p:extLst>
          </p:nvPr>
        </p:nvGraphicFramePr>
        <p:xfrm>
          <a:off x="7467600" y="4343400"/>
          <a:ext cx="142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Arbeitsblatt" showAsIcon="1" r:id="rId5" imgW="1066800" imgH="419100" progId="Excel.Sheet.12">
                  <p:embed/>
                </p:oleObj>
              </mc:Choice>
              <mc:Fallback>
                <p:oleObj name="Arbeitsblatt" showAsIcon="1" r:id="rId5" imgW="1066800" imgH="419100" progId="Excel.Sheet.12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343400"/>
                        <a:ext cx="1422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5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5.033 Next </a:t>
            </a:r>
            <a:r>
              <a:rPr lang="en-GB" dirty="0" smtClean="0"/>
              <a:t>Generation </a:t>
            </a:r>
            <a:r>
              <a:rPr lang="en-GB" dirty="0" smtClean="0"/>
              <a:t>Positioning to </a:t>
            </a:r>
            <a:r>
              <a:rPr lang="en-GB" dirty="0" err="1" smtClean="0"/>
              <a:t>NesCom</a:t>
            </a:r>
            <a:r>
              <a:rPr lang="en-GB" dirty="0" smtClean="0"/>
              <a:t>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CA" altLang="ko-KR" dirty="0" smtClean="0">
                <a:ea typeface="굴림" panose="020B0600000101010101" pitchFamily="34" charset="-127"/>
              </a:rPr>
              <a:t>Approve sending the PAR in the PAR document cited below for </a:t>
            </a:r>
            <a:r>
              <a:rPr lang="en-CA" altLang="ko-KR" dirty="0" smtClean="0">
                <a:ea typeface="굴림" panose="020B0600000101010101" pitchFamily="34" charset="-127"/>
              </a:rPr>
              <a:t>P802.11az </a:t>
            </a:r>
            <a:r>
              <a:rPr lang="en-CA" altLang="ko-KR" dirty="0" smtClean="0">
                <a:ea typeface="굴림" panose="020B0600000101010101" pitchFamily="34" charset="-127"/>
              </a:rPr>
              <a:t>to </a:t>
            </a:r>
            <a:r>
              <a:rPr lang="en-CA" altLang="ko-KR" dirty="0" err="1" smtClean="0">
                <a:ea typeface="굴림" panose="020B0600000101010101" pitchFamily="34" charset="-127"/>
              </a:rPr>
              <a:t>NesCom</a:t>
            </a:r>
            <a:endParaRPr lang="en-CA" altLang="ko-KR" dirty="0" smtClean="0">
              <a:ea typeface="굴림" panose="020B0600000101010101" pitchFamily="34" charset="-127"/>
            </a:endParaRPr>
          </a:p>
          <a:p>
            <a:r>
              <a:rPr lang="en-CA" altLang="ko-KR" dirty="0" smtClean="0">
                <a:ea typeface="굴림" panose="020B0600000101010101" pitchFamily="34" charset="-127"/>
              </a:rPr>
              <a:t>And confirm the PAR and CSD cited below</a:t>
            </a:r>
          </a:p>
          <a:p>
            <a:pPr lvl="1"/>
            <a:r>
              <a:rPr lang="en-GB" altLang="en-US" dirty="0" smtClean="0"/>
              <a:t>PAR document: </a:t>
            </a:r>
            <a:r>
              <a:rPr lang="en-GB" altLang="en-US" dirty="0">
                <a:hlinkClick r:id="rId3"/>
              </a:rPr>
              <a:t>https://</a:t>
            </a:r>
            <a:r>
              <a:rPr lang="en-GB" altLang="en-US" dirty="0" smtClean="0">
                <a:hlinkClick r:id="rId3"/>
              </a:rPr>
              <a:t>mentor.ieee.org/802.11/dcn/15/11-15-0030-09-0ngp-ngp-par-draft.docx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CSD document</a:t>
            </a:r>
            <a:r>
              <a:rPr lang="en-GB" altLang="en-US" dirty="0" smtClean="0"/>
              <a:t>: </a:t>
            </a:r>
            <a:r>
              <a:rPr lang="en-GB" altLang="en-US" dirty="0">
                <a:hlinkClick r:id="rId4"/>
              </a:rPr>
              <a:t>https://</a:t>
            </a:r>
            <a:r>
              <a:rPr lang="en-GB" altLang="en-US" dirty="0" smtClean="0">
                <a:hlinkClick r:id="rId4"/>
              </a:rPr>
              <a:t>mentor.ieee.org/802.11/dcn/15/11-15-0262-04-0ngp-csd-working-draft.docx</a:t>
            </a:r>
            <a:r>
              <a:rPr lang="en-GB" altLang="en-US" dirty="0" smtClean="0"/>
              <a:t> </a:t>
            </a:r>
          </a:p>
          <a:p>
            <a:pPr lvl="1"/>
            <a:r>
              <a:rPr lang="en-GB" altLang="en-US" dirty="0" smtClean="0"/>
              <a:t>In </a:t>
            </a:r>
            <a:r>
              <a:rPr lang="en-GB" altLang="en-US" dirty="0" smtClean="0"/>
              <a:t>the WG:  </a:t>
            </a:r>
            <a:r>
              <a:rPr lang="en-GB" altLang="en-US" dirty="0" smtClean="0"/>
              <a:t>PAR approval result</a:t>
            </a:r>
            <a:r>
              <a:rPr lang="en-GB" altLang="en-US" dirty="0"/>
              <a:t>: 118-0-1 </a:t>
            </a:r>
            <a:r>
              <a:rPr lang="en-GB" altLang="en-US" dirty="0" smtClean="0"/>
              <a:t>Passes, CSD approval result: 123-0-2</a:t>
            </a:r>
            <a:endParaRPr lang="en-GB" altLang="en-US" dirty="0"/>
          </a:p>
          <a:p>
            <a:r>
              <a:rPr lang="en-GB" altLang="en-US" dirty="0" smtClean="0"/>
              <a:t>Moved</a:t>
            </a:r>
            <a:r>
              <a:rPr lang="en-GB" altLang="en-US" dirty="0" smtClean="0"/>
              <a:t>: Adrian Stephens</a:t>
            </a:r>
          </a:p>
          <a:p>
            <a:r>
              <a:rPr lang="en-GB" altLang="en-US" dirty="0" smtClean="0"/>
              <a:t>Seconded: Jon Rosdahl</a:t>
            </a:r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</a:t>
            </a:r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</a:t>
            </a:r>
            <a:r>
              <a:rPr lang="en-US" sz="2000" b="0" dirty="0" smtClean="0"/>
              <a:t>WLAN 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098916" y="5481639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3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24036"/>
          </a:xfrm>
        </p:spPr>
        <p:txBody>
          <a:bodyPr/>
          <a:lstStyle/>
          <a:p>
            <a:r>
              <a:rPr lang="en-US" dirty="0" smtClean="0"/>
              <a:t>What do we have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28602"/>
            <a:ext cx="8604956" cy="4565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Main </a:t>
            </a:r>
            <a:r>
              <a:rPr lang="en-US" sz="1800" dirty="0"/>
              <a:t>items </a:t>
            </a:r>
            <a:r>
              <a:rPr lang="en-GB" sz="1800" dirty="0"/>
              <a:t>addressed </a:t>
            </a:r>
            <a:r>
              <a:rPr lang="en-US" sz="1800" dirty="0"/>
              <a:t>by </a:t>
            </a:r>
            <a:r>
              <a:rPr lang="en-US" sz="1800" dirty="0" smtClean="0"/>
              <a:t>FTM introduction to REVmc: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1:N operation - AP STA: non AP STA lead usage model.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Multi </a:t>
            </a:r>
            <a:r>
              <a:rPr lang="en-US" sz="1600" dirty="0"/>
              <a:t>channel </a:t>
            </a:r>
            <a:r>
              <a:rPr lang="en-US" sz="1600" dirty="0" smtClean="0"/>
              <a:t>operation: APs </a:t>
            </a:r>
            <a:r>
              <a:rPr lang="en-US" sz="1600" dirty="0"/>
              <a:t>STA have a fixed operating channel while non AP STA move between AP </a:t>
            </a:r>
            <a:r>
              <a:rPr lang="en-US" sz="1600" dirty="0" smtClean="0"/>
              <a:t>STA’s channels</a:t>
            </a:r>
            <a:r>
              <a:rPr lang="en-US" sz="1600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Non </a:t>
            </a:r>
            <a:r>
              <a:rPr lang="en-US" sz="1600" dirty="0"/>
              <a:t>associated operation </a:t>
            </a:r>
            <a:r>
              <a:rPr lang="en-US" sz="1600" dirty="0" smtClean="0"/>
              <a:t>mode, multiple </a:t>
            </a:r>
            <a:r>
              <a:rPr lang="en-US" sz="1600" dirty="0"/>
              <a:t>ranges </a:t>
            </a:r>
            <a:r>
              <a:rPr lang="en-US" sz="1600" dirty="0" smtClean="0"/>
              <a:t>are required </a:t>
            </a:r>
            <a:r>
              <a:rPr lang="en-US" sz="1600" dirty="0"/>
              <a:t>to obtain single </a:t>
            </a:r>
            <a:r>
              <a:rPr lang="en-US" sz="1600" dirty="0" smtClean="0"/>
              <a:t>fix.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Support </a:t>
            </a:r>
            <a:r>
              <a:rPr lang="en-US" sz="1600" dirty="0"/>
              <a:t>for AP Location DB protocol</a:t>
            </a:r>
            <a:r>
              <a:rPr lang="en-US" sz="1600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 smtClean="0"/>
              <a:t>We already start seeing industry interest as ITA such as the WFA develop certification program for this technology.</a:t>
            </a:r>
            <a:endParaRPr lang="en-US" sz="18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pic>
        <p:nvPicPr>
          <p:cNvPr id="7" name="Picture 2" descr="http://upload.wikimedia.org/wikipedia/commons/thumb/c/c3/3spheres.svg/1000px-3spher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897" y="3797323"/>
            <a:ext cx="2609604" cy="2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86" y="4000763"/>
            <a:ext cx="295427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4358640" y="4807507"/>
            <a:ext cx="2104256" cy="745729"/>
            <a:chOff x="520699" y="4414500"/>
            <a:chExt cx="2295526" cy="982056"/>
          </a:xfrm>
        </p:grpSpPr>
        <p:pic>
          <p:nvPicPr>
            <p:cNvPr id="12" name="Picture 5" descr="r_2^2=(x-d)^2+y^2+z^2 \, 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4794421"/>
              <a:ext cx="185737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r_3^2=(x-i)^2+(y-j)^2+z^2 \, 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700" y="5177481"/>
              <a:ext cx="2295525" cy="21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r_1^2=x^2+y^2+z^2 \,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699" y="4414500"/>
              <a:ext cx="1381125" cy="228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21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521421" y="3100323"/>
            <a:ext cx="2359786" cy="2773426"/>
            <a:chOff x="4591526" y="692696"/>
            <a:chExt cx="4536504" cy="53825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526" y="692696"/>
              <a:ext cx="4536504" cy="5138694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 bwMode="auto">
            <a:xfrm>
              <a:off x="6660232" y="5741832"/>
              <a:ext cx="2160240" cy="33341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660232" y="5374882"/>
              <a:ext cx="2160240" cy="333409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Down Arrow 14"/>
            <p:cNvSpPr/>
            <p:nvPr/>
          </p:nvSpPr>
          <p:spPr bwMode="auto">
            <a:xfrm rot="10800000">
              <a:off x="7670757" y="5437573"/>
              <a:ext cx="127383" cy="351790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 rot="16200000">
              <a:off x="7568697" y="5321452"/>
              <a:ext cx="143763" cy="1240614"/>
            </a:xfrm>
            <a:prstGeom prst="downArrow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8318553" y="5869875"/>
              <a:ext cx="205681" cy="181372"/>
              <a:chOff x="7299002" y="5466539"/>
              <a:chExt cx="806757" cy="405921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7373862" y="5466539"/>
                <a:ext cx="657039" cy="405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flipV="1">
                <a:off x="7299002" y="5466539"/>
                <a:ext cx="806757" cy="37032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53" y="5328748"/>
              <a:ext cx="225372" cy="284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 smtClean="0"/>
              <a:t>New Positioning Usages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4764"/>
            <a:ext cx="8348195" cy="2170670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NGP SG identified several areas of focus beyond that available by the REVmc protocol: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Micro geo-fencing </a:t>
            </a:r>
            <a:r>
              <a:rPr lang="en-US" sz="1400" dirty="0" smtClean="0"/>
              <a:t>(sub 1m accuracy and below)</a:t>
            </a:r>
            <a:r>
              <a:rPr lang="en-US" sz="1800" dirty="0" smtClean="0"/>
              <a:t>.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Direction finding.</a:t>
            </a:r>
          </a:p>
          <a:p>
            <a:pPr marL="62865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Efficient </a:t>
            </a:r>
            <a:r>
              <a:rPr lang="en-US" sz="1800" dirty="0"/>
              <a:t>support for dense deployments,  e.g. sports stadium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12" y="3681478"/>
            <a:ext cx="2115891" cy="208823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9552" y="5987025"/>
            <a:ext cx="5868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900" dirty="0" err="1" smtClean="0">
                <a:solidFill>
                  <a:schemeClr val="tx1"/>
                </a:solidFill>
              </a:rPr>
              <a:t>Aldana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900" dirty="0" err="1" smtClean="0">
                <a:solidFill>
                  <a:schemeClr val="tx1"/>
                </a:solidFill>
              </a:rPr>
              <a:t>Thornycroft</a:t>
            </a:r>
            <a:r>
              <a:rPr lang="en-US" sz="9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9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900" dirty="0" err="1" smtClean="0">
                <a:solidFill>
                  <a:schemeClr val="tx1"/>
                </a:solidFill>
              </a:rPr>
              <a:t>Bajko</a:t>
            </a:r>
            <a:r>
              <a:rPr lang="en-US" sz="9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3267"/>
          </a:xfrm>
        </p:spPr>
        <p:txBody>
          <a:bodyPr/>
          <a:lstStyle/>
          <a:p>
            <a:r>
              <a:rPr lang="en-US" sz="2800" dirty="0"/>
              <a:t>New Positioning Usages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8" y="1304764"/>
            <a:ext cx="8350697" cy="1389955"/>
          </a:xfrm>
        </p:spPr>
        <p:txBody>
          <a:bodyPr/>
          <a:lstStyle/>
          <a:p>
            <a:pPr marL="285750"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NGP SG identified several areas of focus beyond that available by the REVmc protocol</a:t>
            </a:r>
            <a:r>
              <a:rPr lang="en-US" dirty="0" smtClean="0"/>
              <a:t>: 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Efficient support for dense deployments,  e.g. sports </a:t>
            </a:r>
            <a:r>
              <a:rPr lang="en-US" sz="2000" dirty="0" smtClean="0"/>
              <a:t>stadium.</a:t>
            </a:r>
            <a:endParaRPr lang="en-US" sz="2000" dirty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High accuracy positioning for LOS environments (e.g. gaming &lt;0.01m).</a:t>
            </a:r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85800" lvl="2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HP-Aruba Networks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5805264"/>
            <a:ext cx="586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* 11-14-1193/01 – Beyond Indoor Navigation by Jonathan Segev, Carlos </a:t>
            </a:r>
            <a:r>
              <a:rPr lang="en-US" sz="1000" dirty="0" err="1" smtClean="0">
                <a:solidFill>
                  <a:schemeClr val="tx1"/>
                </a:solidFill>
              </a:rPr>
              <a:t>Aldana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pPr marL="0" lvl="1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  11-14-1235/r0 – Scalable Location by Brian Hart, Peter </a:t>
            </a:r>
            <a:r>
              <a:rPr lang="en-US" sz="1000" dirty="0" err="1" smtClean="0">
                <a:solidFill>
                  <a:schemeClr val="tx1"/>
                </a:solidFill>
              </a:rPr>
              <a:t>Thornycroft</a:t>
            </a:r>
            <a:r>
              <a:rPr lang="en-US" sz="1000" dirty="0" smtClean="0">
                <a:solidFill>
                  <a:schemeClr val="tx1"/>
                </a:solidFill>
              </a:rPr>
              <a:t> and Mark Rison.</a:t>
            </a:r>
          </a:p>
          <a:p>
            <a:pPr marL="0" lvl="1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   11-14-1263/r0 – Direction Finding Positioning by James Wang, Gabor </a:t>
            </a:r>
            <a:r>
              <a:rPr lang="en-US" sz="1000" dirty="0" err="1" smtClean="0">
                <a:solidFill>
                  <a:schemeClr val="tx1"/>
                </a:solidFill>
              </a:rPr>
              <a:t>Bajko</a:t>
            </a:r>
            <a:r>
              <a:rPr lang="en-US" sz="1000" dirty="0" smtClean="0">
                <a:solidFill>
                  <a:schemeClr val="tx1"/>
                </a:solidFill>
              </a:rPr>
              <a:t> et-al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3832489"/>
            <a:ext cx="2864339" cy="1606894"/>
          </a:xfrm>
          <a:prstGeom prst="rect">
            <a:avLst/>
          </a:prstGeom>
        </p:spPr>
      </p:pic>
      <p:pic>
        <p:nvPicPr>
          <p:cNvPr id="15" name="Picture 2" descr="Dolphins Offer To Pay For Majority Of Sun Life Stadium Upgra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11" y="3832489"/>
            <a:ext cx="3440627" cy="172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9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6.031 NGP </a:t>
            </a:r>
            <a:r>
              <a:rPr lang="en-GB" dirty="0" smtClean="0"/>
              <a:t>Extension (second)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Extend the 802.11 Next Generation Positioning (NGP) study group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 Jon Rosdahl</a:t>
            </a:r>
          </a:p>
          <a:p>
            <a:r>
              <a:rPr lang="en-GB" dirty="0" smtClean="0"/>
              <a:t>Result:</a:t>
            </a:r>
          </a:p>
          <a:p>
            <a:endParaRPr lang="en-GB" dirty="0" smtClean="0"/>
          </a:p>
          <a:p>
            <a:pPr algn="just"/>
            <a:r>
              <a:rPr lang="en-GB" sz="2000" dirty="0" smtClean="0"/>
              <a:t>In the WG: </a:t>
            </a:r>
            <a:r>
              <a:rPr lang="en-US" altLang="en-US" sz="2000" dirty="0"/>
              <a:t>Moved:  Jonathan Segev on behalf of the </a:t>
            </a:r>
            <a:r>
              <a:rPr lang="en-US" altLang="en-US" sz="2000" dirty="0" smtClean="0"/>
              <a:t>SG,  Second</a:t>
            </a:r>
            <a:r>
              <a:rPr lang="en-US" altLang="en-US" sz="2000" dirty="0"/>
              <a:t>: Edward </a:t>
            </a:r>
            <a:r>
              <a:rPr lang="en-US" altLang="en-US" sz="2000" dirty="0" smtClean="0"/>
              <a:t>Au, Result</a:t>
            </a:r>
            <a:r>
              <a:rPr lang="en-US" altLang="en-US" sz="2000" dirty="0"/>
              <a:t>: 48-0-1 Passes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NGP SG Progress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Interest </a:t>
            </a:r>
            <a:r>
              <a:rPr lang="en-US" sz="2000" dirty="0"/>
              <a:t>continues to be high in the Study Group</a:t>
            </a:r>
          </a:p>
          <a:p>
            <a:pPr lvl="1"/>
            <a:r>
              <a:rPr lang="en-US" sz="1600" dirty="0"/>
              <a:t>An average of 3 meeting slots assigned every F2F meeting</a:t>
            </a:r>
          </a:p>
          <a:p>
            <a:r>
              <a:rPr lang="en-US" sz="2000" dirty="0" smtClean="0"/>
              <a:t>Completed</a:t>
            </a:r>
            <a:endParaRPr lang="en-US" sz="2000" dirty="0"/>
          </a:p>
          <a:p>
            <a:pPr lvl="1"/>
            <a:r>
              <a:rPr lang="en-US" sz="1600" dirty="0"/>
              <a:t>PAR and CSD approved by the Working Group in </a:t>
            </a:r>
            <a:r>
              <a:rPr lang="en-US" sz="1600" dirty="0" smtClean="0"/>
              <a:t> May </a:t>
            </a:r>
            <a:r>
              <a:rPr lang="en-US" sz="1600" dirty="0"/>
              <a:t>2015</a:t>
            </a:r>
          </a:p>
          <a:p>
            <a:pPr lvl="1"/>
            <a:r>
              <a:rPr lang="en-US" sz="1600" dirty="0"/>
              <a:t>The documents are now under review by 802 EC and </a:t>
            </a:r>
            <a:r>
              <a:rPr lang="en-US" sz="1600" dirty="0" err="1"/>
              <a:t>NesCom</a:t>
            </a:r>
            <a:endParaRPr lang="en-US" sz="1600" dirty="0"/>
          </a:p>
          <a:p>
            <a:r>
              <a:rPr lang="en-US" sz="2000" dirty="0"/>
              <a:t>In Progress</a:t>
            </a:r>
          </a:p>
          <a:p>
            <a:pPr lvl="1"/>
            <a:r>
              <a:rPr lang="en-US" sz="1600" dirty="0"/>
              <a:t>Discussions related to </a:t>
            </a:r>
            <a:r>
              <a:rPr lang="en-US" sz="1600" dirty="0" smtClean="0"/>
              <a:t>PAR, CSD, usage </a:t>
            </a:r>
            <a:r>
              <a:rPr lang="en-US" sz="1600" dirty="0"/>
              <a:t>scenarios </a:t>
            </a:r>
            <a:endParaRPr lang="en-US" sz="1600" dirty="0" smtClean="0"/>
          </a:p>
          <a:p>
            <a:r>
              <a:rPr lang="en-US" sz="2000" dirty="0"/>
              <a:t>Justification for SG Extension</a:t>
            </a:r>
          </a:p>
          <a:p>
            <a:pPr lvl="1"/>
            <a:r>
              <a:rPr lang="en-US" sz="1600" dirty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7.031 802.11 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Anniversary Press Release </a:t>
            </a:r>
            <a:r>
              <a:rPr lang="en-GB" baseline="0" dirty="0" smtClean="0"/>
              <a:t>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Approve the press release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mentor.ieee.org/802.11/dcn/15/11-15-0844-01-0000-draft-25th-anniversary-press-release.docx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2000" dirty="0" smtClean="0"/>
              <a:t>In the WG: </a:t>
            </a:r>
            <a:r>
              <a:rPr lang="en-GB" sz="2000" dirty="0"/>
              <a:t>Moved: Stephen McCann  on behalf of the Publicity </a:t>
            </a:r>
            <a:r>
              <a:rPr lang="en-GB" sz="2000" dirty="0" smtClean="0"/>
              <a:t>SC, Seconded</a:t>
            </a:r>
            <a:r>
              <a:rPr lang="en-GB" sz="2000" dirty="0"/>
              <a:t>: Stuart </a:t>
            </a:r>
            <a:r>
              <a:rPr lang="en-GB" sz="2000" dirty="0" smtClean="0"/>
              <a:t>Kerry, Result</a:t>
            </a:r>
            <a:r>
              <a:rPr lang="en-GB" sz="2000" dirty="0"/>
              <a:t>: 46-0-2 Passes</a:t>
            </a:r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7.033 Resolutions </a:t>
            </a:r>
            <a:r>
              <a:rPr lang="en-AU" dirty="0"/>
              <a:t>for the FDIS comments on 802.11ac &amp; 802.11af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AU" dirty="0" smtClean="0"/>
              <a:t> IEEE </a:t>
            </a:r>
            <a:r>
              <a:rPr lang="en-AU" dirty="0"/>
              <a:t>802 EC </a:t>
            </a:r>
            <a:r>
              <a:rPr lang="en-AU" dirty="0" smtClean="0"/>
              <a:t>to forward the resolutions </a:t>
            </a:r>
            <a:r>
              <a:rPr lang="en-AU" dirty="0"/>
              <a:t>of comments in the FDIS ballots as documented in </a:t>
            </a:r>
            <a:r>
              <a:rPr lang="en-US" dirty="0"/>
              <a:t>IEEE 802.11-15/0958r0 </a:t>
            </a:r>
            <a:r>
              <a:rPr lang="en-AU" dirty="0" smtClean="0"/>
              <a:t>to </a:t>
            </a:r>
            <a:r>
              <a:rPr lang="en-AU" dirty="0"/>
              <a:t>ISO/IEC </a:t>
            </a:r>
            <a:r>
              <a:rPr lang="en-AU" dirty="0" smtClean="0"/>
              <a:t>JTC1/SC6.</a:t>
            </a:r>
            <a:endParaRPr lang="en-AU" dirty="0"/>
          </a:p>
          <a:p>
            <a:r>
              <a:rPr lang="en-GB" dirty="0" smtClean="0"/>
              <a:t>Moved:  Adrian Stephens</a:t>
            </a:r>
          </a:p>
          <a:p>
            <a:r>
              <a:rPr lang="en-GB" dirty="0" smtClean="0"/>
              <a:t>Seconded: Jon Rosdahl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sz="2000" dirty="0" smtClean="0"/>
              <a:t>In the </a:t>
            </a:r>
            <a:r>
              <a:rPr lang="en-GB" sz="2000" dirty="0"/>
              <a:t>WG: Moved:  Stephen </a:t>
            </a:r>
            <a:r>
              <a:rPr lang="en-GB" sz="2000" dirty="0" smtClean="0"/>
              <a:t>McCann, Seconded</a:t>
            </a:r>
            <a:r>
              <a:rPr lang="en-GB" sz="2000" dirty="0"/>
              <a:t>: Jim </a:t>
            </a:r>
            <a:r>
              <a:rPr lang="en-GB" sz="2000" dirty="0" smtClean="0"/>
              <a:t>Lansford, Result</a:t>
            </a:r>
            <a:r>
              <a:rPr lang="en-GB" sz="2000" dirty="0"/>
              <a:t>: 48-0-0 Passes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 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11-15/683r6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mentor.ieee.org/802.11/dcn/15/11-15-0683-06-0reg-comments-in-fcc-15-47.docx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Peter Ecclesine</a:t>
            </a:r>
          </a:p>
          <a:p>
            <a:r>
              <a:rPr lang="en-US" altLang="en-US" b="1" dirty="0" smtClean="0"/>
              <a:t>Result:  106-0-2 Passes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Stephen McCann</a:t>
            </a:r>
          </a:p>
          <a:p>
            <a:r>
              <a:rPr lang="en-US" altLang="en-US" b="1" dirty="0" smtClean="0"/>
              <a:t>Result:  Unanimous approval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2015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Motion WG Recirculation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from WGLB213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D5.0 as contained in document 11-15/0772r6, </a:t>
            </a:r>
          </a:p>
          <a:p>
            <a:pPr lvl="1"/>
            <a:r>
              <a:rPr lang="en-US" altLang="ja-JP" dirty="0" smtClean="0"/>
              <a:t> Instruct the editor to incorporate the resolutions with the D5.0 and create D6.0.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D6.0 be forwarded to Sponsor Ballot?”.</a:t>
            </a:r>
          </a:p>
          <a:p>
            <a:r>
              <a:rPr lang="en-US" altLang="ja-JP" dirty="0" smtClean="0"/>
              <a:t>Moved: Hiroshi Mano on behalf of the TG</a:t>
            </a:r>
          </a:p>
          <a:p>
            <a:r>
              <a:rPr lang="en-US" altLang="ja-JP" dirty="0" smtClean="0"/>
              <a:t>Result: Unanimous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TG result: Moved: Ping Fang, Seconded: Lee Armstrong, Result: 11-0-0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Dorothy Stanley, HP-Aruba Networks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NGP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11-15/0030r9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Jonathan Segev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 Ganesh </a:t>
            </a:r>
            <a:r>
              <a:rPr lang="en-GB" altLang="en-US" dirty="0" err="1" smtClean="0"/>
              <a:t>Venkatesan</a:t>
            </a:r>
            <a:endParaRPr lang="en-GB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 118-0-1 Passes</a:t>
            </a:r>
          </a:p>
          <a:p>
            <a:pPr marL="0" indent="0">
              <a:spcBef>
                <a:spcPts val="1225"/>
              </a:spcBef>
              <a:buNone/>
            </a:pPr>
            <a:endParaRPr lang="en-GB" altLang="en-US" dirty="0"/>
          </a:p>
          <a:p>
            <a:pPr marL="0" lvl="0" indent="0">
              <a:buNone/>
            </a:pPr>
            <a:r>
              <a:rPr lang="en-GB" altLang="en-US" sz="1800" dirty="0" smtClean="0"/>
              <a:t>NGP 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US" sz="1800" dirty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11-15/0262r4 be posted to the IEEE 802 Executive Committee (EC) agenda for EC approval.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</a:t>
            </a:r>
            <a:r>
              <a:rPr lang="en-GB" altLang="en-US" dirty="0" smtClean="0"/>
              <a:t>Jonathan Segev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Seconded</a:t>
            </a:r>
            <a:r>
              <a:rPr lang="en-GB" altLang="en-US" dirty="0" smtClean="0"/>
              <a:t>: Ian Sherlock</a:t>
            </a: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dirty="0"/>
              <a:t>Result</a:t>
            </a:r>
            <a:r>
              <a:rPr lang="en-GB" altLang="en-US" dirty="0" smtClean="0"/>
              <a:t>: 123-0-2 Passes</a:t>
            </a:r>
            <a:endParaRPr lang="en-GB" altLang="en-US" dirty="0"/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1800" dirty="0" smtClean="0"/>
              <a:t>NGP </a:t>
            </a:r>
            <a:r>
              <a:rPr lang="en-GB" altLang="en-US" sz="1800" dirty="0"/>
              <a:t>SG vote: </a:t>
            </a:r>
            <a:r>
              <a:rPr lang="en-US" altLang="en-US" sz="1800" dirty="0"/>
              <a:t>Moved: Ganesh </a:t>
            </a:r>
            <a:r>
              <a:rPr lang="en-US" altLang="en-US" sz="1800" dirty="0" err="1"/>
              <a:t>Venkatesan</a:t>
            </a:r>
            <a:r>
              <a:rPr lang="en-US" altLang="en-US" sz="1800" dirty="0"/>
              <a:t>, 2nd: Allan Zhu, Results: 20-0-0</a:t>
            </a:r>
            <a:endParaRPr lang="en-CA" altLang="en-US" sz="18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94247</TotalTime>
  <Words>2705</Words>
  <Application>Microsoft Office PowerPoint</Application>
  <PresentationFormat>On-screen Show (4:3)</PresentationFormat>
  <Paragraphs>519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Document</vt:lpstr>
      <vt:lpstr>Arbeitsblatt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TGai Motion WG Recirculation LB</vt:lpstr>
      <vt:lpstr>PowerPoint Presentation</vt:lpstr>
      <vt:lpstr>PowerPoint Presentation</vt:lpstr>
      <vt:lpstr>Friday</vt:lpstr>
      <vt:lpstr>PowerPoint Presentation</vt:lpstr>
      <vt:lpstr>TGay Chair Confirmation</vt:lpstr>
      <vt:lpstr>WNG Chair Confirmation</vt:lpstr>
      <vt:lpstr>802.11 Operations Manual (OM) changes</vt:lpstr>
      <vt:lpstr>PAR Rebuttal Motion</vt:lpstr>
      <vt:lpstr>802.11 25th Anniversary Press Release Motion</vt:lpstr>
      <vt:lpstr>JTC1 SC Resolutions for the FDIS comments on 802.11ac &amp; 802.11af</vt:lpstr>
      <vt:lpstr>Motion for EC Approval on P802.11ai D6.0</vt:lpstr>
      <vt:lpstr>PowerPoint Presentation</vt:lpstr>
      <vt:lpstr>Long Range Low Power TIG Motion</vt:lpstr>
      <vt:lpstr>LRLP TIG Chair Confirmation</vt:lpstr>
      <vt:lpstr>Friday – EC Motions  </vt:lpstr>
      <vt:lpstr>4.09 Approve FedEx Shipping Charge</vt:lpstr>
      <vt:lpstr>5.031 TGai Conditional Approval Motion</vt:lpstr>
      <vt:lpstr>5.033 Next Generation Positioning to NesCom Motion</vt:lpstr>
      <vt:lpstr>Why 802.11 Based Positioning?</vt:lpstr>
      <vt:lpstr>What do we have today?</vt:lpstr>
      <vt:lpstr>New Positioning Usages</vt:lpstr>
      <vt:lpstr>New Positioning Usages</vt:lpstr>
      <vt:lpstr>6.031 NGP Extension (second)</vt:lpstr>
      <vt:lpstr>NGP SG Progress Summary</vt:lpstr>
      <vt:lpstr>7.031 802.11 25th Anniversary Press Release Motion</vt:lpstr>
      <vt:lpstr>7.033 Resolutions for the FDIS comments on 802.11ac &amp; 802.11af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1800</cp:revision>
  <cp:lastPrinted>1998-02-10T13:28:06Z</cp:lastPrinted>
  <dcterms:created xsi:type="dcterms:W3CDTF">1998-02-10T13:07:52Z</dcterms:created>
  <dcterms:modified xsi:type="dcterms:W3CDTF">2015-07-17T21:23:00Z</dcterms:modified>
</cp:coreProperties>
</file>