
<file path=[Content_Types].xml><?xml version="1.0" encoding="utf-8"?>
<Types xmlns="http://schemas.openxmlformats.org/package/2006/content-types">
  <Default Extension="emf" ContentType="image/x-emf"/>
  <Default Extension="wmf" ContentType="image/x-w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23"/>
  </p:notesMasterIdLst>
  <p:handoutMasterIdLst>
    <p:handoutMasterId r:id="rId24"/>
  </p:handoutMasterIdLst>
  <p:sldIdLst>
    <p:sldId id="271" r:id="rId2"/>
    <p:sldId id="272" r:id="rId3"/>
    <p:sldId id="304" r:id="rId4"/>
    <p:sldId id="273" r:id="rId5"/>
    <p:sldId id="274" r:id="rId6"/>
    <p:sldId id="275" r:id="rId7"/>
    <p:sldId id="276" r:id="rId8"/>
    <p:sldId id="307" r:id="rId9"/>
    <p:sldId id="291" r:id="rId10"/>
    <p:sldId id="327" r:id="rId11"/>
    <p:sldId id="278" r:id="rId12"/>
    <p:sldId id="313" r:id="rId13"/>
    <p:sldId id="340" r:id="rId14"/>
    <p:sldId id="326" r:id="rId15"/>
    <p:sldId id="325" r:id="rId16"/>
    <p:sldId id="305" r:id="rId17"/>
    <p:sldId id="289" r:id="rId18"/>
    <p:sldId id="297" r:id="rId19"/>
    <p:sldId id="342" r:id="rId20"/>
    <p:sldId id="303" r:id="rId21"/>
    <p:sldId id="343" r:id="rId22"/>
  </p:sldIdLst>
  <p:sldSz cx="9144000" cy="6858000" type="screen4x3"/>
  <p:notesSz cx="6858000" cy="9296400"/>
  <p:defaultTextStyle>
    <a:defPPr>
      <a:defRPr lang="en-US"/>
    </a:defPPr>
    <a:lvl1pPr algn="l" rtl="0" eaLnBrk="0" fontAlgn="base" hangingPunct="0">
      <a:spcBef>
        <a:spcPct val="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Times New Roman" pitchFamily="18" charset="0"/>
        <a:ea typeface="+mn-ea"/>
        <a:cs typeface="+mn-cs"/>
      </a:defRPr>
    </a:lvl6pPr>
    <a:lvl7pPr marL="2743200" algn="l" defTabSz="914400" rtl="0" eaLnBrk="1" latinLnBrk="0" hangingPunct="1">
      <a:defRPr sz="1200" kern="1200">
        <a:solidFill>
          <a:schemeClr val="tx1"/>
        </a:solidFill>
        <a:latin typeface="Times New Roman" pitchFamily="18" charset="0"/>
        <a:ea typeface="+mn-ea"/>
        <a:cs typeface="+mn-cs"/>
      </a:defRPr>
    </a:lvl7pPr>
    <a:lvl8pPr marL="3200400" algn="l" defTabSz="914400" rtl="0" eaLnBrk="1" latinLnBrk="0" hangingPunct="1">
      <a:defRPr sz="1200" kern="1200">
        <a:solidFill>
          <a:schemeClr val="tx1"/>
        </a:solidFill>
        <a:latin typeface="Times New Roman" pitchFamily="18" charset="0"/>
        <a:ea typeface="+mn-ea"/>
        <a:cs typeface="+mn-cs"/>
      </a:defRPr>
    </a:lvl8pPr>
    <a:lvl9pPr marL="3657600" algn="l" defTabSz="914400" rtl="0" eaLnBrk="1" latinLnBrk="0" hangingPunct="1">
      <a:defRPr sz="1200" kern="1200">
        <a:solidFill>
          <a:schemeClr val="tx1"/>
        </a:solidFill>
        <a:latin typeface="Times New Roman" pitchFamily="18"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orothy Stanley" initials="DS"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4522" autoAdjust="0"/>
    <p:restoredTop sz="95683" autoAdjust="0"/>
  </p:normalViewPr>
  <p:slideViewPr>
    <p:cSldViewPr>
      <p:cViewPr>
        <p:scale>
          <a:sx n="93" d="100"/>
          <a:sy n="93" d="100"/>
        </p:scale>
        <p:origin x="-714"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87" d="100"/>
          <a:sy n="87" d="100"/>
        </p:scale>
        <p:origin x="-3822" y="-78"/>
      </p:cViewPr>
      <p:guideLst>
        <p:guide orient="horz" pos="2928"/>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3974458" y="175750"/>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802.11-15/0746r0</a:t>
            </a:r>
            <a:endParaRPr lang="en-US" dirty="0"/>
          </a:p>
        </p:txBody>
      </p:sp>
      <p:sp>
        <p:nvSpPr>
          <p:cNvPr id="3075" name="Rectangle 3"/>
          <p:cNvSpPr>
            <a:spLocks noGrp="1" noChangeArrowheads="1"/>
          </p:cNvSpPr>
          <p:nvPr>
            <p:ph type="dt" sz="quarter" idx="1"/>
          </p:nvPr>
        </p:nvSpPr>
        <p:spPr bwMode="auto">
          <a:xfrm>
            <a:off x="687684" y="175750"/>
            <a:ext cx="753411"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July 2015</a:t>
            </a:r>
            <a:endParaRPr lang="en-US" dirty="0"/>
          </a:p>
        </p:txBody>
      </p:sp>
      <p:sp>
        <p:nvSpPr>
          <p:cNvPr id="3076" name="Rectangle 4"/>
          <p:cNvSpPr>
            <a:spLocks noGrp="1" noChangeArrowheads="1"/>
          </p:cNvSpPr>
          <p:nvPr>
            <p:ph type="ftr" sz="quarter" idx="2"/>
          </p:nvPr>
        </p:nvSpPr>
        <p:spPr bwMode="auto">
          <a:xfrm>
            <a:off x="4154528" y="8997440"/>
            <a:ext cx="209429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smtClean="0"/>
              <a:t>Dorothy Stanley(HP-Aruba Networks)</a:t>
            </a:r>
            <a:endParaRPr lang="en-US" dirty="0"/>
          </a:p>
        </p:txBody>
      </p:sp>
      <p:sp>
        <p:nvSpPr>
          <p:cNvPr id="3077" name="Rectangle 5"/>
          <p:cNvSpPr>
            <a:spLocks noGrp="1" noChangeArrowheads="1"/>
          </p:cNvSpPr>
          <p:nvPr>
            <p:ph type="sldNum" sz="quarter" idx="3"/>
          </p:nvPr>
        </p:nvSpPr>
        <p:spPr bwMode="auto">
          <a:xfrm>
            <a:off x="3093968" y="8997440"/>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smtClean="0"/>
            </a:lvl1pPr>
          </a:lstStyle>
          <a:p>
            <a:pPr>
              <a:defRPr/>
            </a:pPr>
            <a:r>
              <a:rPr lang="en-US"/>
              <a:t>Page </a:t>
            </a:r>
            <a:fld id="{9EAE64DA-2228-41CE-9098-6582A99B8B51}" type="slidenum">
              <a:rPr lang="en-US"/>
              <a:pPr>
                <a:defRPr/>
              </a:pPr>
              <a:t>‹#›</a:t>
            </a:fld>
            <a:endParaRPr lang="en-US"/>
          </a:p>
        </p:txBody>
      </p:sp>
      <p:sp>
        <p:nvSpPr>
          <p:cNvPr id="3078" name="Line 6"/>
          <p:cNvSpPr>
            <a:spLocks noChangeShapeType="1"/>
          </p:cNvSpPr>
          <p:nvPr/>
        </p:nvSpPr>
        <p:spPr bwMode="auto">
          <a:xfrm>
            <a:off x="686115" y="388013"/>
            <a:ext cx="5485772"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3079" name="Rectangle 7"/>
          <p:cNvSpPr>
            <a:spLocks noChangeArrowheads="1"/>
          </p:cNvSpPr>
          <p:nvPr/>
        </p:nvSpPr>
        <p:spPr bwMode="auto">
          <a:xfrm>
            <a:off x="686114" y="8997440"/>
            <a:ext cx="718145" cy="184666"/>
          </a:xfrm>
          <a:prstGeom prst="rect">
            <a:avLst/>
          </a:prstGeom>
          <a:noFill/>
          <a:ln w="9525">
            <a:noFill/>
            <a:miter lim="800000"/>
            <a:headEnd/>
            <a:tailEnd/>
          </a:ln>
          <a:effectLst/>
        </p:spPr>
        <p:txBody>
          <a:bodyPr wrap="none" lIns="0" tIns="0" rIns="0" bIns="0">
            <a:spAutoFit/>
          </a:bodyPr>
          <a:lstStyle/>
          <a:p>
            <a:pPr defTabSz="933450">
              <a:defRPr/>
            </a:pPr>
            <a:r>
              <a:rPr lang="en-US"/>
              <a:t>Submission</a:t>
            </a:r>
          </a:p>
        </p:txBody>
      </p:sp>
      <p:sp>
        <p:nvSpPr>
          <p:cNvPr id="3080" name="Line 8"/>
          <p:cNvSpPr>
            <a:spLocks noChangeShapeType="1"/>
          </p:cNvSpPr>
          <p:nvPr/>
        </p:nvSpPr>
        <p:spPr bwMode="auto">
          <a:xfrm>
            <a:off x="686114" y="8986308"/>
            <a:ext cx="5638067"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2503702997"/>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16850" y="96239"/>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smtClean="0"/>
            </a:lvl1pPr>
          </a:lstStyle>
          <a:p>
            <a:pPr>
              <a:defRPr/>
            </a:pPr>
            <a:r>
              <a:rPr lang="en-US" smtClean="0"/>
              <a:t>doc.: IEEE 802.11-15/0746r0</a:t>
            </a:r>
            <a:endParaRPr lang="en-US"/>
          </a:p>
        </p:txBody>
      </p:sp>
      <p:sp>
        <p:nvSpPr>
          <p:cNvPr id="2051" name="Rectangle 3"/>
          <p:cNvSpPr>
            <a:spLocks noGrp="1" noChangeArrowheads="1"/>
          </p:cNvSpPr>
          <p:nvPr>
            <p:ph type="dt" idx="1"/>
          </p:nvPr>
        </p:nvSpPr>
        <p:spPr bwMode="auto">
          <a:xfrm>
            <a:off x="646863" y="96239"/>
            <a:ext cx="920060"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smtClean="0"/>
            </a:lvl1pPr>
          </a:lstStyle>
          <a:p>
            <a:pPr>
              <a:defRPr/>
            </a:pPr>
            <a:r>
              <a:rPr lang="en-US" smtClean="0"/>
              <a:t>July 2015</a:t>
            </a:r>
            <a:endParaRPr lang="en-US"/>
          </a:p>
        </p:txBody>
      </p:sp>
      <p:sp>
        <p:nvSpPr>
          <p:cNvPr id="10244" name="Rectangle 4"/>
          <p:cNvSpPr>
            <a:spLocks noGrp="1" noRot="1" noChangeAspect="1" noChangeArrowheads="1" noTextEdit="1"/>
          </p:cNvSpPr>
          <p:nvPr>
            <p:ph type="sldImg" idx="2"/>
          </p:nvPr>
        </p:nvSpPr>
        <p:spPr bwMode="auto">
          <a:xfrm>
            <a:off x="1114425" y="703263"/>
            <a:ext cx="4629150" cy="3473450"/>
          </a:xfrm>
          <a:prstGeom prst="rect">
            <a:avLst/>
          </a:prstGeom>
          <a:noFill/>
          <a:ln w="12700">
            <a:solidFill>
              <a:schemeClr val="tx1"/>
            </a:solidFill>
            <a:miter lim="800000"/>
            <a:headEnd/>
            <a:tailEnd/>
          </a:ln>
        </p:spPr>
      </p:sp>
      <p:sp>
        <p:nvSpPr>
          <p:cNvPr id="2053" name="Rectangle 5"/>
          <p:cNvSpPr>
            <a:spLocks noGrp="1" noChangeArrowheads="1"/>
          </p:cNvSpPr>
          <p:nvPr>
            <p:ph type="body" sz="quarter" idx="3"/>
          </p:nvPr>
        </p:nvSpPr>
        <p:spPr bwMode="auto">
          <a:xfrm>
            <a:off x="913772" y="4416029"/>
            <a:ext cx="5030456" cy="4183857"/>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627338" y="9000621"/>
            <a:ext cx="15853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smtClean="0"/>
            </a:lvl5pPr>
          </a:lstStyle>
          <a:p>
            <a:pPr lvl="4">
              <a:defRPr/>
            </a:pPr>
            <a:r>
              <a:rPr lang="en-US" smtClean="0"/>
              <a:t>Dorothy Stanley(HP-Aruba Networks)</a:t>
            </a:r>
            <a:endParaRPr lang="en-US"/>
          </a:p>
        </p:txBody>
      </p:sp>
      <p:sp>
        <p:nvSpPr>
          <p:cNvPr id="2055" name="Rectangle 7"/>
          <p:cNvSpPr>
            <a:spLocks noGrp="1" noChangeArrowheads="1"/>
          </p:cNvSpPr>
          <p:nvPr>
            <p:ph type="sldNum" sz="quarter" idx="5"/>
          </p:nvPr>
        </p:nvSpPr>
        <p:spPr bwMode="auto">
          <a:xfrm>
            <a:off x="3176570" y="9000621"/>
            <a:ext cx="517770"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smtClean="0"/>
            </a:lvl1pPr>
          </a:lstStyle>
          <a:p>
            <a:pPr>
              <a:defRPr/>
            </a:pPr>
            <a:r>
              <a:rPr lang="en-US"/>
              <a:t>Page </a:t>
            </a:r>
            <a:fld id="{F4F34E98-D62A-4186-8764-CE3AA6FA445F}" type="slidenum">
              <a:rPr lang="en-US"/>
              <a:pPr>
                <a:defRPr/>
              </a:pPr>
              <a:t>‹#›</a:t>
            </a:fld>
            <a:endParaRPr lang="en-US"/>
          </a:p>
        </p:txBody>
      </p:sp>
      <p:sp>
        <p:nvSpPr>
          <p:cNvPr id="2056" name="Rectangle 8"/>
          <p:cNvSpPr>
            <a:spLocks noChangeArrowheads="1"/>
          </p:cNvSpPr>
          <p:nvPr/>
        </p:nvSpPr>
        <p:spPr bwMode="auto">
          <a:xfrm>
            <a:off x="715945" y="9000621"/>
            <a:ext cx="718145" cy="184666"/>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2057" name="Line 9"/>
          <p:cNvSpPr>
            <a:spLocks noChangeShapeType="1"/>
          </p:cNvSpPr>
          <p:nvPr/>
        </p:nvSpPr>
        <p:spPr bwMode="auto">
          <a:xfrm>
            <a:off x="715945" y="8999030"/>
            <a:ext cx="542611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2058" name="Line 10"/>
          <p:cNvSpPr>
            <a:spLocks noChangeShapeType="1"/>
          </p:cNvSpPr>
          <p:nvPr/>
        </p:nvSpPr>
        <p:spPr bwMode="auto">
          <a:xfrm>
            <a:off x="640583" y="297371"/>
            <a:ext cx="5576835"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extLst>
      <p:ext uri="{BB962C8B-B14F-4D97-AF65-F5344CB8AC3E}">
        <p14:creationId xmlns:p14="http://schemas.microsoft.com/office/powerpoint/2010/main" val="1990768641"/>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a:noFill/>
        </p:spPr>
        <p:txBody>
          <a:bodyPr/>
          <a:lstStyle/>
          <a:p>
            <a:r>
              <a:rPr lang="en-US" smtClean="0"/>
              <a:t>doc.: IEEE 802.11-15/0746r0</a:t>
            </a:r>
            <a:endParaRPr lang="en-US"/>
          </a:p>
        </p:txBody>
      </p:sp>
      <p:sp>
        <p:nvSpPr>
          <p:cNvPr id="11267" name="Rectangle 3"/>
          <p:cNvSpPr>
            <a:spLocks noGrp="1" noChangeArrowheads="1"/>
          </p:cNvSpPr>
          <p:nvPr>
            <p:ph type="dt" sz="quarter" idx="1"/>
          </p:nvPr>
        </p:nvSpPr>
        <p:spPr>
          <a:noFill/>
        </p:spPr>
        <p:txBody>
          <a:bodyPr/>
          <a:lstStyle/>
          <a:p>
            <a:r>
              <a:rPr lang="en-US" smtClean="0"/>
              <a:t>July 2015</a:t>
            </a:r>
            <a:endParaRPr lang="en-US"/>
          </a:p>
        </p:txBody>
      </p:sp>
      <p:sp>
        <p:nvSpPr>
          <p:cNvPr id="11268" name="Rectangle 6"/>
          <p:cNvSpPr>
            <a:spLocks noGrp="1" noChangeArrowheads="1"/>
          </p:cNvSpPr>
          <p:nvPr>
            <p:ph type="ftr" sz="quarter" idx="4"/>
          </p:nvPr>
        </p:nvSpPr>
        <p:spPr>
          <a:noFill/>
        </p:spPr>
        <p:txBody>
          <a:bodyPr/>
          <a:lstStyle/>
          <a:p>
            <a:pPr lvl="4"/>
            <a:r>
              <a:rPr lang="en-US" smtClean="0"/>
              <a:t>Dorothy Stanley(HP-Aruba Networks)</a:t>
            </a:r>
            <a:endParaRPr lang="en-US"/>
          </a:p>
        </p:txBody>
      </p:sp>
      <p:sp>
        <p:nvSpPr>
          <p:cNvPr id="11269" name="Rectangle 7"/>
          <p:cNvSpPr>
            <a:spLocks noGrp="1" noChangeArrowheads="1"/>
          </p:cNvSpPr>
          <p:nvPr>
            <p:ph type="sldNum" sz="quarter" idx="5"/>
          </p:nvPr>
        </p:nvSpPr>
        <p:spPr>
          <a:xfrm>
            <a:off x="3279163" y="9000621"/>
            <a:ext cx="415177" cy="184666"/>
          </a:xfrm>
          <a:noFill/>
        </p:spPr>
        <p:txBody>
          <a:bodyPr/>
          <a:lstStyle/>
          <a:p>
            <a:r>
              <a:rPr lang="en-US"/>
              <a:t>Page </a:t>
            </a:r>
            <a:fld id="{6D0DD3B1-FAAC-4237-A86B-E499F2492F54}" type="slidenum">
              <a:rPr lang="en-US"/>
              <a:pPr/>
              <a:t>1</a:t>
            </a:fld>
            <a:endParaRPr lang="en-US"/>
          </a:p>
        </p:txBody>
      </p:sp>
      <p:sp>
        <p:nvSpPr>
          <p:cNvPr id="11270" name="Rectangle 2"/>
          <p:cNvSpPr>
            <a:spLocks noGrp="1" noRot="1" noChangeAspect="1" noChangeArrowheads="1" noTextEdit="1"/>
          </p:cNvSpPr>
          <p:nvPr>
            <p:ph type="sldImg"/>
          </p:nvPr>
        </p:nvSpPr>
        <p:spPr>
          <a:xfrm>
            <a:off x="1114425" y="703263"/>
            <a:ext cx="4629150" cy="3473450"/>
          </a:xfrm>
          <a:ln/>
        </p:spPr>
      </p:sp>
      <p:sp>
        <p:nvSpPr>
          <p:cNvPr id="11271"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10</a:t>
            </a:fld>
            <a:endParaRPr lang="en-US"/>
          </a:p>
        </p:txBody>
      </p:sp>
    </p:spTree>
    <p:extLst>
      <p:ext uri="{BB962C8B-B14F-4D97-AF65-F5344CB8AC3E}">
        <p14:creationId xmlns:p14="http://schemas.microsoft.com/office/powerpoint/2010/main" val="17601627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11</a:t>
            </a:fld>
            <a:endParaRPr lang="en-US"/>
          </a:p>
        </p:txBody>
      </p:sp>
    </p:spTree>
    <p:extLst>
      <p:ext uri="{BB962C8B-B14F-4D97-AF65-F5344CB8AC3E}">
        <p14:creationId xmlns:p14="http://schemas.microsoft.com/office/powerpoint/2010/main" val="390357145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12</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2.1.2.8</a:t>
            </a:r>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13</a:t>
            </a:fld>
            <a:endParaRPr lang="en-US"/>
          </a:p>
        </p:txBody>
      </p:sp>
    </p:spTree>
    <p:extLst>
      <p:ext uri="{BB962C8B-B14F-4D97-AF65-F5344CB8AC3E}">
        <p14:creationId xmlns:p14="http://schemas.microsoft.com/office/powerpoint/2010/main" val="151008046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14</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hdr" sz="quarter"/>
          </p:nvPr>
        </p:nvSpPr>
        <p:spPr>
          <a:xfrm>
            <a:off x="4026725" y="96238"/>
            <a:ext cx="2185983"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doc.: IEEE 802.11-15/0746r0</a:t>
            </a:r>
            <a:endParaRPr lang="en-US" altLang="en-US" sz="1400" smtClean="0"/>
          </a:p>
        </p:txBody>
      </p:sp>
      <p:sp>
        <p:nvSpPr>
          <p:cNvPr id="26627" name="Rectangle 3"/>
          <p:cNvSpPr>
            <a:spLocks noGrp="1" noChangeArrowheads="1"/>
          </p:cNvSpPr>
          <p:nvPr>
            <p:ph type="dt" sz="quarter" idx="1"/>
          </p:nvPr>
        </p:nvSpPr>
        <p:spPr>
          <a:xfrm>
            <a:off x="646863" y="96238"/>
            <a:ext cx="743537"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400" smtClean="0"/>
              <a:t>July 2015</a:t>
            </a:r>
            <a:endParaRPr lang="en-US" altLang="en-US" sz="1400" smtClean="0"/>
          </a:p>
        </p:txBody>
      </p:sp>
      <p:sp>
        <p:nvSpPr>
          <p:cNvPr id="26628" name="Rectangle 6"/>
          <p:cNvSpPr>
            <a:spLocks noGrp="1" noChangeArrowheads="1"/>
          </p:cNvSpPr>
          <p:nvPr>
            <p:ph type="ftr" sz="quarter" idx="4"/>
          </p:nvPr>
        </p:nvSpPr>
        <p:spPr>
          <a:xfrm>
            <a:off x="3581860" y="9000620"/>
            <a:ext cx="2630848"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458788" defTabSz="938213">
              <a:defRPr sz="2400" b="1">
                <a:solidFill>
                  <a:schemeClr val="tx1"/>
                </a:solidFill>
                <a:latin typeface="Times New Roman" pitchFamily="18" charset="0"/>
              </a:defRPr>
            </a:lvl5pPr>
            <a:lvl6pPr marL="915988" defTabSz="938213" eaLnBrk="0" fontAlgn="base" hangingPunct="0">
              <a:spcBef>
                <a:spcPct val="0"/>
              </a:spcBef>
              <a:spcAft>
                <a:spcPct val="0"/>
              </a:spcAft>
              <a:defRPr sz="2400" b="1">
                <a:solidFill>
                  <a:schemeClr val="tx1"/>
                </a:solidFill>
                <a:latin typeface="Times New Roman" pitchFamily="18" charset="0"/>
              </a:defRPr>
            </a:lvl6pPr>
            <a:lvl7pPr marL="1373188" defTabSz="938213" eaLnBrk="0" fontAlgn="base" hangingPunct="0">
              <a:spcBef>
                <a:spcPct val="0"/>
              </a:spcBef>
              <a:spcAft>
                <a:spcPct val="0"/>
              </a:spcAft>
              <a:defRPr sz="2400" b="1">
                <a:solidFill>
                  <a:schemeClr val="tx1"/>
                </a:solidFill>
                <a:latin typeface="Times New Roman" pitchFamily="18" charset="0"/>
              </a:defRPr>
            </a:lvl7pPr>
            <a:lvl8pPr marL="1830388" defTabSz="938213" eaLnBrk="0" fontAlgn="base" hangingPunct="0">
              <a:spcBef>
                <a:spcPct val="0"/>
              </a:spcBef>
              <a:spcAft>
                <a:spcPct val="0"/>
              </a:spcAft>
              <a:defRPr sz="2400" b="1">
                <a:solidFill>
                  <a:schemeClr val="tx1"/>
                </a:solidFill>
                <a:latin typeface="Times New Roman" pitchFamily="18" charset="0"/>
              </a:defRPr>
            </a:lvl8pPr>
            <a:lvl9pPr marL="2287588" defTabSz="938213" eaLnBrk="0" fontAlgn="base" hangingPunct="0">
              <a:spcBef>
                <a:spcPct val="0"/>
              </a:spcBef>
              <a:spcAft>
                <a:spcPct val="0"/>
              </a:spcAft>
              <a:defRPr sz="2400" b="1">
                <a:solidFill>
                  <a:schemeClr val="tx1"/>
                </a:solidFill>
                <a:latin typeface="Times New Roman" pitchFamily="18" charset="0"/>
              </a:defRPr>
            </a:lvl9pPr>
          </a:lstStyle>
          <a:p>
            <a:pPr lvl="4"/>
            <a:r>
              <a:rPr lang="en-US" altLang="en-US" sz="1200" b="0" smtClean="0"/>
              <a:t>Dorothy Stanley(HP-Aruba Networks)</a:t>
            </a:r>
            <a:endParaRPr lang="en-US" altLang="en-US" sz="1200" b="0" smtClean="0"/>
          </a:p>
        </p:txBody>
      </p:sp>
      <p:sp>
        <p:nvSpPr>
          <p:cNvPr id="26629" name="Rectangle 7"/>
          <p:cNvSpPr>
            <a:spLocks noGrp="1" noChangeArrowheads="1"/>
          </p:cNvSpPr>
          <p:nvPr>
            <p:ph type="sldNum" sz="quarter" idx="5"/>
          </p:nvPr>
        </p:nvSpPr>
        <p:spPr>
          <a:xfrm>
            <a:off x="3202218" y="9000620"/>
            <a:ext cx="492122"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8213">
              <a:defRPr sz="2400" b="1">
                <a:solidFill>
                  <a:schemeClr val="tx1"/>
                </a:solidFill>
                <a:latin typeface="Times New Roman" pitchFamily="18" charset="0"/>
              </a:defRPr>
            </a:lvl1pPr>
            <a:lvl2pPr marL="742950" indent="-285750" defTabSz="938213">
              <a:defRPr sz="2400" b="1">
                <a:solidFill>
                  <a:schemeClr val="tx1"/>
                </a:solidFill>
                <a:latin typeface="Times New Roman" pitchFamily="18" charset="0"/>
              </a:defRPr>
            </a:lvl2pPr>
            <a:lvl3pPr marL="1143000" indent="-228600" defTabSz="938213">
              <a:defRPr sz="2400" b="1">
                <a:solidFill>
                  <a:schemeClr val="tx1"/>
                </a:solidFill>
                <a:latin typeface="Times New Roman" pitchFamily="18" charset="0"/>
              </a:defRPr>
            </a:lvl3pPr>
            <a:lvl4pPr marL="1600200" indent="-228600" defTabSz="938213">
              <a:defRPr sz="2400" b="1">
                <a:solidFill>
                  <a:schemeClr val="tx1"/>
                </a:solidFill>
                <a:latin typeface="Times New Roman" pitchFamily="18" charset="0"/>
              </a:defRPr>
            </a:lvl4pPr>
            <a:lvl5pPr marL="2057400" indent="-228600" defTabSz="938213">
              <a:defRPr sz="2400" b="1">
                <a:solidFill>
                  <a:schemeClr val="tx1"/>
                </a:solidFill>
                <a:latin typeface="Times New Roman" pitchFamily="18" charset="0"/>
              </a:defRPr>
            </a:lvl5pPr>
            <a:lvl6pPr marL="2514600" indent="-228600" defTabSz="938213" eaLnBrk="0" fontAlgn="base" hangingPunct="0">
              <a:spcBef>
                <a:spcPct val="0"/>
              </a:spcBef>
              <a:spcAft>
                <a:spcPct val="0"/>
              </a:spcAft>
              <a:defRPr sz="2400" b="1">
                <a:solidFill>
                  <a:schemeClr val="tx1"/>
                </a:solidFill>
                <a:latin typeface="Times New Roman" pitchFamily="18" charset="0"/>
              </a:defRPr>
            </a:lvl6pPr>
            <a:lvl7pPr marL="2971800" indent="-228600" defTabSz="938213" eaLnBrk="0" fontAlgn="base" hangingPunct="0">
              <a:spcBef>
                <a:spcPct val="0"/>
              </a:spcBef>
              <a:spcAft>
                <a:spcPct val="0"/>
              </a:spcAft>
              <a:defRPr sz="2400" b="1">
                <a:solidFill>
                  <a:schemeClr val="tx1"/>
                </a:solidFill>
                <a:latin typeface="Times New Roman" pitchFamily="18" charset="0"/>
              </a:defRPr>
            </a:lvl7pPr>
            <a:lvl8pPr marL="3429000" indent="-228600" defTabSz="938213" eaLnBrk="0" fontAlgn="base" hangingPunct="0">
              <a:spcBef>
                <a:spcPct val="0"/>
              </a:spcBef>
              <a:spcAft>
                <a:spcPct val="0"/>
              </a:spcAft>
              <a:defRPr sz="2400" b="1">
                <a:solidFill>
                  <a:schemeClr val="tx1"/>
                </a:solidFill>
                <a:latin typeface="Times New Roman" pitchFamily="18" charset="0"/>
              </a:defRPr>
            </a:lvl8pPr>
            <a:lvl9pPr marL="3886200" indent="-228600" defTabSz="938213" eaLnBrk="0" fontAlgn="base" hangingPunct="0">
              <a:spcBef>
                <a:spcPct val="0"/>
              </a:spcBef>
              <a:spcAft>
                <a:spcPct val="0"/>
              </a:spcAft>
              <a:defRPr sz="2400" b="1">
                <a:solidFill>
                  <a:schemeClr val="tx1"/>
                </a:solidFill>
                <a:latin typeface="Times New Roman" pitchFamily="18" charset="0"/>
              </a:defRPr>
            </a:lvl9pPr>
          </a:lstStyle>
          <a:p>
            <a:r>
              <a:rPr lang="en-US" altLang="en-US" sz="1200" b="0"/>
              <a:t>Page </a:t>
            </a:r>
            <a:fld id="{EB4EB6DB-92D8-4AF6-8303-A3D3C62ADD1F}" type="slidenum">
              <a:rPr lang="en-US" altLang="en-US" sz="1200" b="0"/>
              <a:pPr/>
              <a:t>15</a:t>
            </a:fld>
            <a:endParaRPr lang="en-US" altLang="en-US" sz="1200" b="0"/>
          </a:p>
        </p:txBody>
      </p:sp>
      <p:sp>
        <p:nvSpPr>
          <p:cNvPr id="26630" name="Rectangle 2"/>
          <p:cNvSpPr>
            <a:spLocks noGrp="1" noRot="1" noChangeAspect="1" noChangeArrowheads="1" noTextEdit="1"/>
          </p:cNvSpPr>
          <p:nvPr>
            <p:ph type="sldImg"/>
          </p:nvPr>
        </p:nvSpPr>
        <p:spPr>
          <a:xfrm>
            <a:off x="1114425" y="703263"/>
            <a:ext cx="4629150" cy="3473450"/>
          </a:xfrm>
          <a:ln/>
        </p:spPr>
      </p:sp>
      <p:sp>
        <p:nvSpPr>
          <p:cNvPr id="2663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dirty="0"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16</a:t>
            </a:fld>
            <a:endParaRPr lang="en-US"/>
          </a:p>
        </p:txBody>
      </p:sp>
    </p:spTree>
    <p:extLst>
      <p:ext uri="{BB962C8B-B14F-4D97-AF65-F5344CB8AC3E}">
        <p14:creationId xmlns:p14="http://schemas.microsoft.com/office/powerpoint/2010/main" val="31336232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7925" y="9000621"/>
            <a:ext cx="486415" cy="184666"/>
          </a:xfrm>
        </p:spPr>
        <p:txBody>
          <a:bodyPr/>
          <a:lstStyle/>
          <a:p>
            <a:pPr>
              <a:defRPr/>
            </a:pPr>
            <a:r>
              <a:rPr lang="en-US" smtClean="0"/>
              <a:t>Page </a:t>
            </a:r>
            <a:fld id="{F4F34E98-D62A-4186-8764-CE3AA6FA445F}" type="slidenum">
              <a:rPr lang="en-US" smtClean="0"/>
              <a:pPr>
                <a:defRPr/>
              </a:pPr>
              <a:t>17</a:t>
            </a:fld>
            <a:endParaRPr lang="en-US"/>
          </a:p>
        </p:txBody>
      </p:sp>
    </p:spTree>
    <p:extLst>
      <p:ext uri="{BB962C8B-B14F-4D97-AF65-F5344CB8AC3E}">
        <p14:creationId xmlns:p14="http://schemas.microsoft.com/office/powerpoint/2010/main" val="90563955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18</a:t>
            </a:fld>
            <a:endParaRPr lang="en-US"/>
          </a:p>
        </p:txBody>
      </p:sp>
    </p:spTree>
    <p:extLst>
      <p:ext uri="{BB962C8B-B14F-4D97-AF65-F5344CB8AC3E}">
        <p14:creationId xmlns:p14="http://schemas.microsoft.com/office/powerpoint/2010/main" val="148398192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19</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hdr" sz="quarter"/>
          </p:nvPr>
        </p:nvSpPr>
        <p:spPr>
          <a:noFill/>
        </p:spPr>
        <p:txBody>
          <a:bodyPr/>
          <a:lstStyle/>
          <a:p>
            <a:r>
              <a:rPr lang="en-US" smtClean="0"/>
              <a:t>doc.: IEEE 802.11-15/0746r0</a:t>
            </a:r>
            <a:endParaRPr lang="en-US"/>
          </a:p>
        </p:txBody>
      </p:sp>
      <p:sp>
        <p:nvSpPr>
          <p:cNvPr id="12291" name="Rectangle 3"/>
          <p:cNvSpPr>
            <a:spLocks noGrp="1" noChangeArrowheads="1"/>
          </p:cNvSpPr>
          <p:nvPr>
            <p:ph type="dt" sz="quarter" idx="1"/>
          </p:nvPr>
        </p:nvSpPr>
        <p:spPr>
          <a:noFill/>
        </p:spPr>
        <p:txBody>
          <a:bodyPr/>
          <a:lstStyle/>
          <a:p>
            <a:r>
              <a:rPr lang="en-US" smtClean="0"/>
              <a:t>July 2015</a:t>
            </a:r>
            <a:endParaRPr lang="en-US"/>
          </a:p>
        </p:txBody>
      </p:sp>
      <p:sp>
        <p:nvSpPr>
          <p:cNvPr id="12292" name="Rectangle 6"/>
          <p:cNvSpPr>
            <a:spLocks noGrp="1" noChangeArrowheads="1"/>
          </p:cNvSpPr>
          <p:nvPr>
            <p:ph type="ftr" sz="quarter" idx="4"/>
          </p:nvPr>
        </p:nvSpPr>
        <p:spPr>
          <a:noFill/>
        </p:spPr>
        <p:txBody>
          <a:bodyPr/>
          <a:lstStyle/>
          <a:p>
            <a:pPr lvl="4"/>
            <a:r>
              <a:rPr lang="en-US" smtClean="0"/>
              <a:t>Dorothy Stanley(HP-Aruba Networks)</a:t>
            </a:r>
            <a:endParaRPr lang="en-US"/>
          </a:p>
        </p:txBody>
      </p:sp>
      <p:sp>
        <p:nvSpPr>
          <p:cNvPr id="12293" name="Rectangle 7"/>
          <p:cNvSpPr>
            <a:spLocks noGrp="1" noChangeArrowheads="1"/>
          </p:cNvSpPr>
          <p:nvPr>
            <p:ph type="sldNum" sz="quarter" idx="5"/>
          </p:nvPr>
        </p:nvSpPr>
        <p:spPr>
          <a:xfrm>
            <a:off x="3279163" y="9000621"/>
            <a:ext cx="415177" cy="184666"/>
          </a:xfrm>
          <a:noFill/>
        </p:spPr>
        <p:txBody>
          <a:bodyPr/>
          <a:lstStyle/>
          <a:p>
            <a:r>
              <a:rPr lang="en-US"/>
              <a:t>Page </a:t>
            </a:r>
            <a:fld id="{7A4FDB48-E15B-4B47-8687-1B7C1224EF6A}" type="slidenum">
              <a:rPr lang="en-US"/>
              <a:pPr/>
              <a:t>2</a:t>
            </a:fld>
            <a:endParaRPr lang="en-US"/>
          </a:p>
        </p:txBody>
      </p:sp>
      <p:sp>
        <p:nvSpPr>
          <p:cNvPr id="12294" name="Rectangle 2"/>
          <p:cNvSpPr>
            <a:spLocks noGrp="1" noRot="1" noChangeAspect="1" noChangeArrowheads="1" noTextEdit="1"/>
          </p:cNvSpPr>
          <p:nvPr>
            <p:ph type="sldImg"/>
          </p:nvPr>
        </p:nvSpPr>
        <p:spPr>
          <a:xfrm>
            <a:off x="1114425" y="703263"/>
            <a:ext cx="4629150" cy="3473450"/>
          </a:xfrm>
          <a:ln cap="flat"/>
        </p:spPr>
      </p:sp>
      <p:sp>
        <p:nvSpPr>
          <p:cNvPr id="12295" name="Rectangle 3"/>
          <p:cNvSpPr>
            <a:spLocks noGrp="1" noChangeArrowheads="1"/>
          </p:cNvSpPr>
          <p:nvPr>
            <p:ph type="body" idx="1"/>
          </p:nvPr>
        </p:nvSpPr>
        <p:spPr>
          <a:noFill/>
          <a:ln/>
        </p:spPr>
        <p:txBody>
          <a:bodyPr lIns="95250" rIns="95250"/>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a:xfrm>
            <a:off x="4016850" y="96239"/>
            <a:ext cx="2195858" cy="215444"/>
          </a:xfrm>
        </p:spPr>
        <p:txBody>
          <a:bodyPr/>
          <a:lstStyle/>
          <a:p>
            <a:pPr>
              <a:defRPr/>
            </a:pPr>
            <a:r>
              <a:rPr lang="en-US" smtClean="0"/>
              <a:t>doc.: IEEE 802.11-15/0746r0</a:t>
            </a:r>
            <a:endParaRPr lang="en-US" dirty="0"/>
          </a:p>
        </p:txBody>
      </p:sp>
      <p:sp>
        <p:nvSpPr>
          <p:cNvPr id="5" name="Date Placeholder 4"/>
          <p:cNvSpPr>
            <a:spLocks noGrp="1"/>
          </p:cNvSpPr>
          <p:nvPr>
            <p:ph type="dt" idx="11"/>
          </p:nvPr>
        </p:nvSpPr>
        <p:spPr>
          <a:xfrm>
            <a:off x="646863" y="96239"/>
            <a:ext cx="753411" cy="215444"/>
          </a:xfrm>
        </p:spPr>
        <p:txBody>
          <a:bodyPr/>
          <a:lstStyle/>
          <a:p>
            <a:pPr>
              <a:defRPr/>
            </a:pPr>
            <a:r>
              <a:rPr lang="en-US" smtClean="0"/>
              <a:t>July 2015</a:t>
            </a:r>
            <a:endParaRPr lang="en-US" dirty="0"/>
          </a:p>
        </p:txBody>
      </p:sp>
      <p:sp>
        <p:nvSpPr>
          <p:cNvPr id="6" name="Footer Placeholder 5"/>
          <p:cNvSpPr>
            <a:spLocks noGrp="1"/>
          </p:cNvSpPr>
          <p:nvPr>
            <p:ph type="ftr" sz="quarter" idx="12"/>
          </p:nvPr>
        </p:nvSpPr>
        <p:spPr>
          <a:xfrm>
            <a:off x="3656752" y="9000621"/>
            <a:ext cx="2555956" cy="184666"/>
          </a:xfrm>
        </p:spPr>
        <p:txBody>
          <a:bodyPr/>
          <a:lstStyle/>
          <a:p>
            <a:pPr lvl="4">
              <a:defRPr/>
            </a:pPr>
            <a:r>
              <a:rPr lang="en-US" smtClean="0"/>
              <a:t>Dorothy Stanley(HP-Aruba Networks)</a:t>
            </a:r>
            <a:endParaRPr lang="en-US" dirty="0"/>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20</a:t>
            </a:fld>
            <a:endParaRPr lang="en-US"/>
          </a:p>
        </p:txBody>
      </p:sp>
    </p:spTree>
    <p:extLst>
      <p:ext uri="{BB962C8B-B14F-4D97-AF65-F5344CB8AC3E}">
        <p14:creationId xmlns:p14="http://schemas.microsoft.com/office/powerpoint/2010/main" val="328073565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02219" y="9000621"/>
            <a:ext cx="492121" cy="184666"/>
          </a:xfrm>
        </p:spPr>
        <p:txBody>
          <a:bodyPr/>
          <a:lstStyle/>
          <a:p>
            <a:pPr>
              <a:defRPr/>
            </a:pPr>
            <a:r>
              <a:rPr lang="en-US" smtClean="0"/>
              <a:t>Page </a:t>
            </a:r>
            <a:fld id="{F4F34E98-D62A-4186-8764-CE3AA6FA445F}" type="slidenum">
              <a:rPr lang="en-US" smtClean="0"/>
              <a:pPr>
                <a:defRPr/>
              </a:pPr>
              <a:t>21</a:t>
            </a:fld>
            <a:endParaRPr lang="en-US"/>
          </a:p>
        </p:txBody>
      </p:sp>
    </p:spTree>
    <p:extLst>
      <p:ext uri="{BB962C8B-B14F-4D97-AF65-F5344CB8AC3E}">
        <p14:creationId xmlns:p14="http://schemas.microsoft.com/office/powerpoint/2010/main" val="8939388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3</a:t>
            </a:fld>
            <a:endParaRPr lang="en-US"/>
          </a:p>
        </p:txBody>
      </p:sp>
    </p:spTree>
    <p:extLst>
      <p:ext uri="{BB962C8B-B14F-4D97-AF65-F5344CB8AC3E}">
        <p14:creationId xmlns:p14="http://schemas.microsoft.com/office/powerpoint/2010/main" val="2811169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2.1.1</a:t>
            </a:r>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4</a:t>
            </a:fld>
            <a:endParaRPr lang="en-US"/>
          </a:p>
        </p:txBody>
      </p:sp>
    </p:spTree>
    <p:extLst>
      <p:ext uri="{BB962C8B-B14F-4D97-AF65-F5344CB8AC3E}">
        <p14:creationId xmlns:p14="http://schemas.microsoft.com/office/powerpoint/2010/main" val="395203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6</a:t>
            </a:fld>
            <a:endParaRPr lang="en-US"/>
          </a:p>
        </p:txBody>
      </p:sp>
    </p:spTree>
    <p:extLst>
      <p:ext uri="{BB962C8B-B14F-4D97-AF65-F5344CB8AC3E}">
        <p14:creationId xmlns:p14="http://schemas.microsoft.com/office/powerpoint/2010/main" val="16785784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hdr" sz="quarter"/>
          </p:nvPr>
        </p:nvSpPr>
        <p:spPr>
          <a:noFill/>
        </p:spPr>
        <p:txBody>
          <a:bodyPr/>
          <a:lstStyle/>
          <a:p>
            <a:r>
              <a:rPr lang="en-US" smtClean="0"/>
              <a:t>doc.: IEEE 802.11-15/0746r0</a:t>
            </a:r>
            <a:endParaRPr lang="en-US"/>
          </a:p>
        </p:txBody>
      </p:sp>
      <p:sp>
        <p:nvSpPr>
          <p:cNvPr id="13315" name="Rectangle 3"/>
          <p:cNvSpPr>
            <a:spLocks noGrp="1" noChangeArrowheads="1"/>
          </p:cNvSpPr>
          <p:nvPr>
            <p:ph type="dt" sz="quarter" idx="1"/>
          </p:nvPr>
        </p:nvSpPr>
        <p:spPr>
          <a:noFill/>
        </p:spPr>
        <p:txBody>
          <a:bodyPr/>
          <a:lstStyle/>
          <a:p>
            <a:r>
              <a:rPr lang="en-US" smtClean="0"/>
              <a:t>July 2015</a:t>
            </a:r>
            <a:endParaRPr lang="en-US"/>
          </a:p>
        </p:txBody>
      </p:sp>
      <p:sp>
        <p:nvSpPr>
          <p:cNvPr id="13316" name="Rectangle 6"/>
          <p:cNvSpPr>
            <a:spLocks noGrp="1" noChangeArrowheads="1"/>
          </p:cNvSpPr>
          <p:nvPr>
            <p:ph type="ftr" sz="quarter" idx="4"/>
          </p:nvPr>
        </p:nvSpPr>
        <p:spPr>
          <a:noFill/>
        </p:spPr>
        <p:txBody>
          <a:bodyPr/>
          <a:lstStyle/>
          <a:p>
            <a:pPr lvl="4"/>
            <a:r>
              <a:rPr lang="en-US" smtClean="0"/>
              <a:t>Dorothy Stanley(HP-Aruba Networks)</a:t>
            </a:r>
            <a:endParaRPr lang="en-US"/>
          </a:p>
        </p:txBody>
      </p:sp>
      <p:sp>
        <p:nvSpPr>
          <p:cNvPr id="13317" name="Rectangle 7"/>
          <p:cNvSpPr>
            <a:spLocks noGrp="1" noChangeArrowheads="1"/>
          </p:cNvSpPr>
          <p:nvPr>
            <p:ph type="sldNum" sz="quarter" idx="5"/>
          </p:nvPr>
        </p:nvSpPr>
        <p:spPr>
          <a:xfrm>
            <a:off x="3279163" y="9000621"/>
            <a:ext cx="415177" cy="184666"/>
          </a:xfrm>
          <a:noFill/>
        </p:spPr>
        <p:txBody>
          <a:bodyPr/>
          <a:lstStyle/>
          <a:p>
            <a:r>
              <a:rPr lang="en-US"/>
              <a:t>Page </a:t>
            </a:r>
            <a:fld id="{A3D196C6-C4A5-4DEA-A136-C30BCA8401B0}" type="slidenum">
              <a:rPr lang="en-US"/>
              <a:pPr/>
              <a:t>7</a:t>
            </a:fld>
            <a:endParaRPr lang="en-US"/>
          </a:p>
        </p:txBody>
      </p:sp>
      <p:sp>
        <p:nvSpPr>
          <p:cNvPr id="13318" name="Rectangle 7"/>
          <p:cNvSpPr txBox="1">
            <a:spLocks noGrp="1" noChangeArrowheads="1"/>
          </p:cNvSpPr>
          <p:nvPr/>
        </p:nvSpPr>
        <p:spPr bwMode="auto">
          <a:xfrm>
            <a:off x="3885887" y="8830468"/>
            <a:ext cx="2972114" cy="465933"/>
          </a:xfrm>
          <a:prstGeom prst="rect">
            <a:avLst/>
          </a:prstGeom>
          <a:noFill/>
          <a:ln w="9525">
            <a:noFill/>
            <a:miter lim="800000"/>
            <a:headEnd/>
            <a:tailEnd/>
          </a:ln>
        </p:spPr>
        <p:txBody>
          <a:bodyPr lIns="92643" tIns="46321" rIns="92643" bIns="46321" anchor="b"/>
          <a:lstStyle/>
          <a:p>
            <a:pPr algn="r" defTabSz="927100"/>
            <a:fld id="{79C13437-2E59-4BF7-9AFD-498D09D2BC71}" type="slidenum">
              <a:rPr lang="en-US"/>
              <a:pPr algn="r" defTabSz="927100"/>
              <a:t>7</a:t>
            </a:fld>
            <a:endParaRPr lang="en-US"/>
          </a:p>
        </p:txBody>
      </p:sp>
      <p:sp>
        <p:nvSpPr>
          <p:cNvPr id="13319" name="Rectangle 2"/>
          <p:cNvSpPr>
            <a:spLocks noGrp="1" noRot="1" noChangeAspect="1" noChangeArrowheads="1" noTextEdit="1"/>
          </p:cNvSpPr>
          <p:nvPr>
            <p:ph type="sldImg"/>
          </p:nvPr>
        </p:nvSpPr>
        <p:spPr>
          <a:xfrm>
            <a:off x="1108075" y="698500"/>
            <a:ext cx="4643438" cy="3482975"/>
          </a:xfrm>
          <a:ln/>
        </p:spPr>
      </p:sp>
      <p:sp>
        <p:nvSpPr>
          <p:cNvPr id="13320" name="Rectangle 3"/>
          <p:cNvSpPr>
            <a:spLocks noGrp="1" noChangeArrowheads="1"/>
          </p:cNvSpPr>
          <p:nvPr>
            <p:ph type="body" idx="1"/>
          </p:nvPr>
        </p:nvSpPr>
        <p:spPr>
          <a:xfrm>
            <a:off x="915343" y="4416029"/>
            <a:ext cx="5027316" cy="4182267"/>
          </a:xfrm>
          <a:noFill/>
          <a:ln/>
        </p:spPr>
        <p:txBody>
          <a:bodyPr lIns="92643" tIns="46321" rIns="92643" bIns="46321"/>
          <a:lstStyle/>
          <a:p>
            <a:pPr defTabSz="914400"/>
            <a:endParaRPr lang="en-GB"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TextShape 1"/>
          <p:cNvSpPr txBox="1">
            <a:spLocks noChangeArrowheads="1"/>
          </p:cNvSpPr>
          <p:nvPr/>
        </p:nvSpPr>
        <p:spPr bwMode="auto">
          <a:xfrm>
            <a:off x="0" y="0"/>
            <a:ext cx="0" cy="0"/>
          </a:xfrm>
          <a:prstGeom prst="rect">
            <a:avLst/>
          </a:prstGeom>
          <a:noFill/>
          <a:ln w="9525">
            <a:noFill/>
            <a:miter lim="800000"/>
            <a:headEnd/>
            <a:tailEnd/>
          </a:ln>
        </p:spPr>
        <p:txBody>
          <a:bodyPr lIns="91192" tIns="45591" rIns="91192" bIns="45591" anchorCtr="1"/>
          <a:lstStyle/>
          <a:p>
            <a:pPr algn="ctr"/>
            <a:fld id="{707BCB17-2216-4251-98E6-E0BD79E31066}" type="slidenum">
              <a:rPr lang="en-US" sz="1400">
                <a:solidFill>
                  <a:srgbClr val="FFFFFF"/>
                </a:solidFill>
                <a:latin typeface="Arial" pitchFamily="34" charset="0"/>
                <a:cs typeface="DejaVu Sans" pitchFamily="34" charset="0"/>
              </a:rPr>
              <a:pPr algn="ctr"/>
              <a:t>8</a:t>
            </a:fld>
            <a:endParaRPr lang="en-US">
              <a:solidFill>
                <a:srgbClr val="000000"/>
              </a:solidFill>
              <a:latin typeface="Arial" pitchFamily="34" charset="0"/>
              <a:cs typeface="DejaVu Sans" pitchFamily="34" charset="0"/>
            </a:endParaRPr>
          </a:p>
        </p:txBody>
      </p:sp>
      <p:sp>
        <p:nvSpPr>
          <p:cNvPr id="53251" name="CustomShape 2"/>
          <p:cNvSpPr>
            <a:spLocks noChangeArrowheads="1"/>
          </p:cNvSpPr>
          <p:nvPr/>
        </p:nvSpPr>
        <p:spPr bwMode="auto">
          <a:xfrm>
            <a:off x="3884613" y="8829966"/>
            <a:ext cx="2971800" cy="464820"/>
          </a:xfrm>
          <a:prstGeom prst="rect">
            <a:avLst/>
          </a:prstGeom>
          <a:noFill/>
          <a:ln w="9525">
            <a:noFill/>
            <a:miter lim="800000"/>
            <a:headEnd/>
            <a:tailEnd/>
          </a:ln>
        </p:spPr>
        <p:txBody>
          <a:bodyPr lIns="91192" tIns="47416" rIns="91192" bIns="47416" anchor="b"/>
          <a:lstStyle/>
          <a:p>
            <a:pPr algn="r"/>
            <a:fld id="{6E982711-15F3-4074-AE32-76C8958DD224}" type="slidenum">
              <a:rPr lang="en-US">
                <a:solidFill>
                  <a:srgbClr val="000000"/>
                </a:solidFill>
                <a:latin typeface="Arial" pitchFamily="34" charset="0"/>
                <a:cs typeface="DejaVu Sans" pitchFamily="34" charset="0"/>
              </a:rPr>
              <a:pPr algn="r"/>
              <a:t>8</a:t>
            </a:fld>
            <a:endParaRPr lang="en-US" dirty="0">
              <a:solidFill>
                <a:srgbClr val="000000"/>
              </a:solidFill>
              <a:latin typeface="Arial" pitchFamily="34" charset="0"/>
              <a:cs typeface="DejaVu Sans" pitchFamily="34" charset="0"/>
            </a:endParaRPr>
          </a:p>
        </p:txBody>
      </p:sp>
      <p:sp>
        <p:nvSpPr>
          <p:cNvPr id="53252" name="CustomShape 3"/>
          <p:cNvSpPr>
            <a:spLocks noChangeArrowheads="1"/>
          </p:cNvSpPr>
          <p:nvPr/>
        </p:nvSpPr>
        <p:spPr bwMode="auto">
          <a:xfrm>
            <a:off x="1143000" y="697230"/>
            <a:ext cx="4572000" cy="3486150"/>
          </a:xfrm>
          <a:prstGeom prst="rect">
            <a:avLst/>
          </a:prstGeom>
          <a:solidFill>
            <a:srgbClr val="FFFFFF"/>
          </a:solidFill>
          <a:ln w="9363">
            <a:solidFill>
              <a:srgbClr val="000000"/>
            </a:solidFill>
            <a:miter lim="800000"/>
            <a:headEnd/>
            <a:tailEnd/>
          </a:ln>
        </p:spPr>
        <p:txBody>
          <a:bodyPr lIns="92647" tIns="46324" rIns="92647" bIns="46324"/>
          <a:lstStyle/>
          <a:p>
            <a:endParaRPr lang="en-US">
              <a:solidFill>
                <a:srgbClr val="000000"/>
              </a:solidFill>
              <a:latin typeface="Arial" pitchFamily="34" charset="0"/>
              <a:cs typeface="DejaVu Sans" pitchFamily="34" charset="0"/>
            </a:endParaRPr>
          </a:p>
        </p:txBody>
      </p:sp>
      <p:sp>
        <p:nvSpPr>
          <p:cNvPr id="53253" name="PlaceHolder 4"/>
          <p:cNvSpPr txBox="1">
            <a:spLocks noGrp="1"/>
          </p:cNvSpPr>
          <p:nvPr>
            <p:ph type="body" sz="quarter" idx="1"/>
          </p:nvPr>
        </p:nvSpPr>
        <p:spPr bwMode="auto">
          <a:xfrm>
            <a:off x="685800" y="4415791"/>
            <a:ext cx="5486400" cy="4278604"/>
          </a:xfrm>
          <a:noFill/>
        </p:spPr>
        <p:txBody>
          <a:bodyPr numCol="1">
            <a:prstTxWarp prst="textNoShape">
              <a:avLst/>
            </a:prstTxWarp>
          </a:bodyPr>
          <a:lstStyle/>
          <a:p>
            <a:pPr eaLnBrk="1"/>
            <a:endParaRPr smtClean="0">
              <a:latin typeface="Arial" pitchFamily="34" charset="0"/>
              <a:cs typeface="DejaVu Sans"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14425" y="703263"/>
            <a:ext cx="4629150" cy="3473450"/>
          </a:xfrm>
        </p:spPr>
      </p:sp>
      <p:sp>
        <p:nvSpPr>
          <p:cNvPr id="3" name="Notes Placeholder 2"/>
          <p:cNvSpPr>
            <a:spLocks noGrp="1"/>
          </p:cNvSpPr>
          <p:nvPr>
            <p:ph type="body" idx="1"/>
          </p:nvPr>
        </p:nvSpPr>
        <p:spPr/>
        <p:txBody>
          <a:bodyPr/>
          <a:lstStyle/>
          <a:p>
            <a:r>
              <a:rPr lang="en-US" dirty="0" smtClean="0"/>
              <a:t>Agenda item 2.1.2.1</a:t>
            </a:r>
            <a:endParaRPr lang="en-US" dirty="0"/>
          </a:p>
        </p:txBody>
      </p:sp>
      <p:sp>
        <p:nvSpPr>
          <p:cNvPr id="4" name="Header Placeholder 3"/>
          <p:cNvSpPr>
            <a:spLocks noGrp="1"/>
          </p:cNvSpPr>
          <p:nvPr>
            <p:ph type="hdr" sz="quarter" idx="10"/>
          </p:nvPr>
        </p:nvSpPr>
        <p:spPr/>
        <p:txBody>
          <a:bodyPr/>
          <a:lstStyle/>
          <a:p>
            <a:pPr>
              <a:defRPr/>
            </a:pPr>
            <a:r>
              <a:rPr lang="en-US" smtClean="0"/>
              <a:t>doc.: IEEE 802.11-15/0746r0</a:t>
            </a:r>
            <a:endParaRPr lang="en-US"/>
          </a:p>
        </p:txBody>
      </p:sp>
      <p:sp>
        <p:nvSpPr>
          <p:cNvPr id="5" name="Date Placeholder 4"/>
          <p:cNvSpPr>
            <a:spLocks noGrp="1"/>
          </p:cNvSpPr>
          <p:nvPr>
            <p:ph type="dt" idx="11"/>
          </p:nvPr>
        </p:nvSpPr>
        <p:spPr/>
        <p:txBody>
          <a:bodyPr/>
          <a:lstStyle/>
          <a:p>
            <a:pPr>
              <a:defRPr/>
            </a:pPr>
            <a:r>
              <a:rPr lang="en-US" smtClean="0"/>
              <a:t>July 2015</a:t>
            </a:r>
            <a:endParaRPr lang="en-US"/>
          </a:p>
        </p:txBody>
      </p:sp>
      <p:sp>
        <p:nvSpPr>
          <p:cNvPr id="6" name="Footer Placeholder 5"/>
          <p:cNvSpPr>
            <a:spLocks noGrp="1"/>
          </p:cNvSpPr>
          <p:nvPr>
            <p:ph type="ftr" sz="quarter" idx="12"/>
          </p:nvPr>
        </p:nvSpPr>
        <p:spPr/>
        <p:txBody>
          <a:bodyPr/>
          <a:lstStyle/>
          <a:p>
            <a:pPr lvl="4">
              <a:defRPr/>
            </a:pPr>
            <a:r>
              <a:rPr lang="en-US" smtClean="0"/>
              <a:t>Dorothy Stanley(HP-Aruba Networks)</a:t>
            </a:r>
            <a:endParaRPr lang="en-US"/>
          </a:p>
        </p:txBody>
      </p:sp>
      <p:sp>
        <p:nvSpPr>
          <p:cNvPr id="7" name="Slide Number Placeholder 6"/>
          <p:cNvSpPr>
            <a:spLocks noGrp="1"/>
          </p:cNvSpPr>
          <p:nvPr>
            <p:ph type="sldNum" sz="quarter" idx="13"/>
          </p:nvPr>
        </p:nvSpPr>
        <p:spPr>
          <a:xfrm>
            <a:off x="3279163" y="9000621"/>
            <a:ext cx="415177" cy="184666"/>
          </a:xfrm>
        </p:spPr>
        <p:txBody>
          <a:bodyPr/>
          <a:lstStyle/>
          <a:p>
            <a:pPr>
              <a:defRPr/>
            </a:pPr>
            <a:r>
              <a:rPr lang="en-US" smtClean="0"/>
              <a:t>Page </a:t>
            </a:r>
            <a:fld id="{F4F34E98-D62A-4186-8764-CE3AA6FA445F}" type="slidenum">
              <a:rPr lang="en-US" smtClean="0"/>
              <a:pPr>
                <a:defRPr/>
              </a:pPr>
              <a:t>9</a:t>
            </a:fld>
            <a:endParaRPr lang="en-US"/>
          </a:p>
        </p:txBody>
      </p:sp>
    </p:spTree>
    <p:extLst>
      <p:ext uri="{BB962C8B-B14F-4D97-AF65-F5344CB8AC3E}">
        <p14:creationId xmlns:p14="http://schemas.microsoft.com/office/powerpoint/2010/main" val="17601627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3794715A-9459-479D-A91A-AA0D18E7176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ABDAB140-1F37-41A1-86FB-23042E79CFD3}"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EFD90922-50F1-4D9A-A0A0-0AA119072222}" type="slidenum">
              <a:rPr lang="en-US"/>
              <a:pPr>
                <a:defRPr/>
              </a:pPr>
              <a:t>‹#›</a:t>
            </a:fld>
            <a:endParaRPr lang="en-US"/>
          </a:p>
        </p:txBody>
      </p:sp>
      <p:sp>
        <p:nvSpPr>
          <p:cNvPr id="4"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85800" y="381000"/>
            <a:ext cx="1752600" cy="276999"/>
          </a:xfrm>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8634B414-E725-475F-8EFC-03D12F3C5E1A}"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665287" cy="276999"/>
          </a:xfrm>
          <a:ln/>
        </p:spPr>
        <p:txBody>
          <a:bodyPr/>
          <a:lstStyle>
            <a:lvl1pPr>
              <a:defRPr/>
            </a:lvl1pPr>
          </a:lstStyle>
          <a:p>
            <a:pPr>
              <a:defRPr/>
            </a:pPr>
            <a:r>
              <a:rPr lang="en-US" smtClean="0"/>
              <a:t>July 2015</a:t>
            </a: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r>
              <a:rPr lang="en-US"/>
              <a:t>Slide </a:t>
            </a:r>
            <a:fld id="{B7DC20B9-232F-45E3-915F-318DA7AF0997}"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F3CAF4A0-171B-47A7-BAFF-76E509FBC4B7}"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8"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r>
              <a:rPr lang="en-US"/>
              <a:t>Slide </a:t>
            </a:r>
            <a:fld id="{08CBE8C2-2801-4446-8A57-44AC89C9FB96}"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4"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r>
              <a:rPr lang="en-US"/>
              <a:t>Slide </a:t>
            </a:r>
            <a:fld id="{05F1A9F3-FE6C-43A0-821F-45182110889F}"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85800" y="304800"/>
            <a:ext cx="1676400" cy="276999"/>
          </a:xfrm>
          <a:ln/>
        </p:spPr>
        <p:txBody>
          <a:bodyPr/>
          <a:lstStyle>
            <a:lvl1pPr>
              <a:defRPr/>
            </a:lvl1pPr>
          </a:lstStyle>
          <a:p>
            <a:pPr>
              <a:defRPr/>
            </a:pPr>
            <a:r>
              <a:rPr lang="en-US" smtClean="0"/>
              <a:t>July 2015</a:t>
            </a:r>
            <a:endParaRPr lang="en-US" dirty="0"/>
          </a:p>
        </p:txBody>
      </p:sp>
      <p:sp>
        <p:nvSpPr>
          <p:cNvPr id="3"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r>
              <a:rPr lang="en-US"/>
              <a:t>Slide </a:t>
            </a:r>
            <a:fld id="{4F8DB7B0-6F79-49ED-8154-EC3DF243439D}"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3008313" cy="6731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762000"/>
            <a:ext cx="5111750" cy="53641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3FE0FAA6-9929-41F0-9BE4-0F3ED59E90AE}"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r>
              <a:rPr lang="en-US" smtClean="0"/>
              <a:t>July 2015</a:t>
            </a:r>
            <a:endParaRPr lang="en-US" dirty="0"/>
          </a:p>
        </p:txBody>
      </p:sp>
      <p:sp>
        <p:nvSpPr>
          <p:cNvPr id="6" name="Rectangle 5"/>
          <p:cNvSpPr>
            <a:spLocks noGrp="1" noChangeArrowheads="1"/>
          </p:cNvSpPr>
          <p:nvPr>
            <p:ph type="ftr" sz="quarter" idx="11"/>
          </p:nvPr>
        </p:nvSpPr>
        <p:spPr>
          <a:ln/>
        </p:spPr>
        <p:txBody>
          <a:bodyPr/>
          <a:lstStyle>
            <a:lvl1pPr>
              <a:defRPr/>
            </a:lvl1pPr>
          </a:lstStyle>
          <a:p>
            <a:pPr>
              <a:defRPr/>
            </a:pPr>
            <a:r>
              <a:rPr lang="en-US" smtClean="0"/>
              <a:t>D. Stanley HP-Aruba Networks</a:t>
            </a: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r>
              <a:rPr lang="en-US"/>
              <a:t>Slide </a:t>
            </a:r>
            <a:fld id="{ECA38D67-E29A-48CE-9E94-4D8E3C833C5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bwMode="auto">
          <a:xfrm>
            <a:off x="685800" y="685800"/>
            <a:ext cx="7772400" cy="1066800"/>
          </a:xfrm>
          <a:prstGeom prst="rect">
            <a:avLst/>
          </a:prstGeom>
          <a:noFill/>
          <a:ln w="9525">
            <a:noFill/>
            <a:miter lim="800000"/>
            <a:headEnd/>
            <a:tailEnd/>
          </a:ln>
        </p:spPr>
        <p:txBody>
          <a:bodyPr vert="horz" wrap="square" lIns="92075" tIns="46038" rIns="92075" bIns="46038" numCol="1" anchor="ctr" anchorCtr="0" compatLnSpc="1">
            <a:prstTxWarp prst="textNoShape">
              <a:avLst/>
            </a:prstTxWarp>
          </a:bodyPr>
          <a:lstStyle/>
          <a:p>
            <a:pPr lvl="0"/>
            <a:r>
              <a:rPr lang="en-US" dirty="0" smtClean="0"/>
              <a:t>Click to edit Master title style</a:t>
            </a:r>
          </a:p>
        </p:txBody>
      </p:sp>
      <p:sp>
        <p:nvSpPr>
          <p:cNvPr id="2051"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2075" tIns="46038" rIns="92075" bIns="46038"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696913" y="332601"/>
            <a:ext cx="1817687" cy="276999"/>
          </a:xfrm>
          <a:prstGeom prst="rect">
            <a:avLst/>
          </a:prstGeom>
          <a:noFill/>
          <a:ln w="9525">
            <a:noFill/>
            <a:miter lim="800000"/>
            <a:headEnd/>
            <a:tailEnd/>
          </a:ln>
          <a:effectLst/>
        </p:spPr>
        <p:txBody>
          <a:bodyPr vert="horz" wrap="square" lIns="0" tIns="0" rIns="0" bIns="0" numCol="1" anchor="b" anchorCtr="0" compatLnSpc="1">
            <a:prstTxWarp prst="textNoShape">
              <a:avLst/>
            </a:prstTxWarp>
            <a:spAutoFit/>
          </a:bodyPr>
          <a:lstStyle>
            <a:lvl1pPr>
              <a:defRPr sz="1800" b="1" smtClean="0"/>
            </a:lvl1pPr>
          </a:lstStyle>
          <a:p>
            <a:pPr>
              <a:defRPr/>
            </a:pPr>
            <a:r>
              <a:rPr lang="en-US" smtClean="0"/>
              <a:t>July 2015</a:t>
            </a:r>
            <a:endParaRPr lang="en-US" dirty="0"/>
          </a:p>
        </p:txBody>
      </p:sp>
      <p:sp>
        <p:nvSpPr>
          <p:cNvPr id="1029" name="Rectangle 5"/>
          <p:cNvSpPr>
            <a:spLocks noGrp="1" noChangeArrowheads="1"/>
          </p:cNvSpPr>
          <p:nvPr>
            <p:ph type="ftr" sz="quarter" idx="3"/>
          </p:nvPr>
        </p:nvSpPr>
        <p:spPr bwMode="auto">
          <a:xfrm>
            <a:off x="8077200" y="6475413"/>
            <a:ext cx="4667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a:defRPr smtClean="0"/>
            </a:lvl1pPr>
          </a:lstStyle>
          <a:p>
            <a:pPr>
              <a:defRPr/>
            </a:pPr>
            <a:r>
              <a:rPr lang="en-US" smtClean="0"/>
              <a:t>D. Stanley HP-Aruba Networks</a:t>
            </a:r>
            <a:endParaRPr lang="en-US"/>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smtClean="0"/>
            </a:lvl1pPr>
          </a:lstStyle>
          <a:p>
            <a:pPr>
              <a:defRPr/>
            </a:pPr>
            <a:r>
              <a:rPr lang="en-US"/>
              <a:t>Slide </a:t>
            </a:r>
            <a:fld id="{A7DEFA53-F68A-4830-A981-09096874D339}" type="slidenum">
              <a:rPr lang="en-US"/>
              <a:pPr>
                <a:defRPr/>
              </a:pPr>
              <a:t>‹#›</a:t>
            </a:fld>
            <a:endParaRPr lang="en-US"/>
          </a:p>
        </p:txBody>
      </p:sp>
      <p:sp>
        <p:nvSpPr>
          <p:cNvPr id="1031" name="Rectangle 7"/>
          <p:cNvSpPr>
            <a:spLocks noChangeArrowheads="1"/>
          </p:cNvSpPr>
          <p:nvPr/>
        </p:nvSpPr>
        <p:spPr bwMode="auto">
          <a:xfrm>
            <a:off x="5162485" y="332601"/>
            <a:ext cx="3283015" cy="276999"/>
          </a:xfrm>
          <a:prstGeom prst="rect">
            <a:avLst/>
          </a:prstGeom>
          <a:noFill/>
          <a:ln w="9525">
            <a:noFill/>
            <a:miter lim="800000"/>
            <a:headEnd/>
            <a:tailEnd/>
          </a:ln>
          <a:effectLst/>
        </p:spPr>
        <p:txBody>
          <a:bodyPr wrap="none" lIns="0" tIns="0" rIns="0" bIns="0" anchor="b">
            <a:spAutoFit/>
          </a:bodyPr>
          <a:lstStyle/>
          <a:p>
            <a:pPr marL="457200" lvl="4" algn="r">
              <a:defRPr/>
            </a:pPr>
            <a:r>
              <a:rPr lang="en-US" sz="1800" b="1" dirty="0"/>
              <a:t>doc.: IEEE </a:t>
            </a:r>
            <a:r>
              <a:rPr lang="en-US" sz="1800" b="1" dirty="0" smtClean="0"/>
              <a:t>802.11-15/0746r0</a:t>
            </a:r>
            <a:endParaRPr 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
        <p:nvSpPr>
          <p:cNvPr id="1033" name="Rectangle 9"/>
          <p:cNvSpPr>
            <a:spLocks noChangeArrowheads="1"/>
          </p:cNvSpPr>
          <p:nvPr/>
        </p:nvSpPr>
        <p:spPr bwMode="auto">
          <a:xfrm>
            <a:off x="685800" y="6475413"/>
            <a:ext cx="711200" cy="182562"/>
          </a:xfrm>
          <a:prstGeom prst="rect">
            <a:avLst/>
          </a:prstGeom>
          <a:noFill/>
          <a:ln w="9525">
            <a:noFill/>
            <a:miter lim="800000"/>
            <a:headEnd/>
            <a:tailEnd/>
          </a:ln>
          <a:effectLst/>
        </p:spPr>
        <p:txBody>
          <a:bodyPr wrap="none" lIns="0" tIns="0" rIns="0" bIns="0">
            <a:spAutoFit/>
          </a:bodyPr>
          <a:lstStyle/>
          <a:p>
            <a:pPr>
              <a:defRPr/>
            </a:pPr>
            <a:r>
              <a:rPr 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ffectLst/>
        </p:spPr>
        <p:txBody>
          <a:bodyPr wrap="none" anchor="ctr"/>
          <a:lstStyle/>
          <a:p>
            <a:pPr>
              <a:defRPr/>
            </a:pPr>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p:txStyles>
    <p:titleStyle>
      <a:lvl1pPr algn="ctr" rtl="0" eaLnBrk="0" fontAlgn="base" hangingPunct="0">
        <a:spcBef>
          <a:spcPct val="0"/>
        </a:spcBef>
        <a:spcAft>
          <a:spcPct val="0"/>
        </a:spcAft>
        <a:defRPr sz="3200" b="1">
          <a:solidFill>
            <a:schemeClr val="tx2"/>
          </a:solidFill>
          <a:latin typeface="+mj-lt"/>
          <a:ea typeface="+mj-ea"/>
          <a:cs typeface="+mj-cs"/>
        </a:defRPr>
      </a:lvl1pPr>
      <a:lvl2pPr algn="ctr" rtl="0" eaLnBrk="0" fontAlgn="base" hangingPunct="0">
        <a:spcBef>
          <a:spcPct val="0"/>
        </a:spcBef>
        <a:spcAft>
          <a:spcPct val="0"/>
        </a:spcAft>
        <a:defRPr sz="3200" b="1">
          <a:solidFill>
            <a:schemeClr val="tx2"/>
          </a:solidFill>
          <a:latin typeface="Times New Roman" pitchFamily="18" charset="0"/>
        </a:defRPr>
      </a:lvl2pPr>
      <a:lvl3pPr algn="ctr" rtl="0" eaLnBrk="0" fontAlgn="base" hangingPunct="0">
        <a:spcBef>
          <a:spcPct val="0"/>
        </a:spcBef>
        <a:spcAft>
          <a:spcPct val="0"/>
        </a:spcAft>
        <a:defRPr sz="3200" b="1">
          <a:solidFill>
            <a:schemeClr val="tx2"/>
          </a:solidFill>
          <a:latin typeface="Times New Roman" pitchFamily="18" charset="0"/>
        </a:defRPr>
      </a:lvl3pPr>
      <a:lvl4pPr algn="ctr" rtl="0" eaLnBrk="0" fontAlgn="base" hangingPunct="0">
        <a:spcBef>
          <a:spcPct val="0"/>
        </a:spcBef>
        <a:spcAft>
          <a:spcPct val="0"/>
        </a:spcAft>
        <a:defRPr sz="3200" b="1">
          <a:solidFill>
            <a:schemeClr val="tx2"/>
          </a:solidFill>
          <a:latin typeface="Times New Roman" pitchFamily="18" charset="0"/>
        </a:defRPr>
      </a:lvl4pPr>
      <a:lvl5pPr algn="ctr" rtl="0" eaLnBrk="0" fontAlgn="base" hangingPunct="0">
        <a:spcBef>
          <a:spcPct val="0"/>
        </a:spcBef>
        <a:spcAft>
          <a:spcPct val="0"/>
        </a:spcAft>
        <a:defRPr sz="3200" b="1">
          <a:solidFill>
            <a:schemeClr val="tx2"/>
          </a:solidFill>
          <a:latin typeface="Times New Roman" pitchFamily="18"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n-ea"/>
          <a:cs typeface="+mn-cs"/>
        </a:defRPr>
      </a:lvl1pPr>
      <a:lvl2pPr marL="742950" indent="-285750" algn="l" rtl="0" eaLnBrk="0" fontAlgn="base" hangingPunct="0">
        <a:spcBef>
          <a:spcPct val="20000"/>
        </a:spcBef>
        <a:spcAft>
          <a:spcPct val="0"/>
        </a:spcAft>
        <a:buChar char="–"/>
        <a:defRPr sz="2000">
          <a:solidFill>
            <a:schemeClr val="tx1"/>
          </a:solidFill>
          <a:latin typeface="+mn-lt"/>
        </a:defRPr>
      </a:lvl2pPr>
      <a:lvl3pPr marL="1085850" indent="-228600" algn="l" rtl="0" eaLnBrk="0" fontAlgn="base" hangingPunct="0">
        <a:spcBef>
          <a:spcPct val="20000"/>
        </a:spcBef>
        <a:spcAft>
          <a:spcPct val="0"/>
        </a:spcAft>
        <a:buChar char="•"/>
        <a:defRPr>
          <a:solidFill>
            <a:schemeClr val="tx1"/>
          </a:solidFill>
          <a:latin typeface="+mn-lt"/>
        </a:defRPr>
      </a:lvl3pPr>
      <a:lvl4pPr marL="1428750" indent="-228600" algn="l" rtl="0" eaLnBrk="0" fontAlgn="base" hangingPunct="0">
        <a:spcBef>
          <a:spcPct val="20000"/>
        </a:spcBef>
        <a:spcAft>
          <a:spcPct val="0"/>
        </a:spcAft>
        <a:buChar char="–"/>
        <a:defRPr sz="1600">
          <a:solidFill>
            <a:schemeClr val="tx1"/>
          </a:solidFill>
          <a:latin typeface="+mn-lt"/>
        </a:defRPr>
      </a:lvl4pPr>
      <a:lvl5pPr marL="1771650" indent="-228600" algn="l" rtl="0" eaLnBrk="0" fontAlgn="base" hangingPunct="0">
        <a:spcBef>
          <a:spcPct val="20000"/>
        </a:spcBef>
        <a:spcAft>
          <a:spcPct val="0"/>
        </a:spcAft>
        <a:buChar char="•"/>
        <a:defRPr sz="1600">
          <a:solidFill>
            <a:schemeClr val="tx1"/>
          </a:solidFill>
          <a:latin typeface="+mn-lt"/>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3" Type="http://schemas.openxmlformats.org/officeDocument/2006/relationships/hyperlink" Target="http://standards.ieee.org/develop/policies/bylaws/index.html"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hyperlink" Target="http://standards.ieee.org/develop/policies/opman/sb_om.pdf" TargetMode="External"/><Relationship Id="rId5" Type="http://schemas.openxmlformats.org/officeDocument/2006/relationships/hyperlink" Target="http://standards.ieee.org/develop/policies/opman/index.html" TargetMode="External"/><Relationship Id="rId4" Type="http://schemas.openxmlformats.org/officeDocument/2006/relationships/hyperlink" Target="http://standards.ieee.org/develop/policies/bylaws/sb_bylaws.pdf" TargetMode="External"/></Relationships>
</file>

<file path=ppt/slides/_rels/slide11.xml.rels><?xml version="1.0" encoding="UTF-8" standalone="yes"?>
<Relationships xmlns="http://schemas.openxmlformats.org/package/2006/relationships"><Relationship Id="rId8" Type="http://schemas.openxmlformats.org/officeDocument/2006/relationships/hyperlink" Target="https://mentor.ieee.org/802.11/dcn/14/11-14-0629-10-0000-802-11-operations-manual.docx" TargetMode="External"/><Relationship Id="rId3" Type="http://schemas.openxmlformats.org/officeDocument/2006/relationships/hyperlink" Target="http://standards.ieee.org/board/aud/LMSC.pdf" TargetMode="External"/><Relationship Id="rId7" Type="http://schemas.openxmlformats.org/officeDocument/2006/relationships/hyperlink" Target="http://www.ieee802.org/PNP/approved/IEEE_802_Chairs_guidelines_v19.pdf"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hyperlink" Target="http://grouper.ieee.org/groups/802/PNP/approved/IEEE_802_LMSC_OM_approved_120725.pdf" TargetMode="External"/><Relationship Id="rId5" Type="http://schemas.openxmlformats.org/officeDocument/2006/relationships/hyperlink" Target="http://www.ieee802.org/PNP/approved/IEEE_802_WG_PandP_v16.pdf" TargetMode="External"/><Relationship Id="rId10" Type="http://schemas.openxmlformats.org/officeDocument/2006/relationships/hyperlink" Target="http://www.ieee802.org/devdocs.shtml" TargetMode="External"/><Relationship Id="rId4" Type="http://schemas.openxmlformats.org/officeDocument/2006/relationships/hyperlink" Target="http://www.ieee802.org/PNP/approved/IEEE_802_OM_v16.pdf" TargetMode="External"/><Relationship Id="rId9" Type="http://schemas.openxmlformats.org/officeDocument/2006/relationships/hyperlink" Target="http://www.ieee802.org/11/Rules/rules.shtml" TargetMode="Externa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2.wmf"/><Relationship Id="rId5" Type="http://schemas.openxmlformats.org/officeDocument/2006/relationships/oleObject" Target="../embeddings/Microsoft_Word_97_-_2003_Document2.doc"/><Relationship Id="rId4" Type="http://schemas.openxmlformats.org/officeDocument/2006/relationships/hyperlink" Target="https://mentor.ieee.org/802-ec/dcn/14/ec-14-0087-06-00EC-overview-of-proposed-wg-p-p-changes.pdf" TargetMode="Externa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1/dcn/14/11-14-0629-10-0000-802-11-operations-manual.docx"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hyperlink" Target="https://mentor.ieee.org/802.11/dcn/14/11-14-0629-11-0000-802-11-operations-manual.docx"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www.ieee802.org/11/Reflector.html" TargetMode="External"/><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hyperlink" Target="http://www.ieee802.org/11"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mailto:listserv@listserv.ieee.org"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hyperlink" Target="https://mentor.ieee.org/802.11/dcn/14/11-14-0629-10-0000-802-11-operations-manual.docx"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hyperlink" Target="https://mentor.ieee.org/802.11/dcn/14/11-14-0629-11-0000-802-11-operations-manual.docx"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hyperlink" Target="https://mentor.ieee.org/802.11/dcn/14/11-14-0629-10-0000-802-11-operations-manual.docx"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hyperlink" Target="https://mentor.ieee.org/802.11/dcn/14/11-14-0629-11-0000-802-11-operations-manual.docx"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standards.ieee.org/develop/policies/bylaws/sect6-7.html#6"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materials.html" TargetMode="External"/><Relationship Id="rId4" Type="http://schemas.openxmlformats.org/officeDocument/2006/relationships/hyperlink" Target="http://standards.ieee.org/develop/policies/opman/sect6.html#6.3" TargetMode="Externa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standards.ieee.org/board/pat/faq.pdf" TargetMode="External"/><Relationship Id="rId3" Type="http://schemas.openxmlformats.org/officeDocument/2006/relationships/hyperlink" Target="http://www.ieee.org/about/corporate/governance/p7-8.html" TargetMode="External"/><Relationship Id="rId7" Type="http://schemas.openxmlformats.org/officeDocument/2006/relationships/hyperlink" Target="http://standards.ieee.org/board/pat/loa.pdf"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standards.ieee.org/resources/antitrust-guidelines.pdf" TargetMode="External"/><Relationship Id="rId4" Type="http://schemas.openxmlformats.org/officeDocument/2006/relationships/hyperlink" Target="http://standards.ieee.org/faqs/affiliation.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Date Placeholder 3"/>
          <p:cNvSpPr>
            <a:spLocks noGrp="1"/>
          </p:cNvSpPr>
          <p:nvPr>
            <p:ph type="dt" sz="quarter" idx="10"/>
          </p:nvPr>
        </p:nvSpPr>
        <p:spPr>
          <a:xfrm>
            <a:off x="685800" y="381000"/>
            <a:ext cx="1828800" cy="276999"/>
          </a:xfrm>
          <a:noFill/>
        </p:spPr>
        <p:txBody>
          <a:bodyPr/>
          <a:lstStyle/>
          <a:p>
            <a:r>
              <a:rPr lang="en-US" smtClean="0"/>
              <a:t>July 2015</a:t>
            </a:r>
            <a:endParaRPr lang="en-US" dirty="0"/>
          </a:p>
        </p:txBody>
      </p:sp>
      <p:sp>
        <p:nvSpPr>
          <p:cNvPr id="1028" name="Footer Placeholder 4"/>
          <p:cNvSpPr>
            <a:spLocks noGrp="1"/>
          </p:cNvSpPr>
          <p:nvPr>
            <p:ph type="ftr" sz="quarter" idx="11"/>
          </p:nvPr>
        </p:nvSpPr>
        <p:spPr>
          <a:noFill/>
        </p:spPr>
        <p:txBody>
          <a:bodyPr/>
          <a:lstStyle/>
          <a:p>
            <a:r>
              <a:rPr lang="en-US" smtClean="0"/>
              <a:t>D. Stanley HP-Aruba Networks</a:t>
            </a:r>
            <a:endParaRPr lang="en-US"/>
          </a:p>
        </p:txBody>
      </p:sp>
      <p:sp>
        <p:nvSpPr>
          <p:cNvPr id="1030" name="Rectangle 2"/>
          <p:cNvSpPr>
            <a:spLocks noGrp="1" noChangeArrowheads="1"/>
          </p:cNvSpPr>
          <p:nvPr>
            <p:ph type="title"/>
          </p:nvPr>
        </p:nvSpPr>
        <p:spPr>
          <a:xfrm>
            <a:off x="685800" y="685800"/>
            <a:ext cx="7772400" cy="762000"/>
          </a:xfrm>
          <a:noFill/>
        </p:spPr>
        <p:txBody>
          <a:bodyPr/>
          <a:lstStyle/>
          <a:p>
            <a:r>
              <a:rPr lang="en-US" dirty="0" smtClean="0"/>
              <a:t>2</a:t>
            </a:r>
            <a:r>
              <a:rPr lang="en-US" baseline="30000" dirty="0" smtClean="0"/>
              <a:t>nd</a:t>
            </a:r>
            <a:r>
              <a:rPr lang="en-US" dirty="0" smtClean="0"/>
              <a:t>  Vice Chair Report </a:t>
            </a:r>
            <a:r>
              <a:rPr lang="en-US" dirty="0" smtClean="0"/>
              <a:t>July </a:t>
            </a:r>
            <a:r>
              <a:rPr lang="en-US" dirty="0" smtClean="0"/>
              <a:t>2015</a:t>
            </a:r>
          </a:p>
        </p:txBody>
      </p:sp>
      <p:sp>
        <p:nvSpPr>
          <p:cNvPr id="1031" name="Rectangle 3"/>
          <p:cNvSpPr>
            <a:spLocks noGrp="1" noChangeArrowheads="1"/>
          </p:cNvSpPr>
          <p:nvPr>
            <p:ph type="body" idx="1"/>
          </p:nvPr>
        </p:nvSpPr>
        <p:spPr>
          <a:xfrm>
            <a:off x="685800" y="1524000"/>
            <a:ext cx="7772400" cy="381000"/>
          </a:xfrm>
          <a:noFill/>
        </p:spPr>
        <p:txBody>
          <a:bodyPr/>
          <a:lstStyle/>
          <a:p>
            <a:pPr algn="ctr">
              <a:buFontTx/>
              <a:buNone/>
            </a:pPr>
            <a:r>
              <a:rPr lang="en-US" sz="2000" dirty="0" smtClean="0"/>
              <a:t>Date:</a:t>
            </a:r>
            <a:r>
              <a:rPr lang="en-US" sz="2000" b="0" dirty="0" smtClean="0"/>
              <a:t> </a:t>
            </a:r>
            <a:r>
              <a:rPr lang="en-US" sz="2000" b="0" dirty="0" smtClean="0"/>
              <a:t>2015-07-11</a:t>
            </a:r>
            <a:endParaRPr lang="en-US" sz="2000" b="0" dirty="0" smtClean="0"/>
          </a:p>
          <a:p>
            <a:pPr algn="ctr">
              <a:buFontTx/>
              <a:buNone/>
            </a:pPr>
            <a:endParaRPr lang="en-US" sz="2000" b="0" dirty="0" smtClean="0"/>
          </a:p>
        </p:txBody>
      </p:sp>
      <p:graphicFrame>
        <p:nvGraphicFramePr>
          <p:cNvPr id="1026" name="Object 4"/>
          <p:cNvGraphicFramePr>
            <a:graphicFrameLocks noChangeAspect="1"/>
          </p:cNvGraphicFramePr>
          <p:nvPr>
            <p:extLst>
              <p:ext uri="{D42A27DB-BD31-4B8C-83A1-F6EECF244321}">
                <p14:modId xmlns:p14="http://schemas.microsoft.com/office/powerpoint/2010/main" val="172410055"/>
              </p:ext>
            </p:extLst>
          </p:nvPr>
        </p:nvGraphicFramePr>
        <p:xfrm>
          <a:off x="606425" y="2290763"/>
          <a:ext cx="7983538" cy="2660650"/>
        </p:xfrm>
        <a:graphic>
          <a:graphicData uri="http://schemas.openxmlformats.org/presentationml/2006/ole">
            <mc:AlternateContent xmlns:mc="http://schemas.openxmlformats.org/markup-compatibility/2006">
              <mc:Choice xmlns:v="urn:schemas-microsoft-com:vml" Requires="v">
                <p:oleObj spid="_x0000_s1130" name="Document" r:id="rId4" imgW="8229995" imgH="2756611" progId="Word.Document.8">
                  <p:embed/>
                </p:oleObj>
              </mc:Choice>
              <mc:Fallback>
                <p:oleObj name="Document" r:id="rId4" imgW="8229995" imgH="2756611" progId="Word.Document.8">
                  <p:embed/>
                  <p:pic>
                    <p:nvPicPr>
                      <p:cNvPr id="0" name="Object 4"/>
                      <p:cNvPicPr>
                        <a:picLocks noChangeAspect="1" noChangeArrowheads="1"/>
                      </p:cNvPicPr>
                      <p:nvPr/>
                    </p:nvPicPr>
                    <p:blipFill>
                      <a:blip r:embed="rId5"/>
                      <a:srcRect/>
                      <a:stretch>
                        <a:fillRect/>
                      </a:stretch>
                    </p:blipFill>
                    <p:spPr bwMode="auto">
                      <a:xfrm>
                        <a:off x="606425" y="2290763"/>
                        <a:ext cx="7983538" cy="26606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1032" name="Rectangle 5"/>
          <p:cNvSpPr>
            <a:spLocks noChangeArrowheads="1"/>
          </p:cNvSpPr>
          <p:nvPr/>
        </p:nvSpPr>
        <p:spPr bwMode="auto">
          <a:xfrm>
            <a:off x="533400" y="1939925"/>
            <a:ext cx="1447800" cy="381000"/>
          </a:xfrm>
          <a:prstGeom prst="rect">
            <a:avLst/>
          </a:prstGeom>
          <a:noFill/>
          <a:ln w="9525">
            <a:noFill/>
            <a:miter lim="800000"/>
            <a:headEnd/>
            <a:tailEnd/>
          </a:ln>
        </p:spPr>
        <p:txBody>
          <a:bodyPr lIns="92075" tIns="46038" rIns="92075" bIns="46038"/>
          <a:lstStyle/>
          <a:p>
            <a:pPr marL="342900" indent="-342900">
              <a:spcBef>
                <a:spcPct val="20000"/>
              </a:spcBef>
            </a:pPr>
            <a:r>
              <a:rPr lang="en-US" sz="2000" b="1"/>
              <a:t>Authors:</a:t>
            </a:r>
            <a:endParaRPr 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Current IEEE-SA Rule documents</a:t>
            </a:r>
            <a:endParaRPr lang="en-US" dirty="0"/>
          </a:p>
        </p:txBody>
      </p:sp>
      <p:sp>
        <p:nvSpPr>
          <p:cNvPr id="3" name="Content Placeholder 2"/>
          <p:cNvSpPr>
            <a:spLocks noGrp="1"/>
          </p:cNvSpPr>
          <p:nvPr>
            <p:ph idx="1"/>
          </p:nvPr>
        </p:nvSpPr>
        <p:spPr>
          <a:xfrm>
            <a:off x="685800" y="1600200"/>
            <a:ext cx="7772400" cy="4800600"/>
          </a:xfrm>
        </p:spPr>
        <p:txBody>
          <a:bodyPr/>
          <a:lstStyle/>
          <a:p>
            <a:endParaRPr lang="en-US" dirty="0" smtClean="0"/>
          </a:p>
          <a:p>
            <a:r>
              <a:rPr lang="en-US" dirty="0" smtClean="0"/>
              <a:t>The current version of the IEEE-SA Standards Board Bylaws is available at: </a:t>
            </a:r>
          </a:p>
          <a:p>
            <a:pPr lvl="1">
              <a:buNone/>
            </a:pPr>
            <a:r>
              <a:rPr lang="en-US" sz="1600" dirty="0" smtClean="0">
                <a:hlinkClick r:id="rId3"/>
              </a:rPr>
              <a:t>http://standards.ieee.org/develop/policies/bylaws/index.html</a:t>
            </a:r>
            <a:r>
              <a:rPr lang="en-US" sz="1600" dirty="0" smtClean="0"/>
              <a:t> (HTML version) </a:t>
            </a:r>
          </a:p>
          <a:p>
            <a:pPr lvl="1">
              <a:buNone/>
            </a:pPr>
            <a:r>
              <a:rPr lang="en-US" sz="1600" dirty="0" smtClean="0">
                <a:hlinkClick r:id="rId4"/>
              </a:rPr>
              <a:t>http://standards.ieee.org/develop/policies/bylaws/sb_bylaws.pdf</a:t>
            </a:r>
            <a:r>
              <a:rPr lang="en-US" sz="1600" dirty="0" smtClean="0"/>
              <a:t> (PDF version)</a:t>
            </a:r>
            <a:r>
              <a:rPr lang="en-US" sz="1200" dirty="0" smtClean="0"/>
              <a:t> </a:t>
            </a:r>
          </a:p>
          <a:p>
            <a:pPr>
              <a:buNone/>
            </a:pPr>
            <a:r>
              <a:rPr lang="en-US" sz="1600" dirty="0" smtClean="0"/>
              <a:t/>
            </a:r>
            <a:br>
              <a:rPr lang="en-US" sz="1600" dirty="0" smtClean="0"/>
            </a:br>
            <a:endParaRPr lang="en-US" sz="1600" dirty="0" smtClean="0"/>
          </a:p>
          <a:p>
            <a:r>
              <a:rPr lang="en-US" dirty="0" smtClean="0"/>
              <a:t>The current version of the IEEE-SA Standards Board Operations Manual is available at: </a:t>
            </a:r>
          </a:p>
          <a:p>
            <a:pPr lvl="1">
              <a:buNone/>
            </a:pPr>
            <a:r>
              <a:rPr lang="en-US" sz="1600" dirty="0" smtClean="0">
                <a:hlinkClick r:id="rId5"/>
              </a:rPr>
              <a:t>http://standards.ieee.org/develop/policies/opman/index.html</a:t>
            </a:r>
            <a:r>
              <a:rPr lang="en-US" sz="1600" dirty="0" smtClean="0"/>
              <a:t> (HTML version) </a:t>
            </a:r>
          </a:p>
          <a:p>
            <a:pPr lvl="1">
              <a:buNone/>
            </a:pPr>
            <a:r>
              <a:rPr lang="en-US" sz="1600" dirty="0" smtClean="0">
                <a:hlinkClick r:id="rId6"/>
              </a:rPr>
              <a:t>http://standards.ieee.org/develop/policies/opman/sb_om.pdf</a:t>
            </a:r>
            <a:r>
              <a:rPr lang="en-US" sz="1600" dirty="0" smtClean="0"/>
              <a:t> (PDF version) </a:t>
            </a:r>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extLst>
      <p:ext uri="{BB962C8B-B14F-4D97-AF65-F5344CB8AC3E}">
        <p14:creationId xmlns:p14="http://schemas.microsoft.com/office/powerpoint/2010/main" val="413169775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Date Placeholder 3"/>
          <p:cNvSpPr>
            <a:spLocks noGrp="1"/>
          </p:cNvSpPr>
          <p:nvPr>
            <p:ph type="dt" sz="quarter" idx="10"/>
          </p:nvPr>
        </p:nvSpPr>
        <p:spPr>
          <a:noFill/>
        </p:spPr>
        <p:txBody>
          <a:bodyPr/>
          <a:lstStyle/>
          <a:p>
            <a:r>
              <a:rPr lang="en-US" smtClean="0"/>
              <a:t>July 2015</a:t>
            </a:r>
            <a:endParaRPr lang="en-US"/>
          </a:p>
        </p:txBody>
      </p:sp>
      <p:sp>
        <p:nvSpPr>
          <p:cNvPr id="8195" name="Footer Placeholder 4"/>
          <p:cNvSpPr>
            <a:spLocks noGrp="1"/>
          </p:cNvSpPr>
          <p:nvPr>
            <p:ph type="ftr" sz="quarter" idx="11"/>
          </p:nvPr>
        </p:nvSpPr>
        <p:spPr>
          <a:noFill/>
        </p:spPr>
        <p:txBody>
          <a:bodyPr/>
          <a:lstStyle/>
          <a:p>
            <a:r>
              <a:rPr lang="en-US" smtClean="0"/>
              <a:t>D. Stanley HP-Aruba Networks</a:t>
            </a:r>
            <a:endParaRPr lang="en-US"/>
          </a:p>
        </p:txBody>
      </p:sp>
      <p:sp>
        <p:nvSpPr>
          <p:cNvPr id="8197" name="Rectangle 2"/>
          <p:cNvSpPr>
            <a:spLocks noGrp="1" noChangeArrowheads="1"/>
          </p:cNvSpPr>
          <p:nvPr>
            <p:ph type="title"/>
          </p:nvPr>
        </p:nvSpPr>
        <p:spPr>
          <a:xfrm>
            <a:off x="685800" y="685800"/>
            <a:ext cx="7772400" cy="609600"/>
          </a:xfrm>
        </p:spPr>
        <p:txBody>
          <a:bodyPr/>
          <a:lstStyle/>
          <a:p>
            <a:r>
              <a:rPr lang="en-US" dirty="0" smtClean="0"/>
              <a:t>Current IEEE 802, 802.11 rules documents </a:t>
            </a:r>
          </a:p>
        </p:txBody>
      </p:sp>
      <p:sp>
        <p:nvSpPr>
          <p:cNvPr id="8198" name="Rectangle 3"/>
          <p:cNvSpPr>
            <a:spLocks noGrp="1" noChangeArrowheads="1"/>
          </p:cNvSpPr>
          <p:nvPr>
            <p:ph type="body" idx="1"/>
          </p:nvPr>
        </p:nvSpPr>
        <p:spPr>
          <a:xfrm>
            <a:off x="685800" y="1371600"/>
            <a:ext cx="8229600" cy="5181600"/>
          </a:xfrm>
          <a:noFill/>
        </p:spPr>
        <p:txBody>
          <a:bodyPr/>
          <a:lstStyle/>
          <a:p>
            <a:r>
              <a:rPr lang="en-US" sz="2000" dirty="0"/>
              <a:t>IEEE 802 Policies &amp; Procedures </a:t>
            </a:r>
          </a:p>
          <a:p>
            <a:pPr lvl="1"/>
            <a:r>
              <a:rPr lang="en-US" sz="1600" dirty="0"/>
              <a:t>(link to </a:t>
            </a:r>
            <a:r>
              <a:rPr lang="en-US" sz="1600" dirty="0" err="1"/>
              <a:t>AudCom</a:t>
            </a:r>
            <a:r>
              <a:rPr lang="en-US" sz="1600" dirty="0"/>
              <a:t>, approved by IEEE-SA Standards Board June 2014) </a:t>
            </a:r>
          </a:p>
          <a:p>
            <a:pPr lvl="1"/>
            <a:r>
              <a:rPr lang="en-US" sz="1600" dirty="0">
                <a:hlinkClick r:id="rId3"/>
              </a:rPr>
              <a:t>http://standards.ieee.org/board/aud/LMSC.pdf</a:t>
            </a:r>
            <a:endParaRPr lang="en-US" sz="1600" dirty="0"/>
          </a:p>
          <a:p>
            <a:r>
              <a:rPr lang="en-US" sz="2000" dirty="0"/>
              <a:t>IEEE 802 Operations Manual (07 November 2014)</a:t>
            </a:r>
          </a:p>
          <a:p>
            <a:pPr lvl="1">
              <a:lnSpc>
                <a:spcPct val="80000"/>
              </a:lnSpc>
              <a:defRPr/>
            </a:pPr>
            <a:r>
              <a:rPr lang="en-US" altLang="en-US" sz="1600" dirty="0">
                <a:hlinkClick r:id="rId4"/>
              </a:rPr>
              <a:t>http://www.ieee802.org/PNP/approved/IEEE_802_OM_v16.pdf</a:t>
            </a:r>
            <a:r>
              <a:rPr lang="en-US" altLang="en-US" sz="1600" dirty="0"/>
              <a:t>    </a:t>
            </a:r>
          </a:p>
          <a:p>
            <a:pPr>
              <a:lnSpc>
                <a:spcPct val="80000"/>
              </a:lnSpc>
              <a:defRPr/>
            </a:pPr>
            <a:r>
              <a:rPr lang="en-US" dirty="0"/>
              <a:t>IEEE 802 Working Group Policies &amp;Procedures (18 July 2014)</a:t>
            </a:r>
          </a:p>
          <a:p>
            <a:pPr lvl="1"/>
            <a:r>
              <a:rPr lang="en-US" altLang="en-US" sz="1600" dirty="0">
                <a:hlinkClick r:id="rId5"/>
              </a:rPr>
              <a:t>http://www.ieee802.org/PNP/approved/IEEE_802_WG_PandP_v16.pdf</a:t>
            </a:r>
            <a:endParaRPr lang="en-US" sz="1600" dirty="0"/>
          </a:p>
          <a:p>
            <a:r>
              <a:rPr lang="en-US" sz="2000" dirty="0"/>
              <a:t>IEEE 802 LMSC Chair's Guidelines (07 November 2014)</a:t>
            </a:r>
            <a:endParaRPr lang="en-US" sz="2000" dirty="0">
              <a:hlinkClick r:id="rId6"/>
            </a:endParaRPr>
          </a:p>
          <a:p>
            <a:pPr lvl="1"/>
            <a:r>
              <a:rPr lang="en-US" sz="1600" dirty="0">
                <a:hlinkClick r:id="rId7"/>
              </a:rPr>
              <a:t>http://www.ieee802.org/PNP/approved/IEEE_802_Chairs_guidelines_v19.pdf</a:t>
            </a:r>
            <a:r>
              <a:rPr lang="en-US" sz="1600" dirty="0"/>
              <a:t>  </a:t>
            </a:r>
          </a:p>
          <a:p>
            <a:r>
              <a:rPr lang="en-US" sz="2000" dirty="0"/>
              <a:t>IEEE 802.11 WG OM: </a:t>
            </a:r>
            <a:r>
              <a:rPr lang="en-US" sz="2000" dirty="0" smtClean="0"/>
              <a:t>(13 March 2015)</a:t>
            </a:r>
            <a:endParaRPr lang="en-US" sz="2000" dirty="0"/>
          </a:p>
          <a:p>
            <a:pPr lvl="1"/>
            <a:r>
              <a:rPr lang="en-US" altLang="en-US" sz="1600" dirty="0">
                <a:hlinkClick r:id="rId8"/>
              </a:rPr>
              <a:t>https://</a:t>
            </a:r>
            <a:r>
              <a:rPr lang="en-US" altLang="en-US" sz="1600" dirty="0" smtClean="0">
                <a:hlinkClick r:id="rId8"/>
              </a:rPr>
              <a:t>mentor.ieee.org/802.11/dcn/14/11-14-0629-10-0000-802-11-operations-manual.docx</a:t>
            </a:r>
            <a:r>
              <a:rPr lang="en-US" altLang="en-US" sz="1600" dirty="0" smtClean="0"/>
              <a:t> </a:t>
            </a:r>
          </a:p>
          <a:p>
            <a:r>
              <a:rPr lang="en-US" sz="2400" dirty="0" smtClean="0"/>
              <a:t>Policies </a:t>
            </a:r>
            <a:r>
              <a:rPr lang="en-US" sz="2400" dirty="0"/>
              <a:t>and Procedures hierarchy</a:t>
            </a:r>
          </a:p>
          <a:p>
            <a:pPr lvl="1"/>
            <a:r>
              <a:rPr lang="en-US" sz="1600" dirty="0">
                <a:hlinkClick r:id="rId9"/>
              </a:rPr>
              <a:t>http://www.ieee802.org/11/Rules/rules.shtml</a:t>
            </a:r>
            <a:endParaRPr lang="en-US" sz="1600" dirty="0"/>
          </a:p>
          <a:p>
            <a:pPr marL="342900" lvl="1" indent="-342900">
              <a:buFontTx/>
              <a:buChar char="•"/>
            </a:pPr>
            <a:r>
              <a:rPr lang="en-US" altLang="en-US" sz="1800" b="1" dirty="0"/>
              <a:t>IEEE 802 Procedural document website: </a:t>
            </a:r>
            <a:r>
              <a:rPr lang="en-US" altLang="en-US" sz="1800" dirty="0">
                <a:hlinkClick r:id="rId10"/>
              </a:rPr>
              <a:t>http://www.ieee802.org/devdocs.shtml</a:t>
            </a:r>
            <a:r>
              <a:rPr lang="en-US" altLang="en-US" sz="1800" dirty="0"/>
              <a:t> </a:t>
            </a:r>
          </a:p>
          <a:p>
            <a:endParaRPr lang="en-US" dirty="0" smtClean="0"/>
          </a:p>
          <a:p>
            <a:pPr lvl="1"/>
            <a:endParaRPr lang="en-US" sz="1800"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Known proposed IEEE 802 EC Rule Changes</a:t>
            </a:r>
            <a:endParaRPr lang="en-US" sz="2800" dirty="0"/>
          </a:p>
        </p:txBody>
      </p:sp>
      <p:sp>
        <p:nvSpPr>
          <p:cNvPr id="3" name="Content Placeholder 2"/>
          <p:cNvSpPr>
            <a:spLocks noGrp="1"/>
          </p:cNvSpPr>
          <p:nvPr>
            <p:ph idx="1"/>
          </p:nvPr>
        </p:nvSpPr>
        <p:spPr>
          <a:xfrm>
            <a:off x="609600" y="1600200"/>
            <a:ext cx="8458200" cy="5105400"/>
          </a:xfrm>
        </p:spPr>
        <p:txBody>
          <a:bodyPr/>
          <a:lstStyle/>
          <a:p>
            <a:r>
              <a:rPr lang="en-US" dirty="0" smtClean="0"/>
              <a:t>LMSC P&amp;P – No changes proposed</a:t>
            </a:r>
            <a:endParaRPr lang="en-US" b="0" dirty="0" smtClean="0"/>
          </a:p>
          <a:p>
            <a:r>
              <a:rPr lang="en-US" dirty="0" smtClean="0"/>
              <a:t>802 LMSC  OM  - Approval in July 2015</a:t>
            </a:r>
          </a:p>
          <a:p>
            <a:pPr lvl="1"/>
            <a:r>
              <a:rPr lang="en-GB" dirty="0" smtClean="0"/>
              <a:t>Add Joint working group treasury text (deleted from IEEE 802 WG P&amp;P section14.2)</a:t>
            </a:r>
          </a:p>
          <a:p>
            <a:pPr lvl="1"/>
            <a:r>
              <a:rPr lang="en-GB" dirty="0" smtClean="0"/>
              <a:t>Add subgroup meeting notice </a:t>
            </a:r>
            <a:r>
              <a:rPr lang="en-GB" dirty="0" err="1" smtClean="0"/>
              <a:t>reqs</a:t>
            </a:r>
            <a:r>
              <a:rPr lang="en-GB" dirty="0" smtClean="0"/>
              <a:t> (electronic10 day, 30 day face to face)</a:t>
            </a:r>
            <a:endParaRPr lang="en-GB" dirty="0"/>
          </a:p>
          <a:p>
            <a:r>
              <a:rPr lang="en-US" sz="2400" b="1" dirty="0" smtClean="0"/>
              <a:t>WG </a:t>
            </a:r>
            <a:r>
              <a:rPr lang="en-US" sz="2400" b="1" dirty="0"/>
              <a:t>P&amp;P - </a:t>
            </a:r>
            <a:r>
              <a:rPr lang="en-US" dirty="0"/>
              <a:t>Approval in July 2015</a:t>
            </a:r>
          </a:p>
          <a:p>
            <a:pPr lvl="1"/>
            <a:r>
              <a:rPr lang="en-US" dirty="0" smtClean="0"/>
              <a:t>EC changes under consideration are summarized in </a:t>
            </a:r>
            <a:r>
              <a:rPr lang="en-US" dirty="0">
                <a:hlinkClick r:id="rId4"/>
              </a:rPr>
              <a:t>https://</a:t>
            </a:r>
            <a:r>
              <a:rPr lang="en-US" dirty="0" smtClean="0">
                <a:hlinkClick r:id="rId4"/>
              </a:rPr>
              <a:t>mentor.ieee.org/802-ec/dcn/14/ec-14-0087-06-00EC-overview-of-proposed-wg-p-p-changes.pdf</a:t>
            </a:r>
            <a:r>
              <a:rPr lang="en-US" dirty="0" smtClean="0"/>
              <a:t> </a:t>
            </a:r>
            <a:endParaRPr lang="en-US" dirty="0" smtClean="0"/>
          </a:p>
          <a:p>
            <a:pPr lvl="1"/>
            <a:r>
              <a:rPr lang="en-US" dirty="0" smtClean="0"/>
              <a:t>Many changes, to align with IEEE WG P&amp;P baseline</a:t>
            </a:r>
          </a:p>
          <a:p>
            <a:pPr lvl="1"/>
            <a:r>
              <a:rPr lang="en-US" dirty="0" smtClean="0"/>
              <a:t>Clarification questions, suggested corrections to IEEE P&amp;P baseline were discussed at December </a:t>
            </a:r>
            <a:r>
              <a:rPr lang="en-US" dirty="0" err="1" smtClean="0"/>
              <a:t>AudCom</a:t>
            </a:r>
            <a:r>
              <a:rPr lang="en-US" dirty="0" smtClean="0"/>
              <a:t> meeting</a:t>
            </a:r>
          </a:p>
          <a:p>
            <a:r>
              <a:rPr lang="en-US" dirty="0" smtClean="0"/>
              <a:t>Chair’s Guidelines – no changes proposed</a:t>
            </a:r>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graphicFrame>
        <p:nvGraphicFramePr>
          <p:cNvPr id="6" name="Object 5"/>
          <p:cNvGraphicFramePr>
            <a:graphicFrameLocks noChangeAspect="1"/>
          </p:cNvGraphicFramePr>
          <p:nvPr>
            <p:extLst>
              <p:ext uri="{D42A27DB-BD31-4B8C-83A1-F6EECF244321}">
                <p14:modId xmlns:p14="http://schemas.microsoft.com/office/powerpoint/2010/main" val="4058515268"/>
              </p:ext>
            </p:extLst>
          </p:nvPr>
        </p:nvGraphicFramePr>
        <p:xfrm>
          <a:off x="7772400" y="5638800"/>
          <a:ext cx="914400" cy="771525"/>
        </p:xfrm>
        <a:graphic>
          <a:graphicData uri="http://schemas.openxmlformats.org/presentationml/2006/ole">
            <mc:AlternateContent xmlns:mc="http://schemas.openxmlformats.org/markup-compatibility/2006">
              <mc:Choice xmlns:v="urn:schemas-microsoft-com:vml" Requires="v">
                <p:oleObj spid="_x0000_s2081" name="Document" showAsIcon="1" r:id="rId5" imgW="914400" imgH="771480" progId="Word.Document.8">
                  <p:embed/>
                </p:oleObj>
              </mc:Choice>
              <mc:Fallback>
                <p:oleObj name="Document" showAsIcon="1" r:id="rId5" imgW="914400" imgH="771480" progId="Word.Document.8">
                  <p:embed/>
                  <p:pic>
                    <p:nvPicPr>
                      <p:cNvPr id="0" name=""/>
                      <p:cNvPicPr/>
                      <p:nvPr/>
                    </p:nvPicPr>
                    <p:blipFill>
                      <a:blip r:embed="rId6"/>
                      <a:stretch>
                        <a:fillRect/>
                      </a:stretch>
                    </p:blipFill>
                    <p:spPr>
                      <a:xfrm>
                        <a:off x="7772400" y="5638800"/>
                        <a:ext cx="914400" cy="771525"/>
                      </a:xfrm>
                      <a:prstGeom prst="rect">
                        <a:avLst/>
                      </a:prstGeom>
                    </p:spPr>
                  </p:pic>
                </p:oleObj>
              </mc:Fallback>
            </mc:AlternateContent>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85800"/>
            <a:ext cx="8839200" cy="1066800"/>
          </a:xfrm>
        </p:spPr>
        <p:txBody>
          <a:bodyPr/>
          <a:lstStyle/>
          <a:p>
            <a:r>
              <a:rPr lang="en-US" sz="2800" dirty="0" smtClean="0"/>
              <a:t>LMSC WG P&amp;P Changes</a:t>
            </a:r>
            <a:endParaRPr lang="en-US" sz="2800" dirty="0"/>
          </a:p>
        </p:txBody>
      </p:sp>
      <p:sp>
        <p:nvSpPr>
          <p:cNvPr id="3" name="Content Placeholder 2"/>
          <p:cNvSpPr>
            <a:spLocks noGrp="1"/>
          </p:cNvSpPr>
          <p:nvPr>
            <p:ph idx="1"/>
          </p:nvPr>
        </p:nvSpPr>
        <p:spPr>
          <a:xfrm>
            <a:off x="609600" y="1600200"/>
            <a:ext cx="8458200" cy="4724400"/>
          </a:xfrm>
        </p:spPr>
        <p:txBody>
          <a:bodyPr/>
          <a:lstStyle/>
          <a:p>
            <a:r>
              <a:rPr lang="en-US" dirty="0" smtClean="0"/>
              <a:t>LMSC WG P&amp;P – asked </a:t>
            </a:r>
            <a:r>
              <a:rPr lang="en-US" dirty="0" err="1" smtClean="0"/>
              <a:t>Audcom</a:t>
            </a:r>
            <a:r>
              <a:rPr lang="en-US" dirty="0" smtClean="0"/>
              <a:t> for clarification</a:t>
            </a:r>
          </a:p>
          <a:p>
            <a:pPr lvl="1"/>
            <a:r>
              <a:rPr lang="en-US" dirty="0" smtClean="0"/>
              <a:t>3.4 Fiduciary duty to IEEE</a:t>
            </a:r>
          </a:p>
          <a:p>
            <a:pPr lvl="1"/>
            <a:r>
              <a:rPr lang="en-US" dirty="0" smtClean="0"/>
              <a:t>4.2 Roster information validation</a:t>
            </a:r>
          </a:p>
          <a:p>
            <a:pPr lvl="1"/>
            <a:r>
              <a:rPr lang="en-US" dirty="0" smtClean="0"/>
              <a:t>4.3 Participant definition</a:t>
            </a:r>
          </a:p>
          <a:p>
            <a:pPr lvl="1"/>
            <a:r>
              <a:rPr lang="en-US" dirty="0" smtClean="0"/>
              <a:t>6.0 Electronic meetings</a:t>
            </a:r>
          </a:p>
          <a:p>
            <a:pPr lvl="1"/>
            <a:r>
              <a:rPr lang="en-US" dirty="0" smtClean="0"/>
              <a:t>7.1 Approval of an action (2/3 approval)</a:t>
            </a:r>
          </a:p>
          <a:p>
            <a:pPr lvl="1"/>
            <a:r>
              <a:rPr lang="en-US" dirty="0" smtClean="0"/>
              <a:t>(old 9.7) roll-call votes deleted</a:t>
            </a:r>
          </a:p>
          <a:p>
            <a:pPr lvl="1"/>
            <a:r>
              <a:rPr lang="en-US" dirty="0" smtClean="0"/>
              <a:t>(was 9.6) text deleted, ensure that we still have text regarding duration of WG LBs ballots</a:t>
            </a:r>
          </a:p>
          <a:p>
            <a:r>
              <a:rPr lang="en-GB" dirty="0" smtClean="0"/>
              <a:t>Joint </a:t>
            </a:r>
            <a:r>
              <a:rPr lang="en-GB" dirty="0"/>
              <a:t>working group </a:t>
            </a:r>
            <a:r>
              <a:rPr lang="en-GB" dirty="0" smtClean="0"/>
              <a:t>treasury text deleted: IEEE </a:t>
            </a:r>
            <a:r>
              <a:rPr lang="en-GB" dirty="0"/>
              <a:t>802 WG P&amp;P </a:t>
            </a:r>
            <a:r>
              <a:rPr lang="en-GB" dirty="0" smtClean="0"/>
              <a:t>14.2</a:t>
            </a:r>
          </a:p>
          <a:p>
            <a:pPr lvl="1"/>
            <a:r>
              <a:rPr lang="en-GB" dirty="0" smtClean="0"/>
              <a:t>Move to 802 LMSC Operations Manual</a:t>
            </a:r>
            <a:endParaRPr lang="en-GB" dirty="0"/>
          </a:p>
          <a:p>
            <a:endParaRPr lang="en-US" dirty="0" smtClean="0"/>
          </a:p>
          <a:p>
            <a:pPr marL="0" indent="0">
              <a:buNone/>
            </a:pPr>
            <a:endParaRPr lang="en-US" dirty="0" smtClean="0"/>
          </a:p>
          <a:p>
            <a:pPr marL="0" indent="0">
              <a:buNone/>
            </a:pPr>
            <a:endParaRPr lang="en-US" dirty="0" smtClean="0"/>
          </a:p>
          <a:p>
            <a:pPr lvl="1"/>
            <a:endParaRPr lang="en-US" dirty="0" smtClean="0"/>
          </a:p>
          <a:p>
            <a:pPr lvl="1"/>
            <a:endParaRPr lang="en-US" dirty="0" smtClean="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extLst>
      <p:ext uri="{BB962C8B-B14F-4D97-AF65-F5344CB8AC3E}">
        <p14:creationId xmlns:p14="http://schemas.microsoft.com/office/powerpoint/2010/main" val="137817065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11-14-0629-10 </a:t>
            </a:r>
            <a:r>
              <a:rPr lang="en-US" dirty="0" smtClean="0"/>
              <a:t>contains </a:t>
            </a:r>
            <a:r>
              <a:rPr lang="en-US" dirty="0"/>
              <a:t>the current IEEE 902.11 Operations Manual (approved </a:t>
            </a:r>
            <a:r>
              <a:rPr lang="en-US" dirty="0" smtClean="0"/>
              <a:t>March 2015). </a:t>
            </a:r>
            <a:r>
              <a:rPr lang="en-US" dirty="0"/>
              <a:t>Changes:</a:t>
            </a:r>
          </a:p>
          <a:p>
            <a:pPr lvl="1"/>
            <a:r>
              <a:rPr lang="en-US" dirty="0" smtClean="0"/>
              <a:t>Reflect </a:t>
            </a:r>
            <a:r>
              <a:rPr lang="en-US" dirty="0"/>
              <a:t>approved extended element ID ANA policy (9.1.3)</a:t>
            </a:r>
          </a:p>
          <a:p>
            <a:pPr lvl="1"/>
            <a:r>
              <a:rPr lang="en-US" dirty="0"/>
              <a:t>Remove requirement for </a:t>
            </a:r>
            <a:r>
              <a:rPr lang="en-US" b="1" dirty="0"/>
              <a:t>local</a:t>
            </a:r>
            <a:r>
              <a:rPr lang="en-US" dirty="0"/>
              <a:t> server access to drafts (8.4</a:t>
            </a:r>
            <a:r>
              <a:rPr lang="en-US" dirty="0" smtClean="0"/>
              <a:t>)</a:t>
            </a:r>
          </a:p>
          <a:p>
            <a:pPr lvl="1"/>
            <a:r>
              <a:rPr lang="en-US" dirty="0" smtClean="0"/>
              <a:t>Change </a:t>
            </a:r>
            <a:r>
              <a:rPr lang="en-US" b="1" dirty="0" smtClean="0"/>
              <a:t>Regulatory SC </a:t>
            </a:r>
            <a:r>
              <a:rPr lang="en-US" dirty="0" smtClean="0"/>
              <a:t>teleconference notice to 5 days (4.6.3)</a:t>
            </a:r>
            <a:endParaRPr lang="en-US" dirty="0"/>
          </a:p>
          <a:p>
            <a:r>
              <a:rPr lang="en-US" b="0" dirty="0"/>
              <a:t>Consider </a:t>
            </a:r>
            <a:r>
              <a:rPr lang="en-US" b="0" dirty="0" smtClean="0"/>
              <a:t>any further changes in July 2015</a:t>
            </a:r>
          </a:p>
          <a:p>
            <a:pPr lvl="1"/>
            <a:r>
              <a:rPr lang="en-US" dirty="0" smtClean="0"/>
              <a:t>Updates to figure D-1: addition of “Former Voter” and correction that Aspirant has access to members area, see </a:t>
            </a:r>
            <a:r>
              <a:rPr lang="en-US" dirty="0" smtClean="0">
                <a:hlinkClick r:id="rId4"/>
              </a:rPr>
              <a:t>11-14-0629-11</a:t>
            </a:r>
            <a:endParaRPr lang="en-US" dirty="0" smtClean="0"/>
          </a:p>
          <a:p>
            <a:pPr lvl="1"/>
            <a:r>
              <a:rPr lang="en-US" b="0" dirty="0" smtClean="0"/>
              <a:t>Any other proposed changes?</a:t>
            </a:r>
            <a:endParaRPr lang="en-US" b="0"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extLst>
      <p:ext uri="{BB962C8B-B14F-4D97-AF65-F5344CB8AC3E}">
        <p14:creationId xmlns:p14="http://schemas.microsoft.com/office/powerpoint/2010/main" val="251463626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Date Placeholder 3"/>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800" smtClean="0"/>
              <a:t>July 2015</a:t>
            </a:r>
            <a:endParaRPr lang="en-US" altLang="en-US" sz="1800" smtClean="0"/>
          </a:p>
        </p:txBody>
      </p:sp>
      <p:sp>
        <p:nvSpPr>
          <p:cNvPr id="2560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itchFamily="18" charset="0"/>
              </a:defRPr>
            </a:lvl1pPr>
            <a:lvl2pPr marL="742950" indent="-285750">
              <a:spcBef>
                <a:spcPct val="20000"/>
              </a:spcBef>
              <a:buChar char="–"/>
              <a:defRPr sz="2000">
                <a:solidFill>
                  <a:schemeClr val="tx1"/>
                </a:solidFill>
                <a:latin typeface="Times New Roman" pitchFamily="18" charset="0"/>
              </a:defRPr>
            </a:lvl2pPr>
            <a:lvl3pPr marL="1143000" indent="-228600">
              <a:spcBef>
                <a:spcPct val="20000"/>
              </a:spcBef>
              <a:buChar char="•"/>
              <a:defRPr>
                <a:solidFill>
                  <a:schemeClr val="tx1"/>
                </a:solidFill>
                <a:latin typeface="Times New Roman" pitchFamily="18" charset="0"/>
              </a:defRPr>
            </a:lvl3pPr>
            <a:lvl4pPr marL="1600200" indent="-228600">
              <a:spcBef>
                <a:spcPct val="20000"/>
              </a:spcBef>
              <a:buChar char="–"/>
              <a:defRPr sz="1600">
                <a:solidFill>
                  <a:schemeClr val="tx1"/>
                </a:solidFill>
                <a:latin typeface="Times New Roman" pitchFamily="18" charset="0"/>
              </a:defRPr>
            </a:lvl4pPr>
            <a:lvl5pPr marL="2057400" indent="-228600">
              <a:spcBef>
                <a:spcPct val="20000"/>
              </a:spcBef>
              <a:buChar char="•"/>
              <a:defRPr sz="1600">
                <a:solidFill>
                  <a:schemeClr val="tx1"/>
                </a:solidFill>
                <a:latin typeface="Times New Roman" pitchFamily="18" charset="0"/>
              </a:defRPr>
            </a:lvl5pPr>
            <a:lvl6pPr marL="2514600" indent="-228600" eaLnBrk="0" fontAlgn="base" hangingPunct="0">
              <a:spcBef>
                <a:spcPct val="20000"/>
              </a:spcBef>
              <a:spcAft>
                <a:spcPct val="0"/>
              </a:spcAft>
              <a:buChar char="•"/>
              <a:defRPr sz="1600">
                <a:solidFill>
                  <a:schemeClr val="tx1"/>
                </a:solidFill>
                <a:latin typeface="Times New Roman" pitchFamily="18" charset="0"/>
              </a:defRPr>
            </a:lvl6pPr>
            <a:lvl7pPr marL="2971800" indent="-228600" eaLnBrk="0" fontAlgn="base" hangingPunct="0">
              <a:spcBef>
                <a:spcPct val="20000"/>
              </a:spcBef>
              <a:spcAft>
                <a:spcPct val="0"/>
              </a:spcAft>
              <a:buChar char="•"/>
              <a:defRPr sz="1600">
                <a:solidFill>
                  <a:schemeClr val="tx1"/>
                </a:solidFill>
                <a:latin typeface="Times New Roman" pitchFamily="18" charset="0"/>
              </a:defRPr>
            </a:lvl7pPr>
            <a:lvl8pPr marL="3429000" indent="-228600" eaLnBrk="0" fontAlgn="base" hangingPunct="0">
              <a:spcBef>
                <a:spcPct val="20000"/>
              </a:spcBef>
              <a:spcAft>
                <a:spcPct val="0"/>
              </a:spcAft>
              <a:buChar char="•"/>
              <a:defRPr sz="1600">
                <a:solidFill>
                  <a:schemeClr val="tx1"/>
                </a:solidFill>
                <a:latin typeface="Times New Roman" pitchFamily="18" charset="0"/>
              </a:defRPr>
            </a:lvl8pPr>
            <a:lvl9pPr marL="3886200" indent="-228600" eaLnBrk="0" fontAlgn="base" hangingPunct="0">
              <a:spcBef>
                <a:spcPct val="20000"/>
              </a:spcBef>
              <a:spcAft>
                <a:spcPct val="0"/>
              </a:spcAft>
              <a:buChar char="•"/>
              <a:defRPr sz="1600">
                <a:solidFill>
                  <a:schemeClr val="tx1"/>
                </a:solidFill>
                <a:latin typeface="Times New Roman" pitchFamily="18" charset="0"/>
              </a:defRPr>
            </a:lvl9pPr>
          </a:lstStyle>
          <a:p>
            <a:pPr>
              <a:spcBef>
                <a:spcPct val="0"/>
              </a:spcBef>
              <a:buFontTx/>
              <a:buNone/>
            </a:pPr>
            <a:r>
              <a:rPr lang="en-US" altLang="en-US" sz="1200" b="0" smtClean="0"/>
              <a:t>D. Stanley HP-Aruba Networks</a:t>
            </a:r>
            <a:endParaRPr lang="en-US" altLang="en-US" sz="1200" b="0" smtClean="0"/>
          </a:p>
        </p:txBody>
      </p:sp>
      <p:sp>
        <p:nvSpPr>
          <p:cNvPr id="25605" name="Rectangle 2"/>
          <p:cNvSpPr>
            <a:spLocks noGrp="1" noChangeArrowheads="1"/>
          </p:cNvSpPr>
          <p:nvPr>
            <p:ph type="title"/>
          </p:nvPr>
        </p:nvSpPr>
        <p:spPr>
          <a:xfrm>
            <a:off x="685800" y="685800"/>
            <a:ext cx="7772400" cy="685800"/>
          </a:xfrm>
        </p:spPr>
        <p:txBody>
          <a:bodyPr/>
          <a:lstStyle/>
          <a:p>
            <a:r>
              <a:rPr lang="en-GB" altLang="en-US" smtClean="0"/>
              <a:t>Email Reflectors</a:t>
            </a:r>
          </a:p>
        </p:txBody>
      </p:sp>
      <p:sp>
        <p:nvSpPr>
          <p:cNvPr id="25606" name="Rectangle 3"/>
          <p:cNvSpPr>
            <a:spLocks noGrp="1" noChangeArrowheads="1"/>
          </p:cNvSpPr>
          <p:nvPr>
            <p:ph type="body" idx="1"/>
          </p:nvPr>
        </p:nvSpPr>
        <p:spPr>
          <a:xfrm>
            <a:off x="609600" y="1371600"/>
            <a:ext cx="8153400" cy="5105400"/>
          </a:xfrm>
        </p:spPr>
        <p:txBody>
          <a:bodyPr/>
          <a:lstStyle/>
          <a:p>
            <a:r>
              <a:rPr lang="en-GB" altLang="en-US" dirty="0" smtClean="0"/>
              <a:t>There is an email reflector for the working group,  plus one for each task group.</a:t>
            </a:r>
          </a:p>
          <a:p>
            <a:r>
              <a:rPr lang="en-GB" altLang="en-US" dirty="0" smtClean="0"/>
              <a:t>Write access to the reflectors allowed for those who are members with status: aspirant, nearly-voter, potential-voter, voter.</a:t>
            </a:r>
          </a:p>
          <a:p>
            <a:r>
              <a:rPr lang="en-GB" altLang="en-US" dirty="0" smtClean="0"/>
              <a:t>To make a request, visit the reflector request page:</a:t>
            </a:r>
            <a:br>
              <a:rPr lang="en-GB" altLang="en-US" dirty="0" smtClean="0"/>
            </a:br>
            <a:r>
              <a:rPr lang="en-GB" altLang="en-US" dirty="0" smtClean="0"/>
              <a:t>	</a:t>
            </a:r>
            <a:r>
              <a:rPr lang="en-GB" altLang="en-US" dirty="0" smtClean="0">
                <a:hlinkClick r:id="rId3"/>
              </a:rPr>
              <a:t>http://www.ieee802.org/11/Reflector.html</a:t>
            </a:r>
            <a:endParaRPr lang="en-GB" altLang="en-US" dirty="0" smtClean="0"/>
          </a:p>
          <a:p>
            <a:pPr lvl="1"/>
            <a:r>
              <a:rPr lang="en-GB" altLang="en-US" b="1" dirty="0" smtClean="0"/>
              <a:t>Gathers information and sends an email to Vice Chair</a:t>
            </a:r>
          </a:p>
          <a:p>
            <a:r>
              <a:rPr lang="en-GB" altLang="en-US" dirty="0" smtClean="0"/>
              <a:t>If you change your email address – </a:t>
            </a:r>
            <a:r>
              <a:rPr lang="en-GB" altLang="en-US" u="sng" dirty="0" smtClean="0"/>
              <a:t>please let me know</a:t>
            </a:r>
            <a:r>
              <a:rPr lang="en-GB" altLang="en-US" dirty="0" smtClean="0"/>
              <a:t>.  I will perform a global change to the list servers.</a:t>
            </a:r>
          </a:p>
          <a:p>
            <a:r>
              <a:rPr lang="en-GB" altLang="en-US" dirty="0" smtClean="0"/>
              <a:t>Public read access to all reflectors is available via the 802.11 home page </a:t>
            </a:r>
            <a:r>
              <a:rPr lang="en-GB" altLang="en-US" dirty="0" smtClean="0">
                <a:hlinkClick r:id="rId4"/>
              </a:rPr>
              <a:t>http://www.ieee802.org/11</a:t>
            </a:r>
            <a:r>
              <a:rPr lang="en-GB" altLang="en-US" dirty="0" smtClean="0"/>
              <a:t> on the “</a:t>
            </a:r>
            <a:r>
              <a:rPr lang="en-GB" altLang="en-US" i="1" dirty="0" smtClean="0"/>
              <a:t>WG Email</a:t>
            </a:r>
            <a:r>
              <a:rPr lang="en-GB" altLang="en-US" dirty="0" smtClean="0"/>
              <a:t>” menu.</a:t>
            </a:r>
          </a:p>
        </p:txBody>
      </p:sp>
    </p:spTree>
    <p:extLst>
      <p:ext uri="{BB962C8B-B14F-4D97-AF65-F5344CB8AC3E}">
        <p14:creationId xmlns:p14="http://schemas.microsoft.com/office/powerpoint/2010/main" val="1103939468"/>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802-ALL EMAIL List Server</a:t>
            </a:r>
          </a:p>
        </p:txBody>
      </p:sp>
      <p:sp>
        <p:nvSpPr>
          <p:cNvPr id="3" name="Content Placeholder 2"/>
          <p:cNvSpPr>
            <a:spLocks noGrp="1"/>
          </p:cNvSpPr>
          <p:nvPr>
            <p:ph idx="1"/>
          </p:nvPr>
        </p:nvSpPr>
        <p:spPr>
          <a:xfrm>
            <a:off x="685800" y="1981200"/>
            <a:ext cx="7772400" cy="4343400"/>
          </a:xfrm>
        </p:spPr>
        <p:txBody>
          <a:bodyPr/>
          <a:lstStyle/>
          <a:p>
            <a:pPr>
              <a:buNone/>
            </a:pPr>
            <a:r>
              <a:rPr lang="en-US" dirty="0" smtClean="0"/>
              <a:t>IEEE 802-ALL EMAIL List Server</a:t>
            </a:r>
          </a:p>
          <a:p>
            <a:r>
              <a:rPr lang="en-US" b="0" dirty="0" smtClean="0"/>
              <a:t>IEEE 802 only provides e-mailed session announcements. To join this list and stay informed about upcoming plenary sessions, send email to </a:t>
            </a:r>
            <a:r>
              <a:rPr lang="en-US" b="0" u="sng" dirty="0" smtClean="0">
                <a:hlinkClick r:id="rId3"/>
              </a:rPr>
              <a:t>listserv@listserv.ieee.org</a:t>
            </a:r>
            <a:r>
              <a:rPr lang="en-US" b="0" dirty="0" smtClean="0"/>
              <a:t> with no subject and with the following 2 lines appearing first in the body of the message: </a:t>
            </a:r>
          </a:p>
          <a:p>
            <a:pPr lvl="2">
              <a:buNone/>
            </a:pPr>
            <a:r>
              <a:rPr lang="en-US" b="0" dirty="0" smtClean="0"/>
              <a:t/>
            </a:r>
            <a:br>
              <a:rPr lang="en-US" b="0" dirty="0" smtClean="0"/>
            </a:br>
            <a:r>
              <a:rPr lang="en-US" sz="2400" b="1" dirty="0" smtClean="0"/>
              <a:t>subscribe  stds-802-all</a:t>
            </a:r>
          </a:p>
          <a:p>
            <a:pPr lvl="2">
              <a:buNone/>
            </a:pPr>
            <a:r>
              <a:rPr lang="en-US" sz="2400" b="1" dirty="0" smtClean="0"/>
              <a:t>	end</a:t>
            </a:r>
            <a:endParaRPr lang="en-US" sz="2400" b="1"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Reminder for Posting Documents</a:t>
            </a:r>
            <a:endParaRPr lang="en-US" dirty="0"/>
          </a:p>
        </p:txBody>
      </p:sp>
      <p:sp>
        <p:nvSpPr>
          <p:cNvPr id="3" name="Content Placeholder 2"/>
          <p:cNvSpPr>
            <a:spLocks noGrp="1"/>
          </p:cNvSpPr>
          <p:nvPr>
            <p:ph idx="1"/>
          </p:nvPr>
        </p:nvSpPr>
        <p:spPr/>
        <p:txBody>
          <a:bodyPr/>
          <a:lstStyle/>
          <a:p>
            <a:r>
              <a:rPr lang="en-US" dirty="0" smtClean="0"/>
              <a:t>From the 802.11 OM – </a:t>
            </a:r>
          </a:p>
          <a:p>
            <a:pPr lvl="1"/>
            <a:r>
              <a:rPr lang="en-US" sz="2800" dirty="0" smtClean="0"/>
              <a:t>All submissions presented to and all minutes shall be posted to the 802.11 document server.</a:t>
            </a:r>
          </a:p>
          <a:p>
            <a:pPr lvl="1"/>
            <a:r>
              <a:rPr lang="en-US" sz="2800" dirty="0" smtClean="0"/>
              <a:t>Please check to ensure all documents are posted</a:t>
            </a:r>
          </a:p>
          <a:p>
            <a:pPr lvl="2"/>
            <a:r>
              <a:rPr lang="en-US" sz="2600" dirty="0" smtClean="0"/>
              <a:t>If you have a “pending” document that is in error, let Adrian or Jon or Dorothy know.</a:t>
            </a:r>
          </a:p>
          <a:p>
            <a:pPr lvl="1"/>
            <a:r>
              <a:rPr lang="en-US" sz="2800" dirty="0" smtClean="0"/>
              <a:t>Secretaries should put “Minutes” in the lower left corner for “minutes” of meetings.</a:t>
            </a:r>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Wednesday – </a:t>
            </a:r>
            <a:br>
              <a:rPr lang="en-US" sz="3200" dirty="0" smtClean="0"/>
            </a:br>
            <a:r>
              <a:rPr lang="en-US" sz="3200" dirty="0" smtClean="0"/>
              <a:t>802.11 Mid-Week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11-14-0629-10 </a:t>
            </a:r>
            <a:r>
              <a:rPr lang="en-US" dirty="0" smtClean="0"/>
              <a:t>contains </a:t>
            </a:r>
            <a:r>
              <a:rPr lang="en-US" dirty="0"/>
              <a:t>the current IEEE 902.11 Operations Manual (approved </a:t>
            </a:r>
            <a:r>
              <a:rPr lang="en-US" dirty="0" smtClean="0"/>
              <a:t>March 2015). </a:t>
            </a:r>
            <a:r>
              <a:rPr lang="en-US" dirty="0"/>
              <a:t>Changes:</a:t>
            </a:r>
          </a:p>
          <a:p>
            <a:pPr lvl="1"/>
            <a:r>
              <a:rPr lang="en-US" dirty="0" smtClean="0"/>
              <a:t>Reflect </a:t>
            </a:r>
            <a:r>
              <a:rPr lang="en-US" dirty="0"/>
              <a:t>approved extended element ID ANA policy (9.1.3)</a:t>
            </a:r>
          </a:p>
          <a:p>
            <a:pPr lvl="1"/>
            <a:r>
              <a:rPr lang="en-US" dirty="0"/>
              <a:t>Remove requirement for </a:t>
            </a:r>
            <a:r>
              <a:rPr lang="en-US" b="1" dirty="0"/>
              <a:t>local</a:t>
            </a:r>
            <a:r>
              <a:rPr lang="en-US" dirty="0"/>
              <a:t> server access to drafts (8.4</a:t>
            </a:r>
            <a:r>
              <a:rPr lang="en-US" dirty="0" smtClean="0"/>
              <a:t>)</a:t>
            </a:r>
          </a:p>
          <a:p>
            <a:pPr lvl="1"/>
            <a:r>
              <a:rPr lang="en-US" dirty="0" smtClean="0"/>
              <a:t>Change </a:t>
            </a:r>
            <a:r>
              <a:rPr lang="en-US" b="1" dirty="0" smtClean="0"/>
              <a:t>Regulatory SC </a:t>
            </a:r>
            <a:r>
              <a:rPr lang="en-US" dirty="0" smtClean="0"/>
              <a:t>teleconference notice to 5 days (4.6.3)</a:t>
            </a:r>
            <a:endParaRPr lang="en-US" dirty="0"/>
          </a:p>
          <a:p>
            <a:r>
              <a:rPr lang="en-US" b="0" dirty="0"/>
              <a:t>Consider </a:t>
            </a:r>
            <a:r>
              <a:rPr lang="en-US" b="0" dirty="0" smtClean="0"/>
              <a:t>any further changes in July 2015</a:t>
            </a:r>
          </a:p>
          <a:p>
            <a:pPr lvl="1"/>
            <a:r>
              <a:rPr lang="en-US" dirty="0" smtClean="0"/>
              <a:t>Updates to figure D-1: addition of “Former Voter” and correction that Aspirant has access to members area, see </a:t>
            </a:r>
            <a:r>
              <a:rPr lang="en-US" dirty="0" smtClean="0">
                <a:hlinkClick r:id="rId4"/>
              </a:rPr>
              <a:t>11-14-0629-11</a:t>
            </a:r>
            <a:endParaRPr lang="en-US" dirty="0" smtClean="0"/>
          </a:p>
          <a:p>
            <a:pPr lvl="1"/>
            <a:r>
              <a:rPr lang="en-US" b="0" dirty="0" smtClean="0"/>
              <a:t>Any other proposed changes?</a:t>
            </a:r>
            <a:endParaRPr lang="en-US" b="0" dirty="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extLst>
      <p:ext uri="{BB962C8B-B14F-4D97-AF65-F5344CB8AC3E}">
        <p14:creationId xmlns:p14="http://schemas.microsoft.com/office/powerpoint/2010/main" val="7796977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Date Placeholder 3"/>
          <p:cNvSpPr>
            <a:spLocks noGrp="1"/>
          </p:cNvSpPr>
          <p:nvPr>
            <p:ph type="dt" sz="quarter" idx="10"/>
          </p:nvPr>
        </p:nvSpPr>
        <p:spPr>
          <a:noFill/>
        </p:spPr>
        <p:txBody>
          <a:bodyPr/>
          <a:lstStyle/>
          <a:p>
            <a:r>
              <a:rPr lang="en-US" smtClean="0"/>
              <a:t>July 2015</a:t>
            </a:r>
            <a:endParaRPr lang="en-US"/>
          </a:p>
        </p:txBody>
      </p:sp>
      <p:sp>
        <p:nvSpPr>
          <p:cNvPr id="3075" name="Footer Placeholder 4"/>
          <p:cNvSpPr>
            <a:spLocks noGrp="1"/>
          </p:cNvSpPr>
          <p:nvPr>
            <p:ph type="ftr" sz="quarter" idx="11"/>
          </p:nvPr>
        </p:nvSpPr>
        <p:spPr>
          <a:noFill/>
        </p:spPr>
        <p:txBody>
          <a:bodyPr/>
          <a:lstStyle/>
          <a:p>
            <a:r>
              <a:rPr lang="en-US" smtClean="0"/>
              <a:t>D. Stanley HP-Aruba Networks</a:t>
            </a:r>
            <a:endParaRPr lang="en-US"/>
          </a:p>
        </p:txBody>
      </p:sp>
      <p:sp>
        <p:nvSpPr>
          <p:cNvPr id="3077" name="Rectangle 2"/>
          <p:cNvSpPr>
            <a:spLocks noGrp="1" noChangeArrowheads="1"/>
          </p:cNvSpPr>
          <p:nvPr>
            <p:ph type="title"/>
          </p:nvPr>
        </p:nvSpPr>
        <p:spPr>
          <a:xfrm>
            <a:off x="685800" y="685800"/>
            <a:ext cx="7772400" cy="533400"/>
          </a:xfrm>
          <a:noFill/>
        </p:spPr>
        <p:txBody>
          <a:bodyPr/>
          <a:lstStyle/>
          <a:p>
            <a:r>
              <a:rPr lang="en-US" dirty="0" smtClean="0"/>
              <a:t>Abstract</a:t>
            </a:r>
          </a:p>
        </p:txBody>
      </p:sp>
      <p:sp>
        <p:nvSpPr>
          <p:cNvPr id="3078" name="Rectangle 3"/>
          <p:cNvSpPr>
            <a:spLocks noGrp="1" noChangeArrowheads="1"/>
          </p:cNvSpPr>
          <p:nvPr>
            <p:ph type="body" idx="1"/>
          </p:nvPr>
        </p:nvSpPr>
        <p:spPr>
          <a:xfrm>
            <a:off x="685800" y="1295400"/>
            <a:ext cx="7924800" cy="5029200"/>
          </a:xfrm>
          <a:noFill/>
        </p:spPr>
        <p:txBody>
          <a:bodyPr/>
          <a:lstStyle/>
          <a:p>
            <a:pPr>
              <a:buFontTx/>
              <a:buNone/>
            </a:pPr>
            <a:r>
              <a:rPr lang="en-US" dirty="0" smtClean="0"/>
              <a:t>This slide contains requested reports and status from the 802.11 2</a:t>
            </a:r>
            <a:r>
              <a:rPr lang="en-US" baseline="30000" dirty="0" smtClean="0"/>
              <a:t>nd</a:t>
            </a:r>
            <a:r>
              <a:rPr lang="en-US" dirty="0" smtClean="0"/>
              <a:t>  Vice-Chair:</a:t>
            </a:r>
          </a:p>
          <a:p>
            <a:pPr lvl="1">
              <a:buFontTx/>
              <a:buNone/>
            </a:pPr>
            <a:r>
              <a:rPr lang="en-US" dirty="0" smtClean="0"/>
              <a:t>	Current Patent Slides </a:t>
            </a:r>
          </a:p>
          <a:p>
            <a:pPr lvl="1">
              <a:buFontTx/>
              <a:buNone/>
            </a:pPr>
            <a:r>
              <a:rPr lang="en-US" dirty="0" smtClean="0"/>
              <a:t>	Current Policies and Procedures and Operations Manual for IEEE-SA, IEEE 802, and IEEE 802.11</a:t>
            </a:r>
          </a:p>
          <a:p>
            <a:pPr lvl="1">
              <a:buFontTx/>
              <a:buNone/>
            </a:pPr>
            <a:r>
              <a:rPr lang="en-US" dirty="0"/>
              <a:t>	</a:t>
            </a:r>
            <a:r>
              <a:rPr lang="en-US" dirty="0" smtClean="0"/>
              <a:t>Info on IEEE SA Policy changes</a:t>
            </a:r>
          </a:p>
          <a:p>
            <a:pPr lvl="1">
              <a:buFontTx/>
              <a:buNone/>
            </a:pPr>
            <a:r>
              <a:rPr lang="en-US" dirty="0" smtClean="0"/>
              <a:t>	Reminder on Posting Documents</a:t>
            </a:r>
          </a:p>
          <a:p>
            <a:pPr lvl="1">
              <a:buFontTx/>
              <a:buNone/>
            </a:pPr>
            <a:r>
              <a:rPr lang="en-US" dirty="0" smtClean="0"/>
              <a:t>	Joining the 802.11 email reflectors</a:t>
            </a:r>
          </a:p>
          <a:p>
            <a:pPr lvl="1">
              <a:buNone/>
            </a:pPr>
            <a:r>
              <a:rPr lang="en-US" dirty="0"/>
              <a:t>	Joining 802 All List Server</a:t>
            </a:r>
          </a:p>
          <a:p>
            <a:pPr lvl="1">
              <a:buFontTx/>
              <a:buNone/>
            </a:pPr>
            <a:r>
              <a:rPr lang="en-US" dirty="0"/>
              <a:t>	</a:t>
            </a:r>
            <a:r>
              <a:rPr lang="en-US" dirty="0" smtClean="0"/>
              <a:t>Known proposed changes to 802 P&amp;P, 802 OM, 802WG P&amp;P, Chair’s Guidelines</a:t>
            </a:r>
          </a:p>
          <a:p>
            <a:pPr lvl="1">
              <a:buNone/>
            </a:pPr>
            <a:r>
              <a:rPr lang="en-US" dirty="0"/>
              <a:t>	Proposed revisions to 802.11 </a:t>
            </a:r>
            <a:r>
              <a:rPr lang="en-US" dirty="0" smtClean="0"/>
              <a:t>OM </a:t>
            </a:r>
          </a:p>
          <a:p>
            <a:pPr lvl="1">
              <a:buNone/>
            </a:pPr>
            <a:r>
              <a:rPr lang="en-US" dirty="0"/>
              <a:t>	</a:t>
            </a:r>
            <a:endParaRPr lang="en-US" dirty="0" smtClean="0"/>
          </a:p>
          <a:p>
            <a:pPr lvl="1">
              <a:buFontTx/>
              <a:buNone/>
            </a:pPr>
            <a:endParaRPr lang="en-US" dirty="0" smtClean="0"/>
          </a:p>
          <a:p>
            <a:pPr>
              <a:buFontTx/>
              <a:buNone/>
            </a:pPr>
            <a:r>
              <a:rPr lang="en-US" dirty="0" smtClean="0"/>
              <a:t>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Friday – </a:t>
            </a:r>
            <a:br>
              <a:rPr lang="en-US" sz="3200" dirty="0" smtClean="0"/>
            </a:br>
            <a:r>
              <a:rPr lang="en-US" sz="3200" dirty="0" smtClean="0"/>
              <a:t>802.11 Closing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2nd Vice Chair Report</a:t>
            </a:r>
            <a:endParaRPr lang="en-US" dirty="0"/>
          </a:p>
        </p:txBody>
      </p:sp>
      <p:sp>
        <p:nvSpPr>
          <p:cNvPr id="4" name="Date Placeholder 3"/>
          <p:cNvSpPr>
            <a:spLocks noGrp="1"/>
          </p:cNvSpPr>
          <p:nvPr>
            <p:ph type="dt" sz="half" idx="10"/>
          </p:nvPr>
        </p:nvSpPr>
        <p:spPr/>
        <p:txBody>
          <a:bodyPr/>
          <a:lstStyle/>
          <a:p>
            <a:pPr>
              <a:defRPr/>
            </a:pPr>
            <a:r>
              <a:rPr lang="en-US" smtClean="0"/>
              <a:t>July 2015</a:t>
            </a:r>
            <a:endParaRPr lang="en-US"/>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 802.11 OM Status and changes</a:t>
            </a:r>
            <a:endParaRPr lang="en-US" dirty="0"/>
          </a:p>
        </p:txBody>
      </p:sp>
      <p:sp>
        <p:nvSpPr>
          <p:cNvPr id="3" name="Content Placeholder 2"/>
          <p:cNvSpPr>
            <a:spLocks noGrp="1"/>
          </p:cNvSpPr>
          <p:nvPr>
            <p:ph idx="1"/>
          </p:nvPr>
        </p:nvSpPr>
        <p:spPr>
          <a:xfrm>
            <a:off x="304800" y="1600200"/>
            <a:ext cx="8382000" cy="4724400"/>
          </a:xfrm>
        </p:spPr>
        <p:txBody>
          <a:bodyPr/>
          <a:lstStyle/>
          <a:p>
            <a:r>
              <a:rPr lang="en-US" dirty="0"/>
              <a:t>Document </a:t>
            </a:r>
            <a:r>
              <a:rPr lang="en-US" dirty="0" smtClean="0">
                <a:hlinkClick r:id="rId3"/>
              </a:rPr>
              <a:t>11-14-0629-10 </a:t>
            </a:r>
            <a:r>
              <a:rPr lang="en-US" dirty="0" smtClean="0"/>
              <a:t>contains </a:t>
            </a:r>
            <a:r>
              <a:rPr lang="en-US" dirty="0"/>
              <a:t>the current IEEE 902.11 Operations Manual (approved </a:t>
            </a:r>
            <a:r>
              <a:rPr lang="en-US" dirty="0" smtClean="0"/>
              <a:t>March 2015). </a:t>
            </a:r>
            <a:endParaRPr lang="en-US" dirty="0" smtClean="0"/>
          </a:p>
          <a:p>
            <a:r>
              <a:rPr lang="en-US" b="0" dirty="0" smtClean="0"/>
              <a:t>Consider motion on 11-14-0629-11</a:t>
            </a:r>
            <a:endParaRPr lang="en-US" b="0" dirty="0" smtClean="0"/>
          </a:p>
          <a:p>
            <a:pPr lvl="1"/>
            <a:r>
              <a:rPr lang="en-US" dirty="0" smtClean="0"/>
              <a:t>Updates to figure D-1: addition of “Former Voter” and correction that Aspirant has access to members area, see </a:t>
            </a:r>
            <a:r>
              <a:rPr lang="en-US" dirty="0" smtClean="0">
                <a:hlinkClick r:id="rId4"/>
              </a:rPr>
              <a:t>11-14-0629-11</a:t>
            </a:r>
            <a:endParaRPr lang="en-US" dirty="0" smtClean="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extLst>
      <p:ext uri="{BB962C8B-B14F-4D97-AF65-F5344CB8AC3E}">
        <p14:creationId xmlns:p14="http://schemas.microsoft.com/office/powerpoint/2010/main" val="155920750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685800" y="2819400"/>
            <a:ext cx="7772400" cy="1362075"/>
          </a:xfrm>
        </p:spPr>
        <p:txBody>
          <a:bodyPr/>
          <a:lstStyle/>
          <a:p>
            <a:r>
              <a:rPr lang="en-US" sz="3200" dirty="0" smtClean="0"/>
              <a:t>Monday– </a:t>
            </a:r>
            <a:br>
              <a:rPr lang="en-US" sz="3200" dirty="0" smtClean="0"/>
            </a:br>
            <a:r>
              <a:rPr lang="en-US" sz="3200" dirty="0" smtClean="0"/>
              <a:t>802.11 Opening Plenary</a:t>
            </a:r>
            <a:endParaRPr lang="en-US" sz="3200" dirty="0"/>
          </a:p>
        </p:txBody>
      </p:sp>
      <p:sp>
        <p:nvSpPr>
          <p:cNvPr id="8" name="Text Placeholder 7"/>
          <p:cNvSpPr>
            <a:spLocks noGrp="1"/>
          </p:cNvSpPr>
          <p:nvPr>
            <p:ph type="body" idx="1"/>
          </p:nvPr>
        </p:nvSpPr>
        <p:spPr>
          <a:xfrm>
            <a:off x="762000" y="1219200"/>
            <a:ext cx="7772400" cy="1500187"/>
          </a:xfrm>
        </p:spPr>
        <p:txBody>
          <a:bodyPr/>
          <a:lstStyle/>
          <a:p>
            <a:r>
              <a:rPr lang="en-US" dirty="0" smtClean="0"/>
              <a:t>802.11 Second Vice Chair Report</a:t>
            </a:r>
            <a:endParaRPr lang="en-US" dirty="0"/>
          </a:p>
        </p:txBody>
      </p:sp>
      <p:sp>
        <p:nvSpPr>
          <p:cNvPr id="4" name="Date Placeholder 3"/>
          <p:cNvSpPr>
            <a:spLocks noGrp="1"/>
          </p:cNvSpPr>
          <p:nvPr>
            <p:ph type="dt" sz="half" idx="10"/>
          </p:nvPr>
        </p:nvSpPr>
        <p:spPr>
          <a:xfrm>
            <a:off x="696913" y="332601"/>
            <a:ext cx="1741487" cy="276999"/>
          </a:xfrm>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Date Placeholder 1"/>
          <p:cNvSpPr>
            <a:spLocks noGrp="1"/>
          </p:cNvSpPr>
          <p:nvPr>
            <p:ph type="dt" sz="quarter" idx="10"/>
          </p:nvPr>
        </p:nvSpPr>
        <p:spPr>
          <a:noFill/>
        </p:spPr>
        <p:txBody>
          <a:bodyPr/>
          <a:lstStyle/>
          <a:p>
            <a:r>
              <a:rPr lang="en-US" smtClean="0"/>
              <a:t>July 2015</a:t>
            </a:r>
            <a:endParaRPr lang="en-US"/>
          </a:p>
        </p:txBody>
      </p:sp>
      <p:sp>
        <p:nvSpPr>
          <p:cNvPr id="4099" name="Footer Placeholder 2"/>
          <p:cNvSpPr>
            <a:spLocks noGrp="1"/>
          </p:cNvSpPr>
          <p:nvPr>
            <p:ph type="ftr" sz="quarter" idx="11"/>
          </p:nvPr>
        </p:nvSpPr>
        <p:spPr>
          <a:noFill/>
        </p:spPr>
        <p:txBody>
          <a:bodyPr/>
          <a:lstStyle/>
          <a:p>
            <a:r>
              <a:rPr lang="en-US" smtClean="0"/>
              <a:t>D. Stanley HP-Aruba Networks</a:t>
            </a:r>
            <a:endParaRPr lang="en-US"/>
          </a:p>
        </p:txBody>
      </p:sp>
      <p:sp>
        <p:nvSpPr>
          <p:cNvPr id="4101" name="Rectangle 1026"/>
          <p:cNvSpPr>
            <a:spLocks noGrp="1" noChangeArrowheads="1"/>
          </p:cNvSpPr>
          <p:nvPr>
            <p:ph type="title" idx="4294967295"/>
          </p:nvPr>
        </p:nvSpPr>
        <p:spPr>
          <a:xfrm>
            <a:off x="304800" y="609600"/>
            <a:ext cx="8839200" cy="381000"/>
          </a:xfrm>
        </p:spPr>
        <p:txBody>
          <a:bodyPr lIns="91440" tIns="45720" rIns="91440" bIns="45720"/>
          <a:lstStyle/>
          <a:p>
            <a:r>
              <a:rPr lang="en-US" sz="2800" u="sng" smtClean="0"/>
              <a:t>Participants, Patents, and Duty to Inform</a:t>
            </a:r>
            <a:endParaRPr lang="en-US" sz="2800" smtClean="0"/>
          </a:p>
        </p:txBody>
      </p:sp>
      <p:sp>
        <p:nvSpPr>
          <p:cNvPr id="4102" name="Rectangle 1027"/>
          <p:cNvSpPr>
            <a:spLocks noGrp="1" noChangeArrowheads="1"/>
          </p:cNvSpPr>
          <p:nvPr>
            <p:ph type="body" idx="4294967295"/>
          </p:nvPr>
        </p:nvSpPr>
        <p:spPr>
          <a:xfrm>
            <a:off x="0" y="1066800"/>
            <a:ext cx="9144000" cy="5334000"/>
          </a:xfrm>
        </p:spPr>
        <p:txBody>
          <a:bodyPr lIns="91440" tIns="45720" rIns="91440" bIns="45720"/>
          <a:lstStyle/>
          <a:p>
            <a:pPr algn="ctr">
              <a:buFont typeface="Monotype Sorts"/>
              <a:buNone/>
            </a:pPr>
            <a:r>
              <a:rPr lang="en-US" altLang="en-US" sz="1800" dirty="0"/>
              <a:t>All participants in this meeting have certain obligations under the IEEE-SA Patent Policy. </a:t>
            </a:r>
          </a:p>
          <a:p>
            <a:pPr lvl="1">
              <a:buFont typeface="Arial" pitchFamily="34" charset="0"/>
              <a:buChar char="•"/>
            </a:pPr>
            <a:r>
              <a:rPr lang="en-US" altLang="en-US" sz="1800" b="1" dirty="0">
                <a:solidFill>
                  <a:srgbClr val="003399"/>
                </a:solidFill>
              </a:rPr>
              <a:t>Participants [Note: </a:t>
            </a:r>
            <a:r>
              <a:rPr lang="en-GB" altLang="en-US" sz="1800" b="1" dirty="0">
                <a:solidFill>
                  <a:srgbClr val="003399"/>
                </a:solidFill>
              </a:rPr>
              <a:t>Quoted text excerpted from IEEE-SA Standards Board Bylaws </a:t>
            </a:r>
            <a:r>
              <a:rPr lang="en-GB" altLang="en-US" sz="1800" b="1" dirty="0" err="1">
                <a:solidFill>
                  <a:srgbClr val="003399"/>
                </a:solidFill>
              </a:rPr>
              <a:t>subclause</a:t>
            </a:r>
            <a:r>
              <a:rPr lang="en-GB" altLang="en-US" sz="1800" b="1" dirty="0">
                <a:solidFill>
                  <a:srgbClr val="003399"/>
                </a:solidFill>
              </a:rPr>
              <a:t> 6.2</a:t>
            </a:r>
            <a:r>
              <a:rPr lang="en-US" altLang="en-US" sz="1800" b="1" dirty="0">
                <a:solidFill>
                  <a:srgbClr val="003399"/>
                </a:solidFill>
              </a:rPr>
              <a:t>]:</a:t>
            </a:r>
          </a:p>
          <a:p>
            <a:pPr lvl="2">
              <a:buFont typeface="Arial" pitchFamily="34" charset="0"/>
              <a:buChar char="•"/>
            </a:pPr>
            <a:r>
              <a:rPr lang="en-US" altLang="en-US" b="1" dirty="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dirty="0"/>
          </a:p>
          <a:p>
            <a:pPr lvl="2">
              <a:buFont typeface="Arial" pitchFamily="34" charset="0"/>
              <a:buChar char="•"/>
            </a:pPr>
            <a:r>
              <a:rPr lang="en-US" altLang="en-US" b="1" dirty="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itchFamily="34" charset="0"/>
              <a:buChar char="•"/>
            </a:pPr>
            <a:r>
              <a:rPr lang="en-US" altLang="en-US" sz="1800" b="1" dirty="0">
                <a:solidFill>
                  <a:srgbClr val="003399"/>
                </a:solidFill>
              </a:rPr>
              <a:t>The above does not apply if the patent claim is already the subject of an Accepted Letter of Assurance that applies to the proposed standard(s) under consideration by this group</a:t>
            </a:r>
          </a:p>
          <a:p>
            <a:pPr lvl="1">
              <a:buFont typeface="Arial" pitchFamily="34" charset="0"/>
              <a:buChar char="•"/>
            </a:pPr>
            <a:r>
              <a:rPr lang="en-US" altLang="en-US" sz="1800" b="1" dirty="0">
                <a:solidFill>
                  <a:srgbClr val="003399"/>
                </a:solidFill>
              </a:rPr>
              <a:t>Early identification of holders of potential Essential Patent Claims is strongly encouraged</a:t>
            </a:r>
          </a:p>
          <a:p>
            <a:pPr lvl="1">
              <a:buFont typeface="Arial" pitchFamily="34" charset="0"/>
              <a:buChar char="•"/>
            </a:pPr>
            <a:r>
              <a:rPr lang="en-US" altLang="en-US" sz="1800" b="1" dirty="0">
                <a:solidFill>
                  <a:srgbClr val="003399"/>
                </a:solidFill>
              </a:rPr>
              <a:t>No duty to perform a patent search</a:t>
            </a:r>
            <a:endParaRPr lang="en-US" altLang="en-US" sz="1800"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Date Placeholder 1"/>
          <p:cNvSpPr>
            <a:spLocks noGrp="1"/>
          </p:cNvSpPr>
          <p:nvPr>
            <p:ph type="dt" sz="quarter" idx="10"/>
          </p:nvPr>
        </p:nvSpPr>
        <p:spPr>
          <a:noFill/>
        </p:spPr>
        <p:txBody>
          <a:bodyPr/>
          <a:lstStyle/>
          <a:p>
            <a:r>
              <a:rPr lang="en-US" smtClean="0"/>
              <a:t>July 2015</a:t>
            </a:r>
            <a:endParaRPr lang="en-US"/>
          </a:p>
        </p:txBody>
      </p:sp>
      <p:sp>
        <p:nvSpPr>
          <p:cNvPr id="5123" name="Footer Placeholder 2"/>
          <p:cNvSpPr>
            <a:spLocks noGrp="1"/>
          </p:cNvSpPr>
          <p:nvPr>
            <p:ph type="ftr" sz="quarter" idx="11"/>
          </p:nvPr>
        </p:nvSpPr>
        <p:spPr>
          <a:noFill/>
        </p:spPr>
        <p:txBody>
          <a:bodyPr/>
          <a:lstStyle/>
          <a:p>
            <a:r>
              <a:rPr lang="en-US" smtClean="0"/>
              <a:t>D. Stanley HP-Aruba Networks</a:t>
            </a:r>
            <a:endParaRPr lang="en-US"/>
          </a:p>
        </p:txBody>
      </p:sp>
      <p:sp>
        <p:nvSpPr>
          <p:cNvPr id="5125" name="Rectangle 2"/>
          <p:cNvSpPr>
            <a:spLocks noGrp="1" noChangeArrowheads="1"/>
          </p:cNvSpPr>
          <p:nvPr>
            <p:ph type="title" idx="4294967295"/>
          </p:nvPr>
        </p:nvSpPr>
        <p:spPr>
          <a:xfrm>
            <a:off x="685800" y="762000"/>
            <a:ext cx="7772400" cy="533400"/>
          </a:xfrm>
        </p:spPr>
        <p:txBody>
          <a:bodyPr lIns="91440" tIns="45720" rIns="91440" bIns="45720"/>
          <a:lstStyle/>
          <a:p>
            <a:r>
              <a:rPr lang="en-GB" sz="2800" u="sng" smtClean="0"/>
              <a:t>Patent Related Links</a:t>
            </a:r>
            <a:endParaRPr lang="en-US" sz="2800" u="sng" smtClean="0"/>
          </a:p>
        </p:txBody>
      </p:sp>
      <p:sp>
        <p:nvSpPr>
          <p:cNvPr id="5126" name="Rectangle 3"/>
          <p:cNvSpPr>
            <a:spLocks noGrp="1" noChangeArrowheads="1"/>
          </p:cNvSpPr>
          <p:nvPr>
            <p:ph type="body" idx="4294967295"/>
          </p:nvPr>
        </p:nvSpPr>
        <p:spPr>
          <a:xfrm>
            <a:off x="0" y="1295400"/>
            <a:ext cx="8991600" cy="3886200"/>
          </a:xfrm>
        </p:spPr>
        <p:txBody>
          <a:bodyPr lIns="91440" tIns="45720" rIns="91440" bIns="45720"/>
          <a:lstStyle/>
          <a:p>
            <a:pPr lvl="1">
              <a:lnSpc>
                <a:spcPct val="90000"/>
              </a:lnSpc>
              <a:buFont typeface="Monotype Sorts"/>
              <a:buNone/>
            </a:pPr>
            <a:r>
              <a:rPr lang="en-US" sz="1800" dirty="0" smtClean="0">
                <a:cs typeface="Times New Roman" pitchFamily="18" charset="0"/>
              </a:rPr>
              <a:t>	</a:t>
            </a:r>
            <a:r>
              <a:rPr lang="en-US" altLang="en-US" sz="2400" dirty="0">
                <a:solidFill>
                  <a:schemeClr val="accent6">
                    <a:lumMod val="75000"/>
                  </a:schemeClr>
                </a:solidFill>
                <a:cs typeface="Times New Roman" pitchFamily="18" charset="0"/>
              </a:rPr>
              <a:t>All participants should be familiar with their obligations under the IEEE-SA Policies &amp; Procedures for standards development.</a:t>
            </a:r>
          </a:p>
          <a:p>
            <a:pPr lvl="1">
              <a:lnSpc>
                <a:spcPct val="90000"/>
              </a:lnSpc>
              <a:buFont typeface="Monotype Sorts"/>
              <a:buNone/>
            </a:pPr>
            <a:r>
              <a:rPr lang="en-US" altLang="en-US" sz="2400" dirty="0">
                <a:solidFill>
                  <a:schemeClr val="accent6">
                    <a:lumMod val="75000"/>
                  </a:schemeClr>
                </a:solidFill>
                <a:cs typeface="Times New Roman" pitchFamily="18" charset="0"/>
              </a:rPr>
              <a:t>	Patent Policy is stated in these sources:</a:t>
            </a:r>
          </a:p>
          <a:p>
            <a:pPr lvl="1">
              <a:lnSpc>
                <a:spcPct val="90000"/>
              </a:lnSpc>
              <a:buFont typeface="Monotype Sorts"/>
              <a:buNone/>
            </a:pPr>
            <a:r>
              <a:rPr lang="en-GB" altLang="en-US" sz="2400" dirty="0">
                <a:solidFill>
                  <a:schemeClr val="accent6">
                    <a:lumMod val="75000"/>
                  </a:schemeClr>
                </a:solidFill>
              </a:rPr>
              <a:t>		IEEE-SA Standards Boards Bylaws</a:t>
            </a:r>
          </a:p>
          <a:p>
            <a:pPr lvl="1">
              <a:lnSpc>
                <a:spcPct val="90000"/>
              </a:lnSpc>
              <a:buFont typeface="Monotype Sorts"/>
              <a:buNone/>
            </a:pPr>
            <a:r>
              <a:rPr lang="en-US" altLang="en-US" sz="2100" dirty="0">
                <a:solidFill>
                  <a:schemeClr val="accent6">
                    <a:lumMod val="75000"/>
                  </a:schemeClr>
                </a:solidFill>
              </a:rPr>
              <a:t>		</a:t>
            </a:r>
            <a:r>
              <a:rPr lang="en-US" altLang="en-US" sz="2100" i="1" dirty="0">
                <a:solidFill>
                  <a:schemeClr val="accent6">
                    <a:lumMod val="75000"/>
                  </a:schemeClr>
                </a:solidFill>
                <a:hlinkClick r:id="rId3"/>
              </a:rPr>
              <a:t>http://</a:t>
            </a:r>
            <a:r>
              <a:rPr lang="en-US" altLang="en-US" sz="2100" i="1" dirty="0" smtClean="0">
                <a:solidFill>
                  <a:schemeClr val="accent6">
                    <a:lumMod val="75000"/>
                  </a:schemeClr>
                </a:solidFill>
                <a:hlinkClick r:id="rId3"/>
              </a:rPr>
              <a:t>standards.ieee.org/develop/policies/bylaws/sect6-7.html#6</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a:p>
            <a:pPr lvl="1">
              <a:lnSpc>
                <a:spcPct val="90000"/>
              </a:lnSpc>
              <a:buFont typeface="Monotype Sorts"/>
              <a:buNone/>
            </a:pPr>
            <a:r>
              <a:rPr lang="en-GB" altLang="en-US" sz="2400" dirty="0">
                <a:solidFill>
                  <a:schemeClr val="accent6">
                    <a:lumMod val="75000"/>
                  </a:schemeClr>
                </a:solidFill>
              </a:rPr>
              <a:t>		IEEE-SA Standards Board Operations Manual</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4"/>
              </a:rPr>
              <a:t>http://</a:t>
            </a:r>
            <a:r>
              <a:rPr lang="en-US" altLang="en-US" sz="2100" i="1" dirty="0" smtClean="0">
                <a:solidFill>
                  <a:schemeClr val="accent6">
                    <a:lumMod val="75000"/>
                  </a:schemeClr>
                </a:solidFill>
                <a:hlinkClick r:id="rId4"/>
              </a:rPr>
              <a:t>standards.ieee.org/develop/policies/opman/sect6.html#6.3</a:t>
            </a:r>
            <a:r>
              <a:rPr lang="en-US" altLang="en-US" sz="2100" i="1" dirty="0" smtClean="0">
                <a:solidFill>
                  <a:schemeClr val="accent6">
                    <a:lumMod val="75000"/>
                  </a:schemeClr>
                </a:solidFill>
              </a:rPr>
              <a:t> </a:t>
            </a:r>
            <a:endParaRPr lang="en-US" altLang="en-US" sz="2400" dirty="0">
              <a:solidFill>
                <a:schemeClr val="accent6">
                  <a:lumMod val="75000"/>
                </a:schemeClr>
              </a:solidFill>
            </a:endParaRPr>
          </a:p>
          <a:p>
            <a:pPr lvl="1">
              <a:lnSpc>
                <a:spcPct val="90000"/>
              </a:lnSpc>
              <a:buFont typeface="Monotype Sorts"/>
              <a:buNone/>
            </a:pPr>
            <a:r>
              <a:rPr lang="en-US" altLang="en-US" sz="2400" dirty="0">
                <a:solidFill>
                  <a:schemeClr val="accent6">
                    <a:lumMod val="75000"/>
                  </a:schemeClr>
                </a:solidFill>
                <a:cs typeface="Times New Roman" pitchFamily="18" charset="0"/>
              </a:rPr>
              <a:t>	Material about the patent policy is available at</a:t>
            </a:r>
            <a:r>
              <a:rPr lang="en-US" altLang="en-US" sz="2400" dirty="0">
                <a:solidFill>
                  <a:schemeClr val="accent6">
                    <a:lumMod val="75000"/>
                  </a:schemeClr>
                </a:solidFill>
              </a:rPr>
              <a:t> </a:t>
            </a:r>
          </a:p>
          <a:p>
            <a:pPr lvl="1">
              <a:lnSpc>
                <a:spcPct val="90000"/>
              </a:lnSpc>
              <a:buFont typeface="Monotype Sorts"/>
              <a:buNone/>
            </a:pPr>
            <a:r>
              <a:rPr lang="en-US" altLang="en-US" sz="2400" dirty="0">
                <a:solidFill>
                  <a:schemeClr val="accent6">
                    <a:lumMod val="75000"/>
                  </a:schemeClr>
                </a:solidFill>
              </a:rPr>
              <a:t>		</a:t>
            </a:r>
            <a:r>
              <a:rPr lang="en-US" altLang="en-US" sz="2100" i="1" dirty="0">
                <a:solidFill>
                  <a:schemeClr val="accent6">
                    <a:lumMod val="75000"/>
                  </a:schemeClr>
                </a:solidFill>
                <a:hlinkClick r:id="rId5"/>
              </a:rPr>
              <a:t>http://</a:t>
            </a:r>
            <a:r>
              <a:rPr lang="en-US" altLang="en-US" sz="2100" i="1" dirty="0" smtClean="0">
                <a:solidFill>
                  <a:schemeClr val="accent6">
                    <a:lumMod val="75000"/>
                  </a:schemeClr>
                </a:solidFill>
                <a:hlinkClick r:id="rId5"/>
              </a:rPr>
              <a:t>standards.ieee.org/about/sasb/patcom/materials.html</a:t>
            </a:r>
            <a:r>
              <a:rPr lang="en-US" altLang="en-US" sz="2100" i="1" dirty="0" smtClean="0">
                <a:solidFill>
                  <a:schemeClr val="accent6">
                    <a:lumMod val="75000"/>
                  </a:schemeClr>
                </a:solidFill>
              </a:rPr>
              <a:t> </a:t>
            </a:r>
            <a:endParaRPr lang="en-US" altLang="en-US" sz="2100" i="1" dirty="0">
              <a:solidFill>
                <a:schemeClr val="accent6">
                  <a:lumMod val="75000"/>
                </a:schemeClr>
              </a:solidFill>
            </a:endParaRPr>
          </a:p>
        </p:txBody>
      </p:sp>
      <p:sp>
        <p:nvSpPr>
          <p:cNvPr id="5127" name="Rectangle 7"/>
          <p:cNvSpPr>
            <a:spLocks noChangeArrowheads="1"/>
          </p:cNvSpPr>
          <p:nvPr/>
        </p:nvSpPr>
        <p:spPr bwMode="auto">
          <a:xfrm>
            <a:off x="685800" y="4876800"/>
            <a:ext cx="7772400" cy="1421928"/>
          </a:xfrm>
          <a:prstGeom prst="rect">
            <a:avLst/>
          </a:prstGeom>
          <a:noFill/>
          <a:ln w="9525">
            <a:noFill/>
            <a:miter lim="800000"/>
            <a:headEnd/>
            <a:tailEnd/>
          </a:ln>
        </p:spPr>
        <p:txBody>
          <a:bodyPr>
            <a:spAutoFit/>
          </a:bodyPr>
          <a:lstStyle/>
          <a:p>
            <a:r>
              <a:rPr lang="en-US" altLang="en-US" sz="1600" b="1" dirty="0">
                <a:solidFill>
                  <a:schemeClr val="accent6">
                    <a:lumMod val="75000"/>
                  </a:schemeClr>
                </a:solidFill>
              </a:rPr>
              <a:t>If you have questions, contact the IEEE-SA Standards Board Patent Committee Administrator at patcom@ieee.org or visit http://standards.ieee.org/about/sasb/patcom/index.html</a:t>
            </a:r>
          </a:p>
          <a:p>
            <a:pPr algn="ctr">
              <a:lnSpc>
                <a:spcPct val="80000"/>
              </a:lnSpc>
              <a:buFont typeface="Monotype Sorts"/>
              <a:buNone/>
            </a:pPr>
            <a:endParaRPr lang="en-US" altLang="en-US" sz="1600" b="1" dirty="0">
              <a:solidFill>
                <a:schemeClr val="accent6">
                  <a:lumMod val="75000"/>
                </a:schemeClr>
              </a:solidFill>
            </a:endParaRPr>
          </a:p>
          <a:p>
            <a:pPr algn="ctr">
              <a:lnSpc>
                <a:spcPct val="80000"/>
              </a:lnSpc>
              <a:buFont typeface="Monotype Sorts"/>
              <a:buNone/>
            </a:pPr>
            <a:r>
              <a:rPr lang="en-US" altLang="en-US" sz="1600" b="1" dirty="0">
                <a:solidFill>
                  <a:schemeClr val="accent6">
                    <a:lumMod val="75000"/>
                  </a:schemeClr>
                </a:solidFill>
              </a:rPr>
              <a:t>This slide set is available at </a:t>
            </a:r>
            <a:r>
              <a:rPr lang="en-US" altLang="en-US" sz="1600" b="1" dirty="0">
                <a:solidFill>
                  <a:schemeClr val="accent6">
                    <a:lumMod val="75000"/>
                  </a:schemeClr>
                </a:solidFill>
                <a:hlinkClick r:id="rId6"/>
              </a:rPr>
              <a:t>https://</a:t>
            </a:r>
            <a:r>
              <a:rPr lang="en-US" altLang="en-US" sz="1600" b="1" dirty="0" smtClean="0">
                <a:solidFill>
                  <a:schemeClr val="accent6">
                    <a:lumMod val="75000"/>
                  </a:schemeClr>
                </a:solidFill>
                <a:hlinkClick r:id="rId6"/>
              </a:rPr>
              <a:t>development.standards.ieee.org/myproject/Public/mytools/mob/slideset.ppt</a:t>
            </a:r>
            <a:r>
              <a:rPr lang="en-US" altLang="en-US" sz="1600" b="1" dirty="0" smtClean="0">
                <a:solidFill>
                  <a:schemeClr val="accent6">
                    <a:lumMod val="75000"/>
                  </a:schemeClr>
                </a:solidFill>
              </a:rPr>
              <a:t> </a:t>
            </a:r>
            <a:endParaRPr lang="en-US" altLang="en-US" sz="1600"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Date Placeholder 1"/>
          <p:cNvSpPr>
            <a:spLocks noGrp="1"/>
          </p:cNvSpPr>
          <p:nvPr>
            <p:ph type="dt" sz="quarter" idx="10"/>
          </p:nvPr>
        </p:nvSpPr>
        <p:spPr>
          <a:noFill/>
        </p:spPr>
        <p:txBody>
          <a:bodyPr/>
          <a:lstStyle/>
          <a:p>
            <a:r>
              <a:rPr lang="en-US" smtClean="0"/>
              <a:t>July 2015</a:t>
            </a:r>
            <a:endParaRPr lang="en-US"/>
          </a:p>
        </p:txBody>
      </p:sp>
      <p:sp>
        <p:nvSpPr>
          <p:cNvPr id="6147" name="Footer Placeholder 2"/>
          <p:cNvSpPr>
            <a:spLocks noGrp="1"/>
          </p:cNvSpPr>
          <p:nvPr>
            <p:ph type="ftr" sz="quarter" idx="11"/>
          </p:nvPr>
        </p:nvSpPr>
        <p:spPr>
          <a:noFill/>
        </p:spPr>
        <p:txBody>
          <a:bodyPr/>
          <a:lstStyle/>
          <a:p>
            <a:r>
              <a:rPr lang="en-US" smtClean="0"/>
              <a:t>D. Stanley HP-Aruba Networks</a:t>
            </a:r>
            <a:endParaRPr lang="en-US"/>
          </a:p>
        </p:txBody>
      </p:sp>
      <p:sp>
        <p:nvSpPr>
          <p:cNvPr id="6149" name="Rectangle 1026"/>
          <p:cNvSpPr>
            <a:spLocks noGrp="1" noChangeArrowheads="1"/>
          </p:cNvSpPr>
          <p:nvPr>
            <p:ph type="title" idx="4294967295"/>
          </p:nvPr>
        </p:nvSpPr>
        <p:spPr>
          <a:xfrm>
            <a:off x="304800" y="685800"/>
            <a:ext cx="8686800" cy="609600"/>
          </a:xfrm>
        </p:spPr>
        <p:txBody>
          <a:bodyPr lIns="91440" tIns="45720" rIns="91440" bIns="45720"/>
          <a:lstStyle/>
          <a:p>
            <a:r>
              <a:rPr lang="en-US" smtClean="0"/>
              <a:t>Call for Potentially Essential Patents</a:t>
            </a:r>
          </a:p>
        </p:txBody>
      </p:sp>
      <p:sp>
        <p:nvSpPr>
          <p:cNvPr id="6150" name="Rectangle 1027"/>
          <p:cNvSpPr>
            <a:spLocks noGrp="1" noChangeArrowheads="1"/>
          </p:cNvSpPr>
          <p:nvPr>
            <p:ph type="body" idx="4294967295"/>
          </p:nvPr>
        </p:nvSpPr>
        <p:spPr>
          <a:xfrm>
            <a:off x="685800" y="1371600"/>
            <a:ext cx="8077200" cy="4724400"/>
          </a:xfrm>
        </p:spPr>
        <p:txBody>
          <a:bodyPr lIns="91440" tIns="45720" rIns="91440" bIns="45720"/>
          <a:lstStyle/>
          <a:p>
            <a:pPr>
              <a:buFont typeface="Arial" pitchFamily="34" charset="0"/>
              <a:buChar char="•"/>
            </a:pPr>
            <a:r>
              <a:rPr lang="en-US" altLang="en-US" sz="2800" dirty="0">
                <a:solidFill>
                  <a:schemeClr val="accent6">
                    <a:lumMod val="75000"/>
                  </a:schemeClr>
                </a:solidFill>
              </a:rPr>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itchFamily="34" charset="0"/>
              <a:buChar char="•"/>
            </a:pPr>
            <a:r>
              <a:rPr lang="en-US" altLang="en-US" dirty="0">
                <a:solidFill>
                  <a:schemeClr val="accent6">
                    <a:lumMod val="75000"/>
                  </a:schemeClr>
                </a:solidFill>
              </a:rPr>
              <a:t>Either speak up now or</a:t>
            </a:r>
          </a:p>
          <a:p>
            <a:pPr lvl="1">
              <a:buFont typeface="Arial" pitchFamily="34" charset="0"/>
              <a:buChar char="•"/>
            </a:pPr>
            <a:r>
              <a:rPr lang="en-US" altLang="en-US" dirty="0">
                <a:solidFill>
                  <a:schemeClr val="accent6">
                    <a:lumMod val="75000"/>
                  </a:schemeClr>
                </a:solidFill>
              </a:rPr>
              <a:t>Provide the chair of this group with the identity of the holder(s) of any and all such claims as soon as possible or</a:t>
            </a:r>
          </a:p>
          <a:p>
            <a:pPr lvl="1">
              <a:buFont typeface="Arial" pitchFamily="34" charset="0"/>
              <a:buChar char="•"/>
            </a:pPr>
            <a:r>
              <a:rPr lang="en-US" altLang="en-US" dirty="0">
                <a:solidFill>
                  <a:schemeClr val="accent6">
                    <a:lumMod val="75000"/>
                  </a:schemeClr>
                </a:solidFill>
              </a:rPr>
              <a:t>Cause an LOA to be submitted</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Date Placeholder 1"/>
          <p:cNvSpPr>
            <a:spLocks noGrp="1"/>
          </p:cNvSpPr>
          <p:nvPr>
            <p:ph type="dt" sz="quarter" idx="10"/>
          </p:nvPr>
        </p:nvSpPr>
        <p:spPr>
          <a:noFill/>
        </p:spPr>
        <p:txBody>
          <a:bodyPr/>
          <a:lstStyle/>
          <a:p>
            <a:r>
              <a:rPr lang="en-US" smtClean="0"/>
              <a:t>July 2015</a:t>
            </a:r>
            <a:endParaRPr lang="en-US"/>
          </a:p>
        </p:txBody>
      </p:sp>
      <p:sp>
        <p:nvSpPr>
          <p:cNvPr id="7171" name="Footer Placeholder 2"/>
          <p:cNvSpPr>
            <a:spLocks noGrp="1"/>
          </p:cNvSpPr>
          <p:nvPr>
            <p:ph type="ftr" sz="quarter" idx="11"/>
          </p:nvPr>
        </p:nvSpPr>
        <p:spPr>
          <a:noFill/>
        </p:spPr>
        <p:txBody>
          <a:bodyPr/>
          <a:lstStyle/>
          <a:p>
            <a:r>
              <a:rPr lang="en-US" smtClean="0"/>
              <a:t>D. Stanley HP-Aruba Networks</a:t>
            </a:r>
            <a:endParaRPr lang="en-US"/>
          </a:p>
        </p:txBody>
      </p:sp>
      <p:sp>
        <p:nvSpPr>
          <p:cNvPr id="7173" name="Rectangle 2"/>
          <p:cNvSpPr>
            <a:spLocks noGrp="1" noChangeArrowheads="1"/>
          </p:cNvSpPr>
          <p:nvPr>
            <p:ph type="title" idx="4294967295"/>
          </p:nvPr>
        </p:nvSpPr>
        <p:spPr>
          <a:xfrm>
            <a:off x="381000" y="685800"/>
            <a:ext cx="8458200" cy="533400"/>
          </a:xfrm>
        </p:spPr>
        <p:txBody>
          <a:bodyPr lIns="91440" tIns="45720" rIns="91440" bIns="45720"/>
          <a:lstStyle/>
          <a:p>
            <a:r>
              <a:rPr lang="en-US" sz="2800" u="sng" dirty="0" smtClean="0"/>
              <a:t>Other Guidelines for IEEE WG Meetings</a:t>
            </a:r>
          </a:p>
        </p:txBody>
      </p:sp>
      <p:sp>
        <p:nvSpPr>
          <p:cNvPr id="7174" name="Rectangle 3"/>
          <p:cNvSpPr>
            <a:spLocks noChangeArrowheads="1"/>
          </p:cNvSpPr>
          <p:nvPr/>
        </p:nvSpPr>
        <p:spPr bwMode="auto">
          <a:xfrm>
            <a:off x="533400" y="228600"/>
            <a:ext cx="8229600" cy="762000"/>
          </a:xfrm>
          <a:prstGeom prst="rect">
            <a:avLst/>
          </a:prstGeom>
          <a:noFill/>
          <a:ln w="9525">
            <a:noFill/>
            <a:miter lim="800000"/>
            <a:headEnd/>
            <a:tailEnd/>
          </a:ln>
        </p:spPr>
        <p:txBody>
          <a:bodyPr anchor="ctr"/>
          <a:lstStyle/>
          <a:p>
            <a:pPr algn="ctr"/>
            <a:endParaRPr lang="en-GB" sz="2400" b="1" u="sng">
              <a:solidFill>
                <a:srgbClr val="000099"/>
              </a:solidFill>
              <a:latin typeface="Helvetica" pitchFamily="34" charset="0"/>
            </a:endParaRPr>
          </a:p>
        </p:txBody>
      </p:sp>
      <p:sp>
        <p:nvSpPr>
          <p:cNvPr id="7175" name="Rectangle 4"/>
          <p:cNvSpPr>
            <a:spLocks noChangeArrowheads="1"/>
          </p:cNvSpPr>
          <p:nvPr/>
        </p:nvSpPr>
        <p:spPr bwMode="auto">
          <a:xfrm>
            <a:off x="533400" y="1219200"/>
            <a:ext cx="8229600" cy="5181600"/>
          </a:xfrm>
          <a:prstGeom prst="rect">
            <a:avLst/>
          </a:prstGeom>
          <a:noFill/>
          <a:ln w="9525">
            <a:noFill/>
            <a:miter lim="800000"/>
            <a:headEnd/>
            <a:tailEnd/>
          </a:ln>
        </p:spPr>
        <p:txBody>
          <a:bodyPr/>
          <a:lstStyle/>
          <a:p>
            <a:pPr marL="230188" indent="-230188">
              <a:lnSpc>
                <a:spcPct val="80000"/>
              </a:lnSpc>
              <a:spcBef>
                <a:spcPct val="20000"/>
              </a:spcBef>
              <a:buClr>
                <a:srgbClr val="CC3300"/>
              </a:buClr>
              <a:buSzPct val="50000"/>
              <a:buFont typeface="Monotype Sorts" pitchFamily="2" charset="2"/>
              <a:buChar char="l"/>
            </a:pPr>
            <a:endParaRPr lang="en-US" sz="800" u="sng" dirty="0">
              <a:solidFill>
                <a:srgbClr val="FF0000"/>
              </a:solidFill>
              <a:latin typeface="Arial" charset="0"/>
            </a:endParaRPr>
          </a:p>
          <a:p>
            <a:pPr lvl="0" eaLnBrk="1" hangingPunct="1">
              <a:lnSpc>
                <a:spcPct val="80000"/>
              </a:lnSpc>
            </a:pPr>
            <a:endParaRPr lang="en-US" altLang="en-US" sz="800" u="sng" dirty="0">
              <a:solidFill>
                <a:srgbClr val="FF0000"/>
              </a:solidFill>
              <a:cs typeface="Arial" pitchFamily="34" charset="0"/>
            </a:endParaRPr>
          </a:p>
          <a:p>
            <a:pPr lvl="0" eaLnBrk="1" hangingPunct="1">
              <a:lnSpc>
                <a:spcPct val="80000"/>
              </a:lnSpc>
              <a:spcAft>
                <a:spcPct val="40000"/>
              </a:spcAft>
              <a:buFont typeface="Arial" pitchFamily="34" charset="0"/>
              <a:buChar char="•"/>
            </a:pPr>
            <a:r>
              <a:rPr lang="en-US" altLang="en-US" sz="2000" b="1" dirty="0">
                <a:solidFill>
                  <a:schemeClr val="accent6">
                    <a:lumMod val="75000"/>
                  </a:schemeClr>
                </a:solidFill>
                <a:cs typeface="Arial" pitchFamily="34" charset="0"/>
              </a:rPr>
              <a:t>All IEEE-SA standards meetings shall be conducted in compliance with all applicable laws, including antitrust and competition laws.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interpretation, validity, or essentiality of patents/patent claims. </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specific license rates, terms, or conditions.</a:t>
            </a:r>
          </a:p>
          <a:p>
            <a:pPr lvl="2" eaLnBrk="1" hangingPunct="1">
              <a:lnSpc>
                <a:spcPct val="80000"/>
              </a:lnSpc>
              <a:spcAft>
                <a:spcPct val="40000"/>
              </a:spcAft>
              <a:buFont typeface="Arial" pitchFamily="34" charset="0"/>
              <a:buChar char="•"/>
            </a:pPr>
            <a:r>
              <a:rPr lang="en-US" altLang="en-US" sz="1600" dirty="0">
                <a:solidFill>
                  <a:schemeClr val="accent6">
                    <a:lumMod val="75000"/>
                  </a:schemeClr>
                </a:solidFill>
                <a:cs typeface="Arial" pitchFamily="34" charset="0"/>
              </a:rPr>
              <a:t>Relative costs, including licensing costs of essential patent claims, of different technical approaches may be discussed in standards development meetings. </a:t>
            </a:r>
          </a:p>
          <a:p>
            <a:pPr lvl="3" eaLnBrk="1" hangingPunct="1">
              <a:lnSpc>
                <a:spcPct val="80000"/>
              </a:lnSpc>
              <a:spcAft>
                <a:spcPct val="40000"/>
              </a:spcAft>
              <a:buFont typeface="Arial" pitchFamily="34" charset="0"/>
              <a:buChar char="•"/>
            </a:pPr>
            <a:r>
              <a:rPr lang="en-GB" altLang="en-US" sz="1600" dirty="0">
                <a:solidFill>
                  <a:schemeClr val="accent6">
                    <a:lumMod val="75000"/>
                  </a:schemeClr>
                </a:solidFill>
                <a:cs typeface="Arial" pitchFamily="34" charset="0"/>
              </a:rPr>
              <a:t>Technical considerations remain primary focus</a:t>
            </a:r>
            <a:endParaRPr lang="en-US" altLang="en-US" sz="1600" dirty="0">
              <a:solidFill>
                <a:schemeClr val="accent6">
                  <a:lumMod val="75000"/>
                </a:schemeClr>
              </a:solidFill>
              <a:cs typeface="Arial" pitchFamily="34" charset="0"/>
            </a:endParaRP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or engage in the fixing of product prices, allocation of customers, or division of sales markets.</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discuss the status or substance of ongoing or threatened litigation.</a:t>
            </a:r>
          </a:p>
          <a:p>
            <a:pPr lvl="1" eaLnBrk="1" hangingPunct="1">
              <a:lnSpc>
                <a:spcPct val="80000"/>
              </a:lnSpc>
              <a:spcAft>
                <a:spcPct val="40000"/>
              </a:spcAft>
              <a:buFont typeface="Arial" pitchFamily="34" charset="0"/>
              <a:buChar char="•"/>
            </a:pPr>
            <a:r>
              <a:rPr lang="en-US" altLang="en-US" sz="1800" b="1" dirty="0">
                <a:solidFill>
                  <a:schemeClr val="accent6">
                    <a:lumMod val="75000"/>
                  </a:schemeClr>
                </a:solidFill>
                <a:cs typeface="Arial" pitchFamily="34" charset="0"/>
              </a:rPr>
              <a:t>Don’t be silent if inappropriate topics are discussed … do formally object.</a:t>
            </a:r>
          </a:p>
          <a:p>
            <a:pPr lvl="0" algn="ctr" eaLnBrk="1" hangingPunct="1">
              <a:lnSpc>
                <a:spcPct val="80000"/>
              </a:lnSpc>
            </a:pPr>
            <a:r>
              <a:rPr lang="en-US" altLang="en-US" sz="1050" b="1" dirty="0">
                <a:solidFill>
                  <a:schemeClr val="accent6">
                    <a:lumMod val="75000"/>
                  </a:schemeClr>
                </a:solidFill>
                <a:cs typeface="Arial" pitchFamily="34" charset="0"/>
              </a:rPr>
              <a:t>---------------------------------------------------------------   </a:t>
            </a:r>
            <a:endParaRPr lang="en-US" altLang="en-US" sz="1400" b="1" dirty="0">
              <a:solidFill>
                <a:schemeClr val="accent6">
                  <a:lumMod val="75000"/>
                </a:schemeClr>
              </a:solidFill>
              <a:cs typeface="Arial" pitchFamily="34" charset="0"/>
            </a:endParaRPr>
          </a:p>
          <a:p>
            <a:pPr lvl="0" algn="ctr" eaLnBrk="1" hangingPunct="1">
              <a:lnSpc>
                <a:spcPct val="80000"/>
              </a:lnSpc>
            </a:pPr>
            <a:r>
              <a:rPr lang="en-US" altLang="en-US" sz="1400" b="1" dirty="0">
                <a:solidFill>
                  <a:schemeClr val="accent6">
                    <a:lumMod val="75000"/>
                  </a:schemeClr>
                </a:solidFill>
                <a:cs typeface="Arial" pitchFamily="34" charset="0"/>
              </a:rPr>
              <a:t>See </a:t>
            </a:r>
            <a:r>
              <a:rPr lang="en-US" altLang="en-US" sz="1400" b="1" i="1" dirty="0">
                <a:solidFill>
                  <a:schemeClr val="accent6">
                    <a:lumMod val="75000"/>
                  </a:schemeClr>
                </a:solidFill>
                <a:cs typeface="Arial" pitchFamily="34" charset="0"/>
              </a:rPr>
              <a:t>IEEE-SA Standards Board Operations Manual</a:t>
            </a:r>
            <a:r>
              <a:rPr lang="en-US" altLang="en-US" sz="1400" b="1" dirty="0">
                <a:solidFill>
                  <a:schemeClr val="accent6">
                    <a:lumMod val="75000"/>
                  </a:schemeClr>
                </a:solidFill>
                <a:cs typeface="Arial" pitchFamily="34" charset="0"/>
              </a:rPr>
              <a:t>, clause 5.3.10 and </a:t>
            </a:r>
            <a:r>
              <a:rPr lang="en-GB" altLang="en-US" sz="1400" b="1" dirty="0">
                <a:solidFill>
                  <a:schemeClr val="accent6">
                    <a:lumMod val="75000"/>
                  </a:schemeClr>
                </a:solidFill>
                <a:cs typeface="Arial" pitchFamily="34" charset="0"/>
              </a:rPr>
              <a:t>“Promoting Competition and Innovation: What You Need to Know about the IEEE Standards Association's Antitrust and Competition Policy”</a:t>
            </a:r>
            <a:r>
              <a:rPr lang="en-US" altLang="en-US" sz="1400" b="1" dirty="0">
                <a:solidFill>
                  <a:schemeClr val="accent6">
                    <a:lumMod val="75000"/>
                  </a:schemeClr>
                </a:solidFill>
                <a:cs typeface="Arial" pitchFamily="34" charset="0"/>
              </a:rPr>
              <a:t> for more details.</a:t>
            </a:r>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CustomShape 1"/>
          <p:cNvSpPr>
            <a:spLocks noChangeArrowheads="1"/>
          </p:cNvSpPr>
          <p:nvPr/>
        </p:nvSpPr>
        <p:spPr bwMode="auto">
          <a:xfrm>
            <a:off x="762000" y="609600"/>
            <a:ext cx="7696200" cy="731838"/>
          </a:xfrm>
          <a:prstGeom prst="rect">
            <a:avLst/>
          </a:prstGeom>
          <a:noFill/>
          <a:ln w="9525">
            <a:noFill/>
            <a:miter lim="800000"/>
            <a:headEnd/>
            <a:tailEnd/>
          </a:ln>
        </p:spPr>
        <p:txBody>
          <a:bodyPr lIns="90004" tIns="44997" rIns="90004" bIns="44997" anchor="ctr" anchorCtr="1"/>
          <a:lstStyle/>
          <a:p>
            <a:pPr algn="ctr"/>
            <a:r>
              <a:rPr lang="en-US" sz="4400" dirty="0" smtClean="0">
                <a:solidFill>
                  <a:srgbClr val="000000"/>
                </a:solidFill>
                <a:latin typeface="Arial" pitchFamily="34" charset="0"/>
                <a:cs typeface="DejaVu Sans" pitchFamily="34" charset="0"/>
              </a:rPr>
              <a:t>802 Ground </a:t>
            </a:r>
            <a:r>
              <a:rPr lang="en-US" sz="4400" dirty="0">
                <a:solidFill>
                  <a:srgbClr val="000000"/>
                </a:solidFill>
                <a:latin typeface="Arial" pitchFamily="34" charset="0"/>
                <a:cs typeface="DejaVu Sans" pitchFamily="34" charset="0"/>
              </a:rPr>
              <a:t>rules</a:t>
            </a:r>
            <a:endParaRPr lang="en-US" dirty="0">
              <a:solidFill>
                <a:srgbClr val="000000"/>
              </a:solidFill>
              <a:latin typeface="Arial" pitchFamily="34" charset="0"/>
              <a:cs typeface="DejaVu Sans" pitchFamily="34" charset="0"/>
            </a:endParaRPr>
          </a:p>
        </p:txBody>
      </p:sp>
      <p:sp>
        <p:nvSpPr>
          <p:cNvPr id="26627" name="CustomShape 2"/>
          <p:cNvSpPr>
            <a:spLocks noChangeArrowheads="1"/>
          </p:cNvSpPr>
          <p:nvPr/>
        </p:nvSpPr>
        <p:spPr bwMode="auto">
          <a:xfrm>
            <a:off x="609600" y="1600200"/>
            <a:ext cx="8229600" cy="4525963"/>
          </a:xfrm>
          <a:prstGeom prst="rect">
            <a:avLst/>
          </a:prstGeom>
          <a:noFill/>
          <a:ln w="9525">
            <a:noFill/>
            <a:miter lim="800000"/>
            <a:headEnd/>
            <a:tailEnd/>
          </a:ln>
        </p:spPr>
        <p:txBody>
          <a:bodyPr lIns="90004" tIns="44997" rIns="90004" bIns="44997"/>
          <a:lstStyle/>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Respect … give it, get it</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product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corporate pitches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prices</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NO restrictive notices – </a:t>
            </a:r>
            <a:endParaRPr lang="en-US" sz="3200" dirty="0" smtClean="0">
              <a:solidFill>
                <a:srgbClr val="000000"/>
              </a:solidFill>
              <a:latin typeface="Arial" pitchFamily="34" charset="0"/>
              <a:cs typeface="DejaVu Sans" pitchFamily="34" charset="0"/>
            </a:endParaRPr>
          </a:p>
          <a:p>
            <a:pPr lvl="2" indent="-457200">
              <a:buClr>
                <a:srgbClr val="FF0000"/>
              </a:buClr>
              <a:buSzPct val="100000"/>
            </a:pPr>
            <a:r>
              <a:rPr lang="en-US" sz="3200" dirty="0" smtClean="0">
                <a:solidFill>
                  <a:srgbClr val="000000"/>
                </a:solidFill>
                <a:latin typeface="Arial" pitchFamily="34" charset="0"/>
                <a:cs typeface="DejaVu Sans" pitchFamily="34" charset="0"/>
              </a:rPr>
              <a:t>presentations </a:t>
            </a:r>
            <a:r>
              <a:rPr lang="en-US" sz="3200" dirty="0">
                <a:solidFill>
                  <a:srgbClr val="000000"/>
                </a:solidFill>
                <a:latin typeface="Arial" pitchFamily="34" charset="0"/>
                <a:cs typeface="DejaVu Sans" pitchFamily="34" charset="0"/>
              </a:rPr>
              <a:t>must be openly available</a:t>
            </a:r>
            <a:endParaRPr lang="en-US" dirty="0">
              <a:solidFill>
                <a:srgbClr val="000000"/>
              </a:solidFill>
              <a:latin typeface="Arial" pitchFamily="34" charset="0"/>
              <a:cs typeface="DejaVu Sans" pitchFamily="34" charset="0"/>
            </a:endParaRPr>
          </a:p>
          <a:p>
            <a:pPr indent="-457200">
              <a:buClr>
                <a:srgbClr val="FF0000"/>
              </a:buClr>
              <a:buSzPct val="100000"/>
              <a:buFont typeface="Wingdings" pitchFamily="2" charset="2"/>
              <a:buChar char="Ø"/>
            </a:pPr>
            <a:r>
              <a:rPr lang="en-US" sz="3200" dirty="0">
                <a:solidFill>
                  <a:srgbClr val="000000"/>
                </a:solidFill>
                <a:latin typeface="Arial" pitchFamily="34" charset="0"/>
                <a:cs typeface="DejaVu Sans" pitchFamily="34" charset="0"/>
              </a:rPr>
              <a:t>Silence your cell phone </a:t>
            </a:r>
            <a:r>
              <a:rPr lang="en-US" sz="3200" dirty="0" smtClean="0">
                <a:solidFill>
                  <a:srgbClr val="000000"/>
                </a:solidFill>
                <a:latin typeface="Arial" pitchFamily="34" charset="0"/>
                <a:cs typeface="DejaVu Sans" pitchFamily="34" charset="0"/>
              </a:rPr>
              <a:t>ringers</a:t>
            </a:r>
          </a:p>
          <a:p>
            <a:pPr indent="-457200">
              <a:buClr>
                <a:srgbClr val="FF0000"/>
              </a:buClr>
              <a:buSzPct val="100000"/>
              <a:buFont typeface="Wingdings" pitchFamily="2" charset="2"/>
              <a:buChar char="Ø"/>
            </a:pPr>
            <a:r>
              <a:rPr lang="en-US" sz="3200" dirty="0" smtClean="0">
                <a:solidFill>
                  <a:srgbClr val="000000"/>
                </a:solidFill>
                <a:latin typeface="Arial" pitchFamily="34" charset="0"/>
                <a:cs typeface="DejaVu Sans" pitchFamily="34" charset="0"/>
              </a:rPr>
              <a:t>Silence your electronic devices</a:t>
            </a:r>
          </a:p>
          <a:p>
            <a:pPr indent="-457200">
              <a:buClr>
                <a:srgbClr val="FF0000"/>
              </a:buClr>
              <a:buSzPct val="100000"/>
            </a:pPr>
            <a:endParaRPr lang="en-US" dirty="0">
              <a:solidFill>
                <a:srgbClr val="000000"/>
              </a:solidFill>
              <a:latin typeface="Arial" pitchFamily="34" charset="0"/>
              <a:cs typeface="DejaVu Sans" pitchFamily="34" charset="0"/>
            </a:endParaRPr>
          </a:p>
        </p:txBody>
      </p:sp>
      <p:sp>
        <p:nvSpPr>
          <p:cNvPr id="9" name="Date Placeholder 8"/>
          <p:cNvSpPr>
            <a:spLocks noGrp="1"/>
          </p:cNvSpPr>
          <p:nvPr>
            <p:ph type="dt" sz="half" idx="10"/>
          </p:nvPr>
        </p:nvSpPr>
        <p:spPr/>
        <p:txBody>
          <a:bodyPr/>
          <a:lstStyle/>
          <a:p>
            <a:pPr>
              <a:defRPr/>
            </a:pPr>
            <a:r>
              <a:rPr lang="en-US" smtClean="0"/>
              <a:t>July 2015</a:t>
            </a:r>
            <a:endParaRPr lang="en-US"/>
          </a:p>
        </p:txBody>
      </p:sp>
      <p:sp>
        <p:nvSpPr>
          <p:cNvPr id="11" name="Footer Placeholder 10"/>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IEEE-SA </a:t>
            </a:r>
            <a:r>
              <a:rPr lang="en-US" dirty="0"/>
              <a:t>p</a:t>
            </a:r>
            <a:r>
              <a:rPr lang="en-US" dirty="0" smtClean="0"/>
              <a:t>olicy documents</a:t>
            </a:r>
            <a:endParaRPr lang="en-US" dirty="0"/>
          </a:p>
        </p:txBody>
      </p:sp>
      <p:sp>
        <p:nvSpPr>
          <p:cNvPr id="3" name="Content Placeholder 2"/>
          <p:cNvSpPr>
            <a:spLocks noGrp="1"/>
          </p:cNvSpPr>
          <p:nvPr>
            <p:ph idx="1"/>
          </p:nvPr>
        </p:nvSpPr>
        <p:spPr>
          <a:xfrm>
            <a:off x="685800" y="1143000"/>
            <a:ext cx="8229600" cy="5562600"/>
          </a:xfrm>
        </p:spPr>
        <p:txBody>
          <a:bodyPr/>
          <a:lstStyle/>
          <a:p>
            <a:endParaRPr lang="en-US" dirty="0" smtClean="0"/>
          </a:p>
          <a:p>
            <a:r>
              <a:rPr lang="en-US" dirty="0" smtClean="0"/>
              <a:t>IEEE Code of Ethics</a:t>
            </a:r>
          </a:p>
          <a:p>
            <a:pPr lvl="1"/>
            <a:r>
              <a:rPr lang="en-US" dirty="0" smtClean="0">
                <a:hlinkClick r:id="rId3"/>
              </a:rPr>
              <a:t>http://www.ieee.org/about/corporate/governance/p7-8.html</a:t>
            </a:r>
            <a:r>
              <a:rPr lang="en-US" dirty="0" smtClean="0"/>
              <a:t> </a:t>
            </a:r>
          </a:p>
          <a:p>
            <a:r>
              <a:rPr lang="en-US" dirty="0" smtClean="0"/>
              <a:t>IEEE Standards Association (IEEE-SA) Affiliation FAQ</a:t>
            </a:r>
          </a:p>
          <a:p>
            <a:pPr lvl="1"/>
            <a:r>
              <a:rPr lang="en-US" dirty="0" smtClean="0">
                <a:hlinkClick r:id="rId4"/>
              </a:rPr>
              <a:t>http</a:t>
            </a:r>
            <a:r>
              <a:rPr lang="en-US" dirty="0">
                <a:hlinkClick r:id="rId4"/>
              </a:rPr>
              <a:t>://</a:t>
            </a:r>
            <a:r>
              <a:rPr lang="en-US" dirty="0" smtClean="0">
                <a:hlinkClick r:id="rId4"/>
              </a:rPr>
              <a:t>standards.ieee.org/faqs/affiliation.html</a:t>
            </a:r>
            <a:r>
              <a:rPr lang="en-US" dirty="0" smtClean="0"/>
              <a:t> </a:t>
            </a:r>
          </a:p>
          <a:p>
            <a:r>
              <a:rPr lang="en-US" dirty="0" smtClean="0"/>
              <a:t>Antitrust and </a:t>
            </a:r>
            <a:r>
              <a:rPr lang="en-US" dirty="0"/>
              <a:t>Competition </a:t>
            </a:r>
            <a:r>
              <a:rPr lang="en-US" dirty="0" smtClean="0"/>
              <a:t>Policy</a:t>
            </a:r>
          </a:p>
          <a:p>
            <a:pPr lvl="1"/>
            <a:r>
              <a:rPr lang="en-US" dirty="0" smtClean="0">
                <a:hlinkClick r:id="rId5"/>
              </a:rPr>
              <a:t>http</a:t>
            </a:r>
            <a:r>
              <a:rPr lang="en-US" dirty="0">
                <a:hlinkClick r:id="rId5"/>
              </a:rPr>
              <a:t>://</a:t>
            </a:r>
            <a:r>
              <a:rPr lang="en-US" dirty="0" smtClean="0">
                <a:hlinkClick r:id="rId5"/>
              </a:rPr>
              <a:t>standards.ieee.org/resources/antitrust-guidelines.pdf</a:t>
            </a:r>
            <a:r>
              <a:rPr lang="en-US" dirty="0" smtClean="0"/>
              <a:t>  </a:t>
            </a:r>
            <a:endParaRPr lang="en-US" dirty="0" smtClean="0">
              <a:hlinkClick r:id="rId6"/>
            </a:endParaRPr>
          </a:p>
          <a:p>
            <a:r>
              <a:rPr lang="en-US" dirty="0" smtClean="0"/>
              <a:t>Letter of Assurance Form</a:t>
            </a:r>
          </a:p>
          <a:p>
            <a:pPr lvl="1"/>
            <a:r>
              <a:rPr lang="en-US" dirty="0" smtClean="0">
                <a:hlinkClick r:id="rId7"/>
              </a:rPr>
              <a:t>http</a:t>
            </a:r>
            <a:r>
              <a:rPr lang="en-US" dirty="0">
                <a:hlinkClick r:id="rId7"/>
              </a:rPr>
              <a:t>://</a:t>
            </a:r>
            <a:r>
              <a:rPr lang="en-US" dirty="0" smtClean="0">
                <a:hlinkClick r:id="rId7"/>
              </a:rPr>
              <a:t>standards.ieee.org/board/pat/loa.pdf</a:t>
            </a:r>
            <a:r>
              <a:rPr lang="en-US" dirty="0" smtClean="0"/>
              <a:t>   </a:t>
            </a:r>
            <a:endParaRPr lang="en-US" dirty="0" smtClean="0">
              <a:hlinkClick r:id="rId6"/>
            </a:endParaRPr>
          </a:p>
          <a:p>
            <a:r>
              <a:rPr lang="en-US" dirty="0" smtClean="0"/>
              <a:t>IEEE-SA Patent Committee FAQ &amp; Patent slides</a:t>
            </a:r>
          </a:p>
          <a:p>
            <a:pPr lvl="1"/>
            <a:r>
              <a:rPr lang="en-US" dirty="0" smtClean="0">
                <a:hlinkClick r:id="rId8"/>
              </a:rPr>
              <a:t>http</a:t>
            </a:r>
            <a:r>
              <a:rPr lang="en-US" dirty="0">
                <a:hlinkClick r:id="rId8"/>
              </a:rPr>
              <a:t>://</a:t>
            </a:r>
            <a:r>
              <a:rPr lang="en-US" dirty="0" smtClean="0">
                <a:hlinkClick r:id="rId8"/>
              </a:rPr>
              <a:t>standards.ieee.org/board/pat/faq.pdf</a:t>
            </a:r>
            <a:r>
              <a:rPr lang="en-US" dirty="0" smtClean="0"/>
              <a:t> and </a:t>
            </a:r>
            <a:r>
              <a:rPr lang="en-US" dirty="0" smtClean="0">
                <a:hlinkClick r:id="rId6"/>
              </a:rPr>
              <a:t>http</a:t>
            </a:r>
            <a:r>
              <a:rPr lang="en-US" dirty="0">
                <a:hlinkClick r:id="rId6"/>
              </a:rPr>
              <a:t>://</a:t>
            </a:r>
            <a:r>
              <a:rPr lang="en-US" dirty="0" smtClean="0">
                <a:hlinkClick r:id="rId6"/>
              </a:rPr>
              <a:t>standards.ieee.org/board/pat/pat-slideset.ppt</a:t>
            </a:r>
            <a:r>
              <a:rPr lang="en-US" dirty="0" smtClean="0"/>
              <a:t> </a:t>
            </a:r>
            <a:endParaRPr lang="en-US" dirty="0"/>
          </a:p>
          <a:p>
            <a:pPr>
              <a:buNone/>
            </a:pPr>
            <a:endParaRPr lang="en-GB" sz="1200" dirty="0" smtClean="0"/>
          </a:p>
        </p:txBody>
      </p:sp>
      <p:sp>
        <p:nvSpPr>
          <p:cNvPr id="4" name="Date Placeholder 3"/>
          <p:cNvSpPr>
            <a:spLocks noGrp="1"/>
          </p:cNvSpPr>
          <p:nvPr>
            <p:ph type="dt" sz="half" idx="10"/>
          </p:nvPr>
        </p:nvSpPr>
        <p:spPr/>
        <p:txBody>
          <a:bodyPr/>
          <a:lstStyle/>
          <a:p>
            <a:pPr>
              <a:defRPr/>
            </a:pPr>
            <a:r>
              <a:rPr lang="en-US" smtClean="0"/>
              <a:t>July 2015</a:t>
            </a:r>
            <a:endParaRPr lang="en-US" dirty="0"/>
          </a:p>
        </p:txBody>
      </p:sp>
      <p:sp>
        <p:nvSpPr>
          <p:cNvPr id="5" name="Footer Placeholder 4"/>
          <p:cNvSpPr>
            <a:spLocks noGrp="1"/>
          </p:cNvSpPr>
          <p:nvPr>
            <p:ph type="ftr" sz="quarter" idx="11"/>
          </p:nvPr>
        </p:nvSpPr>
        <p:spPr/>
        <p:txBody>
          <a:bodyPr/>
          <a:lstStyle/>
          <a:p>
            <a:pPr>
              <a:defRPr/>
            </a:pPr>
            <a:r>
              <a:rPr lang="en-US" smtClean="0"/>
              <a:t>D. Stanley HP-Aruba Networks</a:t>
            </a:r>
            <a:endParaRPr 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28879</TotalTime>
  <Words>1709</Words>
  <Application>Microsoft Office PowerPoint</Application>
  <PresentationFormat>On-screen Show (4:3)</PresentationFormat>
  <Paragraphs>296</Paragraphs>
  <Slides>21</Slides>
  <Notes>21</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802-11-Submission</vt:lpstr>
      <vt:lpstr>Microsoft Word 97 - 2003 Document</vt:lpstr>
      <vt:lpstr>2nd  Vice Chair Report July 2015</vt:lpstr>
      <vt:lpstr>Abstract</vt:lpstr>
      <vt:lpstr>Monday–  802.11 Opening Plenary</vt:lpstr>
      <vt:lpstr>Participants, Patents, and Duty to Inform</vt:lpstr>
      <vt:lpstr>Patent Related Links</vt:lpstr>
      <vt:lpstr>Call for Potentially Essential Patents</vt:lpstr>
      <vt:lpstr>Other Guidelines for IEEE WG Meetings</vt:lpstr>
      <vt:lpstr>PowerPoint Presentation</vt:lpstr>
      <vt:lpstr>IEEE-SA policy documents</vt:lpstr>
      <vt:lpstr>Current IEEE-SA Rule documents</vt:lpstr>
      <vt:lpstr>Current IEEE 802, 802.11 rules documents </vt:lpstr>
      <vt:lpstr>Known proposed IEEE 802 EC Rule Changes</vt:lpstr>
      <vt:lpstr>LMSC WG P&amp;P Changes</vt:lpstr>
      <vt:lpstr>IEEE 802.11 OM Status and changes</vt:lpstr>
      <vt:lpstr>Email Reflectors</vt:lpstr>
      <vt:lpstr>IEEE 802-ALL EMAIL List Server</vt:lpstr>
      <vt:lpstr>Reminder for Posting Documents</vt:lpstr>
      <vt:lpstr>Wednesday –  802.11 Mid-Week Plenary</vt:lpstr>
      <vt:lpstr>IEEE 802.11 OM Status and changes</vt:lpstr>
      <vt:lpstr>Friday –  802.11 Closing Plenary</vt:lpstr>
      <vt:lpstr>IEEE 802.11 OM Status and changes</vt:lpstr>
    </vt:vector>
  </TitlesOfParts>
  <Company>Aruba Networks</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2nd Vice Chair Report</dc:title>
  <dc:subject>11-15/-223r0</dc:subject>
  <dc:creator>dstanley@arubanetworks.com</dc:creator>
  <cp:keywords>March 2015</cp:keywords>
  <dc:description>Dorothy Stanley (Aruba Networks)</dc:description>
  <cp:lastModifiedBy>Dorothy Stanley</cp:lastModifiedBy>
  <cp:revision>153</cp:revision>
  <cp:lastPrinted>2014-04-08T14:44:21Z</cp:lastPrinted>
  <dcterms:created xsi:type="dcterms:W3CDTF">2012-03-12T21:29:33Z</dcterms:created>
  <dcterms:modified xsi:type="dcterms:W3CDTF">2015-07-12T02:47:44Z</dcterms:modified>
</cp:coreProperties>
</file>