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346" r:id="rId2"/>
    <p:sldId id="2347" r:id="rId3"/>
    <p:sldId id="2312" r:id="rId4"/>
    <p:sldId id="2348" r:id="rId5"/>
    <p:sldId id="2360" r:id="rId6"/>
    <p:sldId id="2352" r:id="rId7"/>
    <p:sldId id="2350" r:id="rId8"/>
    <p:sldId id="2313" r:id="rId9"/>
    <p:sldId id="2355" r:id="rId10"/>
    <p:sldId id="2349" r:id="rId11"/>
    <p:sldId id="2358" r:id="rId12"/>
    <p:sldId id="2322" r:id="rId13"/>
    <p:sldId id="2288" r:id="rId14"/>
    <p:sldId id="2345" r:id="rId15"/>
    <p:sldId id="2353" r:id="rId16"/>
    <p:sldId id="2354" r:id="rId17"/>
    <p:sldId id="2359" r:id="rId18"/>
    <p:sldId id="2361" r:id="rId19"/>
    <p:sldId id="2362" r:id="rId20"/>
  </p:sldIdLst>
  <p:sldSz cx="9144000" cy="6858000" type="screen4x3"/>
  <p:notesSz cx="9372600" cy="70866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FF"/>
    <a:srgbClr val="FFFF00"/>
    <a:srgbClr val="000000"/>
    <a:srgbClr val="66FF33"/>
    <a:srgbClr val="FF9966"/>
    <a:srgbClr val="FF9900"/>
    <a:srgbClr val="0033CC"/>
    <a:srgbClr val="FFFF99"/>
    <a:srgbClr val="66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531" autoAdjust="0"/>
    <p:restoredTop sz="95795" autoAdjust="0"/>
  </p:normalViewPr>
  <p:slideViewPr>
    <p:cSldViewPr>
      <p:cViewPr>
        <p:scale>
          <a:sx n="93" d="100"/>
          <a:sy n="93" d="100"/>
        </p:scale>
        <p:origin x="-1182" y="-132"/>
      </p:cViewPr>
      <p:guideLst>
        <p:guide orient="horz" pos="2160"/>
        <p:guide pos="2880"/>
      </p:guideLst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8892"/>
    </p:cViewPr>
  </p:sorterViewPr>
  <p:notesViewPr>
    <p:cSldViewPr>
      <p:cViewPr>
        <p:scale>
          <a:sx n="100" d="100"/>
          <a:sy n="100" d="100"/>
        </p:scale>
        <p:origin x="-1308" y="-72"/>
      </p:cViewPr>
      <p:guideLst>
        <p:guide orient="horz" pos="1649"/>
        <p:guide pos="389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35896" y="83057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802.11-15/0745r0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940853" y="83055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6961988" y="6860614"/>
            <a:ext cx="157735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324048" y="6860614"/>
            <a:ext cx="517770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7BC7332-6786-47F2-956D-4C00DF15A6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5302" name="Line 6"/>
          <p:cNvSpPr>
            <a:spLocks noChangeShapeType="1"/>
          </p:cNvSpPr>
          <p:nvPr/>
        </p:nvSpPr>
        <p:spPr bwMode="auto">
          <a:xfrm>
            <a:off x="938741" y="294873"/>
            <a:ext cx="74951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55303" name="Rectangle 7"/>
          <p:cNvSpPr>
            <a:spLocks noChangeArrowheads="1"/>
          </p:cNvSpPr>
          <p:nvPr/>
        </p:nvSpPr>
        <p:spPr bwMode="auto">
          <a:xfrm>
            <a:off x="938743" y="6860614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46526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55304" name="Line 8"/>
          <p:cNvSpPr>
            <a:spLocks noChangeShapeType="1"/>
          </p:cNvSpPr>
          <p:nvPr/>
        </p:nvSpPr>
        <p:spPr bwMode="auto">
          <a:xfrm>
            <a:off x="938743" y="6852152"/>
            <a:ext cx="770607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755688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6294962" y="20213"/>
            <a:ext cx="2195858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doc.: IEEE 802.11-15/0745r0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883896" y="20213"/>
            <a:ext cx="920060" cy="21544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47241" eaLnBrk="0" hangingPunct="0">
              <a:defRPr sz="1400" b="1" smtClean="0"/>
            </a:lvl1pPr>
          </a:lstStyle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19413" y="536575"/>
            <a:ext cx="3533775" cy="264953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50948" y="3366863"/>
            <a:ext cx="6870709" cy="3189213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4927" tIns="46661" rIns="94927" bIns="4666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6447313" y="6864241"/>
            <a:ext cx="2043508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61721" lvl="4" algn="r" defTabSz="947241" eaLnBrk="0" hangingPunct="0">
              <a:defRPr sz="1200"/>
            </a:lvl5pPr>
          </a:lstStyle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532427" y="6864241"/>
            <a:ext cx="517769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47241" eaLnBrk="0" hangingPunct="0">
              <a:defRPr sz="1200"/>
            </a:lvl1pPr>
          </a:lstStyle>
          <a:p>
            <a:pPr>
              <a:defRPr/>
            </a:pPr>
            <a:r>
              <a:rPr lang="en-US"/>
              <a:t>Page </a:t>
            </a:r>
            <a:fld id="{8138E68C-85D0-4620-96D9-D9A05C4F3F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4824" name="Rectangle 8"/>
          <p:cNvSpPr>
            <a:spLocks noChangeArrowheads="1"/>
          </p:cNvSpPr>
          <p:nvPr/>
        </p:nvSpPr>
        <p:spPr bwMode="auto">
          <a:xfrm>
            <a:off x="978822" y="6864241"/>
            <a:ext cx="718145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defTabSz="927307" eaLnBrk="0" hangingPunct="0">
              <a:defRPr/>
            </a:pPr>
            <a:r>
              <a:rPr lang="en-US" sz="1200"/>
              <a:t>Submission</a:t>
            </a:r>
          </a:p>
        </p:txBody>
      </p:sp>
      <p:sp>
        <p:nvSpPr>
          <p:cNvPr id="34825" name="Line 9"/>
          <p:cNvSpPr>
            <a:spLocks noChangeShapeType="1"/>
          </p:cNvSpPr>
          <p:nvPr/>
        </p:nvSpPr>
        <p:spPr bwMode="auto">
          <a:xfrm>
            <a:off x="978823" y="6861821"/>
            <a:ext cx="741496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34826" name="Line 10"/>
          <p:cNvSpPr>
            <a:spLocks noChangeShapeType="1"/>
          </p:cNvSpPr>
          <p:nvPr/>
        </p:nvSpPr>
        <p:spPr bwMode="auto">
          <a:xfrm>
            <a:off x="877567" y="224779"/>
            <a:ext cx="761748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lIns="91393" tIns="45696" rIns="91393" bIns="45696" anchor="ctr"/>
          <a:lstStyle/>
          <a:p>
            <a:pPr eaLnBrk="0" hangingPunct="0"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9936901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802.11-15/0745r0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2015</a:t>
            </a:r>
            <a:endParaRPr lang="en-US" sz="1400" dirty="0" smtClean="0"/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(HP-Aruba Networks)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C6CD2053-CE7E-4805-AA40-0F7DC5D6B998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4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7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doc.: IEEE 802.11-15/0745r0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400" smtClean="0"/>
              <a:t>May 2015</a:t>
            </a:r>
            <a:endParaRPr lang="en-US" altLang="ja-JP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55613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128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700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272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284413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lang="en-US" altLang="ja-JP" sz="1200" smtClean="0"/>
              <a:t>Dorothy Stanley (HP-Aruba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4058" y="6861262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34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Page </a:t>
            </a:r>
            <a:fld id="{28621934-9F53-47E3-9670-3F15BFB461D9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5988" y="3365466"/>
            <a:ext cx="7500627" cy="3188848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205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6295415" y="22630"/>
            <a:ext cx="2195858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doc.: IEEE 802.11-15/0745r0</a:t>
            </a:r>
            <a:endParaRPr kumimoji="0" lang="en-US" altLang="ja-JP" sz="1400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450" y="22629"/>
            <a:ext cx="920060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400" smtClean="0"/>
              <a:t>May 2015</a:t>
            </a:r>
            <a:endParaRPr kumimoji="0" lang="en-US" altLang="ja-JP" sz="1400" dirty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447122" y="6860614"/>
            <a:ext cx="204414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4343898" indent="-24343898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462247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92289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1383541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844187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2304833" defTabSz="94688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 lvl="4"/>
            <a:r>
              <a:rPr kumimoji="0" lang="en-US" altLang="ja-JP" sz="1200" smtClean="0"/>
              <a:t>Dorothy Stanley (HP-Aruba Networks)</a:t>
            </a:r>
            <a:endParaRPr kumimoji="0" lang="en-US" altLang="ja-JP" sz="1200"/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6458" y="6860613"/>
            <a:ext cx="49212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8217681" indent="-37757035" defTabSz="946884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60646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21294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8194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42588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Page </a:t>
            </a:r>
            <a:fld id="{FDEBB0B6-6BC0-4525-9580-DAF908CCEE70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6" y="3365652"/>
            <a:ext cx="7499774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kumimoji="0" lang="en-GB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8138E68C-85D0-4620-96D9-D9A05C4F3F8F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4035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802.11-15/0745r0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(HP-Aruba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6D6C22B6-2965-4139-855C-391D8DEB72C6}" type="slidenum">
              <a:rPr lang="en-US" altLang="en-US" smtClean="0"/>
              <a:pPr>
                <a:spcBef>
                  <a:spcPct val="0"/>
                </a:spcBef>
                <a:defRPr/>
              </a:pPr>
              <a:t>15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802.11-15/0745r0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(HP-Aruba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doc.: IEEE 802.11-15/0745r0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198983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/>
            <a:r>
              <a:rPr lang="en-US" altLang="en-US" sz="1200" smtClean="0"/>
              <a:t>Dorothy Stanley (HP-Aruba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Page </a:t>
            </a:r>
            <a:fld id="{670CEF1F-C773-4334-A249-915AB442DDE6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921000" y="536575"/>
            <a:ext cx="3530600" cy="26479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>
          <a:xfrm>
            <a:off x="883896" y="20213"/>
            <a:ext cx="1041952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5595220" y="6864241"/>
            <a:ext cx="2895601" cy="184666"/>
          </a:xfrm>
        </p:spPr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>
          <a:xfrm>
            <a:off x="4635019" y="6864241"/>
            <a:ext cx="415177" cy="184666"/>
          </a:xfrm>
        </p:spPr>
        <p:txBody>
          <a:bodyPr/>
          <a:lstStyle/>
          <a:p>
            <a:pPr>
              <a:defRPr/>
            </a:pPr>
            <a:r>
              <a:rPr lang="en-US" smtClean="0"/>
              <a:t>Page </a:t>
            </a:r>
            <a:fld id="{7797EB75-BD9E-45DB-A35F-6C321BEA61EF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250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802.11-15/0745r0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May 2015</a:t>
            </a:r>
            <a:endParaRPr lang="en-US" sz="1400" dirty="0" smtClean="0"/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934865" y="6864241"/>
            <a:ext cx="2555956" cy="184666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 (HP-Aruba Networks)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7E44BBC3-2BE2-477F-8831-C9D153AA6D75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215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21511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920060" cy="215444"/>
          </a:xfrm>
          <a:noFill/>
        </p:spPr>
        <p:txBody>
          <a:bodyPr/>
          <a:lstStyle/>
          <a:p>
            <a:r>
              <a:rPr lang="en-US" smtClean="0"/>
              <a:t>May 2015</a:t>
            </a:r>
            <a:endParaRPr lang="en-US" dirty="0" smtClean="0"/>
          </a:p>
        </p:txBody>
      </p:sp>
      <p:sp>
        <p:nvSpPr>
          <p:cNvPr id="49155" name="Rectangle 3"/>
          <p:cNvSpPr txBox="1">
            <a:spLocks noGrp="1" noChangeArrowheads="1"/>
          </p:cNvSpPr>
          <p:nvPr/>
        </p:nvSpPr>
        <p:spPr bwMode="auto">
          <a:xfrm>
            <a:off x="884048" y="22151"/>
            <a:ext cx="73257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0" tIns="0" rIns="0" bIns="0" anchor="b">
            <a:spAutoFit/>
          </a:bodyPr>
          <a:lstStyle/>
          <a:p>
            <a:pPr defTabSz="947300"/>
            <a:r>
              <a:rPr lang="en-US" sz="1400" b="1"/>
              <a:t>July 2007</a:t>
            </a:r>
          </a:p>
        </p:txBody>
      </p:sp>
      <p:sp>
        <p:nvSpPr>
          <p:cNvPr id="49156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6032017" y="6861128"/>
            <a:ext cx="2458685" cy="184666"/>
          </a:xfrm>
          <a:noFill/>
        </p:spPr>
        <p:txBody>
          <a:bodyPr/>
          <a:lstStyle/>
          <a:p>
            <a:pPr lvl="4"/>
            <a:r>
              <a:rPr lang="en-US" smtClean="0"/>
              <a:t>Dorothy Stanley (HP-Aruba Networks)</a:t>
            </a:r>
          </a:p>
        </p:txBody>
      </p:sp>
      <p:sp>
        <p:nvSpPr>
          <p:cNvPr id="49157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558077" y="6864240"/>
            <a:ext cx="492121" cy="184666"/>
          </a:xfrm>
          <a:noFill/>
        </p:spPr>
        <p:txBody>
          <a:bodyPr/>
          <a:lstStyle/>
          <a:p>
            <a:r>
              <a:rPr lang="en-US" smtClean="0"/>
              <a:t>Page </a:t>
            </a:r>
            <a:fld id="{6B24DE20-1BFC-4A96-BB8D-D873FAF42809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491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9413" y="534988"/>
            <a:ext cx="3533775" cy="2649537"/>
          </a:xfrm>
          <a:ln/>
        </p:spPr>
      </p:sp>
      <p:sp>
        <p:nvSpPr>
          <p:cNvPr id="491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smtClean="0"/>
          </a:p>
        </p:txBody>
      </p:sp>
    </p:spTree>
    <p:extLst>
      <p:ext uri="{BB962C8B-B14F-4D97-AF65-F5344CB8AC3E}">
        <p14:creationId xmlns:p14="http://schemas.microsoft.com/office/powerpoint/2010/main" val="10062661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doc.: IEEE 802.11-15/0745r0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682879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15364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5752251" y="6864241"/>
            <a:ext cx="2738570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spcBef>
                <a:spcPct val="0"/>
              </a:spcBef>
            </a:pPr>
            <a:r>
              <a:rPr lang="en-US" altLang="en-US" smtClean="0"/>
              <a:t>Dorothy Stanley (HP-Aruba Networks)</a:t>
            </a:r>
          </a:p>
        </p:txBody>
      </p:sp>
      <p:sp>
        <p:nvSpPr>
          <p:cNvPr id="1536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mtClean="0"/>
              <a:t>Page </a:t>
            </a:r>
            <a:fld id="{381EF510-C895-4E84-A644-174CFBD3CA4F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 smtClean="0"/>
          </a:p>
        </p:txBody>
      </p:sp>
      <p:sp>
        <p:nvSpPr>
          <p:cNvPr id="153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1000" y="534988"/>
            <a:ext cx="3535363" cy="2651125"/>
          </a:xfrm>
          <a:ln/>
        </p:spPr>
      </p:sp>
      <p:sp>
        <p:nvSpPr>
          <p:cNvPr id="153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50969" y="3366317"/>
            <a:ext cx="6870665" cy="319054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doc.: IEEE 802.11-15/0745r0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1041952" cy="215444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5124" name="Rectangle 6"/>
          <p:cNvSpPr>
            <a:spLocks noGrp="1" noChangeArrowheads="1"/>
          </p:cNvSpPr>
          <p:nvPr>
            <p:ph type="ftr" sz="quarter" idx="4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458788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9159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13731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18303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2287588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 lvl="4">
              <a:spcBef>
                <a:spcPct val="0"/>
              </a:spcBef>
              <a:defRPr/>
            </a:pPr>
            <a:r>
              <a:rPr lang="en-US" altLang="en-US" smtClean="0"/>
              <a:t>Dorothy Stanley (HP-Aruba Networks)</a:t>
            </a:r>
          </a:p>
        </p:txBody>
      </p:sp>
      <p:sp>
        <p:nvSpPr>
          <p:cNvPr id="512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defTabSz="9398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defTabSz="9398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defRPr/>
            </a:pPr>
            <a:r>
              <a:rPr lang="en-US" altLang="en-US" smtClean="0"/>
              <a:t>Page </a:t>
            </a:r>
            <a:fld id="{A26A5D11-B8D5-46A8-97D0-D556201F74F7}" type="slidenum">
              <a:rPr lang="en-US" altLang="en-US" smtClean="0"/>
              <a:pPr>
                <a:spcBef>
                  <a:spcPct val="0"/>
                </a:spcBef>
                <a:defRPr/>
              </a:pPr>
              <a:t>6</a:t>
            </a:fld>
            <a:endParaRPr lang="en-US" altLang="en-US" smtClean="0"/>
          </a:p>
        </p:txBody>
      </p:sp>
      <p:sp>
        <p:nvSpPr>
          <p:cNvPr id="51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14650" y="531813"/>
            <a:ext cx="3543300" cy="2657475"/>
          </a:xfrm>
          <a:ln/>
        </p:spPr>
      </p:sp>
      <p:sp>
        <p:nvSpPr>
          <p:cNvPr id="51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36413" y="3365652"/>
            <a:ext cx="7499775" cy="3189211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GB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5123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doc.: IEEE 802.11-15/0745r0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quarter" idx="1"/>
          </p:nvPr>
        </p:nvSpPr>
        <p:spPr>
          <a:xfrm>
            <a:off x="883896" y="20213"/>
            <a:ext cx="732573" cy="215444"/>
          </a:xfrm>
        </p:spPr>
        <p:txBody>
          <a:bodyPr/>
          <a:lstStyle/>
          <a:p>
            <a:pPr>
              <a:defRPr/>
            </a:pPr>
            <a:r>
              <a:rPr lang="en-US" smtClean="0"/>
              <a:t>May 2015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 lvl="4">
              <a:defRPr/>
            </a:pPr>
            <a:r>
              <a:rPr lang="en-US" smtClean="0"/>
              <a:t>Dorothy Stanley (HP-Aruba Networks)</a:t>
            </a:r>
            <a:endParaRPr lang="en-US"/>
          </a:p>
        </p:txBody>
      </p:sp>
      <p:sp>
        <p:nvSpPr>
          <p:cNvPr id="512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 defTabSz="936625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defTabSz="936625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en-US" sz="1200"/>
              <a:t>Page </a:t>
            </a:r>
            <a:fld id="{CF847761-3DCA-4992-BE8A-2121820B172D}" type="slidenum">
              <a:rPr lang="en-US" altLang="en-US" sz="1200"/>
              <a:pPr/>
              <a:t>7</a:t>
            </a:fld>
            <a:endParaRPr lang="en-US" altLang="en-US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880278" y="6864240"/>
            <a:ext cx="169918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64002" indent="-29384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75388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45543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115697" indent="-235077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85852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3056006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526163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996318" indent="-23507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58E5FBE-BBC7-44CE-8408-CC71A805B1F6}" type="slidenum">
              <a:rPr lang="en-US" altLang="en-US"/>
              <a:pPr eaLnBrk="1" hangingPunct="1">
                <a:spcBef>
                  <a:spcPct val="0"/>
                </a:spcBef>
              </a:pPr>
              <a:t>8</a:t>
            </a:fld>
            <a:endParaRPr lang="en-US" altLang="en-US"/>
          </a:p>
        </p:txBody>
      </p:sp>
      <p:sp>
        <p:nvSpPr>
          <p:cNvPr id="4099" name="Rectangle 3"/>
          <p:cNvSpPr txBox="1">
            <a:spLocks noGrp="1" noChangeArrowheads="1"/>
          </p:cNvSpPr>
          <p:nvPr/>
        </p:nvSpPr>
        <p:spPr bwMode="auto">
          <a:xfrm>
            <a:off x="883023" y="22007"/>
            <a:ext cx="75341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latin typeface="Times New Roman" pitchFamily="18" charset="0"/>
              </a:rPr>
              <a:t>May 2008</a:t>
            </a:r>
          </a:p>
        </p:txBody>
      </p:sp>
      <p:sp>
        <p:nvSpPr>
          <p:cNvPr id="4100" name="Rectangle 6"/>
          <p:cNvSpPr txBox="1">
            <a:spLocks noGrp="1" noChangeArrowheads="1"/>
          </p:cNvSpPr>
          <p:nvPr/>
        </p:nvSpPr>
        <p:spPr bwMode="auto">
          <a:xfrm>
            <a:off x="8036498" y="6861454"/>
            <a:ext cx="455253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4508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9080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13652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18224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227965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lvl="4" algn="r">
              <a:spcBef>
                <a:spcPct val="0"/>
              </a:spcBef>
            </a:pPr>
            <a:endParaRPr lang="en-US" altLang="en-US">
              <a:latin typeface="Times New Roman" pitchFamily="18" charset="0"/>
            </a:endParaRPr>
          </a:p>
        </p:txBody>
      </p:sp>
      <p:sp>
        <p:nvSpPr>
          <p:cNvPr id="4101" name="Rectangle 7"/>
          <p:cNvSpPr txBox="1">
            <a:spLocks noGrp="1" noChangeArrowheads="1"/>
          </p:cNvSpPr>
          <p:nvPr/>
        </p:nvSpPr>
        <p:spPr bwMode="auto">
          <a:xfrm>
            <a:off x="4556503" y="6861453"/>
            <a:ext cx="492121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9239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9239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latin typeface="Times New Roman" pitchFamily="18" charset="0"/>
              </a:rPr>
              <a:t>Page </a:t>
            </a:r>
            <a:fld id="{2F53F78C-9B1F-406E-86A6-69E9EEE61BF5}" type="slidenum">
              <a:rPr lang="en-US" altLang="en-US">
                <a:latin typeface="Times New Roman" pitchFamily="18" charset="0"/>
              </a:rPr>
              <a:pPr algn="r">
                <a:spcBef>
                  <a:spcPct val="0"/>
                </a:spcBef>
              </a:pPr>
              <a:t>8</a:t>
            </a:fld>
            <a:endParaRPr lang="en-US" altLang="en-US">
              <a:latin typeface="Times New Roman" pitchFamily="18" charset="0"/>
            </a:endParaRPr>
          </a:p>
        </p:txBody>
      </p:sp>
      <p:sp>
        <p:nvSpPr>
          <p:cNvPr id="41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0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5354" tIns="46868" rIns="95354" bIns="46868"/>
          <a:lstStyle/>
          <a:p>
            <a:pPr defTabSz="959900" eaLnBrk="1" hangingPunct="1"/>
            <a:endParaRPr lang="en-GB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doc.: IEEE 802.11-15/0745r0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883896" y="20213"/>
            <a:ext cx="753411" cy="215444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400" smtClean="0"/>
              <a:t>May 2015</a:t>
            </a:r>
            <a:endParaRPr lang="en-US" altLang="en-US" sz="1400" dirty="0" smtClean="0"/>
          </a:p>
        </p:txBody>
      </p:sp>
      <p:sp>
        <p:nvSpPr>
          <p:cNvPr id="16388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458788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9159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13731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18303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2287588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/>
            <a:r>
              <a:rPr lang="en-US" altLang="en-US" sz="1200" smtClean="0"/>
              <a:t>Dorothy Stanley (HP-Aruba Networks)</a:t>
            </a:r>
          </a:p>
        </p:txBody>
      </p:sp>
      <p:sp>
        <p:nvSpPr>
          <p:cNvPr id="16389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4635019" y="6864241"/>
            <a:ext cx="415177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980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9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r>
              <a:rPr lang="en-US" altLang="en-US" sz="1200" smtClean="0"/>
              <a:t>Page </a:t>
            </a:r>
            <a:fld id="{70804CF4-40C2-4722-801E-E9B92E8EA89D}" type="slidenum">
              <a:rPr lang="en-US" altLang="en-US" sz="1200" smtClean="0"/>
              <a:pPr/>
              <a:t>9</a:t>
            </a:fld>
            <a:endParaRPr lang="en-US" altLang="en-US" sz="1200" smtClean="0"/>
          </a:p>
        </p:txBody>
      </p:sp>
      <p:sp>
        <p:nvSpPr>
          <p:cNvPr id="163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AU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942566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A8C78F4-A33E-4703-9F96-418EBED38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23656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DB5A574-7268-409A-B97E-7B2567475C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6665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400E29D-DAC5-4D6F-9340-DB2893F19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478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10668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E08CC35B-6E7A-4659-983B-103F2C194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198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685800" y="685800"/>
            <a:ext cx="7772400" cy="5410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605CD4F-C74B-4274-A532-2982B8BB8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0110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696913" y="332601"/>
            <a:ext cx="1340110" cy="276999"/>
          </a:xfrm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D810085-7017-4368-A971-DE56F883B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1249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D36B8E0D-AC94-4201-914D-BDE7553554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6254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3081F4DF-F0D9-49CC-8B05-EE58B9624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5308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E2EA6D8-EB6C-4AD9-A47C-25C5BB4A1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8563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0BF5E02-2830-4FB1-88C8-922771FC71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02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FCC6E19-2015-45BF-A8A5-59D0D5FE5F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6076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408E31F0-28F3-4F99-B754-052117B798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0045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C5AF42C0-507F-4298-A5A1-6051D5C9F8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099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2601"/>
            <a:ext cx="118205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 smtClean="0"/>
            </a:lvl1pPr>
          </a:lstStyle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 sz="1200" smtClean="0"/>
            </a:lvl1pPr>
          </a:lstStyle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 sz="1200"/>
            </a:lvl1pPr>
          </a:lstStyle>
          <a:p>
            <a:pPr>
              <a:defRPr/>
            </a:pPr>
            <a:r>
              <a:rPr lang="en-US"/>
              <a:t>Slide </a:t>
            </a:r>
            <a:fld id="{63EFED77-5E93-4280-B603-53573A82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073585" y="302439"/>
            <a:ext cx="3283015" cy="27699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 anchor="b">
            <a:spAutoFit/>
          </a:bodyPr>
          <a:lstStyle/>
          <a:p>
            <a:pPr marL="457200" lvl="4" algn="r" eaLnBrk="0" hangingPunct="0">
              <a:defRPr/>
            </a:pPr>
            <a:r>
              <a:rPr lang="en-US" sz="1800" b="1" dirty="0"/>
              <a:t>doc.: IEEE </a:t>
            </a:r>
            <a:r>
              <a:rPr lang="en-US" sz="1800" b="1" dirty="0" smtClean="0"/>
              <a:t>802.11-15/0745r0</a:t>
            </a:r>
            <a:endParaRPr lang="en-US" sz="1800" b="1" dirty="0"/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579438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19987" cy="184666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 lIns="0" tIns="0" rIns="0" bIns="0">
            <a:spAutoFit/>
          </a:bodyPr>
          <a:lstStyle/>
          <a:p>
            <a:pPr eaLnBrk="0" hangingPunct="0">
              <a:defRPr/>
            </a:pPr>
            <a:r>
              <a:rPr lang="en-US" sz="1200" dirty="0" smtClean="0"/>
              <a:t>Report</a:t>
            </a:r>
            <a:endParaRPr lang="en-US" sz="1200" dirty="0"/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 eaLnBrk="0" hangingPunct="0"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3/11-15-0532-02-000m-revmc-wg-ballot-comments.xls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132-05-00ax-spec-framework.docx" TargetMode="External"/><Relationship Id="rId7" Type="http://schemas.openxmlformats.org/officeDocument/2006/relationships/hyperlink" Target="https://mentor.ieee.org/802.11/dcn/14/11-14-1009-02-00ax-proposed-802-11ax-functional-requirements.doc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4/11-14-0882-04-00ax-tgax-channel-model-document.docx" TargetMode="External"/><Relationship Id="rId5" Type="http://schemas.openxmlformats.org/officeDocument/2006/relationships/hyperlink" Target="https://mentor.ieee.org/802.11/dcn/14/11-14-0980-12-00ax-simulation-scenarios.docx" TargetMode="External"/><Relationship Id="rId4" Type="http://schemas.openxmlformats.org/officeDocument/2006/relationships/hyperlink" Target="https://mentor.ieee.org/802.11/dcn/14/11-14-0571-09-00ax-evaluation-methodology.docx" TargetMode="Externa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0593-02-0arc-802-11-as-a-component.ppt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mentor.ieee.org/802.11/dcn/15/11-15-0540-01-0arc-updates-to-revmc-5-1-5.docx" TargetMode="External"/><Relationship Id="rId5" Type="http://schemas.openxmlformats.org/officeDocument/2006/relationships/hyperlink" Target="https://mentor.ieee.org/802.11/dcn/15/11-15-0540-00-0arc-updates-to-revmc-5-1-5.docx" TargetMode="External"/><Relationship Id="rId4" Type="http://schemas.openxmlformats.org/officeDocument/2006/relationships/hyperlink" Target="https://mentor.ieee.org/802.11/dcn/15/11-15-0355-02-0arc-mib-truthvalue-usage-patterns.docx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ieee802.org/1/files/public/docs2015/cn-yizhou-qbg-ext-for-nvo3-csd-v03.pdf" TargetMode="External"/><Relationship Id="rId13" Type="http://schemas.openxmlformats.org/officeDocument/2006/relationships/hyperlink" Target="https://mentor.ieee.org/802.11/dcn/15/11-15-0030-08-0ngp-ngp-par-draft.docx" TargetMode="External"/><Relationship Id="rId18" Type="http://schemas.openxmlformats.org/officeDocument/2006/relationships/hyperlink" Target="https://mentor.ieee.org/802.15/dcn/15/15-15-0406-00-0009-5c-changes.doc" TargetMode="External"/><Relationship Id="rId3" Type="http://schemas.openxmlformats.org/officeDocument/2006/relationships/hyperlink" Target="http://ieee802.org/1/files/public/docs2015/new-P802-1CM-draft-PAR-0515-v02.pdf" TargetMode="External"/><Relationship Id="rId21" Type="http://schemas.openxmlformats.org/officeDocument/2006/relationships/hyperlink" Target="https://mentor.ieee.org/802.24/dcn/15/24-15-0003-00-0000-iot-scope-form.docx" TargetMode="External"/><Relationship Id="rId7" Type="http://schemas.openxmlformats.org/officeDocument/2006/relationships/hyperlink" Target="http://ieee802.org/1/files/public/docs2015/cn-thaler-Qcn-draft-PAR.pdf" TargetMode="External"/><Relationship Id="rId12" Type="http://schemas.openxmlformats.org/officeDocument/2006/relationships/hyperlink" Target="http://www.ieee802.org/3/25GBASET/draft_P802.3bq_modified_CSD.pdf" TargetMode="External"/><Relationship Id="rId17" Type="http://schemas.openxmlformats.org/officeDocument/2006/relationships/hyperlink" Target="https://mentor.ieee.org/802.15/dcn/15/15-15-0464-00-0009-p802-15-9-par-detail-draft-change-2015-05.pdf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s://mentor.ieee.org/802.15/dcn/15/15-15-0332-00-0000-15-3r1-draft-csd.docx" TargetMode="External"/><Relationship Id="rId20" Type="http://schemas.openxmlformats.org/officeDocument/2006/relationships/hyperlink" Target="https://mentor.ieee.org/802.19/dcn/15/19-15-0029-05-0CUB-draft-cub-csd.docx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ieee802.org/1/files/public/docs2015/cl-draft-Qcl-csd-0615-v1.docx" TargetMode="External"/><Relationship Id="rId11" Type="http://schemas.openxmlformats.org/officeDocument/2006/relationships/hyperlink" Target="http://www.ieee802.org/3/25GBASET/draft_P802.3bq_PAR_modification_300115.pdf" TargetMode="External"/><Relationship Id="rId5" Type="http://schemas.openxmlformats.org/officeDocument/2006/relationships/hyperlink" Target="http://www.ieee802.org/1/files/public/docs2015/cl-draft-1Q-YANG-par-0615-v02.pdf" TargetMode="External"/><Relationship Id="rId15" Type="http://schemas.openxmlformats.org/officeDocument/2006/relationships/hyperlink" Target="https://mentor.ieee.org/802.15/dcn/15/15-15-0324-00-0000-p802-15-3-revision-par-detail-draft.pdf" TargetMode="External"/><Relationship Id="rId23" Type="http://schemas.openxmlformats.org/officeDocument/2006/relationships/hyperlink" Target="https://mentor.ieee.org/privecsg/dcn/15/privecsg-15-0004-04-0000-privacy-recommendation-par-csd-proposal.pptx" TargetMode="External"/><Relationship Id="rId10" Type="http://schemas.openxmlformats.org/officeDocument/2006/relationships/hyperlink" Target="http://www.ieee802.org/1/files/public/docs2015/ck-draft-Xck-csd-0615-v1.docx" TargetMode="External"/><Relationship Id="rId19" Type="http://schemas.openxmlformats.org/officeDocument/2006/relationships/hyperlink" Target="http://grouper.ieee.org/groups/802/PARs/2015_07/P802_19_1a_PAR_Detail.pdf" TargetMode="External"/><Relationship Id="rId4" Type="http://schemas.openxmlformats.org/officeDocument/2006/relationships/hyperlink" Target="http://ieee802.org/1/files/public/docs2015/new-P802-1CM-draft-CSD-0515-v02.pdf" TargetMode="External"/><Relationship Id="rId9" Type="http://schemas.openxmlformats.org/officeDocument/2006/relationships/hyperlink" Target="http://www.ieee802.org/1/files/public/docs2015/ck-draft-1X-YANG-par-0615-v02.pdf" TargetMode="External"/><Relationship Id="rId14" Type="http://schemas.openxmlformats.org/officeDocument/2006/relationships/hyperlink" Target="https://mentor.ieee.org/802.11/dcn/15/11-15-0262-04-0ngp-csd-working-draft.docx" TargetMode="External"/><Relationship Id="rId22" Type="http://schemas.openxmlformats.org/officeDocument/2006/relationships/hyperlink" Target="https://mentor.ieee.org/privecsg/dcn/15/privecsg-15-0006-01-ecsg-privacy-recommendation-par-proposal.pdf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HP-Aruba Networks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86FF4BAE-72DF-4F23-B52C-B99528A354DE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685800"/>
            <a:ext cx="8991600" cy="1066800"/>
          </a:xfrm>
        </p:spPr>
        <p:txBody>
          <a:bodyPr/>
          <a:lstStyle/>
          <a:p>
            <a:r>
              <a:rPr lang="en-US" dirty="0"/>
              <a:t>WG11  </a:t>
            </a:r>
            <a:r>
              <a:rPr lang="en-US" dirty="0" smtClean="0"/>
              <a:t>Opening </a:t>
            </a:r>
            <a:r>
              <a:rPr lang="en-US" dirty="0"/>
              <a:t>Report </a:t>
            </a:r>
            <a:r>
              <a:rPr lang="en-US" dirty="0" smtClean="0"/>
              <a:t>Snapshot slides 2015-07</a:t>
            </a:r>
            <a:endParaRPr lang="en-US" altLang="en-US" dirty="0" smtClean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</a:t>
            </a:r>
            <a:r>
              <a:rPr lang="en-US" altLang="en-US" sz="2000" b="0" dirty="0" smtClean="0"/>
              <a:t>2015-07-11</a:t>
            </a:r>
            <a:endParaRPr lang="en-US" altLang="en-US" sz="2000" b="0" dirty="0" smtClean="0"/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35295516"/>
              </p:ext>
            </p:extLst>
          </p:nvPr>
        </p:nvGraphicFramePr>
        <p:xfrm>
          <a:off x="523875" y="2281238"/>
          <a:ext cx="8178800" cy="25066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31" name="Document" r:id="rId4" imgW="8257888" imgH="2531617" progId="Word.Document.8">
                  <p:embed/>
                </p:oleObj>
              </mc:Choice>
              <mc:Fallback>
                <p:oleObj name="Document" r:id="rId4" imgW="8257888" imgH="2531617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3875" y="2281238"/>
                        <a:ext cx="8178800" cy="25066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  <p:extLst>
      <p:ext uri="{BB962C8B-B14F-4D97-AF65-F5344CB8AC3E}">
        <p14:creationId xmlns:p14="http://schemas.microsoft.com/office/powerpoint/2010/main" val="854760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ja-JP" dirty="0" err="1" smtClean="0"/>
              <a:t>TGmc</a:t>
            </a:r>
            <a:r>
              <a:rPr lang="en-US" altLang="ja-JP" dirty="0" smtClean="0"/>
              <a:t> </a:t>
            </a:r>
            <a:r>
              <a:rPr lang="en-US" altLang="ja-JP" dirty="0"/>
              <a:t>802.11 Revision – </a:t>
            </a:r>
            <a:r>
              <a:rPr lang="en-US" altLang="ja-JP" dirty="0" smtClean="0"/>
              <a:t>July 2015</a:t>
            </a:r>
            <a:br>
              <a:rPr lang="en-US" altLang="ja-JP" dirty="0" smtClean="0"/>
            </a:br>
            <a:r>
              <a:rPr lang="en-US" altLang="ja-JP" dirty="0" smtClean="0"/>
              <a:t>Chair: Dorothy Stanley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8305800" cy="41148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ja-JP" dirty="0"/>
              <a:t>Since the </a:t>
            </a:r>
            <a:r>
              <a:rPr lang="en-US" altLang="ja-JP" dirty="0" smtClean="0"/>
              <a:t>May 2015 </a:t>
            </a:r>
            <a:r>
              <a:rPr lang="en-US" altLang="ja-JP" dirty="0"/>
              <a:t>meeting: </a:t>
            </a:r>
          </a:p>
          <a:p>
            <a:pPr lvl="1">
              <a:defRPr/>
            </a:pPr>
            <a:r>
              <a:rPr lang="en-US" altLang="ja-JP" dirty="0" err="1" smtClean="0"/>
              <a:t>TGmc</a:t>
            </a:r>
            <a:r>
              <a:rPr lang="en-US" altLang="ja-JP" dirty="0" smtClean="0"/>
              <a:t> acting as a </a:t>
            </a:r>
            <a:r>
              <a:rPr lang="en-US" dirty="0"/>
              <a:t>sponsor Ballot Resolution Committee (BRC</a:t>
            </a:r>
            <a:r>
              <a:rPr lang="en-US" dirty="0" smtClean="0"/>
              <a:t>) </a:t>
            </a:r>
          </a:p>
          <a:p>
            <a:pPr lvl="1">
              <a:defRPr/>
            </a:pPr>
            <a:r>
              <a:rPr lang="en-US" altLang="ja-JP" dirty="0" smtClean="0"/>
              <a:t>1899 comments received (initial SB, 89% approval) on P802.11REVmc D4.0</a:t>
            </a:r>
          </a:p>
          <a:p>
            <a:pPr lvl="1">
              <a:defRPr/>
            </a:pPr>
            <a:r>
              <a:rPr lang="en-US" altLang="ja-JP" dirty="0" smtClean="0"/>
              <a:t>Comment spreadsheet: </a:t>
            </a:r>
            <a:r>
              <a:rPr lang="en-US" altLang="ja-JP" dirty="0" smtClean="0">
                <a:hlinkClick r:id="rId3"/>
              </a:rPr>
              <a:t>11-15-0532</a:t>
            </a:r>
            <a:r>
              <a:rPr lang="en-US" altLang="ja-JP" dirty="0" smtClean="0"/>
              <a:t> </a:t>
            </a:r>
          </a:p>
          <a:p>
            <a:pPr lvl="1">
              <a:defRPr/>
            </a:pPr>
            <a:r>
              <a:rPr lang="en-US" altLang="ja-JP" dirty="0" smtClean="0"/>
              <a:t>Three teleconferences and a Portland face-to-face (with teleconference facilities) held: comment resolution</a:t>
            </a:r>
          </a:p>
          <a:p>
            <a:pPr>
              <a:defRPr/>
            </a:pPr>
            <a:r>
              <a:rPr lang="en-US" altLang="ja-JP" dirty="0" smtClean="0"/>
              <a:t>Goal </a:t>
            </a:r>
            <a:r>
              <a:rPr lang="en-US" altLang="ja-JP" dirty="0"/>
              <a:t>for </a:t>
            </a:r>
            <a:r>
              <a:rPr lang="en-US" altLang="ja-JP" dirty="0" smtClean="0"/>
              <a:t>July Meeting: </a:t>
            </a:r>
          </a:p>
          <a:p>
            <a:pPr lvl="1">
              <a:defRPr/>
            </a:pPr>
            <a:r>
              <a:rPr lang="en-US" altLang="ja-JP" dirty="0"/>
              <a:t>C</a:t>
            </a:r>
            <a:r>
              <a:rPr lang="en-US" altLang="ja-JP" dirty="0" smtClean="0"/>
              <a:t>omment resolution, agenda in 11-15-0726</a:t>
            </a:r>
          </a:p>
          <a:p>
            <a:pPr lvl="1">
              <a:defRPr/>
            </a:pPr>
            <a:r>
              <a:rPr lang="en-US" altLang="ja-JP" dirty="0" smtClean="0"/>
              <a:t>Schedule additional meetings, review schedule</a:t>
            </a:r>
            <a:endParaRPr lang="en-US" altLang="ja-JP" dirty="0"/>
          </a:p>
        </p:txBody>
      </p:sp>
      <p:sp>
        <p:nvSpPr>
          <p:cNvPr id="3076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800" smtClean="0"/>
              <a:t>July 2015</a:t>
            </a:r>
          </a:p>
        </p:txBody>
      </p:sp>
      <p:sp>
        <p:nvSpPr>
          <p:cNvPr id="3077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D. Stanley, HP-Aruba Networks</a:t>
            </a:r>
          </a:p>
        </p:txBody>
      </p:sp>
      <p:sp>
        <p:nvSpPr>
          <p:cNvPr id="3078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lang="en-US" altLang="ja-JP" sz="1200" smtClean="0"/>
              <a:t>Slide </a:t>
            </a:r>
            <a:fld id="{6B63967B-F2D8-43B0-AF08-1DEBB082438A}" type="slidenum">
              <a:rPr lang="en-US" altLang="ja-JP" sz="1200" smtClean="0"/>
              <a:pPr/>
              <a:t>10</a:t>
            </a:fld>
            <a:endParaRPr lang="en-US" altLang="ja-JP" sz="1200" smtClean="0"/>
          </a:p>
        </p:txBody>
      </p:sp>
    </p:spTree>
    <p:extLst>
      <p:ext uri="{BB962C8B-B14F-4D97-AF65-F5344CB8AC3E}">
        <p14:creationId xmlns:p14="http://schemas.microsoft.com/office/powerpoint/2010/main" val="3912561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>
            <a:spLocks noGrp="1"/>
          </p:cNvSpPr>
          <p:nvPr>
            <p:ph type="sldNum" sz="quarter" idx="4294967295"/>
          </p:nvPr>
        </p:nvSpPr>
        <p:spPr>
          <a:xfrm>
            <a:off x="4344987" y="6475412"/>
            <a:ext cx="530227" cy="18256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>
            <a:normAutofit/>
          </a:bodyPr>
          <a:lstStyle>
            <a:lvl1pPr defTabSz="896111">
              <a:defRPr sz="1100"/>
            </a:lvl1pPr>
          </a:lstStyle>
          <a:p>
            <a:pPr lvl="0">
              <a:defRPr sz="1800"/>
            </a:pPr>
            <a:fld id="{86CB4B4D-7CA3-9044-876B-883B54F8677D}" type="slidenum">
              <a:rPr sz="1100"/>
              <a:t>11</a:t>
            </a:fld>
            <a:endParaRPr sz="1100"/>
          </a:p>
        </p:txBody>
      </p:sp>
      <p:sp>
        <p:nvSpPr>
          <p:cNvPr id="63" name="Shape 63"/>
          <p:cNvSpPr>
            <a:spLocks noGrp="1"/>
          </p:cNvSpPr>
          <p:nvPr>
            <p:ph type="title"/>
          </p:nvPr>
        </p:nvSpPr>
        <p:spPr>
          <a:xfrm>
            <a:off x="696912" y="838200"/>
            <a:ext cx="7772400" cy="1066800"/>
          </a:xfrm>
          <a:prstGeom prst="rect">
            <a:avLst/>
          </a:prstGeom>
        </p:spPr>
        <p:txBody>
          <a:bodyPr lIns="0" tIns="0" rIns="0" bIns="0">
            <a:normAutofit fontScale="90000"/>
          </a:bodyPr>
          <a:lstStyle/>
          <a:p>
            <a:pPr lvl="0" defTabSz="676655">
              <a:defRPr sz="1800"/>
            </a:pPr>
            <a:r>
              <a:rPr sz="3600" dirty="0"/>
              <a:t>IEEE </a:t>
            </a:r>
            <a:r>
              <a:rPr sz="3600" dirty="0" smtClean="0"/>
              <a:t>802.11ah</a:t>
            </a:r>
            <a:r>
              <a:rPr lang="en-US" sz="3600" dirty="0" smtClean="0"/>
              <a:t> </a:t>
            </a:r>
            <a:r>
              <a:rPr lang="en-US" altLang="ja-JP" dirty="0" smtClean="0"/>
              <a:t> </a:t>
            </a:r>
            <a:r>
              <a:rPr lang="en-US" altLang="ja-JP" sz="3600" dirty="0"/>
              <a:t>– </a:t>
            </a:r>
            <a:r>
              <a:rPr lang="en-US" altLang="ja-JP" sz="3600" dirty="0" smtClean="0"/>
              <a:t>Jul</a:t>
            </a:r>
            <a:r>
              <a:rPr lang="en-US" sz="3600" dirty="0" smtClean="0"/>
              <a:t>y</a:t>
            </a:r>
            <a:r>
              <a:rPr sz="3600" dirty="0" smtClean="0"/>
              <a:t> 201</a:t>
            </a:r>
            <a:r>
              <a:rPr lang="en-US" sz="3600" dirty="0" smtClean="0"/>
              <a:t>5</a:t>
            </a:r>
            <a:br>
              <a:rPr lang="en-US" sz="3600" dirty="0" smtClean="0"/>
            </a:br>
            <a:r>
              <a:rPr lang="en-US" sz="3100" b="0" dirty="0">
                <a:ea typeface="Times New Roman"/>
                <a:cs typeface="Times New Roman"/>
                <a:sym typeface="Times New Roman"/>
              </a:rPr>
              <a:t>sub 1GHz PHY</a:t>
            </a:r>
            <a:r>
              <a:rPr sz="2300" dirty="0"/>
              <a:t/>
            </a:r>
            <a:br>
              <a:rPr sz="2300" dirty="0"/>
            </a:br>
            <a:r>
              <a:rPr sz="3600" dirty="0" smtClean="0"/>
              <a:t>Chair</a:t>
            </a:r>
            <a:r>
              <a:rPr sz="3600" dirty="0"/>
              <a:t>: </a:t>
            </a:r>
            <a:r>
              <a:rPr sz="3600" dirty="0" err="1"/>
              <a:t>Yongho</a:t>
            </a:r>
            <a:r>
              <a:rPr sz="3600" dirty="0"/>
              <a:t> </a:t>
            </a:r>
            <a:r>
              <a:rPr sz="3600" dirty="0" err="1"/>
              <a:t>Seok</a:t>
            </a:r>
            <a:endParaRPr sz="36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HP-Aruba Networks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85800" y="332601"/>
            <a:ext cx="1340110" cy="276999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2000" dirty="0"/>
              <a:t>Since May 2015 meeting:</a:t>
            </a:r>
          </a:p>
          <a:p>
            <a:pPr lvl="1"/>
            <a:r>
              <a:rPr lang="en-US" sz="1800" dirty="0"/>
              <a:t>Continue to address comments received from LB211</a:t>
            </a:r>
          </a:p>
          <a:p>
            <a:pPr lvl="1"/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Total 107 comments received in LB211: 73 editorial comments, 34 technical comments </a:t>
            </a:r>
            <a:endParaRPr lang="en-US" sz="1800" dirty="0"/>
          </a:p>
          <a:p>
            <a:pPr lvl="1"/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Except for 4 comments related with an intellectual property (IP), all other comments received from LB211 have been resolved </a:t>
            </a:r>
          </a:p>
          <a:p>
            <a:pPr lvl="1"/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And, there were no technical submissions to address the IP related comments</a:t>
            </a:r>
            <a:endParaRPr lang="en-US" sz="1800" dirty="0"/>
          </a:p>
          <a:p>
            <a:pPr lvl="0"/>
            <a:r>
              <a:rPr lang="en-US" sz="2000" dirty="0"/>
              <a:t>Goals for July 2015 Meeting:</a:t>
            </a:r>
          </a:p>
          <a:p>
            <a:pPr lvl="1"/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Resolve 4 remaining comments (CID 7001, 7002, 7003 and </a:t>
            </a:r>
            <a:r>
              <a:rPr lang="en-US" altLang="ko-KR" sz="1800" dirty="0" smtClean="0">
                <a:ea typeface="Times New Roman"/>
                <a:cs typeface="Times New Roman"/>
                <a:sym typeface="Times New Roman"/>
              </a:rPr>
              <a:t>7012)</a:t>
            </a:r>
          </a:p>
          <a:p>
            <a:pPr lvl="1"/>
            <a:r>
              <a:rPr lang="en-US" sz="1800" dirty="0" smtClean="0">
                <a:ea typeface="Times New Roman"/>
                <a:cs typeface="Times New Roman"/>
                <a:sym typeface="Times New Roman"/>
              </a:rPr>
              <a:t>Approve </a:t>
            </a:r>
            <a:r>
              <a:rPr lang="en-US" sz="1800" dirty="0">
                <a:ea typeface="Times New Roman"/>
                <a:cs typeface="Times New Roman"/>
                <a:sym typeface="Times New Roman"/>
              </a:rPr>
              <a:t>comment resolution of the comments received from LB 211 and </a:t>
            </a:r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move to forward WG Recirculation LB with an unchanged draft (</a:t>
            </a:r>
            <a:r>
              <a:rPr lang="en-US" altLang="ko-KR" sz="1800" dirty="0" smtClean="0">
                <a:ea typeface="Times New Roman"/>
                <a:cs typeface="Times New Roman"/>
                <a:sym typeface="Times New Roman"/>
              </a:rPr>
              <a:t>D5.0)</a:t>
            </a:r>
          </a:p>
          <a:p>
            <a:pPr lvl="1"/>
            <a:r>
              <a:rPr lang="en-US" altLang="ko-KR" sz="1800" dirty="0" smtClean="0">
                <a:ea typeface="Times New Roman"/>
                <a:cs typeface="Times New Roman"/>
                <a:sym typeface="Times New Roman"/>
              </a:rPr>
              <a:t>Go </a:t>
            </a:r>
            <a:r>
              <a:rPr lang="en-US" altLang="ko-KR" sz="1800" dirty="0">
                <a:ea typeface="Times New Roman"/>
                <a:cs typeface="Times New Roman"/>
                <a:sym typeface="Times New Roman"/>
              </a:rPr>
              <a:t>to a sponsor ballot after July meeting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69053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0" y="762000"/>
            <a:ext cx="9144000" cy="1066800"/>
          </a:xfrm>
        </p:spPr>
        <p:txBody>
          <a:bodyPr lIns="91440" tIns="45720" rIns="91440" bIns="45720"/>
          <a:lstStyle/>
          <a:p>
            <a:r>
              <a:rPr lang="en-US" altLang="ja-JP" dirty="0" smtClean="0"/>
              <a:t>IEEE 802.11 FILS </a:t>
            </a:r>
            <a:r>
              <a:rPr lang="en-US" altLang="ja-JP" dirty="0" err="1" smtClean="0"/>
              <a:t>TGai</a:t>
            </a:r>
            <a:r>
              <a:rPr lang="en-US" altLang="ja-JP" dirty="0" smtClean="0"/>
              <a:t> – July</a:t>
            </a:r>
            <a:r>
              <a:rPr lang="en-US" altLang="en-US" dirty="0" smtClean="0"/>
              <a:t> 2015</a:t>
            </a:r>
            <a:r>
              <a:rPr lang="en-US" altLang="ja-JP" sz="2800" dirty="0" smtClean="0"/>
              <a:t/>
            </a:r>
            <a:br>
              <a:rPr lang="en-US" altLang="ja-JP" sz="2800" dirty="0" smtClean="0"/>
            </a:br>
            <a:r>
              <a:rPr lang="en-US" altLang="ja-JP" sz="2800" b="0" dirty="0" smtClean="0">
                <a:ea typeface="ＭＳ Ｐゴシック" pitchFamily="34" charset="-128"/>
              </a:rPr>
              <a:t>Fast </a:t>
            </a:r>
            <a:r>
              <a:rPr lang="en-US" altLang="ja-JP" sz="2800" b="0" dirty="0">
                <a:ea typeface="ＭＳ Ｐゴシック" pitchFamily="34" charset="-128"/>
              </a:rPr>
              <a:t>Initial Link Setup </a:t>
            </a:r>
            <a:r>
              <a:rPr lang="en-US" altLang="ja-JP" sz="2800" dirty="0">
                <a:ea typeface="ＭＳ Ｐゴシック" pitchFamily="34" charset="-128"/>
              </a:rPr>
              <a:t/>
            </a:r>
            <a:br>
              <a:rPr lang="en-US" altLang="ja-JP" sz="2800" dirty="0">
                <a:ea typeface="ＭＳ Ｐゴシック" pitchFamily="34" charset="-128"/>
              </a:rPr>
            </a:br>
            <a:r>
              <a:rPr lang="en-US" altLang="ja-JP" dirty="0">
                <a:ea typeface="ＭＳ Ｐゴシック" pitchFamily="34" charset="-128"/>
              </a:rPr>
              <a:t>Chair: Hiroshi Mano</a:t>
            </a:r>
            <a:endParaRPr lang="en-US" altLang="ja-JP" dirty="0" smtClean="0"/>
          </a:p>
        </p:txBody>
      </p:sp>
      <p:sp>
        <p:nvSpPr>
          <p:cNvPr id="1536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865187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800" smtClean="0"/>
              <a:t>July 2015</a:t>
            </a:r>
          </a:p>
        </p:txBody>
      </p:sp>
      <p:sp>
        <p:nvSpPr>
          <p:cNvPr id="1536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 smtClean="0"/>
              <a:t>D. Stanley, HP-Aruba Networks</a:t>
            </a:r>
            <a:endParaRPr kumimoji="0" lang="en-US" altLang="ja-JP" sz="1200"/>
          </a:p>
        </p:txBody>
      </p:sp>
      <p:sp>
        <p:nvSpPr>
          <p:cNvPr id="1536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37931725" indent="-37474525"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r>
              <a:rPr kumimoji="0" lang="en-US" altLang="ja-JP" sz="1200"/>
              <a:t>Slide </a:t>
            </a:r>
            <a:fld id="{862CA545-4953-4182-B2DE-C9F9E5AA9B8C}" type="slidenum">
              <a:rPr kumimoji="0" lang="en-US" altLang="ja-JP" sz="1200"/>
              <a:pPr/>
              <a:t>12</a:t>
            </a:fld>
            <a:endParaRPr kumimoji="0" lang="en-US" altLang="ja-JP" sz="120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381000" y="2209800"/>
            <a:ext cx="8458200" cy="4114800"/>
          </a:xfrm>
        </p:spPr>
        <p:txBody>
          <a:bodyPr/>
          <a:lstStyle/>
          <a:p>
            <a:r>
              <a:rPr lang="en-US" altLang="ja-JP" dirty="0">
                <a:ea typeface="ＭＳ Ｐゴシック" pitchFamily="-84" charset="-128"/>
                <a:cs typeface="ＭＳ Ｐゴシック" pitchFamily="-84" charset="-128"/>
              </a:rPr>
              <a:t>Goals for the  Meeting:</a:t>
            </a:r>
          </a:p>
          <a:p>
            <a:pPr lvl="1"/>
            <a:r>
              <a:rPr lang="en-US" altLang="ja-JP" dirty="0"/>
              <a:t>Approve minutes of past meeting and teleconference</a:t>
            </a:r>
          </a:p>
          <a:p>
            <a:pPr lvl="1"/>
            <a:r>
              <a:rPr lang="en-US" altLang="ja-JP" dirty="0"/>
              <a:t>Comment resolution of WG </a:t>
            </a:r>
            <a:r>
              <a:rPr lang="en-US" altLang="ja-JP" dirty="0" err="1"/>
              <a:t>Recirc</a:t>
            </a:r>
            <a:r>
              <a:rPr lang="en-US" altLang="ja-JP" dirty="0"/>
              <a:t> LB 213</a:t>
            </a:r>
          </a:p>
          <a:p>
            <a:pPr lvl="1"/>
            <a:r>
              <a:rPr lang="en-US" altLang="ja-JP" dirty="0"/>
              <a:t>Approve to forward the draft to Sponsor </a:t>
            </a:r>
            <a:r>
              <a:rPr lang="en-US" altLang="ja-JP" dirty="0" smtClean="0"/>
              <a:t>Ballot </a:t>
            </a:r>
            <a:endParaRPr lang="en-US" altLang="ja-JP" dirty="0"/>
          </a:p>
          <a:p>
            <a:pPr lvl="1"/>
            <a:r>
              <a:rPr lang="en-US" altLang="ja-JP" dirty="0"/>
              <a:t>Approve Timeline</a:t>
            </a:r>
          </a:p>
          <a:p>
            <a:pPr lvl="1"/>
            <a:r>
              <a:rPr lang="en-US" altLang="ja-JP" dirty="0"/>
              <a:t>Approve Teleconference schedule</a:t>
            </a:r>
          </a:p>
          <a:p>
            <a:pPr lvl="1"/>
            <a:r>
              <a:rPr lang="en-US" altLang="ja-JP" dirty="0"/>
              <a:t>Approve Plan for  </a:t>
            </a:r>
            <a:r>
              <a:rPr lang="en-US" altLang="ja-JP" dirty="0" smtClean="0"/>
              <a:t>September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0419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295400"/>
          </a:xfrm>
        </p:spPr>
        <p:txBody>
          <a:bodyPr/>
          <a:lstStyle/>
          <a:p>
            <a:r>
              <a:rPr lang="en-US" dirty="0" smtClean="0"/>
              <a:t>IEEE 802.11aj </a:t>
            </a:r>
            <a:r>
              <a:rPr lang="en-US" altLang="ja-JP" dirty="0"/>
              <a:t>–</a:t>
            </a:r>
            <a:r>
              <a:rPr lang="en-US" dirty="0" smtClean="0"/>
              <a:t> </a:t>
            </a:r>
            <a:r>
              <a:rPr lang="en-US" dirty="0" smtClean="0"/>
              <a:t>Jul</a:t>
            </a:r>
            <a:r>
              <a:rPr lang="en-US" dirty="0" smtClean="0"/>
              <a:t>y</a:t>
            </a:r>
            <a:r>
              <a:rPr lang="en-US" altLang="en-US" dirty="0" smtClean="0"/>
              <a:t> </a:t>
            </a:r>
            <a:r>
              <a:rPr lang="en-US" altLang="en-US" dirty="0" smtClean="0"/>
              <a:t>2015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2800" b="0" dirty="0" smtClean="0"/>
              <a:t>China Millimeter </a:t>
            </a:r>
            <a:r>
              <a:rPr lang="en-US" sz="2800" b="0" dirty="0"/>
              <a:t>W</a:t>
            </a:r>
            <a:r>
              <a:rPr lang="en-US" sz="2800" b="0" dirty="0" smtClean="0"/>
              <a:t>ave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US" dirty="0" smtClean="0"/>
              <a:t>Chair: Xiaoming </a:t>
            </a:r>
            <a:r>
              <a:rPr lang="en-US" dirty="0" smtClean="0"/>
              <a:t>Peng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42975" cy="276225"/>
          </a:xfrm>
        </p:spPr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HP-Aruba Networks</a:t>
            </a:r>
            <a:endParaRPr lang="en-US"/>
          </a:p>
        </p:txBody>
      </p:sp>
      <p:sp>
        <p:nvSpPr>
          <p:cNvPr id="28677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dirty="0"/>
              <a:t>Slide </a:t>
            </a:r>
            <a:fld id="{458A2B30-6F3F-45FC-88DD-5D3340D53B06}" type="slidenum">
              <a:rPr lang="en-US"/>
              <a:pPr/>
              <a:t>13</a:t>
            </a:fld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09600" y="2590800"/>
            <a:ext cx="8229600" cy="3810000"/>
          </a:xfrm>
        </p:spPr>
        <p:txBody>
          <a:bodyPr/>
          <a:lstStyle/>
          <a:p>
            <a:r>
              <a:rPr lang="en-US" dirty="0" err="1"/>
              <a:t>Jiamin</a:t>
            </a:r>
            <a:r>
              <a:rPr lang="en-US" dirty="0"/>
              <a:t> </a:t>
            </a:r>
            <a:r>
              <a:rPr lang="en-US" dirty="0" smtClean="0"/>
              <a:t>Chen (Vice chair) </a:t>
            </a:r>
            <a:r>
              <a:rPr lang="en-US" dirty="0"/>
              <a:t>to chair this </a:t>
            </a:r>
            <a:r>
              <a:rPr lang="en-US" dirty="0" smtClean="0"/>
              <a:t>session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altLang="zh-CN" dirty="0" smtClean="0"/>
              <a:t>Create </a:t>
            </a:r>
            <a:r>
              <a:rPr lang="en-US" altLang="zh-CN" dirty="0"/>
              <a:t>merged baseline technical draft for 45 GHz for Comment Collecting after July meeting</a:t>
            </a:r>
          </a:p>
          <a:p>
            <a:endParaRPr lang="en-US" altLang="zh-CN" dirty="0"/>
          </a:p>
          <a:p>
            <a:r>
              <a:rPr lang="en-US" altLang="zh-CN" dirty="0"/>
              <a:t>Open up a position of sub-editor for 45GHz and election</a:t>
            </a:r>
          </a:p>
        </p:txBody>
      </p:sp>
    </p:spTree>
    <p:extLst>
      <p:ext uri="{BB962C8B-B14F-4D97-AF65-F5344CB8AC3E}">
        <p14:creationId xmlns:p14="http://schemas.microsoft.com/office/powerpoint/2010/main" val="2792348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762000"/>
            <a:ext cx="7772400" cy="1066800"/>
          </a:xfrm>
        </p:spPr>
        <p:txBody>
          <a:bodyPr/>
          <a:lstStyle/>
          <a:p>
            <a:r>
              <a:rPr lang="en-US" dirty="0" smtClean="0"/>
              <a:t>Task Group 802.11ak </a:t>
            </a:r>
            <a:r>
              <a:rPr lang="en-US" altLang="ja-JP" dirty="0"/>
              <a:t>– </a:t>
            </a:r>
            <a:r>
              <a:rPr lang="en-US" altLang="ja-JP" dirty="0" smtClean="0"/>
              <a:t>Jul</a:t>
            </a:r>
            <a:r>
              <a:rPr lang="en-US" dirty="0" smtClean="0"/>
              <a:t>y 2015</a:t>
            </a:r>
            <a:br>
              <a:rPr lang="en-US" dirty="0" smtClean="0"/>
            </a:br>
            <a:r>
              <a:rPr lang="en-GB" sz="2400" b="0" dirty="0"/>
              <a:t>Enhancements For Transit Links Within Bridged </a:t>
            </a:r>
            <a:r>
              <a:rPr lang="en-GB" sz="2400" b="0" dirty="0" smtClean="0"/>
              <a:t>Networks</a:t>
            </a:r>
            <a:br>
              <a:rPr lang="en-GB" sz="2400" b="0" dirty="0" smtClean="0"/>
            </a:br>
            <a:r>
              <a:rPr lang="en-GB" dirty="0" smtClean="0"/>
              <a:t>Chair: Donald Eastlake</a:t>
            </a:r>
            <a:endParaRPr lang="en-US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09600" y="1828800"/>
            <a:ext cx="7848600" cy="4572000"/>
          </a:xfrm>
        </p:spPr>
        <p:txBody>
          <a:bodyPr/>
          <a:lstStyle/>
          <a:p>
            <a:pPr marL="609600" indent="-609600"/>
            <a:endParaRPr lang="en-US" dirty="0" smtClean="0"/>
          </a:p>
          <a:p>
            <a:pPr marL="609600" indent="-609600"/>
            <a:r>
              <a:rPr lang="en-US" dirty="0"/>
              <a:t>Since the May meeting, 11ak Draft D1.1 has been posted, 3 teleconferences were held, and a 2 day ad hoc meeting was held in Santa Clara, California to work on resolution of comments from LB 212.</a:t>
            </a:r>
          </a:p>
          <a:p>
            <a:pPr marL="609600" indent="-609600"/>
            <a:r>
              <a:rPr lang="en-US" dirty="0"/>
              <a:t>July Goals: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Resolve more comments from WG LB #212 and any other issues on P802.11ak Draft D1.1. See 11-15/556 for comments.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Receive and discuss technical presentations.</a:t>
            </a:r>
          </a:p>
          <a:p>
            <a:pPr lvl="1">
              <a:buFont typeface="Times New Roman" pitchFamily="16" charset="0"/>
              <a:buChar char="•"/>
            </a:pPr>
            <a:r>
              <a:rPr lang="en-GB" dirty="0"/>
              <a:t>Joint meeting with 802.1 IWK and 802.11 ARC SC Thursday morning.</a:t>
            </a:r>
          </a:p>
          <a:p>
            <a:pPr marL="609600" indent="-609600"/>
            <a:r>
              <a:rPr lang="en-US" dirty="0"/>
              <a:t>Agenda: See 11-15/0734</a:t>
            </a:r>
          </a:p>
          <a:p>
            <a:pPr marL="0" indent="0">
              <a:buNone/>
            </a:pPr>
            <a:endParaRPr lang="en-US" dirty="0" smtClean="0"/>
          </a:p>
          <a:p>
            <a:pPr marL="1009650" lvl="1" indent="-609600"/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</p:spPr>
        <p:txBody>
          <a:bodyPr/>
          <a:lstStyle/>
          <a:p>
            <a:r>
              <a:rPr lang="en-US" smtClean="0"/>
              <a:t>July 2015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9634" y="6475413"/>
            <a:ext cx="2094291" cy="184666"/>
          </a:xfrm>
          <a:noFill/>
        </p:spPr>
        <p:txBody>
          <a:bodyPr/>
          <a:lstStyle/>
          <a:p>
            <a:r>
              <a:rPr lang="en-US" smtClean="0"/>
              <a:t>D. Stanley, HP-Aruba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2036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July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HP-Aruba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74A0509A-D48E-40D5-8883-70734577A7DD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15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802.11aq – July 2015</a:t>
            </a:r>
            <a:br>
              <a:rPr lang="en-US" altLang="en-US" dirty="0" smtClean="0"/>
            </a:br>
            <a:r>
              <a:rPr lang="en-US" altLang="en-US" sz="2800" b="0" dirty="0" smtClean="0"/>
              <a:t>Pre-Association Discovery</a:t>
            </a:r>
            <a:r>
              <a:rPr lang="en-US" altLang="en-US" sz="2400" b="0" dirty="0" smtClean="0"/>
              <a:t/>
            </a:r>
            <a:br>
              <a:rPr lang="en-US" altLang="en-US" sz="2400" b="0" dirty="0" smtClean="0"/>
            </a:br>
            <a:r>
              <a:rPr lang="en-GB" dirty="0"/>
              <a:t>Chair: Stephen McCann</a:t>
            </a:r>
            <a:endParaRPr lang="en-US" altLang="en-US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209800"/>
            <a:ext cx="7772400" cy="3962400"/>
          </a:xfrm>
        </p:spPr>
        <p:txBody>
          <a:bodyPr lIns="91440" tIns="45720" rIns="91440" bIns="45720"/>
          <a:lstStyle/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Letter Ballot 208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Comment Analysis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Comment Resolutions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Draft 1.1: resolved editorial comments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Draft 1.2: resolved &amp; approved technical comments from March</a:t>
            </a:r>
            <a:endParaRPr lang="en-US" altLang="en-US" dirty="0">
              <a:ea typeface="ＭＳ Ｐゴシック" pitchFamily="34" charset="-128"/>
            </a:endParaRPr>
          </a:p>
          <a:p>
            <a:pPr marL="457200" lvl="1" indent="0">
              <a:buFontTx/>
              <a:buNone/>
              <a:defRPr/>
            </a:pPr>
            <a:endParaRPr lang="en-US" altLang="en-US" dirty="0">
              <a:ea typeface="ＭＳ Ｐゴシック" pitchFamily="34" charset="-128"/>
            </a:endParaRPr>
          </a:p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Presentations</a:t>
            </a:r>
          </a:p>
          <a:p>
            <a:pPr lvl="1">
              <a:defRPr/>
            </a:pPr>
            <a:r>
              <a:rPr lang="en-US" altLang="en-US" dirty="0">
                <a:ea typeface="ＭＳ Ｐゴシック" pitchFamily="34" charset="-128"/>
              </a:rPr>
              <a:t>Use of Proxy Server</a:t>
            </a:r>
          </a:p>
          <a:p>
            <a:pPr lvl="1">
              <a:defRPr/>
            </a:pPr>
            <a:r>
              <a:rPr lang="en-GB" altLang="en-US" dirty="0">
                <a:ea typeface="ＭＳ Ｐゴシック" pitchFamily="34" charset="-128"/>
              </a:rPr>
              <a:t>Further discussion on service identifiers</a:t>
            </a:r>
            <a:endParaRPr lang="en-US" altLang="en-US" dirty="0">
              <a:ea typeface="ＭＳ Ｐゴシック" pitchFamily="34" charset="-128"/>
            </a:endParaRPr>
          </a:p>
          <a:p>
            <a:pPr marL="457200" lvl="1" indent="0">
              <a:buFontTx/>
              <a:buNone/>
              <a:defRPr/>
            </a:pPr>
            <a:endParaRPr lang="en-US" altLang="en-US" dirty="0">
              <a:ea typeface="ＭＳ Ｐゴシック" pitchFamily="34" charset="-128"/>
            </a:endParaRPr>
          </a:p>
          <a:p>
            <a:pPr>
              <a:defRPr/>
            </a:pPr>
            <a:r>
              <a:rPr lang="en-US" altLang="en-US" dirty="0">
                <a:ea typeface="ＭＳ Ｐゴシック" pitchFamily="34" charset="-128"/>
              </a:rPr>
              <a:t>Agenda for this meeting is 11-15/0723r1</a:t>
            </a:r>
          </a:p>
        </p:txBody>
      </p:sp>
    </p:spTree>
    <p:extLst>
      <p:ext uri="{BB962C8B-B14F-4D97-AF65-F5344CB8AC3E}">
        <p14:creationId xmlns:p14="http://schemas.microsoft.com/office/powerpoint/2010/main" val="3311711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HP-Aruba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16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802.11ax – July 2015</a:t>
            </a:r>
            <a:br>
              <a:rPr lang="en-US" altLang="en-US" dirty="0" smtClean="0"/>
            </a:br>
            <a:r>
              <a:rPr lang="en-US" sz="2800" b="0" dirty="0"/>
              <a:t>High Efficiency WLAN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</a:t>
            </a:r>
            <a:r>
              <a:rPr lang="en-US" dirty="0"/>
              <a:t>Osama </a:t>
            </a:r>
            <a:r>
              <a:rPr lang="en-US" dirty="0" err="1"/>
              <a:t>Aboul-Magd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133600"/>
            <a:ext cx="8534400" cy="4114800"/>
          </a:xfrm>
        </p:spPr>
        <p:txBody>
          <a:bodyPr lIns="91440" tIns="45720" rIns="91440" bIns="45720"/>
          <a:lstStyle/>
          <a:p>
            <a:r>
              <a:rPr lang="en-CA" sz="2200" dirty="0"/>
              <a:t>Approval of meeting and </a:t>
            </a:r>
            <a:r>
              <a:rPr lang="en-CA" sz="2200" dirty="0" err="1"/>
              <a:t>telecon</a:t>
            </a:r>
            <a:r>
              <a:rPr lang="en-CA" sz="2200" dirty="0"/>
              <a:t> minutes since May 2015.</a:t>
            </a:r>
          </a:p>
          <a:p>
            <a:r>
              <a:rPr lang="en-CA" sz="2000" dirty="0"/>
              <a:t>Continue with technical presentations and Ad Hoc meetings.</a:t>
            </a:r>
          </a:p>
          <a:p>
            <a:r>
              <a:rPr lang="en-CA" sz="2000" dirty="0"/>
              <a:t>Continue to advance TG documents with emphasize on the TG Specification Framework document</a:t>
            </a:r>
          </a:p>
          <a:p>
            <a:pPr lvl="1"/>
            <a:r>
              <a:rPr lang="en-CA" sz="1600" dirty="0">
                <a:hlinkClick r:id="rId3"/>
              </a:rPr>
              <a:t>https://mentor.ieee.org/802.11/dcn/15/11-15-0132-05-00ax-spec-framework.docx</a:t>
            </a:r>
            <a:r>
              <a:rPr lang="en-CA" sz="1600" dirty="0"/>
              <a:t>   </a:t>
            </a:r>
          </a:p>
          <a:p>
            <a:pPr lvl="1"/>
            <a:r>
              <a:rPr lang="en-CA" sz="1600" dirty="0">
                <a:hlinkClick r:id="rId4"/>
              </a:rPr>
              <a:t>https://mentor.ieee.org/802.11/dcn/14/11-14-0571-09-00ax-evaluation-methodology.docx</a:t>
            </a:r>
            <a:r>
              <a:rPr lang="en-CA" sz="1600" dirty="0"/>
              <a:t> </a:t>
            </a:r>
          </a:p>
          <a:p>
            <a:pPr lvl="1"/>
            <a:r>
              <a:rPr lang="en-CA" sz="1600" dirty="0">
                <a:hlinkClick r:id="rId5"/>
              </a:rPr>
              <a:t>https://mentor.ieee.org/802.11/dcn/14/11-14-0980-12-00ax-simulation-scenarios.docx</a:t>
            </a:r>
            <a:endParaRPr lang="en-CA" sz="1600" dirty="0"/>
          </a:p>
          <a:p>
            <a:pPr lvl="1"/>
            <a:r>
              <a:rPr lang="en-CA" sz="1600" dirty="0">
                <a:hlinkClick r:id="rId6"/>
              </a:rPr>
              <a:t>https://mentor.ieee.org/802.11/dcn/14/11-14-0882-04-00ax-tgax-channel-model-document.docx</a:t>
            </a:r>
            <a:r>
              <a:rPr lang="en-CA" sz="1600" dirty="0"/>
              <a:t> </a:t>
            </a:r>
          </a:p>
          <a:p>
            <a:pPr lvl="1"/>
            <a:r>
              <a:rPr lang="en-CA" sz="1600" dirty="0">
                <a:hlinkClick r:id="rId7"/>
              </a:rPr>
              <a:t>https://mentor.ieee.org/802.11/dcn/14/11-14-1009-02-00ax-proposed-802-11ax-functional-requirements.doc</a:t>
            </a:r>
            <a:r>
              <a:rPr lang="en-CA" sz="1600" dirty="0"/>
              <a:t> </a:t>
            </a:r>
          </a:p>
          <a:p>
            <a:r>
              <a:rPr lang="en-US" sz="2000" dirty="0"/>
              <a:t>Agenda for this meeting is available  in document 11-15/0735r1.</a:t>
            </a:r>
          </a:p>
        </p:txBody>
      </p:sp>
    </p:spTree>
    <p:extLst>
      <p:ext uri="{BB962C8B-B14F-4D97-AF65-F5344CB8AC3E}">
        <p14:creationId xmlns:p14="http://schemas.microsoft.com/office/powerpoint/2010/main" val="37695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800" smtClean="0"/>
              <a:t>July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D. Stanley, HP-Aruba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r>
              <a:rPr lang="en-US" altLang="en-US" sz="1200" smtClean="0"/>
              <a:t>Slide </a:t>
            </a:r>
            <a:fld id="{93E3E50A-7DD5-4A4C-B9D9-6E15C161B8BE}" type="slidenum">
              <a:rPr lang="en-US" altLang="en-US" sz="1200" smtClean="0"/>
              <a:pPr/>
              <a:t>17</a:t>
            </a:fld>
            <a:endParaRPr lang="en-US" altLang="en-US" sz="120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381000" y="762000"/>
            <a:ext cx="7772400" cy="16002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802.11ay  – July 2015</a:t>
            </a:r>
            <a:br>
              <a:rPr lang="en-US" altLang="en-US" dirty="0" smtClean="0"/>
            </a:br>
            <a:r>
              <a:rPr lang="en-US" sz="2800" b="0" dirty="0" smtClean="0"/>
              <a:t>Next Generation 60GHz</a:t>
            </a:r>
            <a:r>
              <a:rPr lang="en-US" altLang="en-US" sz="2800" b="0" dirty="0" smtClean="0"/>
              <a:t/>
            </a:r>
            <a:br>
              <a:rPr lang="en-US" altLang="en-US" sz="2800" b="0" dirty="0" smtClean="0"/>
            </a:br>
            <a:r>
              <a:rPr lang="en-US" dirty="0" smtClean="0"/>
              <a:t>Chair: Edward Au (TBC)</a:t>
            </a:r>
            <a:r>
              <a:rPr lang="en-US" altLang="en-US" sz="3600" dirty="0" smtClean="0"/>
              <a:t/>
            </a:r>
            <a:br>
              <a:rPr lang="en-US" altLang="en-US" sz="3600" dirty="0" smtClean="0"/>
            </a:b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09600" y="2286000"/>
            <a:ext cx="7848600" cy="3886200"/>
          </a:xfrm>
        </p:spPr>
        <p:txBody>
          <a:bodyPr lIns="91440" tIns="45720" rIns="91440" bIns="45720"/>
          <a:lstStyle/>
          <a:p>
            <a:r>
              <a:rPr lang="en-CA" dirty="0"/>
              <a:t>Approval of meeting minutes of May Interim</a:t>
            </a:r>
          </a:p>
          <a:p>
            <a:r>
              <a:rPr lang="en-CA" dirty="0"/>
              <a:t>Technical Presentations</a:t>
            </a:r>
            <a:endParaRPr lang="en-CA" sz="1800" dirty="0"/>
          </a:p>
          <a:p>
            <a:r>
              <a:rPr lang="en-US" dirty="0"/>
              <a:t>Task group documents</a:t>
            </a:r>
          </a:p>
          <a:p>
            <a:r>
              <a:rPr lang="en-US" dirty="0"/>
              <a:t>Task group chair recommendation</a:t>
            </a:r>
          </a:p>
          <a:p>
            <a:r>
              <a:rPr lang="en-US" dirty="0"/>
              <a:t>Agenda for this meeting is available in document 11-15/0718</a:t>
            </a:r>
          </a:p>
        </p:txBody>
      </p:sp>
    </p:spTree>
    <p:extLst>
      <p:ext uri="{BB962C8B-B14F-4D97-AF65-F5344CB8AC3E}">
        <p14:creationId xmlns:p14="http://schemas.microsoft.com/office/powerpoint/2010/main" val="434410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NGP SG </a:t>
            </a:r>
            <a:r>
              <a:rPr lang="en-US" altLang="ja-JP" dirty="0"/>
              <a:t>– </a:t>
            </a:r>
            <a:r>
              <a:rPr lang="en-US" altLang="ja-JP" dirty="0" smtClean="0"/>
              <a:t>Jul</a:t>
            </a:r>
            <a:r>
              <a:rPr lang="en-US" dirty="0" smtClean="0"/>
              <a:t>y 2015</a:t>
            </a:r>
            <a:br>
              <a:rPr lang="en-US" dirty="0" smtClean="0"/>
            </a:br>
            <a:r>
              <a:rPr lang="en-GB" sz="2800" b="0" dirty="0" smtClean="0"/>
              <a:t>Next Generation Positioning Study Group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609600" indent="-609600"/>
            <a:r>
              <a:rPr lang="en-US" dirty="0"/>
              <a:t>Current status:</a:t>
            </a:r>
          </a:p>
          <a:p>
            <a:pPr marL="1009650" lvl="1" indent="-609600"/>
            <a:r>
              <a:rPr lang="en-US" dirty="0"/>
              <a:t>During the May meeting the WG approved the PAR and CSD for review and feedback by other WGs and the IEEE EC.</a:t>
            </a:r>
          </a:p>
          <a:p>
            <a:pPr marL="609600" indent="-609600"/>
            <a:r>
              <a:rPr lang="en-US" dirty="0" smtClean="0"/>
              <a:t>July </a:t>
            </a:r>
            <a:r>
              <a:rPr lang="en-US" dirty="0"/>
              <a:t>Goals:</a:t>
            </a:r>
          </a:p>
          <a:p>
            <a:pPr marL="1009650" lvl="1" indent="-609600"/>
            <a:r>
              <a:rPr lang="en-US" dirty="0"/>
              <a:t>Review and resolve WGs and EC feedback on draft PAR and CSD.</a:t>
            </a:r>
          </a:p>
          <a:p>
            <a:pPr marL="1009650" lvl="1" indent="-609600"/>
            <a:r>
              <a:rPr lang="en-US" dirty="0"/>
              <a:t>Approve modified PAR and CSD by the WG.</a:t>
            </a:r>
          </a:p>
          <a:p>
            <a:pPr marL="1009650" lvl="1" indent="-609600"/>
            <a:r>
              <a:rPr lang="en-US" dirty="0"/>
              <a:t>Presentations on use cases, simulation and performance analysis moving towards the solution domain.</a:t>
            </a:r>
          </a:p>
          <a:p>
            <a:pPr marL="609600" indent="-609600"/>
            <a:r>
              <a:rPr lang="en-US" dirty="0" smtClean="0"/>
              <a:t>Agenda</a:t>
            </a:r>
            <a:r>
              <a:rPr lang="en-US" dirty="0"/>
              <a:t>: See 11-15/752.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2015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HP-Aruba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89286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1066800"/>
          </a:xfrm>
        </p:spPr>
        <p:txBody>
          <a:bodyPr/>
          <a:lstStyle/>
          <a:p>
            <a:r>
              <a:rPr lang="en-US" dirty="0" smtClean="0"/>
              <a:t>NGP SG </a:t>
            </a:r>
            <a:r>
              <a:rPr lang="en-US" altLang="ja-JP" dirty="0"/>
              <a:t>– </a:t>
            </a:r>
            <a:r>
              <a:rPr lang="en-US" altLang="ja-JP" dirty="0" smtClean="0"/>
              <a:t>Jul</a:t>
            </a:r>
            <a:r>
              <a:rPr lang="en-US" dirty="0" smtClean="0"/>
              <a:t>y 2015</a:t>
            </a:r>
            <a:br>
              <a:rPr lang="en-US" dirty="0" smtClean="0"/>
            </a:br>
            <a:r>
              <a:rPr lang="en-GB" sz="2800" b="0" dirty="0" smtClean="0"/>
              <a:t>Next Generation Positioning Study Group</a:t>
            </a:r>
            <a:br>
              <a:rPr lang="en-GB" sz="2800" b="0" dirty="0" smtClean="0"/>
            </a:br>
            <a:r>
              <a:rPr lang="en-GB" dirty="0" smtClean="0"/>
              <a:t>Chair: Jonathan Segev</a:t>
            </a:r>
            <a:endParaRPr lang="en-US" sz="2400" dirty="0"/>
          </a:p>
        </p:txBody>
      </p:sp>
      <p:sp>
        <p:nvSpPr>
          <p:cNvPr id="15364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42716" cy="276999"/>
          </a:xfrm>
          <a:noFill/>
        </p:spPr>
        <p:txBody>
          <a:bodyPr/>
          <a:lstStyle/>
          <a:p>
            <a:r>
              <a:rPr lang="en-US" smtClean="0"/>
              <a:t>July 2015</a:t>
            </a:r>
            <a:endParaRPr lang="en-US" dirty="0" smtClean="0"/>
          </a:p>
        </p:txBody>
      </p:sp>
      <p:sp>
        <p:nvSpPr>
          <p:cNvPr id="1536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445978" y="6475413"/>
            <a:ext cx="2097947" cy="184666"/>
          </a:xfrm>
          <a:noFill/>
        </p:spPr>
        <p:txBody>
          <a:bodyPr/>
          <a:lstStyle/>
          <a:p>
            <a:r>
              <a:rPr lang="en-US" smtClean="0"/>
              <a:t>D. Stanley, HP-Aruba Networks</a:t>
            </a:r>
            <a:endParaRPr lang="en-US" dirty="0" smtClean="0"/>
          </a:p>
        </p:txBody>
      </p:sp>
      <p:sp>
        <p:nvSpPr>
          <p:cNvPr id="15366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r>
              <a:rPr lang="en-US" smtClean="0"/>
              <a:t>Slide </a:t>
            </a:r>
            <a:fld id="{38F0476F-A4BB-476C-A2BA-863251181211}" type="slidenum">
              <a:rPr lang="en-US" smtClean="0"/>
              <a:pPr/>
              <a:t>19</a:t>
            </a:fld>
            <a:endParaRPr lang="en-US" smtClean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2464311"/>
              </p:ext>
            </p:extLst>
          </p:nvPr>
        </p:nvGraphicFramePr>
        <p:xfrm>
          <a:off x="609600" y="3048000"/>
          <a:ext cx="7620000" cy="297259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70000"/>
                <a:gridCol w="1270000"/>
                <a:gridCol w="1270000"/>
                <a:gridCol w="1270000"/>
                <a:gridCol w="1270000"/>
                <a:gridCol w="1270000"/>
              </a:tblGrid>
              <a:tr h="371052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MON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TUE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WED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THU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FRI</a:t>
                      </a:r>
                      <a:endParaRPr lang="en-US" sz="1600" dirty="0"/>
                    </a:p>
                  </a:txBody>
                  <a:tcPr marT="45746" marB="45746"/>
                </a:tc>
              </a:tr>
              <a:tr h="3710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AM1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NGP</a:t>
                      </a:r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NGP</a:t>
                      </a:r>
                      <a:endParaRPr lang="en-US" sz="16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710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AM2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900" dirty="0" smtClean="0"/>
                        <a:t>WG mid week plenary</a:t>
                      </a:r>
                      <a:r>
                        <a:rPr lang="en-US" sz="900" baseline="0" dirty="0" smtClean="0"/>
                        <a:t> – </a:t>
                      </a:r>
                      <a:r>
                        <a:rPr lang="en-US" sz="900" dirty="0" smtClean="0"/>
                        <a:t>approve </a:t>
                      </a:r>
                      <a:r>
                        <a:rPr lang="en-US" sz="900" baseline="0" dirty="0" smtClean="0"/>
                        <a:t>modified PAR and CSD</a:t>
                      </a:r>
                      <a:endParaRPr lang="en-US" sz="9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</a:tr>
              <a:tr h="42079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PM1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NGP</a:t>
                      </a:r>
                    </a:p>
                    <a:p>
                      <a:pPr algn="ctr"/>
                      <a:r>
                        <a:rPr lang="en-US" sz="900" dirty="0" smtClean="0"/>
                        <a:t>Review</a:t>
                      </a:r>
                      <a:r>
                        <a:rPr lang="en-US" sz="900" baseline="0" dirty="0" smtClean="0"/>
                        <a:t> and resolve any available EC and WGs feedback</a:t>
                      </a:r>
                      <a:endParaRPr lang="en-US" sz="900" dirty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</a:tr>
              <a:tr h="3710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PM2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</a:tr>
              <a:tr h="371052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EVE</a:t>
                      </a:r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NGP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dirty="0" smtClean="0"/>
                        <a:t>Review</a:t>
                      </a:r>
                      <a:r>
                        <a:rPr lang="en-US" sz="900" baseline="0" dirty="0" smtClean="0"/>
                        <a:t> and resolve EC and WGs feedback</a:t>
                      </a:r>
                      <a:endParaRPr lang="en-US" sz="900" dirty="0" smtClean="0"/>
                    </a:p>
                  </a:txBody>
                  <a:tcPr marT="45746" marB="45746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T="45746" marB="45746"/>
                </a:tc>
              </a:tr>
            </a:tbl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371600" y="2286000"/>
            <a:ext cx="63035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NGP SG Plan for the week: PAR and CSD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84633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July 2015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D. Stanley, HP-Aruba Networks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16A3C817-90AA-4156-AA2D-4B4610122376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838200"/>
          </a:xfrm>
        </p:spPr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WG snapshot slides for the July 2015 session:</a:t>
            </a:r>
          </a:p>
          <a:p>
            <a:pPr>
              <a:buFontTx/>
              <a:buNone/>
            </a:pPr>
            <a:endParaRPr lang="en-US" altLang="en-US" dirty="0" smtClean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762000" y="2362200"/>
            <a:ext cx="7772400" cy="350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2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 b="1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2pPr>
            <a:lvl3pPr marL="1085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</a:defRPr>
            </a:lvl3pPr>
            <a:lvl4pPr marL="14287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</a:defRPr>
            </a:lvl4pPr>
            <a:lvl5pPr marL="17716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5pPr>
            <a:lvl6pPr marL="22288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6pPr>
            <a:lvl7pPr marL="26860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7pPr>
            <a:lvl8pPr marL="31432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8pPr>
            <a:lvl9pPr marL="360045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altLang="en-US" sz="14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Editors Meeting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/>
              <a:t>Architecture (ARC)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Project Authorization Request (PAR)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Publicity Standing Committee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Regulatory SC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Wireless Next Generation </a:t>
            </a:r>
            <a:br>
              <a:rPr lang="en-US" altLang="en-US" sz="1800" kern="0" dirty="0" smtClean="0"/>
            </a:br>
            <a:r>
              <a:rPr lang="en-US" altLang="en-US" sz="1800" kern="0" dirty="0" smtClean="0"/>
              <a:t>(WNG) SC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802 JTC1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/>
              <a:t>TGmc</a:t>
            </a:r>
            <a:r>
              <a:rPr lang="en-US" altLang="en-US" sz="1800" kern="0" dirty="0"/>
              <a:t> (Revision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kern="0" dirty="0"/>
          </a:p>
          <a:p>
            <a:pPr>
              <a:buFont typeface="Arial" panose="020B0604020202020204" pitchFamily="34" charset="0"/>
              <a:buChar char="•"/>
            </a:pPr>
            <a:endParaRPr lang="en-US" altLang="en-US" sz="1800" b="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TGah</a:t>
            </a:r>
            <a:r>
              <a:rPr lang="en-US" altLang="en-US" sz="1800" kern="0" dirty="0" smtClean="0"/>
              <a:t> (Sub 1GHz PHY)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TGai</a:t>
            </a:r>
            <a:r>
              <a:rPr lang="en-US" altLang="en-US" sz="1800" kern="0" dirty="0" smtClean="0"/>
              <a:t> (Fast Initial Link Setup)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TGaj</a:t>
            </a:r>
            <a:r>
              <a:rPr lang="en-US" altLang="en-US" sz="1800" kern="0" dirty="0" smtClean="0"/>
              <a:t> (</a:t>
            </a:r>
            <a:r>
              <a:rPr lang="en-US" sz="1800" dirty="0"/>
              <a:t>China millimeter wave</a:t>
            </a:r>
            <a:r>
              <a:rPr lang="en-US" altLang="en-US" sz="18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TGak</a:t>
            </a:r>
            <a:r>
              <a:rPr lang="en-US" altLang="en-US" sz="1800" kern="0" dirty="0" smtClean="0"/>
              <a:t> (</a:t>
            </a:r>
            <a:r>
              <a:rPr lang="en-GB" sz="1800" dirty="0"/>
              <a:t>Enhancements For Transit Links Within Bridged </a:t>
            </a:r>
            <a:r>
              <a:rPr lang="en-GB" sz="1800" dirty="0" smtClean="0"/>
              <a:t>Networks)</a:t>
            </a:r>
            <a:endParaRPr lang="en-US" altLang="en-US" sz="1800" kern="0" dirty="0" smtClean="0"/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TGaq</a:t>
            </a:r>
            <a:r>
              <a:rPr lang="en-US" altLang="en-US" sz="1800" kern="0" dirty="0" smtClean="0"/>
              <a:t> (Pre-Association Discovery)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TGax</a:t>
            </a:r>
            <a:r>
              <a:rPr lang="en-US" altLang="en-US" sz="1800" kern="0" dirty="0" smtClean="0"/>
              <a:t> (High Efficiency WLAN</a:t>
            </a:r>
            <a:r>
              <a:rPr lang="en-US" altLang="en-US" sz="1600" kern="0" dirty="0" smtClean="0"/>
              <a:t>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err="1" smtClean="0"/>
              <a:t>TGay</a:t>
            </a:r>
            <a:r>
              <a:rPr lang="en-US" altLang="en-US" sz="1800" kern="0" dirty="0" smtClean="0"/>
              <a:t> (Next Generation 60GHz)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altLang="en-US" sz="1800" kern="0" dirty="0" smtClean="0"/>
              <a:t>NGP (Next Generation Positioning Study Group)</a:t>
            </a:r>
          </a:p>
          <a:p>
            <a:pPr>
              <a:buFontTx/>
              <a:buNone/>
            </a:pPr>
            <a:endParaRPr lang="en-US" alt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3747075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95788" y="6475413"/>
            <a:ext cx="428625" cy="182562"/>
          </a:xfrm>
          <a:noFill/>
        </p:spPr>
        <p:txBody>
          <a:bodyPr/>
          <a:lstStyle/>
          <a:p>
            <a:r>
              <a:rPr lang="en-US" smtClean="0"/>
              <a:t>Slide </a:t>
            </a:r>
            <a:fld id="{A9C0966F-FF4E-453D-A652-D2F3414DF627}" type="slidenum">
              <a:rPr lang="en-US" smtClean="0"/>
              <a:pPr/>
              <a:t>3</a:t>
            </a:fld>
            <a:endParaRPr lang="en-US" smtClean="0"/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r>
              <a:rPr lang="en-US" dirty="0" smtClean="0"/>
              <a:t>Editors Meeting </a:t>
            </a:r>
            <a:r>
              <a:rPr lang="en-US" altLang="en-US" dirty="0"/>
              <a:t>–</a:t>
            </a:r>
            <a:r>
              <a:rPr lang="en-US" dirty="0" smtClean="0"/>
              <a:t> July 2015</a:t>
            </a:r>
            <a:br>
              <a:rPr lang="en-US" dirty="0" smtClean="0"/>
            </a:br>
            <a:r>
              <a:rPr lang="en-US" dirty="0" smtClean="0"/>
              <a:t>Chairs: Peter Ecclesine, Adrian Stephens</a:t>
            </a:r>
          </a:p>
        </p:txBody>
      </p:sp>
      <p:sp>
        <p:nvSpPr>
          <p:cNvPr id="17413" name="Footer Placeholder 5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n-US" smtClean="0"/>
              <a:t>D. Stanley, HP-Aruba Networks</a:t>
            </a:r>
          </a:p>
        </p:txBody>
      </p:sp>
      <p:sp>
        <p:nvSpPr>
          <p:cNvPr id="17414" name="Date Placeholder 5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July 2015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85800" y="1905000"/>
            <a:ext cx="8001000" cy="4191000"/>
          </a:xfrm>
        </p:spPr>
        <p:txBody>
          <a:bodyPr/>
          <a:lstStyle/>
          <a:p>
            <a:r>
              <a:rPr lang="en-US" dirty="0"/>
              <a:t>Roll Call / Contacts / Reflector</a:t>
            </a:r>
          </a:p>
          <a:p>
            <a:r>
              <a:rPr lang="en-US" dirty="0"/>
              <a:t>Go round table and get brief status report</a:t>
            </a:r>
          </a:p>
          <a:p>
            <a:r>
              <a:rPr lang="en-US" dirty="0"/>
              <a:t>ANA Status / Process / What is administered</a:t>
            </a:r>
          </a:p>
          <a:p>
            <a:r>
              <a:rPr lang="en-US" dirty="0"/>
              <a:t>Numbering Alignment process / Spreadsheet</a:t>
            </a:r>
          </a:p>
          <a:p>
            <a:r>
              <a:rPr lang="en-US" dirty="0"/>
              <a:t>MDR Status</a:t>
            </a:r>
          </a:p>
          <a:p>
            <a:r>
              <a:rPr lang="en-US" dirty="0"/>
              <a:t>Amendment Ordering / Draft Snapshots</a:t>
            </a:r>
          </a:p>
          <a:p>
            <a:r>
              <a:rPr lang="en-US" dirty="0"/>
              <a:t>Style Guide for 802.11 </a:t>
            </a:r>
          </a:p>
          <a:p>
            <a:r>
              <a:rPr lang="en-US" dirty="0"/>
              <a:t>Editor backup practices</a:t>
            </a:r>
          </a:p>
        </p:txBody>
      </p:sp>
    </p:spTree>
    <p:extLst>
      <p:ext uri="{BB962C8B-B14F-4D97-AF65-F5344CB8AC3E}">
        <p14:creationId xmlns:p14="http://schemas.microsoft.com/office/powerpoint/2010/main" val="146116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838200"/>
            <a:ext cx="7772400" cy="6096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802.11 ARC – July 2015</a:t>
            </a:r>
            <a:br>
              <a:rPr lang="en-US" altLang="en-US" dirty="0" smtClean="0"/>
            </a:br>
            <a:r>
              <a:rPr lang="en-US" altLang="en-US" dirty="0" smtClean="0"/>
              <a:t>Chair: Mark Hamilton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idx="1"/>
          </p:nvPr>
        </p:nvSpPr>
        <p:spPr>
          <a:xfrm>
            <a:off x="609600" y="1600200"/>
            <a:ext cx="8305800" cy="4800600"/>
          </a:xfrm>
        </p:spPr>
        <p:txBody>
          <a:bodyPr/>
          <a:lstStyle/>
          <a:p>
            <a:pPr marL="342900" lvl="2" indent="-342900">
              <a:lnSpc>
                <a:spcPct val="80000"/>
              </a:lnSpc>
            </a:pPr>
            <a:r>
              <a:rPr lang="en-US" altLang="en-US" sz="2400" b="1" dirty="0"/>
              <a:t>802.11 as a component </a:t>
            </a:r>
            <a:r>
              <a:rPr lang="en-US" altLang="en-US" sz="2400" dirty="0"/>
              <a:t>- </a:t>
            </a:r>
            <a:r>
              <a:rPr lang="en-US" altLang="en-US" sz="2400" b="1" i="1" dirty="0">
                <a:solidFill>
                  <a:srgbClr val="FF0000"/>
                </a:solidFill>
              </a:rPr>
              <a:t>TUTORIAL TONIGHT</a:t>
            </a:r>
            <a:r>
              <a:rPr lang="en-US" altLang="en-US" sz="2400" dirty="0">
                <a:solidFill>
                  <a:srgbClr val="FF0000"/>
                </a:solidFill>
              </a:rPr>
              <a:t>  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Can/should implementations use 802.11 as a “plug in”: </a:t>
            </a:r>
            <a:r>
              <a:rPr lang="en-US" altLang="en-US" dirty="0">
                <a:hlinkClick r:id="rId3"/>
              </a:rPr>
              <a:t>11-15-0593-02-0arc-802-11-as-a-component.ppt</a:t>
            </a:r>
            <a:endParaRPr lang="en-US" altLang="en-US" dirty="0"/>
          </a:p>
          <a:p>
            <a:pPr>
              <a:lnSpc>
                <a:spcPct val="80000"/>
              </a:lnSpc>
            </a:pPr>
            <a:r>
              <a:rPr lang="en-US" altLang="en-US" dirty="0">
                <a:ea typeface="MS PGothic" pitchFamily="34" charset="-128"/>
              </a:rPr>
              <a:t>MIB attributes Design Pattern</a:t>
            </a:r>
          </a:p>
          <a:p>
            <a:pPr lvl="1">
              <a:lnSpc>
                <a:spcPct val="80000"/>
              </a:lnSpc>
            </a:pPr>
            <a:r>
              <a:rPr lang="en-US" altLang="en-US" dirty="0">
                <a:ea typeface="MS PGothic" pitchFamily="34" charset="-128"/>
              </a:rPr>
              <a:t>Nearly complete. Start to get feedback/give guidance to upcoming amendments (</a:t>
            </a:r>
            <a:r>
              <a:rPr lang="en-US" altLang="en-US" dirty="0" err="1">
                <a:ea typeface="MS PGothic" pitchFamily="34" charset="-128"/>
              </a:rPr>
              <a:t>ai</a:t>
            </a:r>
            <a:r>
              <a:rPr lang="en-US" altLang="en-US" dirty="0">
                <a:ea typeface="MS PGothic" pitchFamily="34" charset="-128"/>
              </a:rPr>
              <a:t>, ah, </a:t>
            </a:r>
            <a:r>
              <a:rPr lang="en-US" altLang="en-US" dirty="0" err="1">
                <a:ea typeface="MS PGothic" pitchFamily="34" charset="-128"/>
              </a:rPr>
              <a:t>aq</a:t>
            </a:r>
            <a:r>
              <a:rPr lang="en-US" altLang="en-US" dirty="0">
                <a:ea typeface="MS PGothic" pitchFamily="34" charset="-128"/>
              </a:rPr>
              <a:t>, </a:t>
            </a:r>
            <a:r>
              <a:rPr lang="en-US" altLang="en-US" dirty="0" err="1">
                <a:ea typeface="MS PGothic" pitchFamily="34" charset="-128"/>
              </a:rPr>
              <a:t>aj</a:t>
            </a:r>
            <a:r>
              <a:rPr lang="en-US" altLang="en-US" dirty="0">
                <a:ea typeface="MS PGothic" pitchFamily="34" charset="-128"/>
              </a:rPr>
              <a:t>, </a:t>
            </a:r>
            <a:r>
              <a:rPr lang="en-US" altLang="en-US" dirty="0" err="1">
                <a:ea typeface="MS PGothic" pitchFamily="34" charset="-128"/>
              </a:rPr>
              <a:t>ak</a:t>
            </a:r>
            <a:r>
              <a:rPr lang="en-US" altLang="en-US" dirty="0">
                <a:ea typeface="MS PGothic" pitchFamily="34" charset="-128"/>
              </a:rPr>
              <a:t>). </a:t>
            </a:r>
            <a:r>
              <a:rPr lang="en-US" altLang="en-US" dirty="0">
                <a:ea typeface="MS PGothic" pitchFamily="34" charset="-128"/>
                <a:hlinkClick r:id="rId4"/>
              </a:rPr>
              <a:t>11-15-0355-02-0arc-mib-truthvalue-usage-patterns.docx</a:t>
            </a:r>
            <a:r>
              <a:rPr lang="en-US" altLang="en-US" dirty="0">
                <a:ea typeface="MS PGothic" pitchFamily="34" charset="-128"/>
              </a:rPr>
              <a:t> </a:t>
            </a:r>
          </a:p>
          <a:p>
            <a:pPr>
              <a:lnSpc>
                <a:spcPct val="80000"/>
              </a:lnSpc>
            </a:pPr>
            <a:r>
              <a:rPr lang="en-US" altLang="en-US" dirty="0"/>
              <a:t>Clause 5 (Figure 5-1, et al) architecture</a:t>
            </a:r>
          </a:p>
          <a:p>
            <a:pPr lvl="1">
              <a:lnSpc>
                <a:spcPct val="80000"/>
              </a:lnSpc>
            </a:pPr>
            <a:r>
              <a:rPr lang="en-US" altLang="en-US" dirty="0"/>
              <a:t>Updates to 11-13/115, from May review. </a:t>
            </a:r>
            <a:r>
              <a:rPr lang="en-US" altLang="en-US" dirty="0">
                <a:hlinkClick r:id="rId5"/>
              </a:rPr>
              <a:t>11-15-0540-00-0arc-updates-to-revmc-5-1-5.docx</a:t>
            </a:r>
            <a:r>
              <a:rPr lang="en-US" altLang="en-US" dirty="0"/>
              <a:t> </a:t>
            </a:r>
          </a:p>
          <a:p>
            <a:pPr>
              <a:lnSpc>
                <a:spcPct val="80000"/>
              </a:lnSpc>
            </a:pPr>
            <a:r>
              <a:rPr lang="en-US" altLang="en-US" dirty="0"/>
              <a:t>AP/DS architecture (for 802.11 </a:t>
            </a:r>
            <a:r>
              <a:rPr lang="en-US" altLang="en-US" dirty="0" err="1"/>
              <a:t>REVmc</a:t>
            </a:r>
            <a:r>
              <a:rPr lang="en-US" altLang="en-US" dirty="0"/>
              <a:t>):</a:t>
            </a:r>
            <a:r>
              <a:rPr lang="en-US" altLang="en-US" b="0" dirty="0"/>
              <a:t> </a:t>
            </a:r>
          </a:p>
          <a:p>
            <a:pPr lvl="1" eaLnBrk="1" hangingPunct="1">
              <a:lnSpc>
                <a:spcPct val="80000"/>
              </a:lnSpc>
            </a:pPr>
            <a:r>
              <a:rPr lang="en-US" altLang="en-US" i="1" dirty="0"/>
              <a:t>An AP doesn’t have a MAC SAP?!?:  </a:t>
            </a:r>
            <a:r>
              <a:rPr lang="en-US" altLang="en-US" dirty="0">
                <a:hlinkClick r:id="rId6"/>
              </a:rPr>
              <a:t>https://mentor.ieee.org/802.11/dcn/15/11-15-0540-01-0arc-updates-to-revmc-5-1-5.docx</a:t>
            </a:r>
            <a:r>
              <a:rPr lang="en-US" altLang="en-US" dirty="0"/>
              <a:t> 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/>
              <a:t>Review/Discussion of 802.1AC draft and ballot comments</a:t>
            </a:r>
          </a:p>
          <a:p>
            <a:pPr eaLnBrk="1" hangingPunct="1">
              <a:lnSpc>
                <a:spcPct val="80000"/>
              </a:lnSpc>
            </a:pPr>
            <a:r>
              <a:rPr lang="en-US" altLang="en-US" dirty="0">
                <a:ea typeface="MS PGothic" pitchFamily="34" charset="-128"/>
              </a:rPr>
              <a:t>Joint session Thurs AM1 with </a:t>
            </a:r>
            <a:r>
              <a:rPr lang="en-US" altLang="en-US" dirty="0" err="1">
                <a:ea typeface="MS PGothic" pitchFamily="34" charset="-128"/>
              </a:rPr>
              <a:t>Tgak</a:t>
            </a:r>
            <a:r>
              <a:rPr lang="en-US" altLang="en-US" dirty="0">
                <a:ea typeface="MS PGothic" pitchFamily="34" charset="-128"/>
              </a:rPr>
              <a:t>/802.1</a:t>
            </a:r>
          </a:p>
          <a:p>
            <a:pPr marL="685800" lvl="2" indent="-342900" eaLnBrk="1" hangingPunct="1">
              <a:lnSpc>
                <a:spcPct val="80000"/>
              </a:lnSpc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13316" name="Date Placeholder 3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968375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2015</a:t>
            </a:r>
            <a:endParaRPr lang="en-US" altLang="en-US" sz="1800" dirty="0" smtClean="0"/>
          </a:p>
        </p:txBody>
      </p:sp>
      <p:sp>
        <p:nvSpPr>
          <p:cNvPr id="133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69100" y="6475413"/>
            <a:ext cx="1774825" cy="18415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HP-Aruba Networks</a:t>
            </a:r>
          </a:p>
        </p:txBody>
      </p:sp>
      <p:sp>
        <p:nvSpPr>
          <p:cNvPr id="13318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Slide </a:t>
            </a:r>
            <a:fld id="{344B080B-AAF0-4B6B-9761-A4B57386F867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200" b="0" smtClean="0"/>
          </a:p>
        </p:txBody>
      </p:sp>
    </p:spTree>
    <p:extLst>
      <p:ext uri="{BB962C8B-B14F-4D97-AF65-F5344CB8AC3E}">
        <p14:creationId xmlns:p14="http://schemas.microsoft.com/office/powerpoint/2010/main" val="134722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9906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PAR SC –  </a:t>
            </a:r>
            <a:r>
              <a:rPr lang="en-US" altLang="en-US" dirty="0" smtClean="0"/>
              <a:t>Jul</a:t>
            </a:r>
            <a:r>
              <a:rPr lang="en-US" altLang="en-US" dirty="0" smtClean="0"/>
              <a:t>y </a:t>
            </a:r>
            <a:r>
              <a:rPr lang="en-US" altLang="en-US" dirty="0" smtClean="0"/>
              <a:t>2015</a:t>
            </a:r>
            <a:br>
              <a:rPr lang="en-US" altLang="en-US" dirty="0" smtClean="0"/>
            </a:br>
            <a:r>
              <a:rPr lang="en-US" altLang="en-US" sz="2800" b="0" dirty="0">
                <a:ea typeface="ＭＳ Ｐゴシック" pitchFamily="34" charset="-128"/>
              </a:rPr>
              <a:t>P</a:t>
            </a:r>
            <a:r>
              <a:rPr lang="en-US" altLang="ja-JP" sz="2800" b="0" dirty="0" smtClean="0">
                <a:ea typeface="ＭＳ Ｐゴシック" pitchFamily="34" charset="-128"/>
              </a:rPr>
              <a:t>roject Authorization Request </a:t>
            </a:r>
            <a:r>
              <a:rPr lang="en-US" altLang="en-US" dirty="0" smtClean="0"/>
              <a:t/>
            </a:r>
            <a:br>
              <a:rPr lang="en-US" altLang="en-US" dirty="0" smtClean="0"/>
            </a:br>
            <a:r>
              <a:rPr lang="en-US" altLang="en-US" dirty="0" smtClean="0"/>
              <a:t>Chair: Jon Rosdahl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HP-Aruba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400" dirty="0"/>
              <a:t>Review of Proposed 802 PAR documents   -- </a:t>
            </a:r>
            <a:r>
              <a:rPr lang="en-US" sz="1400" dirty="0"/>
              <a:t>Jul  12-17, Waikoloa, Hawaii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802.1CM- Standard: Time-Sensitive Networking for </a:t>
            </a:r>
            <a:r>
              <a:rPr lang="en-US" sz="1400" dirty="0" err="1"/>
              <a:t>Fronthaul</a:t>
            </a:r>
            <a:r>
              <a:rPr lang="en-US" sz="1400" dirty="0"/>
              <a:t>, </a:t>
            </a:r>
            <a:r>
              <a:rPr lang="en-US" sz="1400" dirty="0">
                <a:hlinkClick r:id="rId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4"/>
              </a:rPr>
              <a:t>CSD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802.1Qcl- Amendment, YANG Data Model, </a:t>
            </a:r>
            <a:r>
              <a:rPr lang="en-US" sz="1400" dirty="0">
                <a:hlinkClick r:id="rId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6"/>
              </a:rPr>
              <a:t>CSD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802.1Qcn- Amendment, VSI/VDP extensions for NVO3, </a:t>
            </a:r>
            <a:r>
              <a:rPr lang="en-US" sz="1400" dirty="0">
                <a:hlinkClick r:id="rId7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8"/>
              </a:rPr>
              <a:t>CSD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802.1Xck- Amendment,  YANG Data Model, </a:t>
            </a:r>
            <a:r>
              <a:rPr lang="en-US" sz="1400" dirty="0">
                <a:hlinkClick r:id="rId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0"/>
              </a:rPr>
              <a:t>CSD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802.3bq- Amendment, Addition of 25GBASE, </a:t>
            </a:r>
            <a:r>
              <a:rPr lang="en-US" sz="1400" dirty="0">
                <a:hlinkClick r:id="rId11"/>
              </a:rPr>
              <a:t>PAR Modification Request</a:t>
            </a:r>
            <a:r>
              <a:rPr lang="en-US" sz="1400" dirty="0"/>
              <a:t> and </a:t>
            </a:r>
            <a:r>
              <a:rPr lang="en-US" sz="1400" dirty="0">
                <a:hlinkClick r:id="rId12"/>
              </a:rPr>
              <a:t>CSD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802.11az- Amendment: Positioning Enhancements, </a:t>
            </a:r>
            <a:r>
              <a:rPr lang="en-US" sz="1400" dirty="0">
                <a:hlinkClick r:id="rId13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4"/>
              </a:rPr>
              <a:t>CSD</a:t>
            </a:r>
            <a:r>
              <a:rPr lang="en-US" sz="1400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802.15.3- Revision, </a:t>
            </a:r>
            <a:r>
              <a:rPr lang="en-US" sz="1400" dirty="0">
                <a:hlinkClick r:id="rId15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16"/>
              </a:rPr>
              <a:t>CSD</a:t>
            </a:r>
            <a:r>
              <a:rPr lang="en-US" sz="1400" dirty="0"/>
              <a:t> 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802.15.9- Amendment, Recommended Practice for Transport of Key Management Protocol (KMP) Datagrams, </a:t>
            </a:r>
            <a:r>
              <a:rPr lang="en-US" sz="1400" dirty="0">
                <a:hlinkClick r:id="rId17"/>
              </a:rPr>
              <a:t>PAR Modification</a:t>
            </a:r>
            <a:r>
              <a:rPr lang="en-US" sz="1400" dirty="0"/>
              <a:t> and </a:t>
            </a:r>
            <a:r>
              <a:rPr lang="en-US" sz="1400" dirty="0">
                <a:hlinkClick r:id="rId18"/>
              </a:rPr>
              <a:t>5C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 802.19.1a - Amendment, Coexistence Methods for geo-location capable devices operating under general authorization, </a:t>
            </a:r>
            <a:r>
              <a:rPr lang="en-US" sz="1400" dirty="0">
                <a:hlinkClick r:id="rId19"/>
              </a:rPr>
              <a:t>PAR</a:t>
            </a:r>
            <a:r>
              <a:rPr lang="en-US" sz="1400" dirty="0"/>
              <a:t> and </a:t>
            </a:r>
            <a:r>
              <a:rPr lang="en-US" sz="1400" dirty="0">
                <a:hlinkClick r:id="rId20"/>
              </a:rPr>
              <a:t>CSD</a:t>
            </a:r>
            <a:r>
              <a:rPr lang="en-US" sz="1400" dirty="0"/>
              <a:t>. </a:t>
            </a:r>
            <a:r>
              <a:rPr lang="en-US" sz="1400" dirty="0">
                <a:hlinkClick r:id="rId21"/>
              </a:rPr>
              <a:t> </a:t>
            </a:r>
            <a:endParaRPr lang="en-US" sz="1400" dirty="0"/>
          </a:p>
          <a:p>
            <a:pPr marL="914400" lvl="1" indent="-457200">
              <a:buFont typeface="+mj-lt"/>
              <a:buAutoNum type="arabicPeriod"/>
            </a:pPr>
            <a:r>
              <a:rPr lang="en-US" sz="1400" dirty="0"/>
              <a:t>Privacy Recommendation EC Study Group - Recommended Practice, Privacy Considerations for IEEE 802 Technologies, </a:t>
            </a:r>
            <a:r>
              <a:rPr lang="en-US" sz="1400" dirty="0">
                <a:hlinkClick r:id="rId22"/>
              </a:rPr>
              <a:t>PAR (pdf)</a:t>
            </a:r>
            <a:r>
              <a:rPr lang="en-US" sz="1400" dirty="0"/>
              <a:t> and </a:t>
            </a:r>
            <a:r>
              <a:rPr lang="en-US" sz="1400" dirty="0">
                <a:hlinkClick r:id="rId23"/>
              </a:rPr>
              <a:t>PAR / CSD (</a:t>
            </a:r>
            <a:r>
              <a:rPr lang="en-US" sz="1400" dirty="0" err="1">
                <a:hlinkClick r:id="rId23"/>
              </a:rPr>
              <a:t>PPTx</a:t>
            </a:r>
            <a:r>
              <a:rPr lang="en-US" sz="1400" dirty="0">
                <a:hlinkClick r:id="rId23"/>
              </a:rPr>
              <a:t>)</a:t>
            </a:r>
            <a:endParaRPr lang="en-US" sz="1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en-US" sz="1400" dirty="0"/>
              <a:t>Meeting times: Monday PM2, Tuesday AM2, Thursday AM</a:t>
            </a:r>
            <a:r>
              <a:rPr lang="en-US" altLang="en-US" sz="1100" dirty="0"/>
              <a:t>2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1400" b="1" dirty="0" smtClean="0"/>
              <a:t>Submission </a:t>
            </a:r>
            <a:r>
              <a:rPr lang="en-US" altLang="en-US" sz="1400" b="1" dirty="0"/>
              <a:t>deadlines are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 smtClean="0"/>
              <a:t>WG </a:t>
            </a:r>
            <a:r>
              <a:rPr lang="en-US" sz="1200" dirty="0"/>
              <a:t>PAR submission to 802 EC:        </a:t>
            </a:r>
            <a:r>
              <a:rPr lang="en-US" sz="1200" dirty="0" smtClean="0"/>
              <a:t>13 June </a:t>
            </a:r>
            <a:r>
              <a:rPr lang="en-US" sz="1200" dirty="0"/>
              <a:t>2015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WG PAR Submission to </a:t>
            </a:r>
            <a:r>
              <a:rPr lang="en-US" sz="1200" dirty="0" err="1"/>
              <a:t>NesCom</a:t>
            </a:r>
            <a:r>
              <a:rPr lang="en-US" sz="1200" dirty="0"/>
              <a:t>:     </a:t>
            </a:r>
            <a:r>
              <a:rPr lang="en-US" sz="1200" dirty="0" smtClean="0"/>
              <a:t>24 July </a:t>
            </a:r>
            <a:r>
              <a:rPr lang="en-US" sz="1200" dirty="0"/>
              <a:t>2015 (for </a:t>
            </a:r>
            <a:r>
              <a:rPr lang="en-US" sz="1200" dirty="0" err="1"/>
              <a:t>NesCom</a:t>
            </a:r>
            <a:r>
              <a:rPr lang="en-US" sz="1200" dirty="0"/>
              <a:t> </a:t>
            </a:r>
            <a:r>
              <a:rPr lang="en-US" sz="1200" dirty="0" smtClean="0"/>
              <a:t>Sept </a:t>
            </a:r>
            <a:r>
              <a:rPr lang="en-US" sz="1200" dirty="0"/>
              <a:t>F2F meeting)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200" dirty="0"/>
              <a:t>WG PAR Submission to </a:t>
            </a:r>
            <a:r>
              <a:rPr lang="en-US" sz="1200" dirty="0" err="1"/>
              <a:t>NesCom</a:t>
            </a:r>
            <a:r>
              <a:rPr lang="en-US" sz="1200" dirty="0"/>
              <a:t>:      </a:t>
            </a:r>
            <a:r>
              <a:rPr lang="en-US" sz="1200" dirty="0" smtClean="0"/>
              <a:t>04 Sept </a:t>
            </a:r>
            <a:r>
              <a:rPr lang="en-US" sz="1200" dirty="0"/>
              <a:t>2015 (for  </a:t>
            </a:r>
            <a:r>
              <a:rPr lang="en-US" sz="1200" dirty="0" err="1"/>
              <a:t>NesCom</a:t>
            </a:r>
            <a:r>
              <a:rPr lang="en-US" sz="1200" dirty="0"/>
              <a:t> </a:t>
            </a:r>
            <a:r>
              <a:rPr lang="en-US" sz="1200" dirty="0" smtClean="0"/>
              <a:t>Oct 16th </a:t>
            </a:r>
            <a:r>
              <a:rPr lang="en-US" sz="1200" dirty="0" err="1"/>
              <a:t>Telecon</a:t>
            </a:r>
            <a:r>
              <a:rPr lang="en-US" sz="1200" dirty="0" smtClean="0"/>
              <a:t>)</a:t>
            </a:r>
          </a:p>
          <a:p>
            <a:pPr marL="742950" lvl="1" indent="-285750" eaLnBrk="1" hangingPunct="1">
              <a:buFont typeface="Arial" panose="020B0604020202020204" pitchFamily="34" charset="0"/>
              <a:buChar char="•"/>
            </a:pPr>
            <a:endParaRPr lang="en-US" altLang="en-US" sz="2000" dirty="0"/>
          </a:p>
        </p:txBody>
      </p:sp>
    </p:spTree>
    <p:extLst>
      <p:ext uri="{BB962C8B-B14F-4D97-AF65-F5344CB8AC3E}">
        <p14:creationId xmlns:p14="http://schemas.microsoft.com/office/powerpoint/2010/main" val="500070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4963"/>
            <a:ext cx="1579562" cy="276225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800" smtClean="0"/>
              <a:t>July 2015</a:t>
            </a:r>
          </a:p>
        </p:txBody>
      </p:sp>
      <p:sp>
        <p:nvSpPr>
          <p:cNvPr id="3075" name="Footer Placeholder 2"/>
          <p:cNvSpPr>
            <a:spLocks noGrp="1"/>
          </p:cNvSpPr>
          <p:nvPr>
            <p:ph type="ftr" sz="quarter" idx="11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D. Stanley, HP-Aruba Networks</a:t>
            </a:r>
          </a:p>
        </p:txBody>
      </p:sp>
      <p:sp>
        <p:nvSpPr>
          <p:cNvPr id="3076" name="Slide Number Placeholder 3"/>
          <p:cNvSpPr>
            <a:spLocks noGrp="1"/>
          </p:cNvSpPr>
          <p:nvPr>
            <p:ph type="sldNum" sz="quarter" idx="12"/>
          </p:nvPr>
        </p:nvSpPr>
        <p:spPr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ＭＳ Ｐゴシック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  <a:defRPr/>
            </a:pPr>
            <a:r>
              <a:rPr lang="en-US" altLang="en-US" sz="1200" b="0" smtClean="0"/>
              <a:t>Slide </a:t>
            </a:r>
            <a:fld id="{086251B7-C8EA-442D-BD80-86E018E74E7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  <a:defRPr/>
              </a:pPr>
              <a:t>6</a:t>
            </a:fld>
            <a:endParaRPr lang="en-US" altLang="en-US" sz="1200" b="0" smtClean="0"/>
          </a:p>
        </p:txBody>
      </p:sp>
      <p:sp>
        <p:nvSpPr>
          <p:cNvPr id="3077" name="Title 1"/>
          <p:cNvSpPr>
            <a:spLocks noGrp="1"/>
          </p:cNvSpPr>
          <p:nvPr>
            <p:ph type="title" idx="4294967295"/>
          </p:nvPr>
        </p:nvSpPr>
        <p:spPr>
          <a:xfrm>
            <a:off x="685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/>
              <a:t>IEEE </a:t>
            </a:r>
            <a:r>
              <a:rPr lang="en-US" altLang="en-US" dirty="0" smtClean="0"/>
              <a:t>802.11 Publicity SC– July 2015</a:t>
            </a:r>
            <a:r>
              <a:rPr lang="en-GB" dirty="0"/>
              <a:t/>
            </a:r>
            <a:br>
              <a:rPr lang="en-GB" dirty="0"/>
            </a:br>
            <a:r>
              <a:rPr lang="en-GB" dirty="0"/>
              <a:t>Chair: Stephen McCann</a:t>
            </a:r>
            <a:endParaRPr lang="en-US" altLang="en-US" sz="2000" b="0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2057400"/>
            <a:ext cx="7772400" cy="39624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Updated </a:t>
            </a:r>
            <a:r>
              <a:rPr lang="en-US" altLang="en-US" dirty="0"/>
              <a:t>scope of Publicity</a:t>
            </a:r>
          </a:p>
          <a:p>
            <a:pPr lvl="1"/>
            <a:r>
              <a:rPr lang="en-GB" altLang="en-US" dirty="0"/>
              <a:t>To produce IEEE 802.11 material for convention and educational purposes</a:t>
            </a:r>
          </a:p>
          <a:p>
            <a:pPr lvl="1"/>
            <a:endParaRPr lang="en-US" altLang="en-US" dirty="0"/>
          </a:p>
          <a:p>
            <a:r>
              <a:rPr lang="en-GB" altLang="en-US" dirty="0"/>
              <a:t>Plans for this week</a:t>
            </a:r>
          </a:p>
          <a:p>
            <a:pPr lvl="1"/>
            <a:r>
              <a:rPr lang="en-US" altLang="en-US" dirty="0"/>
              <a:t>Work on IEEE 802.11 25</a:t>
            </a:r>
            <a:r>
              <a:rPr lang="en-US" altLang="en-US" baseline="30000" dirty="0"/>
              <a:t>th</a:t>
            </a:r>
            <a:r>
              <a:rPr lang="en-US" altLang="en-US" dirty="0"/>
              <a:t> Anniversary Celebration Press Release</a:t>
            </a:r>
          </a:p>
          <a:p>
            <a:pPr lvl="1"/>
            <a:endParaRPr lang="en-US" altLang="en-US" dirty="0"/>
          </a:p>
          <a:p>
            <a:r>
              <a:rPr lang="en-GB" altLang="en-US" dirty="0"/>
              <a:t>Meeting:</a:t>
            </a:r>
          </a:p>
          <a:p>
            <a:pPr lvl="2"/>
            <a:r>
              <a:rPr lang="en-GB" altLang="en-US" sz="2000" dirty="0"/>
              <a:t>Thursday AM1</a:t>
            </a:r>
          </a:p>
          <a:p>
            <a:pPr lvl="2"/>
            <a:r>
              <a:rPr lang="en-GB" altLang="en-US" sz="2000" dirty="0"/>
              <a:t>Agenda 11-15/0737r1</a:t>
            </a:r>
          </a:p>
        </p:txBody>
      </p:sp>
    </p:spTree>
    <p:extLst>
      <p:ext uri="{BB962C8B-B14F-4D97-AF65-F5344CB8AC3E}">
        <p14:creationId xmlns:p14="http://schemas.microsoft.com/office/powerpoint/2010/main" val="2059624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4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066800"/>
          </a:xfrm>
        </p:spPr>
        <p:txBody>
          <a:bodyPr/>
          <a:lstStyle/>
          <a:p>
            <a:r>
              <a:rPr lang="en-US" altLang="en-US" dirty="0" smtClean="0"/>
              <a:t>Regulatory SC </a:t>
            </a:r>
            <a:r>
              <a:rPr lang="en-US" altLang="en-US" dirty="0"/>
              <a:t>– </a:t>
            </a:r>
            <a:r>
              <a:rPr lang="en-US" altLang="en-US" dirty="0" smtClean="0"/>
              <a:t>July 2015</a:t>
            </a:r>
            <a:br>
              <a:rPr lang="en-US" altLang="en-US" dirty="0" smtClean="0"/>
            </a:br>
            <a:r>
              <a:rPr lang="en-US" altLang="en-US" dirty="0"/>
              <a:t>Chair: Richard Kennedy</a:t>
            </a:r>
            <a:endParaRPr lang="en-US" altLang="en-US" dirty="0" smtClean="0"/>
          </a:p>
        </p:txBody>
      </p:sp>
      <p:sp>
        <p:nvSpPr>
          <p:cNvPr id="4099" name="Content Placeholder 6"/>
          <p:cNvSpPr>
            <a:spLocks noGrp="1"/>
          </p:cNvSpPr>
          <p:nvPr>
            <p:ph idx="1"/>
          </p:nvPr>
        </p:nvSpPr>
        <p:spPr>
          <a:xfrm>
            <a:off x="685800" y="1752600"/>
            <a:ext cx="7772400" cy="4495800"/>
          </a:xfrm>
        </p:spPr>
        <p:txBody>
          <a:bodyPr/>
          <a:lstStyle/>
          <a:p>
            <a:pPr eaLnBrk="1" hangingPunct="1"/>
            <a:r>
              <a:rPr lang="en-US" altLang="en-US" dirty="0"/>
              <a:t>Regulatory updates</a:t>
            </a:r>
          </a:p>
          <a:p>
            <a:r>
              <a:rPr lang="en-US" altLang="en-US" dirty="0" smtClean="0"/>
              <a:t>Updates </a:t>
            </a:r>
            <a:r>
              <a:rPr lang="en-US" altLang="en-US" dirty="0"/>
              <a:t>from ETSI TC BRAN and ERM TG11</a:t>
            </a:r>
          </a:p>
          <a:p>
            <a:pPr lvl="1"/>
            <a:r>
              <a:rPr lang="en-US" altLang="en-US" dirty="0"/>
              <a:t>LAA-LTE / 802.11 coexistence work progress</a:t>
            </a:r>
          </a:p>
          <a:p>
            <a:pPr lvl="1"/>
            <a:r>
              <a:rPr lang="en-US" altLang="en-US" dirty="0" smtClean="0"/>
              <a:t>RE-D </a:t>
            </a:r>
            <a:r>
              <a:rPr lang="en-US" altLang="en-US" dirty="0"/>
              <a:t>Day is coming!</a:t>
            </a:r>
          </a:p>
          <a:p>
            <a:r>
              <a:rPr lang="en-US" altLang="en-US" dirty="0"/>
              <a:t>Changing the approval and submittal process</a:t>
            </a:r>
          </a:p>
          <a:p>
            <a:pPr lvl="1"/>
            <a:r>
              <a:rPr lang="en-US" altLang="en-US" dirty="0"/>
              <a:t>Previous two FCC efforts approved by this group never made it to the FCC</a:t>
            </a:r>
          </a:p>
          <a:p>
            <a:pPr lvl="1"/>
            <a:r>
              <a:rPr lang="en-US" altLang="en-US" dirty="0"/>
              <a:t>What are our options for improved processing</a:t>
            </a:r>
            <a:r>
              <a:rPr lang="en-US" altLang="en-US" dirty="0" smtClean="0"/>
              <a:t>?</a:t>
            </a:r>
            <a:r>
              <a:rPr lang="en-US" altLang="en-US" dirty="0"/>
              <a:t> Can we still meet regulator deadlines?</a:t>
            </a:r>
          </a:p>
          <a:p>
            <a:pPr lvl="1"/>
            <a:r>
              <a:rPr lang="en-US" altLang="en-US" dirty="0" smtClean="0"/>
              <a:t>Consider </a:t>
            </a:r>
            <a:r>
              <a:rPr lang="en-US" altLang="en-US" dirty="0" smtClean="0"/>
              <a:t>alternate process of 802.11 WG 75% approval of communication directly to the FCC; requires majority of EC to </a:t>
            </a:r>
            <a:r>
              <a:rPr lang="en-US" altLang="en-US" dirty="0" smtClean="0"/>
              <a:t>object</a:t>
            </a:r>
            <a:endParaRPr lang="en-US" altLang="en-US" dirty="0"/>
          </a:p>
        </p:txBody>
      </p:sp>
      <p:sp>
        <p:nvSpPr>
          <p:cNvPr id="4100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3375"/>
            <a:ext cx="1554162" cy="276225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2015</a:t>
            </a:r>
            <a:endParaRPr lang="en-US" altLang="en-US" sz="1800"/>
          </a:p>
        </p:txBody>
      </p:sp>
      <p:sp>
        <p:nvSpPr>
          <p:cNvPr id="4101" name="Footer Placeholder 2"/>
          <p:cNvSpPr>
            <a:spLocks noGrp="1"/>
          </p:cNvSpPr>
          <p:nvPr>
            <p:ph type="ftr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HP-Aruba Networks</a:t>
            </a:r>
            <a:endParaRPr lang="en-US" altLang="en-US" sz="1200" b="0" dirty="0" smtClean="0"/>
          </a:p>
        </p:txBody>
      </p:sp>
      <p:sp>
        <p:nvSpPr>
          <p:cNvPr id="4102" name="Slide Number Placeholder 3"/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  <a:ea typeface="MS PGothic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EAA01C77-94EF-4B09-8D9D-D3666E62D27E}" type="slidenum">
              <a:rPr lang="en-US" altLang="en-US" sz="1200" b="0"/>
              <a:pPr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</p:spTree>
    <p:extLst>
      <p:ext uri="{BB962C8B-B14F-4D97-AF65-F5344CB8AC3E}">
        <p14:creationId xmlns:p14="http://schemas.microsoft.com/office/powerpoint/2010/main" val="380564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Date Placeholder 1"/>
          <p:cNvSpPr txBox="1">
            <a:spLocks noGrp="1"/>
          </p:cNvSpPr>
          <p:nvPr/>
        </p:nvSpPr>
        <p:spPr bwMode="auto">
          <a:xfrm>
            <a:off x="696913" y="334963"/>
            <a:ext cx="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 b="1">
              <a:latin typeface="Times New Roman" pitchFamily="18" charset="0"/>
            </a:endParaRPr>
          </a:p>
        </p:txBody>
      </p:sp>
      <p:sp>
        <p:nvSpPr>
          <p:cNvPr id="2051" name="Title 1"/>
          <p:cNvSpPr>
            <a:spLocks noGrp="1"/>
          </p:cNvSpPr>
          <p:nvPr>
            <p:ph type="title" idx="4294967295"/>
          </p:nvPr>
        </p:nvSpPr>
        <p:spPr>
          <a:xfrm>
            <a:off x="685800" y="762000"/>
            <a:ext cx="7772400" cy="685800"/>
          </a:xfrm>
        </p:spPr>
        <p:txBody>
          <a:bodyPr/>
          <a:lstStyle/>
          <a:p>
            <a:pPr eaLnBrk="1" hangingPunct="1"/>
            <a:r>
              <a:rPr lang="en-US" altLang="en-US" dirty="0" smtClean="0"/>
              <a:t>WNG SC –  July 2015</a:t>
            </a:r>
            <a:br>
              <a:rPr lang="en-US" altLang="en-US" dirty="0" smtClean="0"/>
            </a:br>
            <a:r>
              <a:rPr lang="en-US" altLang="en-US" dirty="0" smtClean="0"/>
              <a:t>Chair: Clint Chaplin, V-C Jim Lansford</a:t>
            </a:r>
            <a:endParaRPr lang="en-US" altLang="en-US" sz="3600" dirty="0" smtClean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July 2015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D. Stanley, HP-Aruba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Slide </a:t>
            </a:r>
            <a:fld id="{5FCC6E19-2015-45BF-A8A5-59D0D5FE5F06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533400" y="2133600"/>
            <a:ext cx="83058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Review of objectives</a:t>
            </a:r>
          </a:p>
          <a:p>
            <a:pPr marL="285750" indent="-285750" eaLnBrk="1" hangingPunct="1">
              <a:buFont typeface="Arial" panose="020B0604020202020204" pitchFamily="34" charset="0"/>
              <a:buChar char="•"/>
            </a:pPr>
            <a:r>
              <a:rPr lang="en-US" altLang="en-US" sz="2400" b="1" dirty="0" smtClean="0"/>
              <a:t>Tuesday AM1 (08:00-10:00)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Traffic </a:t>
            </a:r>
            <a:r>
              <a:rPr lang="en-US" altLang="en-US" sz="2000" dirty="0"/>
              <a:t>steering between 802.11 and LTE on Self-Organizing Networks use case from SEMAFOUR () – Thomas </a:t>
            </a:r>
            <a:r>
              <a:rPr lang="en-US" altLang="en-US" sz="2000" dirty="0" err="1" smtClean="0"/>
              <a:t>Kuerner</a:t>
            </a:r>
            <a:endParaRPr lang="en-US" altLang="en-US" sz="2000" dirty="0" smtClean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altLang="en-US" sz="2000" dirty="0" smtClean="0"/>
              <a:t>Integrated </a:t>
            </a:r>
            <a:r>
              <a:rPr lang="en-US" altLang="en-US" sz="2000" dirty="0"/>
              <a:t>Long Range Mode () - Tim Godfrey</a:t>
            </a:r>
          </a:p>
          <a:p>
            <a:pPr eaLnBrk="1" hangingPunct="1"/>
            <a:endParaRPr lang="en-US" altLang="en-US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1029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Date Placeholder 1"/>
          <p:cNvSpPr>
            <a:spLocks noGrp="1"/>
          </p:cNvSpPr>
          <p:nvPr>
            <p:ph type="dt" sz="quarter" idx="10"/>
          </p:nvPr>
        </p:nvSpPr>
        <p:spPr>
          <a:xfrm>
            <a:off x="696913" y="332601"/>
            <a:ext cx="968214" cy="276999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smtClean="0"/>
              <a:t>July 2015</a:t>
            </a:r>
            <a:endParaRPr lang="en-US" altLang="en-US" sz="1800" dirty="0" smtClean="0"/>
          </a:p>
        </p:txBody>
      </p:sp>
      <p:sp>
        <p:nvSpPr>
          <p:cNvPr id="1331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306966" y="6475413"/>
            <a:ext cx="2236959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smtClean="0"/>
              <a:t>D. Stanley, HP-Aruba Networks</a:t>
            </a:r>
            <a:endParaRPr lang="en-US" altLang="en-US" sz="1200" b="0" dirty="0" smtClean="0"/>
          </a:p>
        </p:txBody>
      </p:sp>
      <p:sp>
        <p:nvSpPr>
          <p:cNvPr id="133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393695" y="6475413"/>
            <a:ext cx="432811" cy="184666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0" dirty="0" smtClean="0"/>
              <a:t>Slide </a:t>
            </a:r>
            <a:fld id="{C2B8E0BA-5C64-4CE6-93F5-A99F7FE54CE1}" type="slidenum">
              <a:rPr lang="en-US" altLang="en-US" sz="1200" b="0" smtClean="0"/>
              <a:pPr>
                <a:spcBef>
                  <a:spcPct val="0"/>
                </a:spcBef>
                <a:buFontTx/>
                <a:buNone/>
              </a:pPr>
              <a:t>9</a:t>
            </a:fld>
            <a:endParaRPr lang="en-US" altLang="en-US" sz="1200" b="0" dirty="0" smtClean="0"/>
          </a:p>
        </p:txBody>
      </p:sp>
      <p:sp>
        <p:nvSpPr>
          <p:cNvPr id="13317" name="Title 1"/>
          <p:cNvSpPr>
            <a:spLocks noGrp="1"/>
          </p:cNvSpPr>
          <p:nvPr>
            <p:ph type="title" idx="4294967295"/>
          </p:nvPr>
        </p:nvSpPr>
        <p:spPr>
          <a:xfrm>
            <a:off x="304800" y="609600"/>
            <a:ext cx="7772400" cy="1066800"/>
          </a:xfrm>
        </p:spPr>
        <p:txBody>
          <a:bodyPr lIns="91440" tIns="45720" rIns="91440" bIns="45720"/>
          <a:lstStyle/>
          <a:p>
            <a:r>
              <a:rPr lang="en-US" altLang="en-US" dirty="0" smtClean="0"/>
              <a:t>IEEE 802 JTC1 SC – </a:t>
            </a:r>
            <a:r>
              <a:rPr lang="en-US" altLang="en-US" dirty="0" smtClean="0"/>
              <a:t>Jul</a:t>
            </a:r>
            <a:r>
              <a:rPr lang="en-US" altLang="en-US" dirty="0" smtClean="0"/>
              <a:t>y </a:t>
            </a:r>
            <a:r>
              <a:rPr lang="en-US" altLang="en-US" dirty="0" smtClean="0"/>
              <a:t>2015</a:t>
            </a:r>
            <a:br>
              <a:rPr lang="en-US" altLang="en-US" dirty="0" smtClean="0"/>
            </a:br>
            <a:r>
              <a:rPr lang="en-US" altLang="en-US" dirty="0"/>
              <a:t>Chair: Andrew Myles</a:t>
            </a:r>
            <a:endParaRPr lang="en-US" altLang="en-US" dirty="0" smtClean="0"/>
          </a:p>
        </p:txBody>
      </p:sp>
      <p:sp>
        <p:nvSpPr>
          <p:cNvPr id="3078" name="Content Placeholder 2"/>
          <p:cNvSpPr>
            <a:spLocks noGrp="1"/>
          </p:cNvSpPr>
          <p:nvPr>
            <p:ph idx="4294967295"/>
          </p:nvPr>
        </p:nvSpPr>
        <p:spPr>
          <a:xfrm>
            <a:off x="685800" y="1752600"/>
            <a:ext cx="8458200" cy="4343400"/>
          </a:xfrm>
        </p:spPr>
        <p:txBody>
          <a:bodyPr lIns="91440" tIns="45720" rIns="91440" bIns="45720"/>
          <a:lstStyle/>
          <a:p>
            <a:pPr marL="0" indent="0">
              <a:buFontTx/>
              <a:buNone/>
              <a:defRPr/>
            </a:pPr>
            <a:r>
              <a:rPr lang="en-AU" altLang="en-US" dirty="0"/>
              <a:t>The agenda items that will be addressed this week are:</a:t>
            </a:r>
          </a:p>
          <a:p>
            <a:pPr>
              <a:defRPr/>
            </a:pPr>
            <a:r>
              <a:rPr lang="en-AU" dirty="0"/>
              <a:t>Review extended goals</a:t>
            </a:r>
          </a:p>
          <a:p>
            <a:pPr lvl="1">
              <a:defRPr/>
            </a:pPr>
            <a:r>
              <a:rPr lang="en-AU" dirty="0"/>
              <a:t>Confirmed by 802 EC in Mar 2014</a:t>
            </a:r>
          </a:p>
          <a:p>
            <a:pPr>
              <a:defRPr/>
            </a:pPr>
            <a:r>
              <a:rPr lang="en-AU" dirty="0"/>
              <a:t>Review status of SC6 interactions</a:t>
            </a:r>
          </a:p>
          <a:p>
            <a:pPr lvl="1">
              <a:defRPr/>
            </a:pPr>
            <a:r>
              <a:rPr lang="en-AU" dirty="0"/>
              <a:t>Review liaisons of drafts to SC6</a:t>
            </a:r>
          </a:p>
          <a:p>
            <a:pPr lvl="1">
              <a:defRPr/>
            </a:pPr>
            <a:r>
              <a:rPr lang="en-AU" dirty="0"/>
              <a:t>Review notifications of projects to SC6</a:t>
            </a:r>
          </a:p>
          <a:p>
            <a:pPr lvl="1">
              <a:defRPr/>
            </a:pPr>
            <a:r>
              <a:rPr lang="en-AU" dirty="0"/>
              <a:t>Review status of FDIS ballots</a:t>
            </a:r>
          </a:p>
          <a:p>
            <a:pPr lvl="2">
              <a:defRPr/>
            </a:pPr>
            <a:r>
              <a:rPr lang="en-AU" dirty="0"/>
              <a:t>FDIS on 802.11ac/</a:t>
            </a:r>
            <a:r>
              <a:rPr lang="en-AU" dirty="0" err="1"/>
              <a:t>af</a:t>
            </a:r>
            <a:r>
              <a:rPr lang="en-AU" dirty="0"/>
              <a:t> closed on 11 July – awaiting results</a:t>
            </a:r>
          </a:p>
          <a:p>
            <a:pPr lvl="2">
              <a:defRPr/>
            </a:pPr>
            <a:r>
              <a:rPr lang="en-AU" dirty="0"/>
              <a:t>802.3.1 has completed entire process</a:t>
            </a:r>
          </a:p>
          <a:p>
            <a:pPr>
              <a:defRPr/>
            </a:pPr>
            <a:r>
              <a:rPr lang="en-AU" altLang="en-US" dirty="0"/>
              <a:t>Discuss various matters relating to Belgium SC6  meeting </a:t>
            </a:r>
          </a:p>
          <a:p>
            <a:pPr lvl="1">
              <a:defRPr/>
            </a:pPr>
            <a:r>
              <a:rPr lang="en-AU" dirty="0"/>
              <a:t>Review  outcomes</a:t>
            </a:r>
          </a:p>
          <a:p>
            <a:pPr lvl="2">
              <a:defRPr/>
            </a:pPr>
            <a:r>
              <a:rPr lang="en-AU" dirty="0"/>
              <a:t>Not much happened</a:t>
            </a:r>
          </a:p>
        </p:txBody>
      </p:sp>
    </p:spTree>
    <p:extLst>
      <p:ext uri="{BB962C8B-B14F-4D97-AF65-F5344CB8AC3E}">
        <p14:creationId xmlns:p14="http://schemas.microsoft.com/office/powerpoint/2010/main" val="4281789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315861</TotalTime>
  <Words>1475</Words>
  <Application>Microsoft Office PowerPoint</Application>
  <PresentationFormat>On-screen Show (4:3)</PresentationFormat>
  <Paragraphs>320</Paragraphs>
  <Slides>19</Slides>
  <Notes>19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1" baseType="lpstr">
      <vt:lpstr>Default Design</vt:lpstr>
      <vt:lpstr>Document</vt:lpstr>
      <vt:lpstr>WG11  Opening Report Snapshot slides 2015-07</vt:lpstr>
      <vt:lpstr>Abstract</vt:lpstr>
      <vt:lpstr>Editors Meeting – July 2015 Chairs: Peter Ecclesine, Adrian Stephens</vt:lpstr>
      <vt:lpstr>802.11 ARC – July 2015 Chair: Mark Hamilton</vt:lpstr>
      <vt:lpstr>PAR SC –  July 2015 Project Authorization Request  Chair: Jon Rosdahl</vt:lpstr>
      <vt:lpstr>IEEE 802.11 Publicity SC– July 2015 Chair: Stephen McCann</vt:lpstr>
      <vt:lpstr>Regulatory SC – July 2015 Chair: Richard Kennedy</vt:lpstr>
      <vt:lpstr>WNG SC –  July 2015 Chair: Clint Chaplin, V-C Jim Lansford</vt:lpstr>
      <vt:lpstr>IEEE 802 JTC1 SC – July 2015 Chair: Andrew Myles</vt:lpstr>
      <vt:lpstr>TGmc 802.11 Revision – July 2015 Chair: Dorothy Stanley</vt:lpstr>
      <vt:lpstr>IEEE 802.11ah  – July 2015 sub 1GHz PHY Chair: Yongho Seok</vt:lpstr>
      <vt:lpstr>IEEE 802.11 FILS TGai – July 2015 Fast Initial Link Setup  Chair: Hiroshi Mano</vt:lpstr>
      <vt:lpstr>IEEE 802.11aj – July 2015 China Millimeter Wave Chair: Xiaoming Peng</vt:lpstr>
      <vt:lpstr>Task Group 802.11ak – July 2015 Enhancements For Transit Links Within Bridged Networks Chair: Donald Eastlake</vt:lpstr>
      <vt:lpstr>IEEE 802.11aq – July 2015 Pre-Association Discovery Chair: Stephen McCann</vt:lpstr>
      <vt:lpstr>IEEE 802.11ax – July 2015 High Efficiency WLAN Chair: Osama Aboul-Magd </vt:lpstr>
      <vt:lpstr>IEEE 802.11ay  – July 2015 Next Generation 60GHz Chair: Edward Au (TBC) </vt:lpstr>
      <vt:lpstr>NGP SG – July 2015 Next Generation Positioning Study Group Chair: Jonathan Segev</vt:lpstr>
      <vt:lpstr>NGP SG – July 2015 Next Generation Positioning Study Group Chair: Jonathan Segev</vt:lpstr>
    </vt:vector>
  </TitlesOfParts>
  <Company>Aruba Networks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WG11 Opening Report Snapshot slides - January 2015</dc:title>
  <dc:creator>dstanley@arubanetworks.com;802.11CAC</dc:creator>
  <cp:lastModifiedBy>Dorothy Stanley</cp:lastModifiedBy>
  <cp:revision>3141</cp:revision>
  <cp:lastPrinted>2014-03-15T03:57:02Z</cp:lastPrinted>
  <dcterms:created xsi:type="dcterms:W3CDTF">1998-02-10T13:07:52Z</dcterms:created>
  <dcterms:modified xsi:type="dcterms:W3CDTF">2015-07-12T01:49:24Z</dcterms:modified>
</cp:coreProperties>
</file>