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0"/>
  </p:notesMasterIdLst>
  <p:handoutMasterIdLst>
    <p:handoutMasterId r:id="rId21"/>
  </p:handoutMasterIdLst>
  <p:sldIdLst>
    <p:sldId id="271" r:id="rId2"/>
    <p:sldId id="272" r:id="rId3"/>
    <p:sldId id="304" r:id="rId4"/>
    <p:sldId id="339" r:id="rId5"/>
    <p:sldId id="338" r:id="rId6"/>
    <p:sldId id="326" r:id="rId7"/>
    <p:sldId id="327" r:id="rId8"/>
    <p:sldId id="329" r:id="rId9"/>
    <p:sldId id="330" r:id="rId10"/>
    <p:sldId id="332" r:id="rId11"/>
    <p:sldId id="333" r:id="rId12"/>
    <p:sldId id="334" r:id="rId13"/>
    <p:sldId id="335" r:id="rId14"/>
    <p:sldId id="336" r:id="rId15"/>
    <p:sldId id="297" r:id="rId16"/>
    <p:sldId id="303" r:id="rId17"/>
    <p:sldId id="310" r:id="rId18"/>
    <p:sldId id="323" r:id="rId19"/>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73" autoAdjust="0"/>
    <p:restoredTop sz="86466" autoAdjust="0"/>
  </p:normalViewPr>
  <p:slideViewPr>
    <p:cSldViewPr>
      <p:cViewPr varScale="1">
        <p:scale>
          <a:sx n="57" d="100"/>
          <a:sy n="57" d="100"/>
        </p:scale>
        <p:origin x="-342"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49" d="100"/>
          <a:sy n="49" d="100"/>
        </p:scale>
        <p:origin x="-2028" y="-102"/>
      </p:cViewPr>
      <p:guideLst>
        <p:guide orient="horz" pos="2923"/>
        <p:guide pos="2184"/>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5597525" y="177800"/>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802.11-15/0741r0</a:t>
            </a:r>
            <a:endParaRPr lang="en-US"/>
          </a:p>
        </p:txBody>
      </p:sp>
      <p:sp>
        <p:nvSpPr>
          <p:cNvPr id="3075" name="Rectangle 3"/>
          <p:cNvSpPr>
            <a:spLocks noGrp="1" noChangeArrowheads="1"/>
          </p:cNvSpPr>
          <p:nvPr>
            <p:ph type="dt" sz="quarter" idx="1"/>
          </p:nvPr>
        </p:nvSpPr>
        <p:spPr bwMode="auto">
          <a:xfrm>
            <a:off x="695325" y="177800"/>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July 2015</a:t>
            </a:r>
            <a:endParaRPr lang="en-US"/>
          </a:p>
        </p:txBody>
      </p:sp>
      <p:sp>
        <p:nvSpPr>
          <p:cNvPr id="3076" name="Rectangle 4"/>
          <p:cNvSpPr>
            <a:spLocks noGrp="1" noChangeArrowheads="1"/>
          </p:cNvSpPr>
          <p:nvPr>
            <p:ph type="ftr" sz="quarter" idx="2"/>
          </p:nvPr>
        </p:nvSpPr>
        <p:spPr bwMode="auto">
          <a:xfrm>
            <a:off x="5851525" y="8982075"/>
            <a:ext cx="4667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a:t>Jon Rosdahl, CSR</a:t>
            </a:r>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smtClean="0"/>
            </a:lvl1pPr>
          </a:lstStyle>
          <a:p>
            <a:pPr>
              <a:defRPr/>
            </a:pPr>
            <a:r>
              <a:rPr lang="en-US"/>
              <a:t>Page </a:t>
            </a:r>
            <a:fld id="{9EAE64DA-2228-41CE-9098-6582A99B8B51}" type="slidenum">
              <a:rPr lang="en-US"/>
              <a:pPr>
                <a:defRPr/>
              </a:pPr>
              <a:t>‹#›</a:t>
            </a:fld>
            <a:endParaRPr lang="en-US"/>
          </a:p>
        </p:txBody>
      </p:sp>
      <p:sp>
        <p:nvSpPr>
          <p:cNvPr id="307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93738" y="8982075"/>
            <a:ext cx="711200" cy="182563"/>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413367080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5640388" y="98425"/>
            <a:ext cx="641350"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802.11-15/0741r0</a:t>
            </a:r>
            <a:endParaRPr lang="en-US"/>
          </a:p>
        </p:txBody>
      </p:sp>
      <p:sp>
        <p:nvSpPr>
          <p:cNvPr id="2051" name="Rectangle 3"/>
          <p:cNvSpPr>
            <a:spLocks noGrp="1" noChangeArrowheads="1"/>
          </p:cNvSpPr>
          <p:nvPr>
            <p:ph type="dt" idx="1"/>
          </p:nvPr>
        </p:nvSpPr>
        <p:spPr bwMode="auto">
          <a:xfrm>
            <a:off x="654050" y="98425"/>
            <a:ext cx="827088" cy="212725"/>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July 2015</a:t>
            </a:r>
            <a:endParaRPr lang="en-US"/>
          </a:p>
        </p:txBody>
      </p:sp>
      <p:sp>
        <p:nvSpPr>
          <p:cNvPr id="10244"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5357813" y="8985250"/>
            <a:ext cx="923925"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smtClean="0"/>
            </a:lvl5pPr>
          </a:lstStyle>
          <a:p>
            <a:pPr lvl="4">
              <a:defRPr/>
            </a:pPr>
            <a:r>
              <a:rPr lang="en-US"/>
              <a:t>Jon Rosdahl, CSR</a:t>
            </a:r>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a:t>Page </a:t>
            </a:r>
            <a:fld id="{F4F34E98-D62A-4186-8764-CE3AA6FA445F}" type="slidenum">
              <a:rPr lang="en-US"/>
              <a:pPr>
                <a:defRPr/>
              </a:pPr>
              <a:t>‹#›</a:t>
            </a:fld>
            <a:endParaRPr lang="en-US"/>
          </a:p>
        </p:txBody>
      </p:sp>
      <p:sp>
        <p:nvSpPr>
          <p:cNvPr id="2056" name="Rectangle 8"/>
          <p:cNvSpPr>
            <a:spLocks noChangeArrowheads="1"/>
          </p:cNvSpPr>
          <p:nvPr/>
        </p:nvSpPr>
        <p:spPr bwMode="auto">
          <a:xfrm>
            <a:off x="723900" y="8985250"/>
            <a:ext cx="711200" cy="182563"/>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367338016"/>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r>
              <a:rPr lang="en-US" smtClean="0"/>
              <a:t>doc.: IEEE 802.11-15/0741r0</a:t>
            </a:r>
            <a:endParaRPr lang="en-US"/>
          </a:p>
        </p:txBody>
      </p:sp>
      <p:sp>
        <p:nvSpPr>
          <p:cNvPr id="11267" name="Rectangle 3"/>
          <p:cNvSpPr>
            <a:spLocks noGrp="1" noChangeArrowheads="1"/>
          </p:cNvSpPr>
          <p:nvPr>
            <p:ph type="dt" sz="quarter" idx="1"/>
          </p:nvPr>
        </p:nvSpPr>
        <p:spPr>
          <a:noFill/>
        </p:spPr>
        <p:txBody>
          <a:bodyPr/>
          <a:lstStyle/>
          <a:p>
            <a:r>
              <a:rPr lang="en-US" smtClean="0"/>
              <a:t>July 2015</a:t>
            </a:r>
            <a:endParaRPr lang="en-US"/>
          </a:p>
        </p:txBody>
      </p:sp>
      <p:sp>
        <p:nvSpPr>
          <p:cNvPr id="11268" name="Rectangle 6"/>
          <p:cNvSpPr>
            <a:spLocks noGrp="1" noChangeArrowheads="1"/>
          </p:cNvSpPr>
          <p:nvPr>
            <p:ph type="ftr" sz="quarter" idx="4"/>
          </p:nvPr>
        </p:nvSpPr>
        <p:spPr>
          <a:noFill/>
        </p:spPr>
        <p:txBody>
          <a:bodyPr/>
          <a:lstStyle/>
          <a:p>
            <a:pPr lvl="4"/>
            <a:r>
              <a:rPr lang="en-US"/>
              <a:t>Jon Rosdahl, CSR</a:t>
            </a:r>
          </a:p>
        </p:txBody>
      </p:sp>
      <p:sp>
        <p:nvSpPr>
          <p:cNvPr id="11269" name="Rectangle 7"/>
          <p:cNvSpPr>
            <a:spLocks noGrp="1" noChangeArrowheads="1"/>
          </p:cNvSpPr>
          <p:nvPr>
            <p:ph type="sldNum" sz="quarter" idx="5"/>
          </p:nvPr>
        </p:nvSpPr>
        <p:spPr>
          <a:noFill/>
        </p:spPr>
        <p:txBody>
          <a:bodyPr/>
          <a:lstStyle/>
          <a:p>
            <a:r>
              <a:rPr lang="en-US"/>
              <a:t>Page </a:t>
            </a:r>
            <a:fld id="{6D0DD3B1-FAAC-4237-A86B-E499F2492F54}" type="slidenum">
              <a:rPr lang="en-US"/>
              <a:pPr/>
              <a:t>1</a:t>
            </a:fld>
            <a:endParaRPr lang="en-US"/>
          </a:p>
        </p:txBody>
      </p:sp>
      <p:sp>
        <p:nvSpPr>
          <p:cNvPr id="11270" name="Rectangle 2"/>
          <p:cNvSpPr>
            <a:spLocks noGrp="1" noRot="1" noChangeAspect="1" noChangeArrowheads="1" noTextEdit="1"/>
          </p:cNvSpPr>
          <p:nvPr>
            <p:ph type="sldImg"/>
          </p:nvPr>
        </p:nvSpPr>
        <p:spPr>
          <a:xfrm>
            <a:off x="1154113" y="701675"/>
            <a:ext cx="4625975" cy="3468688"/>
          </a:xfrm>
          <a:ln/>
        </p:spPr>
      </p:sp>
      <p:sp>
        <p:nvSpPr>
          <p:cNvPr id="112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r>
              <a:rPr lang="en-US" smtClean="0"/>
              <a:t>doc.: IEEE 802.11-15/0741r0</a:t>
            </a:r>
            <a:endParaRPr lang="en-US"/>
          </a:p>
        </p:txBody>
      </p:sp>
      <p:sp>
        <p:nvSpPr>
          <p:cNvPr id="12291" name="Rectangle 3"/>
          <p:cNvSpPr>
            <a:spLocks noGrp="1" noChangeArrowheads="1"/>
          </p:cNvSpPr>
          <p:nvPr>
            <p:ph type="dt" sz="quarter" idx="1"/>
          </p:nvPr>
        </p:nvSpPr>
        <p:spPr>
          <a:noFill/>
        </p:spPr>
        <p:txBody>
          <a:bodyPr/>
          <a:lstStyle/>
          <a:p>
            <a:r>
              <a:rPr lang="en-US" smtClean="0"/>
              <a:t>July 2015</a:t>
            </a:r>
            <a:endParaRPr lang="en-US"/>
          </a:p>
        </p:txBody>
      </p:sp>
      <p:sp>
        <p:nvSpPr>
          <p:cNvPr id="12292" name="Rectangle 6"/>
          <p:cNvSpPr>
            <a:spLocks noGrp="1" noChangeArrowheads="1"/>
          </p:cNvSpPr>
          <p:nvPr>
            <p:ph type="ftr" sz="quarter" idx="4"/>
          </p:nvPr>
        </p:nvSpPr>
        <p:spPr>
          <a:noFill/>
        </p:spPr>
        <p:txBody>
          <a:bodyPr/>
          <a:lstStyle/>
          <a:p>
            <a:pPr lvl="4"/>
            <a:r>
              <a:rPr lang="en-US"/>
              <a:t>Jon Rosdahl, CSR</a:t>
            </a:r>
          </a:p>
        </p:txBody>
      </p:sp>
      <p:sp>
        <p:nvSpPr>
          <p:cNvPr id="12293" name="Rectangle 7"/>
          <p:cNvSpPr>
            <a:spLocks noGrp="1" noChangeArrowheads="1"/>
          </p:cNvSpPr>
          <p:nvPr>
            <p:ph type="sldNum" sz="quarter" idx="5"/>
          </p:nvPr>
        </p:nvSpPr>
        <p:spPr>
          <a:noFill/>
        </p:spPr>
        <p:txBody>
          <a:bodyPr/>
          <a:lstStyle/>
          <a:p>
            <a:r>
              <a:rPr lang="en-US"/>
              <a:t>Page </a:t>
            </a:r>
            <a:fld id="{7A4FDB48-E15B-4B47-8687-1B7C1224EF6A}" type="slidenum">
              <a:rPr lang="en-US"/>
              <a:pPr/>
              <a:t>2</a:t>
            </a:fld>
            <a:endParaRPr lang="en-US"/>
          </a:p>
        </p:txBody>
      </p:sp>
      <p:sp>
        <p:nvSpPr>
          <p:cNvPr id="12294" name="Rectangle 2"/>
          <p:cNvSpPr>
            <a:spLocks noGrp="1" noRot="1" noChangeAspect="1" noChangeArrowheads="1" noTextEdit="1"/>
          </p:cNvSpPr>
          <p:nvPr>
            <p:ph type="sldImg"/>
          </p:nvPr>
        </p:nvSpPr>
        <p:spPr>
          <a:xfrm>
            <a:off x="1154113" y="701675"/>
            <a:ext cx="4625975" cy="3468688"/>
          </a:xfrm>
          <a:ln cap="flat"/>
        </p:spPr>
      </p:sp>
      <p:sp>
        <p:nvSpPr>
          <p:cNvPr id="12295" name="Rectangle 3"/>
          <p:cNvSpPr>
            <a:spLocks noGrp="1" noChangeArrowheads="1"/>
          </p:cNvSpPr>
          <p:nvPr>
            <p:ph type="body" idx="1"/>
          </p:nvPr>
        </p:nvSpPr>
        <p:spPr>
          <a:noFill/>
          <a:ln/>
        </p:spPr>
        <p:txBody>
          <a:bodyPr lIns="95250" rIns="95250"/>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a:xfrm>
            <a:off x="4095755" y="95706"/>
            <a:ext cx="2185983" cy="215444"/>
          </a:xfrm>
          <a:noFill/>
        </p:spPr>
        <p:txBody>
          <a:bodyPr/>
          <a:lstStyle/>
          <a:p>
            <a:r>
              <a:rPr lang="en-US" smtClean="0"/>
              <a:t>doc.: IEEE 802.11-15/0741r0</a:t>
            </a:r>
            <a:endParaRPr lang="en-US" smtClean="0"/>
          </a:p>
        </p:txBody>
      </p:sp>
      <p:sp>
        <p:nvSpPr>
          <p:cNvPr id="16387" name="Rectangle 3"/>
          <p:cNvSpPr>
            <a:spLocks noGrp="1" noChangeArrowheads="1"/>
          </p:cNvSpPr>
          <p:nvPr>
            <p:ph type="dt" sz="quarter" idx="1"/>
          </p:nvPr>
        </p:nvSpPr>
        <p:spPr>
          <a:xfrm>
            <a:off x="654050" y="95706"/>
            <a:ext cx="743537" cy="215444"/>
          </a:xfrm>
          <a:noFill/>
        </p:spPr>
        <p:txBody>
          <a:bodyPr/>
          <a:lstStyle/>
          <a:p>
            <a:r>
              <a:rPr lang="en-US" smtClean="0"/>
              <a:t>July 2015</a:t>
            </a:r>
            <a:endParaRPr lang="en-US" smtClean="0"/>
          </a:p>
        </p:txBody>
      </p:sp>
      <p:sp>
        <p:nvSpPr>
          <p:cNvPr id="16388" name="Rectangle 6"/>
          <p:cNvSpPr>
            <a:spLocks noGrp="1" noChangeArrowheads="1"/>
          </p:cNvSpPr>
          <p:nvPr>
            <p:ph type="ftr" sz="quarter" idx="4"/>
          </p:nvPr>
        </p:nvSpPr>
        <p:spPr>
          <a:xfrm>
            <a:off x="3652813" y="8985250"/>
            <a:ext cx="2628925" cy="184666"/>
          </a:xfrm>
          <a:noFill/>
        </p:spPr>
        <p:txBody>
          <a:bodyPr/>
          <a:lstStyle/>
          <a:p>
            <a:pPr lvl="4"/>
            <a:r>
              <a:rPr lang="en-US" smtClean="0"/>
              <a:t>Adrian Stephens, Intel Corporation</a:t>
            </a:r>
          </a:p>
        </p:txBody>
      </p:sp>
      <p:sp>
        <p:nvSpPr>
          <p:cNvPr id="16389" name="Rectangle 7"/>
          <p:cNvSpPr>
            <a:spLocks noGrp="1" noChangeArrowheads="1"/>
          </p:cNvSpPr>
          <p:nvPr>
            <p:ph type="sldNum" sz="quarter" idx="5"/>
          </p:nvPr>
        </p:nvSpPr>
        <p:spPr>
          <a:xfrm>
            <a:off x="3320211" y="8985250"/>
            <a:ext cx="415177" cy="184666"/>
          </a:xfrm>
          <a:noFill/>
        </p:spPr>
        <p:txBody>
          <a:bodyPr/>
          <a:lstStyle/>
          <a:p>
            <a:r>
              <a:rPr lang="en-US"/>
              <a:t>Page </a:t>
            </a:r>
            <a:fld id="{F4C40D65-693F-4421-826C-F0FBA86161ED}" type="slidenum">
              <a:rPr lang="en-US"/>
              <a:pPr/>
              <a:t>9</a:t>
            </a:fld>
            <a:endParaRPr lang="en-US"/>
          </a:p>
        </p:txBody>
      </p:sp>
      <p:sp>
        <p:nvSpPr>
          <p:cNvPr id="16390" name="Rectangle 2"/>
          <p:cNvSpPr>
            <a:spLocks noGrp="1" noRot="1" noChangeAspect="1" noChangeArrowheads="1" noTextEdit="1"/>
          </p:cNvSpPr>
          <p:nvPr>
            <p:ph type="sldImg"/>
          </p:nvPr>
        </p:nvSpPr>
        <p:spPr>
          <a:xfrm>
            <a:off x="1154113" y="701675"/>
            <a:ext cx="4625975" cy="3468688"/>
          </a:xfrm>
          <a:ln/>
        </p:spPr>
      </p:sp>
      <p:sp>
        <p:nvSpPr>
          <p:cNvPr id="16391"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hdr" sz="quarter"/>
          </p:nvPr>
        </p:nvSpPr>
        <p:spPr>
          <a:xfrm>
            <a:off x="4095755" y="95706"/>
            <a:ext cx="2185983" cy="215444"/>
          </a:xfrm>
          <a:noFill/>
        </p:spPr>
        <p:txBody>
          <a:bodyPr/>
          <a:lstStyle/>
          <a:p>
            <a:r>
              <a:rPr lang="en-US" smtClean="0"/>
              <a:t>doc.: IEEE 802.11-15/0741r0</a:t>
            </a:r>
            <a:endParaRPr lang="en-US" smtClean="0"/>
          </a:p>
        </p:txBody>
      </p:sp>
      <p:sp>
        <p:nvSpPr>
          <p:cNvPr id="20483" name="Rectangle 3"/>
          <p:cNvSpPr>
            <a:spLocks noGrp="1" noChangeArrowheads="1"/>
          </p:cNvSpPr>
          <p:nvPr>
            <p:ph type="dt" sz="quarter" idx="1"/>
          </p:nvPr>
        </p:nvSpPr>
        <p:spPr>
          <a:xfrm>
            <a:off x="654050" y="95706"/>
            <a:ext cx="743537" cy="215444"/>
          </a:xfrm>
          <a:noFill/>
        </p:spPr>
        <p:txBody>
          <a:bodyPr/>
          <a:lstStyle/>
          <a:p>
            <a:r>
              <a:rPr lang="en-US" smtClean="0"/>
              <a:t>July 2015</a:t>
            </a:r>
            <a:endParaRPr lang="en-US" smtClean="0"/>
          </a:p>
        </p:txBody>
      </p:sp>
      <p:sp>
        <p:nvSpPr>
          <p:cNvPr id="20484" name="Rectangle 6"/>
          <p:cNvSpPr>
            <a:spLocks noGrp="1" noChangeArrowheads="1"/>
          </p:cNvSpPr>
          <p:nvPr>
            <p:ph type="ftr" sz="quarter" idx="4"/>
          </p:nvPr>
        </p:nvSpPr>
        <p:spPr>
          <a:xfrm>
            <a:off x="3652813" y="8985250"/>
            <a:ext cx="2628925" cy="184666"/>
          </a:xfrm>
          <a:noFill/>
        </p:spPr>
        <p:txBody>
          <a:bodyPr/>
          <a:lstStyle/>
          <a:p>
            <a:pPr lvl="4"/>
            <a:r>
              <a:rPr lang="en-US" smtClean="0"/>
              <a:t>Adrian Stephens, Intel Corporation</a:t>
            </a:r>
          </a:p>
        </p:txBody>
      </p:sp>
      <p:sp>
        <p:nvSpPr>
          <p:cNvPr id="20485" name="Rectangle 7"/>
          <p:cNvSpPr>
            <a:spLocks noGrp="1" noChangeArrowheads="1"/>
          </p:cNvSpPr>
          <p:nvPr>
            <p:ph type="sldNum" sz="quarter" idx="5"/>
          </p:nvPr>
        </p:nvSpPr>
        <p:spPr>
          <a:xfrm>
            <a:off x="3320211" y="8985250"/>
            <a:ext cx="415177" cy="184666"/>
          </a:xfrm>
          <a:noFill/>
        </p:spPr>
        <p:txBody>
          <a:bodyPr/>
          <a:lstStyle/>
          <a:p>
            <a:r>
              <a:rPr lang="en-US"/>
              <a:t>Page </a:t>
            </a:r>
            <a:fld id="{C5F07510-7C93-4BC9-94B9-BB2AFDC6E14F}" type="slidenum">
              <a:rPr lang="en-US"/>
              <a:pPr/>
              <a:t>10</a:t>
            </a:fld>
            <a:endParaRPr lang="en-US"/>
          </a:p>
        </p:txBody>
      </p:sp>
      <p:sp>
        <p:nvSpPr>
          <p:cNvPr id="20486" name="Rectangle 2"/>
          <p:cNvSpPr>
            <a:spLocks noGrp="1" noRot="1" noChangeAspect="1" noChangeArrowheads="1" noTextEdit="1"/>
          </p:cNvSpPr>
          <p:nvPr>
            <p:ph type="sldImg"/>
          </p:nvPr>
        </p:nvSpPr>
        <p:spPr>
          <a:xfrm>
            <a:off x="1154113" y="701675"/>
            <a:ext cx="4625975" cy="3468688"/>
          </a:xfrm>
          <a:ln/>
        </p:spPr>
      </p:sp>
      <p:sp>
        <p:nvSpPr>
          <p:cNvPr id="20487" name="Rectangle 3"/>
          <p:cNvSpPr>
            <a:spLocks noGrp="1" noChangeArrowheads="1"/>
          </p:cNvSpPr>
          <p:nvPr>
            <p:ph type="body" idx="1"/>
          </p:nvPr>
        </p:nvSpPr>
        <p:spPr>
          <a:noFill/>
          <a:ln/>
        </p:spPr>
        <p:txBody>
          <a:bodyPr/>
          <a:lstStyle/>
          <a:p>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Jon Rosdahl (CSR)</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3794715A-9459-479D-A91A-AA0D18E717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Jon Rosdahl (CSR)</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BDAB140-1F37-41A1-86FB-23042E79CF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Jon Rosdahl (CSR)</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FD90922-50F1-4D9A-A0A0-0AA119072222}" type="slidenum">
              <a:rPr lang="en-US"/>
              <a:pPr>
                <a:defRPr/>
              </a:pPr>
              <a:t>‹#›</a:t>
            </a:fld>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10668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685800" y="1981200"/>
            <a:ext cx="7772400" cy="4114800"/>
          </a:xfrm>
        </p:spPr>
        <p:txBody>
          <a:bodyPr/>
          <a:lstStyle/>
          <a:p>
            <a:pPr lvl="0"/>
            <a:endParaRPr lang="en-US" noProof="0" dirty="0" smtClean="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Jon Rosdahl (CSR)</a:t>
            </a:r>
            <a:endParaRPr lang="en-US"/>
          </a:p>
        </p:txBody>
      </p:sp>
      <p:sp>
        <p:nvSpPr>
          <p:cNvPr id="6" name="Rectangle 6"/>
          <p:cNvSpPr>
            <a:spLocks noGrp="1" noChangeArrowheads="1"/>
          </p:cNvSpPr>
          <p:nvPr>
            <p:ph type="sldNum" sz="quarter" idx="12"/>
          </p:nvPr>
        </p:nvSpPr>
        <p:spPr>
          <a:ln/>
        </p:spPr>
        <p:txBody>
          <a:bodyPr/>
          <a:lstStyle>
            <a:lvl1pPr>
              <a:defRPr/>
            </a:lvl1pPr>
          </a:lstStyle>
          <a:p>
            <a:r>
              <a:rPr lang="en-US"/>
              <a:t>Slide </a:t>
            </a:r>
            <a:fld id="{FC3DC9EB-749B-4FE4-B66F-B34699F5F3F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381000"/>
            <a:ext cx="1512887" cy="276999"/>
          </a:xfrm>
          <a:ln/>
        </p:spPr>
        <p:txBody>
          <a:bodyPr/>
          <a:lstStyle>
            <a:lvl1pPr>
              <a:defRPr/>
            </a:lvl1pPr>
          </a:lstStyle>
          <a:p>
            <a:pPr>
              <a:defRPr/>
            </a:pPr>
            <a:r>
              <a:rPr lang="en-US" smtClean="0"/>
              <a:t>July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Jon Rosdahl (CSR)</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34B414-E725-475F-8EFC-03D12F3C5E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512887" cy="276999"/>
          </a:xfrm>
          <a:ln/>
        </p:spPr>
        <p:txBody>
          <a:bodyPr/>
          <a:lstStyle>
            <a:lvl1pPr>
              <a:defRPr/>
            </a:lvl1pPr>
          </a:lstStyle>
          <a:p>
            <a:pPr>
              <a:defRPr/>
            </a:pPr>
            <a:r>
              <a:rPr lang="en-US" smtClean="0"/>
              <a:t>July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a:t>Jon Rosdahl (CSR)</a:t>
            </a:r>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7DC20B9-232F-45E3-915F-318DA7AF099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Jon Rosdahl (CSR)</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3CAF4A0-171B-47A7-BAFF-76E509FBC4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a:t>Jon Rosdahl (CSR)</a:t>
            </a:r>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08CBE8C2-2801-4446-8A57-44AC89C9FB9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a:t>Jon Rosdahl (CSR)</a:t>
            </a:r>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5F1A9F3-FE6C-43A0-821F-45182110889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304800"/>
            <a:ext cx="1512887" cy="276999"/>
          </a:xfrm>
          <a:ln/>
        </p:spPr>
        <p:txBody>
          <a:bodyPr/>
          <a:lstStyle>
            <a:lvl1pPr>
              <a:defRPr/>
            </a:lvl1pPr>
          </a:lstStyle>
          <a:p>
            <a:pPr>
              <a:defRPr/>
            </a:pPr>
            <a:r>
              <a:rPr lang="en-US" smtClean="0"/>
              <a:t>July 2015</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a:t>Jon Rosdahl (CSR)</a:t>
            </a:r>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F8DB7B0-6F79-49ED-8154-EC3DF24343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673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Jon Rosdahl (CSR)</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FE0FAA6-9929-41F0-9BE4-0F3ED59E90A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a:t>Jon Rosdahl (CSR)</a:t>
            </a:r>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CA38D67-E29A-48CE-9E94-4D8E3C833C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512887" cy="2769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defRPr sz="1800" b="1" smtClean="0"/>
            </a:lvl1pPr>
          </a:lstStyle>
          <a:p>
            <a:pPr>
              <a:defRPr/>
            </a:pPr>
            <a:r>
              <a:rPr lang="en-US" smtClean="0"/>
              <a:t>July 2015</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mtClean="0"/>
            </a:lvl1pPr>
          </a:lstStyle>
          <a:p>
            <a:pPr>
              <a:defRPr/>
            </a:pPr>
            <a:r>
              <a:rPr lang="en-US"/>
              <a:t>Jon Rosdahl (CSR)</a:t>
            </a:r>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mtClean="0"/>
            </a:lvl1pPr>
          </a:lstStyle>
          <a:p>
            <a:pPr>
              <a:defRPr/>
            </a:pPr>
            <a:r>
              <a:rPr lang="en-US"/>
              <a:t>Slide </a:t>
            </a:r>
            <a:fld id="{A7DEFA53-F68A-4830-A981-09096874D339}" type="slidenum">
              <a:rPr lang="en-US"/>
              <a:pPr>
                <a:defRPr/>
              </a:pPr>
              <a:t>‹#›</a:t>
            </a:fld>
            <a:endParaRPr lang="en-US"/>
          </a:p>
        </p:txBody>
      </p:sp>
      <p:sp>
        <p:nvSpPr>
          <p:cNvPr id="1031" name="Rectangle 7"/>
          <p:cNvSpPr>
            <a:spLocks noChangeArrowheads="1"/>
          </p:cNvSpPr>
          <p:nvPr/>
        </p:nvSpPr>
        <p:spPr bwMode="auto">
          <a:xfrm>
            <a:off x="5047070" y="332601"/>
            <a:ext cx="3398430"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802.11-15/0741r0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2"/>
            <a:ext cx="838200" cy="184666"/>
          </a:xfrm>
          <a:prstGeom prst="rect">
            <a:avLst/>
          </a:prstGeom>
          <a:noFill/>
          <a:ln w="9525">
            <a:noFill/>
            <a:miter lim="800000"/>
            <a:headEnd/>
            <a:tailEnd/>
          </a:ln>
          <a:effectLst/>
        </p:spPr>
        <p:txBody>
          <a:bodyPr wrap="square" lIns="0" tIns="0" rIns="0" bIns="0">
            <a:spAutoFit/>
          </a:bodyPr>
          <a:lstStyle/>
          <a:p>
            <a:pPr>
              <a:defRPr/>
            </a:pPr>
            <a:r>
              <a:rPr lang="en-US" dirty="0" smtClean="0"/>
              <a:t>Report</a:t>
            </a:r>
            <a:endParaRPr lang="en-US" dirty="0"/>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hyperlink" Target="https://mentor.ieee.org/802.11/documents" TargetMode="External"/><Relationship Id="rId4" Type="http://schemas.openxmlformats.org/officeDocument/2006/relationships/hyperlink" Target="ftp://griffin.events.ieee.org/" TargetMode="External"/></Relationships>
</file>

<file path=ppt/slides/_rels/slide11.xml.rels><?xml version="1.0" encoding="UTF-8" standalone="yes"?>
<Relationships xmlns="http://schemas.openxmlformats.org/package/2006/relationships"><Relationship Id="rId2" Type="http://schemas.openxmlformats.org/officeDocument/2006/relationships/hyperlink" Target="ftp://griffin.events.ieee.org/"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hyperlink" Target="http://802world.org/wireless/onsite-information/"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8" Type="http://schemas.openxmlformats.org/officeDocument/2006/relationships/hyperlink" Target="https://mentor.ieee.org/802.11/dcn/15/11-15-0740-00-0000-joint-treasurers-report-july-2015.pptx" TargetMode="External"/><Relationship Id="rId3" Type="http://schemas.openxmlformats.org/officeDocument/2006/relationships/hyperlink" Target="https://mentor.ieee.org/802.15/documents?is_dcn=agenda" TargetMode="External"/><Relationship Id="rId7" Type="http://schemas.openxmlformats.org/officeDocument/2006/relationships/hyperlink" Target="http://grouper.ieee.org/groups/802/24/index.html" TargetMode="External"/><Relationship Id="rId2" Type="http://schemas.openxmlformats.org/officeDocument/2006/relationships/hyperlink" Target="https://mentor.ieee.org/802.11/dcn/15/11-15-0720-01-0000-july-2015-wg-agenda.xlsx" TargetMode="External"/><Relationship Id="rId1" Type="http://schemas.openxmlformats.org/officeDocument/2006/relationships/slideLayout" Target="../slideLayouts/slideLayout2.xml"/><Relationship Id="rId6" Type="http://schemas.openxmlformats.org/officeDocument/2006/relationships/hyperlink" Target="https://mentor.ieee.org/802.21/dcn/15/21-15-0069-00-0000-session-69-opening-plenary.pptx" TargetMode="External"/><Relationship Id="rId11" Type="http://schemas.openxmlformats.org/officeDocument/2006/relationships/hyperlink" Target="http://standards.ieee.org/resources/antitrust-guidelines.pdf" TargetMode="External"/><Relationship Id="rId5" Type="http://schemas.openxmlformats.org/officeDocument/2006/relationships/hyperlink" Target="https://mentor.ieee.org/802.19/dcn/15/19-15-0050-01-0000-july-2015-wg-agenda.xls" TargetMode="External"/><Relationship Id="rId10" Type="http://schemas.openxmlformats.org/officeDocument/2006/relationships/hyperlink" Target="http://standards.ieee.org/board/pat/pat-slideset.ppt" TargetMode="External"/><Relationship Id="rId4" Type="http://schemas.openxmlformats.org/officeDocument/2006/relationships/hyperlink" Target="http://grouper.ieee.org/groups/802/18/" TargetMode="External"/><Relationship Id="rId9" Type="http://schemas.openxmlformats.org/officeDocument/2006/relationships/hyperlink" Target="http://standards.ieee.org/guides/bylaws/sect6-7.html#6" TargetMode="External"/></Relationships>
</file>

<file path=ppt/slides/_rels/slide5.xml.rels><?xml version="1.0" encoding="UTF-8" standalone="yes"?>
<Relationships xmlns="http://schemas.openxmlformats.org/package/2006/relationships"><Relationship Id="rId2" Type="http://schemas.openxmlformats.org/officeDocument/2006/relationships/hyperlink" Target="http://www.ieee802.org/11"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hyperlink" Target="http://arinex.com.au/ieee2015/"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imat.ieee.org/attendance"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85800" y="304800"/>
            <a:ext cx="1512887" cy="276999"/>
          </a:xfrm>
          <a:noFill/>
        </p:spPr>
        <p:txBody>
          <a:bodyPr/>
          <a:lstStyle/>
          <a:p>
            <a:r>
              <a:rPr lang="en-US" smtClean="0"/>
              <a:t>July 2015</a:t>
            </a:r>
            <a:endParaRPr lang="en-US" dirty="0"/>
          </a:p>
        </p:txBody>
      </p:sp>
      <p:sp>
        <p:nvSpPr>
          <p:cNvPr id="1028" name="Footer Placeholder 4"/>
          <p:cNvSpPr>
            <a:spLocks noGrp="1"/>
          </p:cNvSpPr>
          <p:nvPr>
            <p:ph type="ftr" sz="quarter" idx="11"/>
          </p:nvPr>
        </p:nvSpPr>
        <p:spPr>
          <a:noFill/>
        </p:spPr>
        <p:txBody>
          <a:bodyPr/>
          <a:lstStyle/>
          <a:p>
            <a:r>
              <a:rPr lang="en-US"/>
              <a:t>Jon Rosdahl (CSR)</a:t>
            </a:r>
          </a:p>
        </p:txBody>
      </p:sp>
      <p:sp>
        <p:nvSpPr>
          <p:cNvPr id="1029" name="Slide Number Placeholder 5"/>
          <p:cNvSpPr>
            <a:spLocks noGrp="1"/>
          </p:cNvSpPr>
          <p:nvPr>
            <p:ph type="sldNum" sz="quarter" idx="12"/>
          </p:nvPr>
        </p:nvSpPr>
        <p:spPr>
          <a:noFill/>
        </p:spPr>
        <p:txBody>
          <a:bodyPr/>
          <a:lstStyle/>
          <a:p>
            <a:r>
              <a:rPr lang="en-US"/>
              <a:t>Slide </a:t>
            </a:r>
            <a:fld id="{F28C0BFC-EAC2-4E0D-A0A2-F6186880709B}" type="slidenum">
              <a:rPr lang="en-US"/>
              <a:pPr/>
              <a:t>1</a:t>
            </a:fld>
            <a:endParaRPr lang="en-US"/>
          </a:p>
        </p:txBody>
      </p:sp>
      <p:sp>
        <p:nvSpPr>
          <p:cNvPr id="1030" name="Rectangle 2"/>
          <p:cNvSpPr>
            <a:spLocks noGrp="1" noChangeArrowheads="1"/>
          </p:cNvSpPr>
          <p:nvPr>
            <p:ph type="title"/>
          </p:nvPr>
        </p:nvSpPr>
        <p:spPr>
          <a:xfrm>
            <a:off x="685800" y="685800"/>
            <a:ext cx="7772400" cy="762000"/>
          </a:xfrm>
          <a:noFill/>
        </p:spPr>
        <p:txBody>
          <a:bodyPr/>
          <a:lstStyle/>
          <a:p>
            <a:r>
              <a:rPr lang="en-US" dirty="0" smtClean="0"/>
              <a:t>1</a:t>
            </a:r>
            <a:r>
              <a:rPr lang="en-US" baseline="30000" dirty="0" smtClean="0"/>
              <a:t>st</a:t>
            </a:r>
            <a:r>
              <a:rPr lang="en-US" dirty="0" smtClean="0"/>
              <a:t> Vice Chair Report </a:t>
            </a:r>
            <a:r>
              <a:rPr lang="en-US" dirty="0" smtClean="0"/>
              <a:t>July 2014</a:t>
            </a:r>
            <a:endParaRPr lang="en-US" dirty="0" smtClean="0"/>
          </a:p>
        </p:txBody>
      </p:sp>
      <p:sp>
        <p:nvSpPr>
          <p:cNvPr id="1031" name="Rectangle 3"/>
          <p:cNvSpPr>
            <a:spLocks noGrp="1" noChangeArrowheads="1"/>
          </p:cNvSpPr>
          <p:nvPr>
            <p:ph type="body" idx="1"/>
          </p:nvPr>
        </p:nvSpPr>
        <p:spPr>
          <a:xfrm>
            <a:off x="685800" y="1524000"/>
            <a:ext cx="7772400" cy="381000"/>
          </a:xfrm>
          <a:noFill/>
        </p:spPr>
        <p:txBody>
          <a:bodyPr/>
          <a:lstStyle/>
          <a:p>
            <a:pPr algn="ctr">
              <a:buFontTx/>
              <a:buNone/>
            </a:pPr>
            <a:r>
              <a:rPr lang="en-US" sz="2000" dirty="0" smtClean="0"/>
              <a:t>Date:</a:t>
            </a:r>
            <a:r>
              <a:rPr lang="en-US" sz="2000" b="0" dirty="0" smtClean="0"/>
              <a:t> </a:t>
            </a:r>
            <a:r>
              <a:rPr lang="en-US" sz="2000" b="0" dirty="0" smtClean="0"/>
              <a:t>2015-07-13</a:t>
            </a:r>
            <a:endParaRPr lang="en-US" sz="2000" b="0" dirty="0" smtClean="0"/>
          </a:p>
          <a:p>
            <a:pPr algn="ctr">
              <a:buFontTx/>
              <a:buNone/>
            </a:pPr>
            <a:endParaRPr lang="en-US" sz="2000" b="0" dirty="0" smtClean="0"/>
          </a:p>
        </p:txBody>
      </p:sp>
      <p:graphicFrame>
        <p:nvGraphicFramePr>
          <p:cNvPr id="1026" name="Object 4"/>
          <p:cNvGraphicFramePr>
            <a:graphicFrameLocks noChangeAspect="1"/>
          </p:cNvGraphicFramePr>
          <p:nvPr/>
        </p:nvGraphicFramePr>
        <p:xfrm>
          <a:off x="609600" y="2286000"/>
          <a:ext cx="8112125" cy="2498725"/>
        </p:xfrm>
        <a:graphic>
          <a:graphicData uri="http://schemas.openxmlformats.org/presentationml/2006/ole">
            <mc:AlternateContent xmlns:mc="http://schemas.openxmlformats.org/markup-compatibility/2006">
              <mc:Choice xmlns:v="urn:schemas-microsoft-com:vml" Requires="v">
                <p:oleObj spid="_x0000_s1034" name="Document" r:id="rId4" imgW="8238789" imgH="2543732" progId="Word.Document.8">
                  <p:embed/>
                </p:oleObj>
              </mc:Choice>
              <mc:Fallback>
                <p:oleObj name="Document" r:id="rId4" imgW="8238789" imgH="2543732" progId="Word.Document.8">
                  <p:embed/>
                  <p:pic>
                    <p:nvPicPr>
                      <p:cNvPr id="0" name="Object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09600" y="2286000"/>
                        <a:ext cx="8112125" cy="249872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5"/>
          <p:cNvSpPr>
            <a:spLocks noChangeArrowheads="1"/>
          </p:cNvSpPr>
          <p:nvPr/>
        </p:nvSpPr>
        <p:spPr bwMode="auto">
          <a:xfrm>
            <a:off x="533400" y="1939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a:t>Authors:</a:t>
            </a:r>
            <a:endParaRPr lang="en-US" sz="20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458" name="Picture 12"/>
          <p:cNvPicPr>
            <a:picLocks noChangeAspect="1" noChangeArrowheads="1"/>
          </p:cNvPicPr>
          <p:nvPr/>
        </p:nvPicPr>
        <p:blipFill>
          <a:blip r:embed="rId3" cstate="print"/>
          <a:srcRect/>
          <a:stretch>
            <a:fillRect/>
          </a:stretch>
        </p:blipFill>
        <p:spPr bwMode="auto">
          <a:xfrm>
            <a:off x="1231900" y="1041400"/>
            <a:ext cx="6480175" cy="4400550"/>
          </a:xfrm>
          <a:prstGeom prst="rect">
            <a:avLst/>
          </a:prstGeom>
          <a:noFill/>
          <a:ln w="12700">
            <a:noFill/>
            <a:miter lim="800000"/>
            <a:headEnd type="none" w="sm" len="sm"/>
            <a:tailEnd type="none" w="sm" len="sm"/>
          </a:ln>
          <a:effectLst/>
        </p:spPr>
      </p:pic>
      <p:sp>
        <p:nvSpPr>
          <p:cNvPr id="19459" name="Date Placeholder 3"/>
          <p:cNvSpPr>
            <a:spLocks noGrp="1"/>
          </p:cNvSpPr>
          <p:nvPr>
            <p:ph type="dt" sz="quarter" idx="10"/>
          </p:nvPr>
        </p:nvSpPr>
        <p:spPr>
          <a:noFill/>
        </p:spPr>
        <p:txBody>
          <a:bodyPr/>
          <a:lstStyle/>
          <a:p>
            <a:r>
              <a:rPr lang="en-US" smtClean="0"/>
              <a:t>July 2015</a:t>
            </a:r>
            <a:endParaRPr lang="en-US" smtClean="0"/>
          </a:p>
        </p:txBody>
      </p:sp>
      <p:sp>
        <p:nvSpPr>
          <p:cNvPr id="19460" name="Footer Placeholder 4"/>
          <p:cNvSpPr>
            <a:spLocks noGrp="1"/>
          </p:cNvSpPr>
          <p:nvPr>
            <p:ph type="ftr" sz="quarter" idx="11"/>
          </p:nvPr>
        </p:nvSpPr>
        <p:spPr>
          <a:noFill/>
        </p:spPr>
        <p:txBody>
          <a:bodyPr/>
          <a:lstStyle/>
          <a:p>
            <a:r>
              <a:rPr lang="en-US" smtClean="0"/>
              <a:t>Jon Rosdahl (CSR)</a:t>
            </a:r>
          </a:p>
        </p:txBody>
      </p:sp>
      <p:sp>
        <p:nvSpPr>
          <p:cNvPr id="19461" name="Slide Number Placeholder 5"/>
          <p:cNvSpPr>
            <a:spLocks noGrp="1"/>
          </p:cNvSpPr>
          <p:nvPr>
            <p:ph type="sldNum" sz="quarter" idx="12"/>
          </p:nvPr>
        </p:nvSpPr>
        <p:spPr>
          <a:noFill/>
        </p:spPr>
        <p:txBody>
          <a:bodyPr/>
          <a:lstStyle/>
          <a:p>
            <a:r>
              <a:rPr lang="en-US"/>
              <a:t>Slide </a:t>
            </a:r>
            <a:fld id="{D64B625E-504A-4C58-A39B-C8B7B94C9285}" type="slidenum">
              <a:rPr lang="en-US"/>
              <a:pPr/>
              <a:t>10</a:t>
            </a:fld>
            <a:endParaRPr lang="en-US"/>
          </a:p>
        </p:txBody>
      </p:sp>
      <p:sp>
        <p:nvSpPr>
          <p:cNvPr id="19462" name="Rectangle 2"/>
          <p:cNvSpPr>
            <a:spLocks noGrp="1" noChangeArrowheads="1"/>
          </p:cNvSpPr>
          <p:nvPr>
            <p:ph type="title"/>
          </p:nvPr>
        </p:nvSpPr>
        <p:spPr>
          <a:xfrm>
            <a:off x="685800" y="609600"/>
            <a:ext cx="7772400" cy="1066800"/>
          </a:xfrm>
        </p:spPr>
        <p:txBody>
          <a:bodyPr/>
          <a:lstStyle/>
          <a:p>
            <a:r>
              <a:rPr lang="en-US" dirty="0" smtClean="0"/>
              <a:t>M3.9 Local File Document Server information</a:t>
            </a:r>
          </a:p>
        </p:txBody>
      </p:sp>
      <p:sp>
        <p:nvSpPr>
          <p:cNvPr id="19463" name="Rectangle 4"/>
          <p:cNvSpPr>
            <a:spLocks noChangeArrowheads="1"/>
          </p:cNvSpPr>
          <p:nvPr/>
        </p:nvSpPr>
        <p:spPr bwMode="auto">
          <a:xfrm>
            <a:off x="804863" y="5438775"/>
            <a:ext cx="7032625" cy="922338"/>
          </a:xfrm>
          <a:prstGeom prst="rect">
            <a:avLst/>
          </a:prstGeom>
          <a:noFill/>
          <a:ln w="12700">
            <a:noFill/>
            <a:miter lim="800000"/>
            <a:headEnd type="none" w="sm" len="sm"/>
            <a:tailEnd type="none" w="sm" len="sm"/>
          </a:ln>
        </p:spPr>
        <p:txBody>
          <a:bodyPr wrap="none" anchor="ctr">
            <a:spAutoFit/>
          </a:bodyPr>
          <a:lstStyle/>
          <a:p>
            <a:pPr algn="ctr"/>
            <a:r>
              <a:rPr lang="en-US" sz="1800"/>
              <a:t>Local FTP server: </a:t>
            </a:r>
            <a:r>
              <a:rPr lang="en-GB" sz="1800">
                <a:hlinkClick r:id="rId4"/>
              </a:rPr>
              <a:t>ftp://griffin.events.ieee.org </a:t>
            </a:r>
            <a:r>
              <a:rPr lang="en-US" sz="1800"/>
              <a:t>(anonymous)</a:t>
            </a:r>
          </a:p>
          <a:p>
            <a:pPr algn="ctr"/>
            <a:r>
              <a:rPr lang="en-US" sz="1800"/>
              <a:t>External Document Server   </a:t>
            </a:r>
            <a:r>
              <a:rPr lang="en-US" sz="1800">
                <a:hlinkClick r:id="rId5"/>
              </a:rPr>
              <a:t>https://mentor.ieee.org/802.11/documents</a:t>
            </a:r>
            <a:endParaRPr lang="en-US" sz="1800" b="0"/>
          </a:p>
          <a:p>
            <a:pPr algn="ctr"/>
            <a:r>
              <a:rPr lang="en-US" sz="1800" b="0"/>
              <a:t> </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685800" y="685800"/>
            <a:ext cx="7772400" cy="685800"/>
          </a:xfrm>
        </p:spPr>
        <p:txBody>
          <a:bodyPr/>
          <a:lstStyle/>
          <a:p>
            <a:r>
              <a:rPr lang="en-GB" dirty="0" smtClean="0"/>
              <a:t>M3.9 Synchronizing while at the meeting</a:t>
            </a:r>
          </a:p>
        </p:txBody>
      </p:sp>
      <p:sp>
        <p:nvSpPr>
          <p:cNvPr id="21507" name="Content Placeholder 2"/>
          <p:cNvSpPr>
            <a:spLocks noGrp="1"/>
          </p:cNvSpPr>
          <p:nvPr>
            <p:ph idx="1"/>
          </p:nvPr>
        </p:nvSpPr>
        <p:spPr>
          <a:xfrm>
            <a:off x="609600" y="1524000"/>
            <a:ext cx="7772400" cy="4876800"/>
          </a:xfrm>
        </p:spPr>
        <p:txBody>
          <a:bodyPr/>
          <a:lstStyle/>
          <a:p>
            <a:r>
              <a:rPr lang="en-GB" dirty="0" smtClean="0"/>
              <a:t>While Particularly important when external bandwidth is limited and unreliable</a:t>
            </a:r>
          </a:p>
          <a:p>
            <a:r>
              <a:rPr lang="en-GB" dirty="0" smtClean="0"/>
              <a:t>Please Use anonymous ftp</a:t>
            </a:r>
          </a:p>
          <a:p>
            <a:pPr lvl="1"/>
            <a:r>
              <a:rPr lang="en-US" b="1" dirty="0" smtClean="0"/>
              <a:t>Host: </a:t>
            </a:r>
            <a:r>
              <a:rPr lang="en-GB" b="1" dirty="0" smtClean="0">
                <a:hlinkClick r:id="rId2"/>
              </a:rPr>
              <a:t>ftp://griffin.events.ieee.org</a:t>
            </a:r>
            <a:endParaRPr lang="en-US" b="1" dirty="0" smtClean="0"/>
          </a:p>
          <a:p>
            <a:pPr lvl="1"/>
            <a:r>
              <a:rPr lang="en-US" b="1" dirty="0" smtClean="0"/>
              <a:t>User: anonymous</a:t>
            </a:r>
          </a:p>
          <a:p>
            <a:pPr lvl="1"/>
            <a:r>
              <a:rPr lang="en-US" b="1" dirty="0" smtClean="0"/>
              <a:t>Password:  &lt;your-email-address-here&gt;</a:t>
            </a:r>
          </a:p>
          <a:p>
            <a:pPr lvl="1"/>
            <a:r>
              <a:rPr lang="en-GB" b="1" dirty="0" smtClean="0"/>
              <a:t>Destination directory: /</a:t>
            </a:r>
            <a:r>
              <a:rPr lang="en-GB" b="1" dirty="0" smtClean="0"/>
              <a:t>802.11/15</a:t>
            </a:r>
            <a:endParaRPr lang="en-GB" b="1" dirty="0" smtClean="0"/>
          </a:p>
          <a:p>
            <a:pPr lvl="1"/>
            <a:endParaRPr lang="en-GB" dirty="0" smtClean="0"/>
          </a:p>
          <a:p>
            <a:r>
              <a:rPr lang="en-GB" dirty="0" smtClean="0"/>
              <a:t>Freeware tools are available,  for example search for “</a:t>
            </a:r>
            <a:r>
              <a:rPr lang="en-GB" dirty="0" err="1" smtClean="0"/>
              <a:t>syncback</a:t>
            </a:r>
            <a:r>
              <a:rPr lang="en-GB" dirty="0" smtClean="0"/>
              <a:t> free”  **</a:t>
            </a:r>
          </a:p>
          <a:p>
            <a:pPr>
              <a:buNone/>
            </a:pPr>
            <a:endParaRPr lang="en-GB" dirty="0" smtClean="0"/>
          </a:p>
          <a:p>
            <a:pPr>
              <a:buFontTx/>
              <a:buNone/>
            </a:pPr>
            <a:r>
              <a:rPr lang="en-GB" sz="1800" dirty="0" smtClean="0"/>
              <a:t>** </a:t>
            </a:r>
            <a:r>
              <a:rPr lang="en-GB" sz="1600" dirty="0" smtClean="0"/>
              <a:t>Other tools are available.  The IEEE does not endorse the use of any particular tool.</a:t>
            </a:r>
            <a:endParaRPr lang="en-GB" sz="1800" dirty="0" smtClean="0"/>
          </a:p>
        </p:txBody>
      </p:sp>
      <p:sp>
        <p:nvSpPr>
          <p:cNvPr id="21508" name="Date Placeholder 3"/>
          <p:cNvSpPr>
            <a:spLocks noGrp="1"/>
          </p:cNvSpPr>
          <p:nvPr>
            <p:ph type="dt" sz="quarter" idx="10"/>
          </p:nvPr>
        </p:nvSpPr>
        <p:spPr>
          <a:noFill/>
        </p:spPr>
        <p:txBody>
          <a:bodyPr/>
          <a:lstStyle/>
          <a:p>
            <a:r>
              <a:rPr lang="en-US" smtClean="0"/>
              <a:t>July 2015</a:t>
            </a:r>
            <a:endParaRPr lang="en-US" smtClean="0"/>
          </a:p>
        </p:txBody>
      </p:sp>
      <p:sp>
        <p:nvSpPr>
          <p:cNvPr id="21509" name="Footer Placeholder 4"/>
          <p:cNvSpPr>
            <a:spLocks noGrp="1"/>
          </p:cNvSpPr>
          <p:nvPr>
            <p:ph type="ftr" sz="quarter" idx="11"/>
          </p:nvPr>
        </p:nvSpPr>
        <p:spPr>
          <a:noFill/>
        </p:spPr>
        <p:txBody>
          <a:bodyPr/>
          <a:lstStyle/>
          <a:p>
            <a:r>
              <a:rPr lang="en-US" smtClean="0"/>
              <a:t>Jon Rosdahl (CSR)</a:t>
            </a:r>
          </a:p>
        </p:txBody>
      </p:sp>
      <p:sp>
        <p:nvSpPr>
          <p:cNvPr id="21510" name="Slide Number Placeholder 5"/>
          <p:cNvSpPr>
            <a:spLocks noGrp="1"/>
          </p:cNvSpPr>
          <p:nvPr>
            <p:ph type="sldNum" sz="quarter" idx="12"/>
          </p:nvPr>
        </p:nvSpPr>
        <p:spPr>
          <a:noFill/>
        </p:spPr>
        <p:txBody>
          <a:bodyPr/>
          <a:lstStyle/>
          <a:p>
            <a:r>
              <a:rPr lang="en-US"/>
              <a:t>Slide </a:t>
            </a:r>
            <a:fld id="{3AC0264C-566F-4C8D-A2CA-FD921A7B021A}" type="slidenum">
              <a:rPr lang="en-US"/>
              <a:pPr/>
              <a:t>11</a:t>
            </a:fld>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Date Placeholder 2"/>
          <p:cNvSpPr>
            <a:spLocks noGrp="1"/>
          </p:cNvSpPr>
          <p:nvPr>
            <p:ph type="dt" sz="quarter" idx="10"/>
          </p:nvPr>
        </p:nvSpPr>
        <p:spPr>
          <a:noFill/>
        </p:spPr>
        <p:txBody>
          <a:bodyPr/>
          <a:lstStyle/>
          <a:p>
            <a:r>
              <a:rPr lang="en-US" smtClean="0"/>
              <a:t>July 2015</a:t>
            </a:r>
            <a:endParaRPr lang="en-US" smtClean="0"/>
          </a:p>
        </p:txBody>
      </p:sp>
      <p:sp>
        <p:nvSpPr>
          <p:cNvPr id="22531" name="Footer Placeholder 4"/>
          <p:cNvSpPr>
            <a:spLocks noGrp="1"/>
          </p:cNvSpPr>
          <p:nvPr>
            <p:ph type="ftr" sz="quarter" idx="11"/>
          </p:nvPr>
        </p:nvSpPr>
        <p:spPr>
          <a:noFill/>
        </p:spPr>
        <p:txBody>
          <a:bodyPr/>
          <a:lstStyle/>
          <a:p>
            <a:r>
              <a:rPr lang="en-US" smtClean="0"/>
              <a:t>Jon Rosdahl (CSR)</a:t>
            </a:r>
          </a:p>
        </p:txBody>
      </p:sp>
      <p:sp>
        <p:nvSpPr>
          <p:cNvPr id="22532" name="Slide Number Placeholder 5"/>
          <p:cNvSpPr>
            <a:spLocks noGrp="1"/>
          </p:cNvSpPr>
          <p:nvPr>
            <p:ph type="sldNum" sz="quarter" idx="12"/>
          </p:nvPr>
        </p:nvSpPr>
        <p:spPr>
          <a:noFill/>
        </p:spPr>
        <p:txBody>
          <a:bodyPr/>
          <a:lstStyle/>
          <a:p>
            <a:r>
              <a:rPr lang="en-US"/>
              <a:t>Slide </a:t>
            </a:r>
            <a:fld id="{0150DDA3-8D91-4B5F-B91C-7650B41D76C2}" type="slidenum">
              <a:rPr lang="en-US"/>
              <a:pPr/>
              <a:t>12</a:t>
            </a:fld>
            <a:endParaRPr lang="en-US"/>
          </a:p>
        </p:txBody>
      </p:sp>
      <p:sp>
        <p:nvSpPr>
          <p:cNvPr id="22533" name="Title 1"/>
          <p:cNvSpPr>
            <a:spLocks noGrp="1"/>
          </p:cNvSpPr>
          <p:nvPr>
            <p:ph type="title"/>
          </p:nvPr>
        </p:nvSpPr>
        <p:spPr/>
        <p:txBody>
          <a:bodyPr/>
          <a:lstStyle/>
          <a:p>
            <a:r>
              <a:rPr lang="en-US" dirty="0" smtClean="0"/>
              <a:t>M3.10 FOOD &amp; BEVERAGE</a:t>
            </a:r>
          </a:p>
        </p:txBody>
      </p:sp>
      <p:sp>
        <p:nvSpPr>
          <p:cNvPr id="22534" name="TextBox 7"/>
          <p:cNvSpPr txBox="1">
            <a:spLocks noChangeArrowheads="1"/>
          </p:cNvSpPr>
          <p:nvPr/>
        </p:nvSpPr>
        <p:spPr bwMode="auto">
          <a:xfrm>
            <a:off x="533401" y="2057401"/>
            <a:ext cx="8153400" cy="4247317"/>
          </a:xfrm>
          <a:prstGeom prst="rect">
            <a:avLst/>
          </a:prstGeom>
          <a:noFill/>
          <a:ln w="9525">
            <a:noFill/>
            <a:miter lim="800000"/>
            <a:headEnd/>
            <a:tailEnd/>
          </a:ln>
        </p:spPr>
        <p:txBody>
          <a:bodyPr wrap="square">
            <a:spAutoFit/>
          </a:bodyPr>
          <a:lstStyle/>
          <a:p>
            <a:r>
              <a:rPr lang="en-US" dirty="0"/>
              <a:t/>
            </a:r>
            <a:br>
              <a:rPr lang="en-US" dirty="0"/>
            </a:br>
            <a:r>
              <a:rPr lang="en-US" sz="2000" dirty="0"/>
              <a:t>Breakfast                                </a:t>
            </a:r>
            <a:r>
              <a:rPr lang="en-US" sz="2000" dirty="0" smtClean="0"/>
              <a:t>	</a:t>
            </a:r>
            <a:r>
              <a:rPr lang="en-US" sz="2000" dirty="0" smtClean="0"/>
              <a:t>07:30 </a:t>
            </a:r>
            <a:r>
              <a:rPr lang="en-US" sz="2000" dirty="0"/>
              <a:t>to </a:t>
            </a:r>
            <a:r>
              <a:rPr lang="en-US" sz="2000" dirty="0"/>
              <a:t>09:00 at the Grand Promenade, 				Lagoon Lanai </a:t>
            </a:r>
            <a:r>
              <a:rPr lang="en-US" sz="2000" dirty="0"/>
              <a:t> </a:t>
            </a:r>
            <a:br>
              <a:rPr lang="en-US" sz="2000" dirty="0"/>
            </a:br>
            <a:endParaRPr lang="en-US" sz="2000" dirty="0"/>
          </a:p>
          <a:p>
            <a:r>
              <a:rPr lang="en-US" sz="2000" dirty="0"/>
              <a:t>Morning Coffee/Tea               </a:t>
            </a:r>
            <a:r>
              <a:rPr lang="en-US" sz="2000" dirty="0" smtClean="0"/>
              <a:t>	</a:t>
            </a:r>
            <a:r>
              <a:rPr lang="en-US" sz="2000" dirty="0" smtClean="0"/>
              <a:t>10:00 </a:t>
            </a:r>
            <a:r>
              <a:rPr lang="en-US" sz="2000" dirty="0"/>
              <a:t>to </a:t>
            </a:r>
            <a:r>
              <a:rPr lang="en-US" sz="2000" dirty="0" smtClean="0"/>
              <a:t>11:00</a:t>
            </a:r>
          </a:p>
          <a:p>
            <a:endParaRPr lang="en-US" sz="2000" dirty="0"/>
          </a:p>
          <a:p>
            <a:r>
              <a:rPr lang="en-US" sz="2000" dirty="0"/>
              <a:t>Lunch Service                  	       	12:00 to 13:30  at </a:t>
            </a:r>
            <a:r>
              <a:rPr lang="en-US" sz="2000" dirty="0" smtClean="0"/>
              <a:t>the</a:t>
            </a:r>
            <a:r>
              <a:rPr lang="en-US" sz="2000" dirty="0"/>
              <a:t> </a:t>
            </a:r>
            <a:r>
              <a:rPr lang="en-US" sz="2000" dirty="0" smtClean="0"/>
              <a:t>Grand </a:t>
            </a:r>
            <a:r>
              <a:rPr lang="en-US" sz="2000" dirty="0"/>
              <a:t>Promenade, </a:t>
            </a:r>
            <a:r>
              <a:rPr lang="en-US" sz="2000" dirty="0" smtClean="0"/>
              <a:t>				Lagoon </a:t>
            </a:r>
            <a:r>
              <a:rPr lang="en-US" sz="2000" dirty="0"/>
              <a:t>Lanai and Water’s Edge Ballroom</a:t>
            </a:r>
          </a:p>
          <a:p>
            <a:endParaRPr lang="en-US" sz="2000" dirty="0"/>
          </a:p>
          <a:p>
            <a:endParaRPr lang="en-US" sz="2000" dirty="0"/>
          </a:p>
          <a:p>
            <a:r>
              <a:rPr lang="en-US" sz="2000" dirty="0"/>
              <a:t>Afternoon </a:t>
            </a:r>
            <a:r>
              <a:rPr lang="en-US" sz="2000" dirty="0" smtClean="0"/>
              <a:t>Coffee/Tea/Snacks	</a:t>
            </a:r>
            <a:r>
              <a:rPr lang="en-US" sz="2000" dirty="0" smtClean="0"/>
              <a:t>15</a:t>
            </a:r>
            <a:r>
              <a:rPr lang="en-US" sz="2000" dirty="0" smtClean="0"/>
              <a:t>:00 </a:t>
            </a:r>
            <a:r>
              <a:rPr lang="en-US" sz="2000" dirty="0"/>
              <a:t>to </a:t>
            </a:r>
            <a:r>
              <a:rPr lang="en-US" sz="2000" dirty="0"/>
              <a:t>16:00 at the Grand Promenade, 				Lagoon Lanai </a:t>
            </a:r>
            <a:endParaRPr lang="en-US" sz="2000" dirty="0"/>
          </a:p>
          <a:p>
            <a:endParaRPr lang="en-US" sz="2000" dirty="0"/>
          </a:p>
          <a:p>
            <a:r>
              <a:rPr lang="en-US" sz="1800" dirty="0"/>
              <a:t>       </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685800" y="685800"/>
            <a:ext cx="7772400" cy="685800"/>
          </a:xfrm>
        </p:spPr>
        <p:txBody>
          <a:bodyPr/>
          <a:lstStyle/>
          <a:p>
            <a:r>
              <a:rPr lang="en-GB" dirty="0" smtClean="0"/>
              <a:t>M3.10 Social</a:t>
            </a:r>
          </a:p>
        </p:txBody>
      </p:sp>
      <p:sp>
        <p:nvSpPr>
          <p:cNvPr id="23555" name="Content Placeholder 2"/>
          <p:cNvSpPr>
            <a:spLocks noGrp="1"/>
          </p:cNvSpPr>
          <p:nvPr>
            <p:ph idx="1"/>
          </p:nvPr>
        </p:nvSpPr>
        <p:spPr>
          <a:xfrm>
            <a:off x="304800" y="1295400"/>
            <a:ext cx="8534400" cy="5105400"/>
          </a:xfrm>
        </p:spPr>
        <p:txBody>
          <a:bodyPr/>
          <a:lstStyle/>
          <a:p>
            <a:r>
              <a:rPr lang="en-US" dirty="0" smtClean="0"/>
              <a:t>WHEN: Wednesday </a:t>
            </a:r>
            <a:r>
              <a:rPr lang="en-US" dirty="0" smtClean="0"/>
              <a:t>July 15th</a:t>
            </a:r>
            <a:r>
              <a:rPr lang="en-US" dirty="0" smtClean="0"/>
              <a:t>, </a:t>
            </a:r>
            <a:r>
              <a:rPr lang="en-US" dirty="0" smtClean="0"/>
              <a:t>7:00 </a:t>
            </a:r>
            <a:r>
              <a:rPr lang="en-US" dirty="0" smtClean="0"/>
              <a:t>PM to </a:t>
            </a:r>
            <a:r>
              <a:rPr lang="en-US" dirty="0" smtClean="0"/>
              <a:t>9:30 </a:t>
            </a:r>
            <a:r>
              <a:rPr lang="en-US" dirty="0" smtClean="0"/>
              <a:t>PM</a:t>
            </a:r>
          </a:p>
          <a:p>
            <a:r>
              <a:rPr lang="en-US" dirty="0" smtClean="0"/>
              <a:t>WHERE: </a:t>
            </a:r>
            <a:r>
              <a:rPr lang="en-US" sz="2000" dirty="0"/>
              <a:t>Kamehameha Court </a:t>
            </a:r>
            <a:endParaRPr lang="en-US" sz="2000" dirty="0" smtClean="0"/>
          </a:p>
          <a:p>
            <a:pPr lvl="1"/>
            <a:r>
              <a:rPr lang="en-US" sz="2400" dirty="0" smtClean="0"/>
              <a:t>(</a:t>
            </a:r>
            <a:r>
              <a:rPr lang="en-US" sz="2400" dirty="0"/>
              <a:t>L14 on Hotel site map and labeled Legends of Hawaii Luau</a:t>
            </a:r>
            <a:r>
              <a:rPr lang="en-US" sz="2400" dirty="0" smtClean="0"/>
              <a:t>) </a:t>
            </a:r>
            <a:r>
              <a:rPr lang="en-US" sz="1800" dirty="0" smtClean="0"/>
              <a:t>If </a:t>
            </a:r>
            <a:r>
              <a:rPr lang="en-US" sz="1800" dirty="0" smtClean="0"/>
              <a:t>it rains we’ll head under cover to the </a:t>
            </a:r>
            <a:r>
              <a:rPr lang="en-US" sz="1800" dirty="0" smtClean="0"/>
              <a:t>Monarchy Ballroom</a:t>
            </a:r>
            <a:r>
              <a:rPr lang="en-US" sz="1800" dirty="0" smtClean="0"/>
              <a:t>.</a:t>
            </a:r>
            <a:endParaRPr lang="en-US" sz="3200" dirty="0" smtClean="0"/>
          </a:p>
          <a:p>
            <a:r>
              <a:rPr lang="en-US" dirty="0" smtClean="0"/>
              <a:t>WHAT</a:t>
            </a:r>
            <a:r>
              <a:rPr lang="en-US" dirty="0" smtClean="0"/>
              <a:t>:  </a:t>
            </a:r>
            <a:r>
              <a:rPr lang="en-US" dirty="0"/>
              <a:t>Casual reception with </a:t>
            </a:r>
            <a:r>
              <a:rPr lang="en-US" dirty="0" smtClean="0"/>
              <a:t>Hawaiian entertainment </a:t>
            </a:r>
          </a:p>
          <a:p>
            <a:r>
              <a:rPr lang="en-US" dirty="0" smtClean="0"/>
              <a:t>NOTE: </a:t>
            </a:r>
            <a:r>
              <a:rPr lang="en-US" dirty="0"/>
              <a:t>You need a </a:t>
            </a:r>
            <a:r>
              <a:rPr lang="en-US" dirty="0" smtClean="0"/>
              <a:t>separate ticket </a:t>
            </a:r>
            <a:r>
              <a:rPr lang="en-US" dirty="0"/>
              <a:t>to attend the social</a:t>
            </a:r>
            <a:r>
              <a:rPr lang="en-US" dirty="0" smtClean="0"/>
              <a:t>.</a:t>
            </a:r>
          </a:p>
          <a:p>
            <a:pPr lvl="1"/>
            <a:r>
              <a:rPr lang="en-US" dirty="0" smtClean="0">
                <a:solidFill>
                  <a:srgbClr val="C00000"/>
                </a:solidFill>
              </a:rPr>
              <a:t>Tickets are sold out.</a:t>
            </a:r>
          </a:p>
          <a:p>
            <a:r>
              <a:rPr lang="en-US" dirty="0"/>
              <a:t>Tickets are non refundable but are transferable</a:t>
            </a:r>
            <a:r>
              <a:rPr lang="en-US" dirty="0" smtClean="0"/>
              <a:t>.</a:t>
            </a:r>
          </a:p>
          <a:p>
            <a:pPr lvl="1"/>
            <a:r>
              <a:rPr lang="en-US" dirty="0" smtClean="0"/>
              <a:t>If you are not going to use your ticket please contact the Registration desk.</a:t>
            </a:r>
            <a:endParaRPr lang="en-US" dirty="0"/>
          </a:p>
          <a:p>
            <a:r>
              <a:rPr lang="en-US" dirty="0"/>
              <a:t>Social Event Tickets will be distributed at Registration/Meeting </a:t>
            </a:r>
            <a:r>
              <a:rPr lang="en-US" dirty="0" smtClean="0"/>
              <a:t>Concierge until </a:t>
            </a:r>
            <a:r>
              <a:rPr lang="en-US" dirty="0"/>
              <a:t>1:30  PM Wednesday, July </a:t>
            </a:r>
            <a:r>
              <a:rPr lang="en-US" dirty="0" smtClean="0"/>
              <a:t>15</a:t>
            </a:r>
            <a:r>
              <a:rPr lang="en-US" baseline="30000" dirty="0" smtClean="0"/>
              <a:t>th</a:t>
            </a:r>
            <a:endParaRPr lang="en-US" dirty="0" smtClean="0"/>
          </a:p>
        </p:txBody>
      </p:sp>
      <p:sp>
        <p:nvSpPr>
          <p:cNvPr id="23556" name="Date Placeholder 3"/>
          <p:cNvSpPr>
            <a:spLocks noGrp="1"/>
          </p:cNvSpPr>
          <p:nvPr>
            <p:ph type="dt" sz="quarter" idx="10"/>
          </p:nvPr>
        </p:nvSpPr>
        <p:spPr>
          <a:noFill/>
        </p:spPr>
        <p:txBody>
          <a:bodyPr/>
          <a:lstStyle/>
          <a:p>
            <a:r>
              <a:rPr lang="en-US" smtClean="0"/>
              <a:t>July 2015</a:t>
            </a:r>
            <a:endParaRPr lang="en-US" smtClean="0"/>
          </a:p>
        </p:txBody>
      </p:sp>
      <p:sp>
        <p:nvSpPr>
          <p:cNvPr id="23557" name="Footer Placeholder 4"/>
          <p:cNvSpPr>
            <a:spLocks noGrp="1"/>
          </p:cNvSpPr>
          <p:nvPr>
            <p:ph type="ftr" sz="quarter" idx="11"/>
          </p:nvPr>
        </p:nvSpPr>
        <p:spPr>
          <a:noFill/>
        </p:spPr>
        <p:txBody>
          <a:bodyPr/>
          <a:lstStyle/>
          <a:p>
            <a:r>
              <a:rPr lang="en-US" smtClean="0"/>
              <a:t>Jon Rosdahl (CSR)</a:t>
            </a:r>
          </a:p>
        </p:txBody>
      </p:sp>
      <p:sp>
        <p:nvSpPr>
          <p:cNvPr id="23558" name="Slide Number Placeholder 5"/>
          <p:cNvSpPr>
            <a:spLocks noGrp="1"/>
          </p:cNvSpPr>
          <p:nvPr>
            <p:ph type="sldNum" sz="quarter" idx="12"/>
          </p:nvPr>
        </p:nvSpPr>
        <p:spPr>
          <a:noFill/>
        </p:spPr>
        <p:txBody>
          <a:bodyPr/>
          <a:lstStyle/>
          <a:p>
            <a:r>
              <a:rPr lang="en-US"/>
              <a:t>Slide </a:t>
            </a:r>
            <a:fld id="{B24E55AC-5B9F-4E41-9A9F-40D4EC213929}" type="slidenum">
              <a:rPr lang="en-US"/>
              <a:pPr/>
              <a:t>13</a:t>
            </a:fld>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Plan B – Bad weather</a:t>
            </a:r>
            <a:endParaRPr lang="en-US" dirty="0"/>
          </a:p>
        </p:txBody>
      </p:sp>
      <p:sp>
        <p:nvSpPr>
          <p:cNvPr id="3" name="Content Placeholder 2"/>
          <p:cNvSpPr>
            <a:spLocks noGrp="1"/>
          </p:cNvSpPr>
          <p:nvPr>
            <p:ph idx="1"/>
          </p:nvPr>
        </p:nvSpPr>
        <p:spPr/>
        <p:txBody>
          <a:bodyPr/>
          <a:lstStyle/>
          <a:p>
            <a:r>
              <a:rPr lang="en-US" dirty="0" smtClean="0"/>
              <a:t>If the weather changes to rain we will change the location to Monarchy Ballroom and Grand Promenade.  The start time may also change to allow time for set up.  We will send an email if this occurs.</a:t>
            </a:r>
          </a:p>
          <a:p>
            <a:r>
              <a:rPr lang="en-US" dirty="0" smtClean="0">
                <a:hlinkClick r:id="rId2"/>
              </a:rPr>
              <a:t>http://802world.org/wireless/onsite-information/</a:t>
            </a:r>
            <a:endParaRPr lang="en-US" dirty="0" smtClean="0"/>
          </a:p>
          <a:p>
            <a:pPr>
              <a:buNone/>
            </a:pPr>
            <a:endParaRPr lang="en-US" dirty="0"/>
          </a:p>
        </p:txBody>
      </p:sp>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Jon Rosdahl (CSR)</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14</a:t>
            </a:fld>
            <a:endParaRPr lang="en-US"/>
          </a:p>
        </p:txBody>
      </p:sp>
    </p:spTree>
    <p:extLst>
      <p:ext uri="{BB962C8B-B14F-4D97-AF65-F5344CB8AC3E}">
        <p14:creationId xmlns:p14="http://schemas.microsoft.com/office/powerpoint/2010/main" val="399781204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Wednesday – </a:t>
            </a:r>
            <a:br>
              <a:rPr lang="en-US" sz="3200" dirty="0" smtClean="0"/>
            </a:br>
            <a:r>
              <a:rPr lang="en-US" sz="3200" dirty="0" smtClean="0"/>
              <a:t>802.11 Mid-Week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First Vice Chair Report</a:t>
            </a:r>
            <a:endParaRPr lang="en-US" dirty="0"/>
          </a:p>
        </p:txBody>
      </p:sp>
      <p:sp>
        <p:nvSpPr>
          <p:cNvPr id="4" name="Date Placeholder 3"/>
          <p:cNvSpPr>
            <a:spLocks noGrp="1"/>
          </p:cNvSpPr>
          <p:nvPr>
            <p:ph type="dt" sz="half" idx="10"/>
          </p:nvPr>
        </p:nvSpPr>
        <p:spPr/>
        <p:txBody>
          <a:bodyPr/>
          <a:lstStyle/>
          <a:p>
            <a:pPr>
              <a:defRPr/>
            </a:pPr>
            <a:r>
              <a:rPr lang="en-US" smtClean="0"/>
              <a:t>July 2015</a:t>
            </a:r>
            <a:endParaRPr lang="en-US"/>
          </a:p>
        </p:txBody>
      </p:sp>
      <p:sp>
        <p:nvSpPr>
          <p:cNvPr id="5" name="Footer Placeholder 4"/>
          <p:cNvSpPr>
            <a:spLocks noGrp="1"/>
          </p:cNvSpPr>
          <p:nvPr>
            <p:ph type="ftr" sz="quarter" idx="11"/>
          </p:nvPr>
        </p:nvSpPr>
        <p:spPr/>
        <p:txBody>
          <a:bodyPr/>
          <a:lstStyle/>
          <a:p>
            <a:pPr>
              <a:defRPr/>
            </a:pPr>
            <a:r>
              <a:rPr lang="en-US" smtClean="0"/>
              <a:t>Jon Rosdahl (CSR)</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15</a:t>
            </a:fld>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Friday – </a:t>
            </a:r>
            <a:br>
              <a:rPr lang="en-US" sz="3200" dirty="0" smtClean="0"/>
            </a:br>
            <a:r>
              <a:rPr lang="en-US" sz="3200" dirty="0" smtClean="0"/>
              <a:t>802.11 Closing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First Vice Chair Report</a:t>
            </a:r>
            <a:endParaRPr lang="en-US" dirty="0"/>
          </a:p>
        </p:txBody>
      </p:sp>
      <p:sp>
        <p:nvSpPr>
          <p:cNvPr id="4" name="Date Placeholder 3"/>
          <p:cNvSpPr>
            <a:spLocks noGrp="1"/>
          </p:cNvSpPr>
          <p:nvPr>
            <p:ph type="dt" sz="half" idx="10"/>
          </p:nvPr>
        </p:nvSpPr>
        <p:spPr/>
        <p:txBody>
          <a:bodyPr/>
          <a:lstStyle/>
          <a:p>
            <a:pPr>
              <a:defRPr/>
            </a:pPr>
            <a:r>
              <a:rPr lang="en-US" smtClean="0"/>
              <a:t>July 2015</a:t>
            </a:r>
            <a:endParaRPr lang="en-US"/>
          </a:p>
        </p:txBody>
      </p:sp>
      <p:sp>
        <p:nvSpPr>
          <p:cNvPr id="5" name="Footer Placeholder 4"/>
          <p:cNvSpPr>
            <a:spLocks noGrp="1"/>
          </p:cNvSpPr>
          <p:nvPr>
            <p:ph type="ftr" sz="quarter" idx="11"/>
          </p:nvPr>
        </p:nvSpPr>
        <p:spPr/>
        <p:txBody>
          <a:bodyPr/>
          <a:lstStyle/>
          <a:p>
            <a:pPr>
              <a:defRPr/>
            </a:pPr>
            <a:r>
              <a:rPr lang="en-US" smtClean="0"/>
              <a:t>Jon Rosdahl (CSR)</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16</a:t>
            </a:fld>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 Venue Information</a:t>
            </a:r>
            <a:endParaRPr lang="en-US" dirty="0"/>
          </a:p>
        </p:txBody>
      </p:sp>
      <p:sp>
        <p:nvSpPr>
          <p:cNvPr id="3" name="Content Placeholder 2"/>
          <p:cNvSpPr>
            <a:spLocks noGrp="1"/>
          </p:cNvSpPr>
          <p:nvPr>
            <p:ph idx="1"/>
          </p:nvPr>
        </p:nvSpPr>
        <p:spPr>
          <a:xfrm>
            <a:off x="685800" y="1905000"/>
            <a:ext cx="7772400" cy="4191000"/>
          </a:xfrm>
        </p:spPr>
        <p:txBody>
          <a:bodyPr/>
          <a:lstStyle/>
          <a:p>
            <a:r>
              <a:rPr lang="en-US" dirty="0"/>
              <a:t>Next Interim: </a:t>
            </a:r>
            <a:r>
              <a:rPr lang="en-US" dirty="0" smtClean="0"/>
              <a:t>Bangkok, Thailand – 13-18 Sept 2015</a:t>
            </a:r>
            <a:endParaRPr lang="en-US" dirty="0"/>
          </a:p>
          <a:p>
            <a:r>
              <a:rPr lang="en-US" dirty="0" smtClean="0"/>
              <a:t>Next </a:t>
            </a:r>
            <a:r>
              <a:rPr lang="en-US" dirty="0" smtClean="0"/>
              <a:t>Plenary: </a:t>
            </a:r>
            <a:r>
              <a:rPr lang="en-US" dirty="0" smtClean="0"/>
              <a:t>Dallas, Texas – 8-13 Nov 2015</a:t>
            </a:r>
            <a:endParaRPr lang="en-US" dirty="0" smtClean="0"/>
          </a:p>
          <a:p>
            <a:endParaRPr lang="en-US" dirty="0" smtClean="0"/>
          </a:p>
          <a:p>
            <a:r>
              <a:rPr lang="en-US" dirty="0" smtClean="0"/>
              <a:t>Please suggest Restaurants, methods of getting from Airport to Hotel, local </a:t>
            </a:r>
            <a:r>
              <a:rPr lang="en-US" dirty="0" smtClean="0"/>
              <a:t>attractions</a:t>
            </a:r>
            <a:r>
              <a:rPr lang="en-US" dirty="0" smtClean="0"/>
              <a:t>…</a:t>
            </a:r>
            <a:endParaRPr lang="en-US" dirty="0"/>
          </a:p>
        </p:txBody>
      </p:sp>
      <p:sp>
        <p:nvSpPr>
          <p:cNvPr id="4" name="Date Placeholder 3"/>
          <p:cNvSpPr>
            <a:spLocks noGrp="1"/>
          </p:cNvSpPr>
          <p:nvPr>
            <p:ph type="dt" sz="half" idx="10"/>
          </p:nvPr>
        </p:nvSpPr>
        <p:spPr/>
        <p:txBody>
          <a:bodyPr/>
          <a:lstStyle/>
          <a:p>
            <a:pPr>
              <a:defRPr/>
            </a:pPr>
            <a:r>
              <a:rPr lang="en-US" smtClean="0"/>
              <a:t>July 2015</a:t>
            </a:r>
            <a:endParaRPr lang="en-US"/>
          </a:p>
        </p:txBody>
      </p:sp>
      <p:sp>
        <p:nvSpPr>
          <p:cNvPr id="5" name="Footer Placeholder 4"/>
          <p:cNvSpPr>
            <a:spLocks noGrp="1"/>
          </p:cNvSpPr>
          <p:nvPr>
            <p:ph type="ftr" sz="quarter" idx="11"/>
          </p:nvPr>
        </p:nvSpPr>
        <p:spPr/>
        <p:txBody>
          <a:bodyPr/>
          <a:lstStyle/>
          <a:p>
            <a:pPr>
              <a:defRPr/>
            </a:pPr>
            <a:r>
              <a:rPr lang="en-US" smtClean="0"/>
              <a:t>Jon Rosdahl (CSR)</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17</a:t>
            </a:fld>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802.11 Venue </a:t>
            </a:r>
            <a:r>
              <a:rPr lang="en-US" dirty="0" err="1" smtClean="0"/>
              <a:t>Strawpolls</a:t>
            </a:r>
            <a:endParaRPr lang="en-US" dirty="0"/>
          </a:p>
        </p:txBody>
      </p:sp>
      <p:sp>
        <p:nvSpPr>
          <p:cNvPr id="3" name="Content Placeholder 2"/>
          <p:cNvSpPr>
            <a:spLocks noGrp="1"/>
          </p:cNvSpPr>
          <p:nvPr>
            <p:ph idx="1"/>
          </p:nvPr>
        </p:nvSpPr>
        <p:spPr>
          <a:xfrm>
            <a:off x="685800" y="1600200"/>
            <a:ext cx="7772400" cy="4648200"/>
          </a:xfrm>
        </p:spPr>
        <p:txBody>
          <a:bodyPr/>
          <a:lstStyle/>
          <a:p>
            <a:endParaRPr lang="en-US" dirty="0" smtClean="0"/>
          </a:p>
          <a:p>
            <a:r>
              <a:rPr lang="en-US" dirty="0" smtClean="0"/>
              <a:t>Return to Waikoloa:   Y; </a:t>
            </a:r>
            <a:r>
              <a:rPr lang="en-US" dirty="0" smtClean="0"/>
              <a:t>N:</a:t>
            </a:r>
            <a:endParaRPr lang="en-US" dirty="0"/>
          </a:p>
        </p:txBody>
      </p:sp>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Jon Rosdahl (CSR)</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18</a:t>
            </a:fld>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xfrm>
            <a:off x="685800" y="304800"/>
            <a:ext cx="1512887" cy="276999"/>
          </a:xfrm>
          <a:noFill/>
        </p:spPr>
        <p:txBody>
          <a:bodyPr/>
          <a:lstStyle/>
          <a:p>
            <a:r>
              <a:rPr lang="en-US" smtClean="0"/>
              <a:t>July 2015</a:t>
            </a:r>
            <a:endParaRPr lang="en-US" dirty="0"/>
          </a:p>
        </p:txBody>
      </p:sp>
      <p:sp>
        <p:nvSpPr>
          <p:cNvPr id="3075" name="Footer Placeholder 4"/>
          <p:cNvSpPr>
            <a:spLocks noGrp="1"/>
          </p:cNvSpPr>
          <p:nvPr>
            <p:ph type="ftr" sz="quarter" idx="11"/>
          </p:nvPr>
        </p:nvSpPr>
        <p:spPr>
          <a:noFill/>
        </p:spPr>
        <p:txBody>
          <a:bodyPr/>
          <a:lstStyle/>
          <a:p>
            <a:r>
              <a:rPr lang="en-US"/>
              <a:t>Jon Rosdahl (CSR)</a:t>
            </a:r>
          </a:p>
        </p:txBody>
      </p:sp>
      <p:sp>
        <p:nvSpPr>
          <p:cNvPr id="3076" name="Slide Number Placeholder 5"/>
          <p:cNvSpPr>
            <a:spLocks noGrp="1"/>
          </p:cNvSpPr>
          <p:nvPr>
            <p:ph type="sldNum" sz="quarter" idx="12"/>
          </p:nvPr>
        </p:nvSpPr>
        <p:spPr>
          <a:noFill/>
        </p:spPr>
        <p:txBody>
          <a:bodyPr/>
          <a:lstStyle/>
          <a:p>
            <a:r>
              <a:rPr lang="en-US"/>
              <a:t>Slide </a:t>
            </a:r>
            <a:fld id="{748BD8E1-873F-417F-94A1-6D4E55C91304}" type="slidenum">
              <a:rPr lang="en-US"/>
              <a:pPr/>
              <a:t>2</a:t>
            </a:fld>
            <a:endParaRPr lang="en-US"/>
          </a:p>
        </p:txBody>
      </p:sp>
      <p:sp>
        <p:nvSpPr>
          <p:cNvPr id="3077" name="Rectangle 2"/>
          <p:cNvSpPr>
            <a:spLocks noGrp="1" noChangeArrowheads="1"/>
          </p:cNvSpPr>
          <p:nvPr>
            <p:ph type="title"/>
          </p:nvPr>
        </p:nvSpPr>
        <p:spPr>
          <a:xfrm>
            <a:off x="685800" y="685800"/>
            <a:ext cx="7772400" cy="533400"/>
          </a:xfrm>
          <a:noFill/>
        </p:spPr>
        <p:txBody>
          <a:bodyPr/>
          <a:lstStyle/>
          <a:p>
            <a:r>
              <a:rPr lang="en-US" dirty="0" smtClean="0"/>
              <a:t>Abstract</a:t>
            </a:r>
          </a:p>
        </p:txBody>
      </p:sp>
      <p:sp>
        <p:nvSpPr>
          <p:cNvPr id="3078" name="Rectangle 3"/>
          <p:cNvSpPr>
            <a:spLocks noGrp="1" noChangeArrowheads="1"/>
          </p:cNvSpPr>
          <p:nvPr>
            <p:ph type="body" idx="1"/>
          </p:nvPr>
        </p:nvSpPr>
        <p:spPr>
          <a:xfrm>
            <a:off x="685800" y="1295400"/>
            <a:ext cx="7772400" cy="5029200"/>
          </a:xfrm>
          <a:noFill/>
        </p:spPr>
        <p:txBody>
          <a:bodyPr/>
          <a:lstStyle/>
          <a:p>
            <a:pPr>
              <a:buFontTx/>
              <a:buNone/>
            </a:pPr>
            <a:r>
              <a:rPr lang="en-US" dirty="0" smtClean="0"/>
              <a:t>This slide contains requested reports and status from the 802.11 1</a:t>
            </a:r>
            <a:r>
              <a:rPr lang="en-US" baseline="30000" dirty="0" smtClean="0"/>
              <a:t>st</a:t>
            </a:r>
            <a:r>
              <a:rPr lang="en-US" dirty="0" smtClean="0"/>
              <a:t> Vice-Chair:</a:t>
            </a:r>
          </a:p>
          <a:p>
            <a:pPr>
              <a:buFontTx/>
              <a:buNone/>
            </a:pPr>
            <a:r>
              <a:rPr lang="en-US" dirty="0" smtClean="0"/>
              <a:t>Monday: </a:t>
            </a:r>
          </a:p>
          <a:p>
            <a:pPr lvl="1">
              <a:buFontTx/>
              <a:buNone/>
            </a:pPr>
            <a:r>
              <a:rPr lang="en-US" dirty="0" smtClean="0"/>
              <a:t>	Meeting room locations </a:t>
            </a:r>
          </a:p>
          <a:p>
            <a:pPr lvl="1">
              <a:buFontTx/>
              <a:buNone/>
            </a:pPr>
            <a:r>
              <a:rPr lang="en-US" dirty="0" smtClean="0"/>
              <a:t>     Next meeting reminder </a:t>
            </a:r>
          </a:p>
          <a:p>
            <a:pPr lvl="1">
              <a:buFontTx/>
              <a:buNone/>
            </a:pPr>
            <a:r>
              <a:rPr lang="en-US" dirty="0" smtClean="0"/>
              <a:t>     Meeting registration </a:t>
            </a:r>
          </a:p>
          <a:p>
            <a:pPr lvl="1">
              <a:buFontTx/>
              <a:buNone/>
            </a:pPr>
            <a:r>
              <a:rPr lang="en-US" dirty="0" smtClean="0"/>
              <a:t>     Recording attendance </a:t>
            </a:r>
          </a:p>
          <a:p>
            <a:pPr lvl="1">
              <a:buFontTx/>
              <a:buNone/>
            </a:pPr>
            <a:r>
              <a:rPr lang="en-US" dirty="0" smtClean="0"/>
              <a:t>     File server </a:t>
            </a:r>
          </a:p>
          <a:p>
            <a:pPr lvl="1">
              <a:buFontTx/>
              <a:buNone/>
            </a:pPr>
            <a:r>
              <a:rPr lang="en-US" dirty="0" smtClean="0"/>
              <a:t>     Breakfast, breaks, social 	</a:t>
            </a:r>
          </a:p>
          <a:p>
            <a:pPr>
              <a:buNone/>
            </a:pPr>
            <a:r>
              <a:rPr lang="en-US" sz="2800" b="1" dirty="0" smtClean="0">
                <a:ea typeface="+mn-ea"/>
                <a:cs typeface="+mn-cs"/>
              </a:rPr>
              <a:t>Friday: </a:t>
            </a:r>
          </a:p>
          <a:p>
            <a:pPr lvl="1">
              <a:buFontTx/>
              <a:buNone/>
            </a:pPr>
            <a:r>
              <a:rPr lang="en-US" dirty="0" smtClean="0"/>
              <a:t>Straw Poll of membership regarding this meeting location </a:t>
            </a:r>
          </a:p>
          <a:p>
            <a:pPr lvl="1">
              <a:buFontTx/>
              <a:buNone/>
            </a:pPr>
            <a:r>
              <a:rPr lang="en-US" dirty="0" smtClean="0"/>
              <a:t>Future venues status and discussion </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Monday– </a:t>
            </a:r>
            <a:br>
              <a:rPr lang="en-US" sz="3200" dirty="0" smtClean="0"/>
            </a:br>
            <a:r>
              <a:rPr lang="en-US" sz="3200" dirty="0" smtClean="0"/>
              <a:t>802.11 Opening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First Vice Chair Report</a:t>
            </a:r>
            <a:endParaRPr lang="en-US" dirty="0"/>
          </a:p>
        </p:txBody>
      </p:sp>
      <p:sp>
        <p:nvSpPr>
          <p:cNvPr id="4" name="Date Placeholder 3"/>
          <p:cNvSpPr>
            <a:spLocks noGrp="1"/>
          </p:cNvSpPr>
          <p:nvPr>
            <p:ph type="dt" sz="half" idx="10"/>
          </p:nvPr>
        </p:nvSpPr>
        <p:spPr/>
        <p:txBody>
          <a:bodyPr/>
          <a:lstStyle/>
          <a:p>
            <a:pPr>
              <a:defRPr/>
            </a:pPr>
            <a:r>
              <a:rPr lang="en-US" smtClean="0"/>
              <a:t>July 2015</a:t>
            </a:r>
            <a:endParaRPr lang="en-US"/>
          </a:p>
        </p:txBody>
      </p:sp>
      <p:sp>
        <p:nvSpPr>
          <p:cNvPr id="5" name="Footer Placeholder 4"/>
          <p:cNvSpPr>
            <a:spLocks noGrp="1"/>
          </p:cNvSpPr>
          <p:nvPr>
            <p:ph type="ftr" sz="quarter" idx="11"/>
          </p:nvPr>
        </p:nvSpPr>
        <p:spPr/>
        <p:txBody>
          <a:bodyPr/>
          <a:lstStyle/>
          <a:p>
            <a:pPr>
              <a:defRPr/>
            </a:pPr>
            <a:r>
              <a:rPr lang="en-US" smtClean="0"/>
              <a:t>Jon Rosdahl (CSR)</a:t>
            </a:r>
            <a:endParaRPr lang="en-US"/>
          </a:p>
        </p:txBody>
      </p:sp>
      <p:sp>
        <p:nvSpPr>
          <p:cNvPr id="6" name="Slide Number Placeholder 5"/>
          <p:cNvSpPr>
            <a:spLocks noGrp="1"/>
          </p:cNvSpPr>
          <p:nvPr>
            <p:ph type="sldNum" sz="quarter" idx="12"/>
          </p:nvPr>
        </p:nvSpPr>
        <p:spPr/>
        <p:txBody>
          <a:bodyPr/>
          <a:lstStyle/>
          <a:p>
            <a:pPr>
              <a:defRPr/>
            </a:pPr>
            <a:r>
              <a:rPr lang="en-US" smtClean="0"/>
              <a:t>Slide </a:t>
            </a:r>
            <a:fld id="{8634B414-E725-475F-8EFC-03D12F3C5E1A}" type="slidenum">
              <a:rPr lang="en-US" smtClean="0"/>
              <a:pPr>
                <a:defRPr/>
              </a:pPr>
              <a:t>3</a:t>
            </a:fld>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M3.3</a:t>
            </a:r>
            <a:r>
              <a:rPr lang="en-GB" dirty="0"/>
              <a:t>	II	Other WG meeting plans</a:t>
            </a:r>
            <a:br>
              <a:rPr lang="en-GB" dirty="0"/>
            </a:br>
            <a:endParaRPr lang="en-US" dirty="0"/>
          </a:p>
        </p:txBody>
      </p:sp>
      <p:sp>
        <p:nvSpPr>
          <p:cNvPr id="3" name="Content Placeholder 2"/>
          <p:cNvSpPr>
            <a:spLocks noGrp="1"/>
          </p:cNvSpPr>
          <p:nvPr>
            <p:ph idx="1"/>
          </p:nvPr>
        </p:nvSpPr>
        <p:spPr>
          <a:xfrm>
            <a:off x="539552" y="1412776"/>
            <a:ext cx="7917061" cy="4681637"/>
          </a:xfrm>
          <a:noFill/>
        </p:spPr>
        <p:txBody>
          <a:bodyPr/>
          <a:lstStyle/>
          <a:p>
            <a:endParaRPr lang="en-US" dirty="0" smtClean="0">
              <a:solidFill>
                <a:schemeClr val="tx1"/>
              </a:solidFill>
              <a:hlinkClick r:id="rId2" tooltip="802.11 WG Agenda"/>
            </a:endParaRPr>
          </a:p>
          <a:p>
            <a:r>
              <a:rPr lang="en-US" dirty="0" smtClean="0">
                <a:solidFill>
                  <a:schemeClr val="tx1"/>
                </a:solidFill>
                <a:hlinkClick r:id="rId2" tooltip="802.11 WG Agenda"/>
              </a:rPr>
              <a:t>802.11</a:t>
            </a:r>
            <a:r>
              <a:rPr lang="en-US" dirty="0" smtClean="0">
                <a:solidFill>
                  <a:schemeClr val="tx1"/>
                </a:solidFill>
              </a:rPr>
              <a:t> </a:t>
            </a:r>
            <a:r>
              <a:rPr lang="en-US" dirty="0"/>
              <a:t> </a:t>
            </a:r>
            <a:r>
              <a:rPr lang="en-US" dirty="0" smtClean="0"/>
              <a:t>    </a:t>
            </a:r>
            <a:r>
              <a:rPr lang="en-US" dirty="0" smtClean="0">
                <a:solidFill>
                  <a:schemeClr val="tx1"/>
                </a:solidFill>
                <a:hlinkClick r:id="rId3"/>
              </a:rPr>
              <a:t>802.15</a:t>
            </a:r>
            <a:r>
              <a:rPr lang="en-US" dirty="0" smtClean="0">
                <a:solidFill>
                  <a:schemeClr val="tx1"/>
                </a:solidFill>
              </a:rPr>
              <a:t> </a:t>
            </a:r>
            <a:r>
              <a:rPr lang="en-US" dirty="0" smtClean="0"/>
              <a:t>    </a:t>
            </a:r>
            <a:r>
              <a:rPr lang="en-US" dirty="0" smtClean="0">
                <a:solidFill>
                  <a:schemeClr val="tx1"/>
                </a:solidFill>
                <a:hlinkClick r:id="rId4"/>
              </a:rPr>
              <a:t>802.18</a:t>
            </a:r>
            <a:r>
              <a:rPr lang="en-US" dirty="0" smtClean="0">
                <a:solidFill>
                  <a:schemeClr val="tx1"/>
                </a:solidFill>
              </a:rPr>
              <a:t>    </a:t>
            </a:r>
            <a:r>
              <a:rPr lang="en-US" dirty="0" smtClean="0">
                <a:solidFill>
                  <a:schemeClr val="tx1"/>
                </a:solidFill>
                <a:hlinkClick r:id="rId5"/>
              </a:rPr>
              <a:t>802.19</a:t>
            </a:r>
            <a:r>
              <a:rPr lang="en-US" dirty="0" smtClean="0">
                <a:solidFill>
                  <a:schemeClr val="tx1"/>
                </a:solidFill>
              </a:rPr>
              <a:t> </a:t>
            </a:r>
            <a:r>
              <a:rPr lang="en-US" dirty="0"/>
              <a:t> </a:t>
            </a:r>
            <a:r>
              <a:rPr lang="en-US" dirty="0" smtClean="0"/>
              <a:t>   </a:t>
            </a:r>
            <a:r>
              <a:rPr lang="en-US" dirty="0" smtClean="0">
                <a:solidFill>
                  <a:schemeClr val="tx1"/>
                </a:solidFill>
                <a:hlinkClick r:id="rId6"/>
              </a:rPr>
              <a:t>802.21 </a:t>
            </a:r>
            <a:r>
              <a:rPr lang="en-US" dirty="0" smtClean="0">
                <a:solidFill>
                  <a:schemeClr val="tx1"/>
                </a:solidFill>
              </a:rPr>
              <a:t>     </a:t>
            </a:r>
            <a:r>
              <a:rPr lang="en-US" dirty="0" smtClean="0">
                <a:solidFill>
                  <a:schemeClr val="tx1"/>
                </a:solidFill>
                <a:hlinkClick r:id="rId7"/>
              </a:rPr>
              <a:t>802.24</a:t>
            </a:r>
            <a:r>
              <a:rPr lang="en-US" dirty="0" smtClean="0">
                <a:solidFill>
                  <a:schemeClr val="tx1"/>
                </a:solidFill>
              </a:rPr>
              <a:t> </a:t>
            </a:r>
            <a:endParaRPr lang="en-US" dirty="0">
              <a:solidFill>
                <a:schemeClr val="tx1"/>
              </a:solidFill>
            </a:endParaRPr>
          </a:p>
          <a:p>
            <a:endParaRPr lang="en-US" dirty="0" smtClean="0">
              <a:solidFill>
                <a:schemeClr val="tx1"/>
              </a:solidFill>
            </a:endParaRPr>
          </a:p>
          <a:p>
            <a:r>
              <a:rPr lang="en-US" dirty="0" smtClean="0">
                <a:solidFill>
                  <a:schemeClr val="tx1"/>
                </a:solidFill>
              </a:rPr>
              <a:t>Treasurer </a:t>
            </a:r>
            <a:r>
              <a:rPr lang="en-US" dirty="0">
                <a:solidFill>
                  <a:schemeClr val="tx1"/>
                </a:solidFill>
              </a:rPr>
              <a:t>Report: </a:t>
            </a:r>
            <a:endParaRPr lang="en-US" dirty="0" smtClean="0">
              <a:solidFill>
                <a:schemeClr val="tx1"/>
              </a:solidFill>
            </a:endParaRPr>
          </a:p>
          <a:p>
            <a:pPr lvl="1"/>
            <a:r>
              <a:rPr lang="en-US" dirty="0" smtClean="0">
                <a:hlinkClick r:id="rId8"/>
              </a:rPr>
              <a:t>https</a:t>
            </a:r>
            <a:r>
              <a:rPr lang="en-US" dirty="0">
                <a:hlinkClick r:id="rId8"/>
              </a:rPr>
              <a:t>://</a:t>
            </a:r>
            <a:r>
              <a:rPr lang="en-US" dirty="0" smtClean="0">
                <a:hlinkClick r:id="rId8"/>
              </a:rPr>
              <a:t>mentor.ieee.org/802.11/dcn/15/11-15-0740-00-0000-joint-treasurers-report-july-2015.pptx</a:t>
            </a:r>
            <a:endParaRPr lang="en-US" dirty="0" smtClean="0"/>
          </a:p>
          <a:p>
            <a:endParaRPr lang="en-US" dirty="0">
              <a:solidFill>
                <a:schemeClr val="tx1"/>
              </a:solidFill>
              <a:hlinkClick r:id="rId9"/>
            </a:endParaRPr>
          </a:p>
          <a:p>
            <a:r>
              <a:rPr lang="en-US" dirty="0" smtClean="0">
                <a:solidFill>
                  <a:schemeClr val="tx1"/>
                </a:solidFill>
                <a:hlinkClick r:id="rId9"/>
              </a:rPr>
              <a:t>Patent </a:t>
            </a:r>
            <a:r>
              <a:rPr lang="en-US" dirty="0">
                <a:solidFill>
                  <a:schemeClr val="tx1"/>
                </a:solidFill>
                <a:hlinkClick r:id="rId9"/>
              </a:rPr>
              <a:t>policy</a:t>
            </a:r>
            <a:r>
              <a:rPr lang="en-US" dirty="0">
                <a:solidFill>
                  <a:schemeClr val="tx1"/>
                </a:solidFill>
              </a:rPr>
              <a:t> (in IEEE-SA bylaws), </a:t>
            </a:r>
            <a:r>
              <a:rPr lang="en-US" dirty="0">
                <a:solidFill>
                  <a:schemeClr val="tx1"/>
                </a:solidFill>
                <a:hlinkClick r:id="rId10"/>
              </a:rPr>
              <a:t>patent policy</a:t>
            </a:r>
            <a:r>
              <a:rPr lang="en-US" dirty="0">
                <a:solidFill>
                  <a:schemeClr val="tx1"/>
                </a:solidFill>
              </a:rPr>
              <a:t> (slide set), and </a:t>
            </a:r>
            <a:r>
              <a:rPr lang="en-US" dirty="0" smtClean="0">
                <a:solidFill>
                  <a:schemeClr val="tx1"/>
                </a:solidFill>
                <a:hlinkClick r:id="rId11"/>
              </a:rPr>
              <a:t>antitrust </a:t>
            </a:r>
            <a:r>
              <a:rPr lang="en-US" dirty="0">
                <a:solidFill>
                  <a:schemeClr val="tx1"/>
                </a:solidFill>
                <a:hlinkClick r:id="rId11"/>
              </a:rPr>
              <a:t>guidelines</a:t>
            </a:r>
            <a:r>
              <a:rPr lang="en-US" dirty="0">
                <a:solidFill>
                  <a:schemeClr val="tx1"/>
                </a:solidFill>
              </a:rPr>
              <a:t> </a:t>
            </a:r>
            <a:endParaRPr lang="en-US" dirty="0" smtClean="0">
              <a:solidFill>
                <a:schemeClr val="tx1"/>
              </a:solidFill>
            </a:endParaRP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4</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r>
              <a:rPr lang="en-GB" smtClean="0"/>
              <a:t>Jon Rosdahl, CSR</a:t>
            </a:r>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May 2015</a:t>
            </a:r>
            <a:endParaRPr lang="en-GB" dirty="0"/>
          </a:p>
        </p:txBody>
      </p:sp>
    </p:spTree>
    <p:extLst>
      <p:ext uri="{BB962C8B-B14F-4D97-AF65-F5344CB8AC3E}">
        <p14:creationId xmlns:p14="http://schemas.microsoft.com/office/powerpoint/2010/main" val="241730464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Calendar</a:t>
            </a:r>
            <a:endParaRPr lang="en-US" dirty="0"/>
          </a:p>
        </p:txBody>
      </p:sp>
      <p:sp>
        <p:nvSpPr>
          <p:cNvPr id="3" name="Content Placeholder 2"/>
          <p:cNvSpPr>
            <a:spLocks noGrp="1"/>
          </p:cNvSpPr>
          <p:nvPr>
            <p:ph idx="1"/>
          </p:nvPr>
        </p:nvSpPr>
        <p:spPr>
          <a:xfrm>
            <a:off x="685800" y="1600200"/>
            <a:ext cx="7770813" cy="4494213"/>
          </a:xfrm>
        </p:spPr>
        <p:txBody>
          <a:bodyPr/>
          <a:lstStyle/>
          <a:p>
            <a:r>
              <a:rPr lang="en-GB" dirty="0" smtClean="0"/>
              <a:t>This session’s meetings are also shown on the 802.11 calendar on the 802.11 home page (</a:t>
            </a:r>
            <a:r>
              <a:rPr lang="en-GB" dirty="0" smtClean="0">
                <a:hlinkClick r:id="rId2"/>
              </a:rPr>
              <a:t>http://www.ieee802.org/11</a:t>
            </a:r>
            <a:r>
              <a:rPr lang="en-GB" dirty="0" smtClean="0"/>
              <a:t>).</a:t>
            </a:r>
          </a:p>
          <a:p>
            <a:r>
              <a:rPr lang="en-GB" dirty="0" smtClean="0"/>
              <a:t>This is a Google calendar “802_11_calendar@ieee.org”</a:t>
            </a:r>
          </a:p>
          <a:p>
            <a:r>
              <a:rPr lang="en-GB" dirty="0" smtClean="0"/>
              <a:t>There are multiple ways of accessing this information, for example from a cell-phone, or as a remote calendar.</a:t>
            </a:r>
          </a:p>
          <a:p>
            <a:endParaRPr lang="en-GB" dirty="0" smtClean="0"/>
          </a:p>
          <a:p>
            <a:r>
              <a:rPr lang="en-GB" dirty="0" smtClean="0"/>
              <a:t>Note: the schedule on this calendar will be updated,  but any room changes will probably not be.  Online Meeting Schedule is most accurate.  Room changes will be posted on rooms.</a:t>
            </a:r>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
        <p:nvSpPr>
          <p:cNvPr id="5" name="Footer Placeholder 4"/>
          <p:cNvSpPr>
            <a:spLocks noGrp="1"/>
          </p:cNvSpPr>
          <p:nvPr>
            <p:ph type="ftr" idx="4294967295"/>
          </p:nvPr>
        </p:nvSpPr>
        <p:spPr>
          <a:xfrm>
            <a:off x="5357818" y="6475413"/>
            <a:ext cx="3184520" cy="180975"/>
          </a:xfrm>
          <a:prstGeom prst="rect">
            <a:avLst/>
          </a:prstGeom>
        </p:spPr>
        <p:txBody>
          <a:bodyPr/>
          <a:lstStyle/>
          <a:p>
            <a:r>
              <a:rPr lang="en-GB" smtClean="0"/>
              <a:t>Jon Rosdahl, CSR</a:t>
            </a:r>
            <a:endParaRPr lang="en-GB" dirty="0"/>
          </a:p>
        </p:txBody>
      </p:sp>
      <p:sp>
        <p:nvSpPr>
          <p:cNvPr id="6" name="Date Placeholder 5"/>
          <p:cNvSpPr>
            <a:spLocks noGrp="1"/>
          </p:cNvSpPr>
          <p:nvPr>
            <p:ph type="dt" idx="4294967295"/>
          </p:nvPr>
        </p:nvSpPr>
        <p:spPr>
          <a:xfrm>
            <a:off x="696912" y="333375"/>
            <a:ext cx="1874823" cy="273050"/>
          </a:xfrm>
          <a:prstGeom prst="rect">
            <a:avLst/>
          </a:prstGeom>
        </p:spPr>
        <p:txBody>
          <a:bodyPr/>
          <a:lstStyle/>
          <a:p>
            <a:r>
              <a:rPr lang="en-US" smtClean="0"/>
              <a:t>May 2015</a:t>
            </a:r>
            <a:endParaRPr lang="en-GB" dirty="0"/>
          </a:p>
        </p:txBody>
      </p:sp>
    </p:spTree>
    <p:extLst>
      <p:ext uri="{BB962C8B-B14F-4D97-AF65-F5344CB8AC3E}">
        <p14:creationId xmlns:p14="http://schemas.microsoft.com/office/powerpoint/2010/main" val="205482126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en-GB" dirty="0" smtClean="0"/>
              <a:t>M3.4 </a:t>
            </a:r>
            <a:r>
              <a:rPr lang="en-GB" dirty="0" smtClean="0"/>
              <a:t>Meeting Room Locations</a:t>
            </a:r>
          </a:p>
        </p:txBody>
      </p:sp>
      <p:sp>
        <p:nvSpPr>
          <p:cNvPr id="10243" name="Date Placeholder 3"/>
          <p:cNvSpPr>
            <a:spLocks noGrp="1"/>
          </p:cNvSpPr>
          <p:nvPr>
            <p:ph type="dt" sz="quarter" idx="10"/>
          </p:nvPr>
        </p:nvSpPr>
        <p:spPr>
          <a:noFill/>
        </p:spPr>
        <p:txBody>
          <a:bodyPr/>
          <a:lstStyle/>
          <a:p>
            <a:r>
              <a:rPr lang="en-US" smtClean="0"/>
              <a:t>July 2015</a:t>
            </a:r>
            <a:endParaRPr lang="en-US" smtClean="0"/>
          </a:p>
        </p:txBody>
      </p:sp>
      <p:sp>
        <p:nvSpPr>
          <p:cNvPr id="10244" name="Footer Placeholder 4"/>
          <p:cNvSpPr>
            <a:spLocks noGrp="1"/>
          </p:cNvSpPr>
          <p:nvPr>
            <p:ph type="ftr" sz="quarter" idx="11"/>
          </p:nvPr>
        </p:nvSpPr>
        <p:spPr>
          <a:noFill/>
        </p:spPr>
        <p:txBody>
          <a:bodyPr/>
          <a:lstStyle/>
          <a:p>
            <a:r>
              <a:rPr lang="en-US" smtClean="0"/>
              <a:t>Jon Rosdahl (CSR)</a:t>
            </a:r>
          </a:p>
        </p:txBody>
      </p:sp>
      <p:sp>
        <p:nvSpPr>
          <p:cNvPr id="10245" name="Slide Number Placeholder 5"/>
          <p:cNvSpPr>
            <a:spLocks noGrp="1"/>
          </p:cNvSpPr>
          <p:nvPr>
            <p:ph type="sldNum" sz="quarter" idx="12"/>
          </p:nvPr>
        </p:nvSpPr>
        <p:spPr>
          <a:noFill/>
        </p:spPr>
        <p:txBody>
          <a:bodyPr/>
          <a:lstStyle/>
          <a:p>
            <a:r>
              <a:rPr lang="en-US"/>
              <a:t>Slide </a:t>
            </a:r>
            <a:fld id="{3B5C58B0-409B-414D-AB6F-19EB0C17CA5C}" type="slidenum">
              <a:rPr lang="en-US"/>
              <a:pPr/>
              <a:t>6</a:t>
            </a:fld>
            <a:endParaRPr lang="en-US"/>
          </a:p>
        </p:txBody>
      </p:sp>
      <p:pic>
        <p:nvPicPr>
          <p:cNvPr id="10246" name="Picture 7"/>
          <p:cNvPicPr>
            <a:picLocks noChangeAspect="1"/>
          </p:cNvPicPr>
          <p:nvPr/>
        </p:nvPicPr>
        <p:blipFill>
          <a:blip r:embed="rId2" cstate="print"/>
          <a:srcRect/>
          <a:stretch>
            <a:fillRect/>
          </a:stretch>
        </p:blipFill>
        <p:spPr bwMode="auto">
          <a:xfrm>
            <a:off x="585788" y="1524000"/>
            <a:ext cx="7972425" cy="4724400"/>
          </a:xfrm>
          <a:prstGeom prst="rect">
            <a:avLst/>
          </a:prstGeom>
          <a:noFill/>
          <a:ln w="9525">
            <a:noFill/>
            <a:miter lim="800000"/>
            <a:headEnd/>
            <a:tailEnd/>
          </a:ln>
        </p:spPr>
      </p:pic>
      <p:sp>
        <p:nvSpPr>
          <p:cNvPr id="10250" name="Rounded Rectangle 9"/>
          <p:cNvSpPr>
            <a:spLocks noChangeArrowheads="1"/>
          </p:cNvSpPr>
          <p:nvPr/>
        </p:nvSpPr>
        <p:spPr bwMode="auto">
          <a:xfrm>
            <a:off x="5029200" y="4138613"/>
            <a:ext cx="636588" cy="381000"/>
          </a:xfrm>
          <a:prstGeom prst="roundRect">
            <a:avLst>
              <a:gd name="adj" fmla="val 16667"/>
            </a:avLst>
          </a:prstGeom>
          <a:solidFill>
            <a:srgbClr val="00FFFF">
              <a:alpha val="44705"/>
            </a:srgbClr>
          </a:solidFill>
          <a:ln w="12700" algn="ctr">
            <a:solidFill>
              <a:schemeClr val="tx1"/>
            </a:solidFill>
            <a:round/>
            <a:headEnd type="none" w="sm" len="sm"/>
            <a:tailEnd type="none" w="sm" len="sm"/>
          </a:ln>
        </p:spPr>
        <p:txBody>
          <a:bodyPr/>
          <a:lstStyle/>
          <a:p>
            <a:endParaRPr lang="en-GB"/>
          </a:p>
        </p:txBody>
      </p:sp>
      <p:sp>
        <p:nvSpPr>
          <p:cNvPr id="10251" name="Rounded Rectangle 10"/>
          <p:cNvSpPr>
            <a:spLocks noChangeArrowheads="1"/>
          </p:cNvSpPr>
          <p:nvPr/>
        </p:nvSpPr>
        <p:spPr bwMode="auto">
          <a:xfrm>
            <a:off x="5022850" y="3636963"/>
            <a:ext cx="636588" cy="381000"/>
          </a:xfrm>
          <a:prstGeom prst="roundRect">
            <a:avLst>
              <a:gd name="adj" fmla="val 16667"/>
            </a:avLst>
          </a:prstGeom>
          <a:solidFill>
            <a:srgbClr val="00FFFF">
              <a:alpha val="44705"/>
            </a:srgbClr>
          </a:solidFill>
          <a:ln w="12700" algn="ctr">
            <a:solidFill>
              <a:schemeClr val="tx1"/>
            </a:solidFill>
            <a:round/>
            <a:headEnd type="none" w="sm" len="sm"/>
            <a:tailEnd type="none" w="sm" len="sm"/>
          </a:ln>
        </p:spPr>
        <p:txBody>
          <a:bodyPr/>
          <a:lstStyle/>
          <a:p>
            <a:endParaRPr lang="en-GB"/>
          </a:p>
        </p:txBody>
      </p:sp>
      <p:sp>
        <p:nvSpPr>
          <p:cNvPr id="10252" name="Rounded Rectangle 11"/>
          <p:cNvSpPr>
            <a:spLocks noChangeArrowheads="1"/>
          </p:cNvSpPr>
          <p:nvPr/>
        </p:nvSpPr>
        <p:spPr bwMode="auto">
          <a:xfrm>
            <a:off x="5022850" y="3028950"/>
            <a:ext cx="636588" cy="381000"/>
          </a:xfrm>
          <a:prstGeom prst="roundRect">
            <a:avLst>
              <a:gd name="adj" fmla="val 16667"/>
            </a:avLst>
          </a:prstGeom>
          <a:solidFill>
            <a:srgbClr val="00FFFF">
              <a:alpha val="44705"/>
            </a:srgbClr>
          </a:solidFill>
          <a:ln w="12700" algn="ctr">
            <a:solidFill>
              <a:schemeClr val="tx1"/>
            </a:solidFill>
            <a:round/>
            <a:headEnd type="none" w="sm" len="sm"/>
            <a:tailEnd type="none" w="sm" len="sm"/>
          </a:ln>
        </p:spPr>
        <p:txBody>
          <a:bodyPr/>
          <a:lstStyle/>
          <a:p>
            <a:endParaRPr lang="en-GB"/>
          </a:p>
        </p:txBody>
      </p:sp>
      <p:sp>
        <p:nvSpPr>
          <p:cNvPr id="14" name="Rounded Rectangle 11"/>
          <p:cNvSpPr>
            <a:spLocks noChangeArrowheads="1"/>
          </p:cNvSpPr>
          <p:nvPr/>
        </p:nvSpPr>
        <p:spPr bwMode="auto">
          <a:xfrm>
            <a:off x="6934200" y="5105400"/>
            <a:ext cx="374254" cy="533400"/>
          </a:xfrm>
          <a:prstGeom prst="roundRect">
            <a:avLst>
              <a:gd name="adj" fmla="val 16667"/>
            </a:avLst>
          </a:prstGeom>
          <a:solidFill>
            <a:srgbClr val="00FFFF">
              <a:alpha val="44705"/>
            </a:srgbClr>
          </a:solidFill>
          <a:ln w="12700" algn="ctr">
            <a:solidFill>
              <a:schemeClr val="tx1"/>
            </a:solidFill>
            <a:round/>
            <a:headEnd type="none" w="sm" len="sm"/>
            <a:tailEnd type="none" w="sm" len="sm"/>
          </a:ln>
        </p:spPr>
        <p:txBody>
          <a:bodyPr/>
          <a:lstStyle/>
          <a:p>
            <a:endParaRPr lang="en-GB"/>
          </a:p>
        </p:txBody>
      </p:sp>
      <p:sp>
        <p:nvSpPr>
          <p:cNvPr id="17" name="Rounded Rectangle 10"/>
          <p:cNvSpPr>
            <a:spLocks noChangeArrowheads="1"/>
          </p:cNvSpPr>
          <p:nvPr/>
        </p:nvSpPr>
        <p:spPr bwMode="auto">
          <a:xfrm>
            <a:off x="3581400" y="3028950"/>
            <a:ext cx="1143000" cy="1619250"/>
          </a:xfrm>
          <a:prstGeom prst="roundRect">
            <a:avLst>
              <a:gd name="adj" fmla="val 16667"/>
            </a:avLst>
          </a:prstGeom>
          <a:solidFill>
            <a:srgbClr val="00FFFF">
              <a:alpha val="44705"/>
            </a:srgbClr>
          </a:solidFill>
          <a:ln w="12700" algn="ctr">
            <a:solidFill>
              <a:schemeClr val="tx1"/>
            </a:solidFill>
            <a:round/>
            <a:headEnd type="none" w="sm" len="sm"/>
            <a:tailEnd type="none" w="sm" len="sm"/>
          </a:ln>
        </p:spPr>
        <p:txBody>
          <a:bodyPr/>
          <a:lstStyle/>
          <a:p>
            <a:endParaRPr lang="en-GB"/>
          </a:p>
        </p:txBody>
      </p:sp>
      <p:sp>
        <p:nvSpPr>
          <p:cNvPr id="18" name="Rounded Rectangle 10"/>
          <p:cNvSpPr>
            <a:spLocks noChangeArrowheads="1"/>
          </p:cNvSpPr>
          <p:nvPr/>
        </p:nvSpPr>
        <p:spPr bwMode="auto">
          <a:xfrm>
            <a:off x="6248400" y="2874963"/>
            <a:ext cx="1219200" cy="1143000"/>
          </a:xfrm>
          <a:prstGeom prst="roundRect">
            <a:avLst>
              <a:gd name="adj" fmla="val 16667"/>
            </a:avLst>
          </a:prstGeom>
          <a:solidFill>
            <a:srgbClr val="00FFFF">
              <a:alpha val="44705"/>
            </a:srgbClr>
          </a:solidFill>
          <a:ln w="12700" algn="ctr">
            <a:solidFill>
              <a:schemeClr val="tx1"/>
            </a:solidFill>
            <a:round/>
            <a:headEnd type="none" w="sm" len="sm"/>
            <a:tailEnd type="none" w="sm" len="sm"/>
          </a:ln>
        </p:spPr>
        <p:txBody>
          <a:bodyPr/>
          <a:lstStyle/>
          <a:p>
            <a:endParaRPr lang="en-GB"/>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GB" dirty="0" smtClean="0"/>
              <a:t>M3.5 Next 2 WG Meetings</a:t>
            </a:r>
            <a:endParaRPr lang="en-GB" dirty="0" smtClean="0"/>
          </a:p>
        </p:txBody>
      </p:sp>
      <p:sp>
        <p:nvSpPr>
          <p:cNvPr id="3" name="Content Placeholder 2"/>
          <p:cNvSpPr>
            <a:spLocks noGrp="1"/>
          </p:cNvSpPr>
          <p:nvPr>
            <p:ph idx="1"/>
          </p:nvPr>
        </p:nvSpPr>
        <p:spPr>
          <a:xfrm>
            <a:off x="685800" y="1828800"/>
            <a:ext cx="7772400" cy="4267200"/>
          </a:xfrm>
        </p:spPr>
        <p:txBody>
          <a:bodyPr/>
          <a:lstStyle/>
          <a:p>
            <a:r>
              <a:rPr lang="en-GB" sz="2800" dirty="0"/>
              <a:t>Sept 13-18, </a:t>
            </a:r>
            <a:r>
              <a:rPr lang="en-GB" sz="2800" dirty="0" smtClean="0"/>
              <a:t>2015 -- </a:t>
            </a:r>
            <a:r>
              <a:rPr lang="en-GB" sz="2800" dirty="0" err="1" smtClean="0"/>
              <a:t>Centara</a:t>
            </a:r>
            <a:r>
              <a:rPr lang="en-GB" sz="2800" dirty="0" smtClean="0"/>
              <a:t> </a:t>
            </a:r>
            <a:r>
              <a:rPr lang="en-GB" sz="2800" dirty="0"/>
              <a:t>Grand Hotel, Bangkok (Note - no separate China Interim</a:t>
            </a:r>
            <a:r>
              <a:rPr lang="en-GB" sz="2800" dirty="0" smtClean="0"/>
              <a:t>)</a:t>
            </a:r>
          </a:p>
          <a:p>
            <a:r>
              <a:rPr lang="en-GB" sz="2800" dirty="0" smtClean="0"/>
              <a:t>For </a:t>
            </a:r>
            <a:r>
              <a:rPr lang="en-GB" sz="2800" dirty="0"/>
              <a:t>information and registration links, see</a:t>
            </a:r>
          </a:p>
          <a:p>
            <a:pPr lvl="1"/>
            <a:r>
              <a:rPr lang="en-GB" sz="2400" dirty="0" smtClean="0">
                <a:hlinkClick r:id="rId2"/>
              </a:rPr>
              <a:t>Registration </a:t>
            </a:r>
            <a:r>
              <a:rPr lang="en-GB" sz="2400" dirty="0">
                <a:hlinkClick r:id="rId2"/>
              </a:rPr>
              <a:t>and Hotel Reservations</a:t>
            </a:r>
            <a:endParaRPr lang="en-GB" sz="2400" dirty="0"/>
          </a:p>
          <a:p>
            <a:pPr lvl="1">
              <a:defRPr/>
            </a:pPr>
            <a:endParaRPr lang="en-GB" sz="2400" dirty="0" smtClean="0"/>
          </a:p>
          <a:p>
            <a:pPr>
              <a:defRPr/>
            </a:pPr>
            <a:r>
              <a:rPr lang="en-GB" sz="2800" dirty="0"/>
              <a:t>Next Plenary </a:t>
            </a:r>
            <a:r>
              <a:rPr lang="en-GB" sz="2800" dirty="0" smtClean="0"/>
              <a:t>Meeting – </a:t>
            </a:r>
          </a:p>
          <a:p>
            <a:pPr lvl="1">
              <a:defRPr/>
            </a:pPr>
            <a:r>
              <a:rPr lang="en-GB" sz="2400" dirty="0" smtClean="0"/>
              <a:t>IEEE </a:t>
            </a:r>
            <a:r>
              <a:rPr lang="en-GB" sz="2400" dirty="0"/>
              <a:t>802 Plenary session – </a:t>
            </a:r>
            <a:r>
              <a:rPr lang="en-GB" sz="2400" dirty="0" smtClean="0"/>
              <a:t>9-13 Nov 2015</a:t>
            </a:r>
          </a:p>
          <a:p>
            <a:pPr lvl="1">
              <a:defRPr/>
            </a:pPr>
            <a:r>
              <a:rPr lang="en-GB" sz="2400" dirty="0"/>
              <a:t>Hyatt Regency, Dallas, TX, USA</a:t>
            </a:r>
          </a:p>
          <a:p>
            <a:pPr lvl="1">
              <a:defRPr/>
            </a:pPr>
            <a:endParaRPr lang="en-GB" dirty="0"/>
          </a:p>
        </p:txBody>
      </p:sp>
      <p:sp>
        <p:nvSpPr>
          <p:cNvPr id="12292" name="Date Placeholder 3"/>
          <p:cNvSpPr>
            <a:spLocks noGrp="1"/>
          </p:cNvSpPr>
          <p:nvPr>
            <p:ph type="dt" sz="quarter" idx="10"/>
          </p:nvPr>
        </p:nvSpPr>
        <p:spPr>
          <a:noFill/>
        </p:spPr>
        <p:txBody>
          <a:bodyPr/>
          <a:lstStyle/>
          <a:p>
            <a:r>
              <a:rPr lang="en-US" smtClean="0"/>
              <a:t>July 2015</a:t>
            </a:r>
            <a:endParaRPr lang="en-US" smtClean="0"/>
          </a:p>
        </p:txBody>
      </p:sp>
      <p:sp>
        <p:nvSpPr>
          <p:cNvPr id="12293" name="Footer Placeholder 4"/>
          <p:cNvSpPr>
            <a:spLocks noGrp="1"/>
          </p:cNvSpPr>
          <p:nvPr>
            <p:ph type="ftr" sz="quarter" idx="11"/>
          </p:nvPr>
        </p:nvSpPr>
        <p:spPr>
          <a:noFill/>
        </p:spPr>
        <p:txBody>
          <a:bodyPr/>
          <a:lstStyle/>
          <a:p>
            <a:r>
              <a:rPr lang="en-US" smtClean="0"/>
              <a:t>Jon Rosdahl (CSR)</a:t>
            </a:r>
          </a:p>
        </p:txBody>
      </p:sp>
      <p:sp>
        <p:nvSpPr>
          <p:cNvPr id="12294" name="Slide Number Placeholder 5"/>
          <p:cNvSpPr>
            <a:spLocks noGrp="1"/>
          </p:cNvSpPr>
          <p:nvPr>
            <p:ph type="sldNum" sz="quarter" idx="12"/>
          </p:nvPr>
        </p:nvSpPr>
        <p:spPr>
          <a:noFill/>
        </p:spPr>
        <p:txBody>
          <a:bodyPr/>
          <a:lstStyle/>
          <a:p>
            <a:r>
              <a:rPr lang="en-US"/>
              <a:t>Slide </a:t>
            </a:r>
            <a:fld id="{CFBAA8FB-D249-4152-AEB6-E5ABFA7763BC}" type="slidenum">
              <a:rPr lang="en-US"/>
              <a:pPr/>
              <a:t>7</a:t>
            </a:fld>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685800" y="685800"/>
            <a:ext cx="7772400" cy="457200"/>
          </a:xfrm>
        </p:spPr>
        <p:txBody>
          <a:bodyPr/>
          <a:lstStyle/>
          <a:p>
            <a:r>
              <a:rPr lang="en-GB" dirty="0" smtClean="0"/>
              <a:t>M3.7 Meeting Registration</a:t>
            </a:r>
          </a:p>
        </p:txBody>
      </p:sp>
      <p:sp>
        <p:nvSpPr>
          <p:cNvPr id="14340" name="Date Placeholder 3"/>
          <p:cNvSpPr>
            <a:spLocks noGrp="1"/>
          </p:cNvSpPr>
          <p:nvPr>
            <p:ph type="dt" sz="half" idx="10"/>
          </p:nvPr>
        </p:nvSpPr>
        <p:spPr>
          <a:noFill/>
        </p:spPr>
        <p:txBody>
          <a:bodyPr/>
          <a:lstStyle/>
          <a:p>
            <a:r>
              <a:rPr lang="en-US" smtClean="0"/>
              <a:t>July 2015</a:t>
            </a:r>
            <a:endParaRPr lang="en-US" smtClean="0"/>
          </a:p>
        </p:txBody>
      </p:sp>
      <p:sp>
        <p:nvSpPr>
          <p:cNvPr id="14341" name="Footer Placeholder 4"/>
          <p:cNvSpPr>
            <a:spLocks noGrp="1"/>
          </p:cNvSpPr>
          <p:nvPr>
            <p:ph type="ftr" sz="quarter" idx="11"/>
          </p:nvPr>
        </p:nvSpPr>
        <p:spPr>
          <a:noFill/>
        </p:spPr>
        <p:txBody>
          <a:bodyPr/>
          <a:lstStyle/>
          <a:p>
            <a:r>
              <a:rPr lang="en-US" smtClean="0"/>
              <a:t>Jon Rosdahl (CSR)</a:t>
            </a:r>
          </a:p>
        </p:txBody>
      </p:sp>
      <p:sp>
        <p:nvSpPr>
          <p:cNvPr id="14342" name="Slide Number Placeholder 5"/>
          <p:cNvSpPr>
            <a:spLocks noGrp="1"/>
          </p:cNvSpPr>
          <p:nvPr>
            <p:ph type="sldNum" sz="quarter" idx="12"/>
          </p:nvPr>
        </p:nvSpPr>
        <p:spPr>
          <a:noFill/>
        </p:spPr>
        <p:txBody>
          <a:bodyPr/>
          <a:lstStyle/>
          <a:p>
            <a:r>
              <a:rPr lang="en-US"/>
              <a:t>Slide </a:t>
            </a:r>
            <a:fld id="{06F01DFC-54E8-4F8C-A330-894B5A1FB9AA}" type="slidenum">
              <a:rPr lang="en-US"/>
              <a:pPr/>
              <a:t>8</a:t>
            </a:fld>
            <a:endParaRPr lang="en-US"/>
          </a:p>
        </p:txBody>
      </p:sp>
      <p:sp>
        <p:nvSpPr>
          <p:cNvPr id="10" name="Content Placeholder 9"/>
          <p:cNvSpPr>
            <a:spLocks noGrp="1"/>
          </p:cNvSpPr>
          <p:nvPr>
            <p:ph idx="1"/>
          </p:nvPr>
        </p:nvSpPr>
        <p:spPr>
          <a:xfrm>
            <a:off x="685800" y="6019800"/>
            <a:ext cx="7010400" cy="381000"/>
          </a:xfrm>
        </p:spPr>
        <p:txBody>
          <a:bodyPr/>
          <a:lstStyle/>
          <a:p>
            <a:r>
              <a:rPr lang="en-US" sz="1800" dirty="0" smtClean="0"/>
              <a:t>As of </a:t>
            </a:r>
            <a:r>
              <a:rPr lang="en-US" sz="1800" dirty="0" smtClean="0"/>
              <a:t>13 July 2015</a:t>
            </a:r>
            <a:endParaRPr lang="en-US" sz="1800" dirty="0"/>
          </a:p>
        </p:txBody>
      </p:sp>
      <p:graphicFrame>
        <p:nvGraphicFramePr>
          <p:cNvPr id="2" name="Table 1"/>
          <p:cNvGraphicFramePr>
            <a:graphicFrameLocks noGrp="1"/>
          </p:cNvGraphicFramePr>
          <p:nvPr>
            <p:extLst>
              <p:ext uri="{D42A27DB-BD31-4B8C-83A1-F6EECF244321}">
                <p14:modId xmlns:p14="http://schemas.microsoft.com/office/powerpoint/2010/main" val="1500772152"/>
              </p:ext>
            </p:extLst>
          </p:nvPr>
        </p:nvGraphicFramePr>
        <p:xfrm>
          <a:off x="1905000" y="1295400"/>
          <a:ext cx="4876800" cy="4648200"/>
        </p:xfrm>
        <a:graphic>
          <a:graphicData uri="http://schemas.openxmlformats.org/drawingml/2006/table">
            <a:tbl>
              <a:tblPr/>
              <a:tblGrid>
                <a:gridCol w="2438400"/>
                <a:gridCol w="2438400"/>
              </a:tblGrid>
              <a:tr h="457200">
                <a:tc gridSpan="2">
                  <a:txBody>
                    <a:bodyPr/>
                    <a:lstStyle/>
                    <a:p>
                      <a:pPr algn="ctr" fontAlgn="t"/>
                      <a:r>
                        <a:rPr lang="en-US" sz="2000" dirty="0">
                          <a:effectLst/>
                        </a:rPr>
                        <a:t>I</a:t>
                      </a:r>
                      <a:r>
                        <a:rPr lang="en-US" sz="2000" dirty="0">
                          <a:solidFill>
                            <a:schemeClr val="bg1"/>
                          </a:solidFill>
                          <a:effectLst/>
                        </a:rPr>
                        <a:t>EEE 802 Plenary Session - July 12-17, 2015</a:t>
                      </a:r>
                      <a:br>
                        <a:rPr lang="en-US" sz="2000" dirty="0">
                          <a:solidFill>
                            <a:schemeClr val="bg1"/>
                          </a:solidFill>
                          <a:effectLst/>
                        </a:rPr>
                      </a:br>
                      <a:r>
                        <a:rPr lang="en-US" sz="2000" dirty="0">
                          <a:solidFill>
                            <a:schemeClr val="bg1"/>
                          </a:solidFill>
                          <a:effectLst/>
                        </a:rPr>
                        <a:t>Registration Report by Working Group</a:t>
                      </a:r>
                    </a:p>
                  </a:txBody>
                  <a:tcPr marL="0" marR="0" marT="0" marB="0">
                    <a:lnL>
                      <a:noFill/>
                    </a:lnL>
                    <a:lnR>
                      <a:noFill/>
                    </a:lnR>
                    <a:lnT>
                      <a:noFill/>
                    </a:lnT>
                    <a:lnB>
                      <a:noFill/>
                    </a:lnB>
                    <a:solidFill>
                      <a:srgbClr val="003366"/>
                    </a:solidFill>
                  </a:tcPr>
                </a:tc>
                <a:tc hMerge="1">
                  <a:txBody>
                    <a:bodyPr/>
                    <a:lstStyle/>
                    <a:p>
                      <a:endParaRPr lang="en-US"/>
                    </a:p>
                  </a:txBody>
                  <a:tcPr/>
                </a:tc>
              </a:tr>
              <a:tr h="381000">
                <a:tc>
                  <a:txBody>
                    <a:bodyPr/>
                    <a:lstStyle/>
                    <a:p>
                      <a:pPr algn="ctr" fontAlgn="t"/>
                      <a:r>
                        <a:rPr lang="en-US" sz="2000" dirty="0">
                          <a:effectLst/>
                        </a:rPr>
                        <a:t>Working Group</a:t>
                      </a:r>
                    </a:p>
                  </a:txBody>
                  <a:tcPr marL="0" marR="0" marT="0" marB="0">
                    <a:lnL>
                      <a:noFill/>
                    </a:lnL>
                    <a:lnR>
                      <a:noFill/>
                    </a:lnR>
                    <a:lnT>
                      <a:noFill/>
                    </a:lnT>
                    <a:lnB>
                      <a:noFill/>
                    </a:lnB>
                  </a:tcPr>
                </a:tc>
                <a:tc>
                  <a:txBody>
                    <a:bodyPr/>
                    <a:lstStyle/>
                    <a:p>
                      <a:pPr algn="ctr" fontAlgn="t"/>
                      <a:r>
                        <a:rPr lang="en-US" sz="2000">
                          <a:effectLst/>
                        </a:rPr>
                        <a:t>Number</a:t>
                      </a:r>
                    </a:p>
                  </a:txBody>
                  <a:tcPr marL="0" marR="0" marT="0" marB="0">
                    <a:lnL>
                      <a:noFill/>
                    </a:lnL>
                    <a:lnR>
                      <a:noFill/>
                    </a:lnR>
                    <a:lnT>
                      <a:noFill/>
                    </a:lnT>
                    <a:lnB>
                      <a:noFill/>
                    </a:lnB>
                  </a:tcPr>
                </a:tc>
              </a:tr>
              <a:tr h="304800">
                <a:tc>
                  <a:txBody>
                    <a:bodyPr/>
                    <a:lstStyle/>
                    <a:p>
                      <a:pPr algn="ctr" fontAlgn="t"/>
                      <a:r>
                        <a:rPr lang="en-US" sz="2000">
                          <a:effectLst/>
                        </a:rPr>
                        <a:t>802.11 </a:t>
                      </a:r>
                    </a:p>
                  </a:txBody>
                  <a:tcPr marL="0" marR="0" marT="0" marB="0">
                    <a:lnL>
                      <a:noFill/>
                    </a:lnL>
                    <a:lnR>
                      <a:noFill/>
                    </a:lnR>
                    <a:lnT>
                      <a:noFill/>
                    </a:lnT>
                    <a:lnB>
                      <a:noFill/>
                    </a:lnB>
                  </a:tcPr>
                </a:tc>
                <a:tc>
                  <a:txBody>
                    <a:bodyPr/>
                    <a:lstStyle/>
                    <a:p>
                      <a:pPr algn="ctr" fontAlgn="t"/>
                      <a:r>
                        <a:rPr lang="en-US" sz="2000">
                          <a:effectLst/>
                        </a:rPr>
                        <a:t>336 </a:t>
                      </a:r>
                    </a:p>
                  </a:txBody>
                  <a:tcPr marL="0" marR="0" marT="0" marB="0">
                    <a:lnL>
                      <a:noFill/>
                    </a:lnL>
                    <a:lnR>
                      <a:noFill/>
                    </a:lnR>
                    <a:lnT>
                      <a:noFill/>
                    </a:lnT>
                    <a:lnB>
                      <a:noFill/>
                    </a:lnB>
                  </a:tcPr>
                </a:tc>
              </a:tr>
              <a:tr h="304800">
                <a:tc>
                  <a:txBody>
                    <a:bodyPr/>
                    <a:lstStyle/>
                    <a:p>
                      <a:pPr algn="ctr" fontAlgn="t"/>
                      <a:r>
                        <a:rPr lang="en-US" sz="2000">
                          <a:effectLst/>
                        </a:rPr>
                        <a:t>802.3 </a:t>
                      </a:r>
                    </a:p>
                  </a:txBody>
                  <a:tcPr marL="0" marR="0" marT="0" marB="0">
                    <a:lnL>
                      <a:noFill/>
                    </a:lnL>
                    <a:lnR>
                      <a:noFill/>
                    </a:lnR>
                    <a:lnT>
                      <a:noFill/>
                    </a:lnT>
                    <a:lnB>
                      <a:noFill/>
                    </a:lnB>
                  </a:tcPr>
                </a:tc>
                <a:tc>
                  <a:txBody>
                    <a:bodyPr/>
                    <a:lstStyle/>
                    <a:p>
                      <a:pPr algn="ctr" fontAlgn="t"/>
                      <a:r>
                        <a:rPr lang="en-US" sz="2000">
                          <a:effectLst/>
                        </a:rPr>
                        <a:t>250 </a:t>
                      </a:r>
                    </a:p>
                  </a:txBody>
                  <a:tcPr marL="0" marR="0" marT="0" marB="0">
                    <a:lnL>
                      <a:noFill/>
                    </a:lnL>
                    <a:lnR>
                      <a:noFill/>
                    </a:lnR>
                    <a:lnT>
                      <a:noFill/>
                    </a:lnT>
                    <a:lnB>
                      <a:noFill/>
                    </a:lnB>
                  </a:tcPr>
                </a:tc>
              </a:tr>
              <a:tr h="304800">
                <a:tc>
                  <a:txBody>
                    <a:bodyPr/>
                    <a:lstStyle/>
                    <a:p>
                      <a:pPr algn="ctr" fontAlgn="t"/>
                      <a:r>
                        <a:rPr lang="en-US" sz="2000" dirty="0">
                          <a:effectLst/>
                        </a:rPr>
                        <a:t>802.15 </a:t>
                      </a:r>
                    </a:p>
                  </a:txBody>
                  <a:tcPr marL="0" marR="0" marT="0" marB="0">
                    <a:lnL>
                      <a:noFill/>
                    </a:lnL>
                    <a:lnR>
                      <a:noFill/>
                    </a:lnR>
                    <a:lnT>
                      <a:noFill/>
                    </a:lnT>
                    <a:lnB>
                      <a:noFill/>
                    </a:lnB>
                  </a:tcPr>
                </a:tc>
                <a:tc>
                  <a:txBody>
                    <a:bodyPr/>
                    <a:lstStyle/>
                    <a:p>
                      <a:pPr algn="ctr" fontAlgn="t"/>
                      <a:r>
                        <a:rPr lang="en-US" sz="2000">
                          <a:effectLst/>
                        </a:rPr>
                        <a:t>85 </a:t>
                      </a:r>
                    </a:p>
                  </a:txBody>
                  <a:tcPr marL="0" marR="0" marT="0" marB="0">
                    <a:lnL>
                      <a:noFill/>
                    </a:lnL>
                    <a:lnR>
                      <a:noFill/>
                    </a:lnR>
                    <a:lnT>
                      <a:noFill/>
                    </a:lnT>
                    <a:lnB>
                      <a:noFill/>
                    </a:lnB>
                  </a:tcPr>
                </a:tc>
              </a:tr>
              <a:tr h="304800">
                <a:tc>
                  <a:txBody>
                    <a:bodyPr/>
                    <a:lstStyle/>
                    <a:p>
                      <a:pPr algn="ctr" fontAlgn="t"/>
                      <a:r>
                        <a:rPr lang="en-US" sz="2000">
                          <a:effectLst/>
                        </a:rPr>
                        <a:t>none </a:t>
                      </a:r>
                    </a:p>
                  </a:txBody>
                  <a:tcPr marL="0" marR="0" marT="0" marB="0">
                    <a:lnL>
                      <a:noFill/>
                    </a:lnL>
                    <a:lnR>
                      <a:noFill/>
                    </a:lnR>
                    <a:lnT>
                      <a:noFill/>
                    </a:lnT>
                    <a:lnB>
                      <a:noFill/>
                    </a:lnB>
                  </a:tcPr>
                </a:tc>
                <a:tc>
                  <a:txBody>
                    <a:bodyPr/>
                    <a:lstStyle/>
                    <a:p>
                      <a:pPr algn="ctr" fontAlgn="t"/>
                      <a:r>
                        <a:rPr lang="en-US" sz="2000">
                          <a:effectLst/>
                        </a:rPr>
                        <a:t>19 </a:t>
                      </a:r>
                    </a:p>
                  </a:txBody>
                  <a:tcPr marL="0" marR="0" marT="0" marB="0">
                    <a:lnL>
                      <a:noFill/>
                    </a:lnL>
                    <a:lnR>
                      <a:noFill/>
                    </a:lnR>
                    <a:lnT>
                      <a:noFill/>
                    </a:lnT>
                    <a:lnB>
                      <a:noFill/>
                    </a:lnB>
                  </a:tcPr>
                </a:tc>
              </a:tr>
              <a:tr h="304800">
                <a:tc>
                  <a:txBody>
                    <a:bodyPr/>
                    <a:lstStyle/>
                    <a:p>
                      <a:pPr algn="ctr" fontAlgn="t"/>
                      <a:r>
                        <a:rPr lang="en-US" sz="2000">
                          <a:effectLst/>
                        </a:rPr>
                        <a:t>802.xx </a:t>
                      </a:r>
                    </a:p>
                  </a:txBody>
                  <a:tcPr marL="0" marR="0" marT="0" marB="0">
                    <a:lnL>
                      <a:noFill/>
                    </a:lnL>
                    <a:lnR>
                      <a:noFill/>
                    </a:lnR>
                    <a:lnT>
                      <a:noFill/>
                    </a:lnT>
                    <a:lnB>
                      <a:noFill/>
                    </a:lnB>
                  </a:tcPr>
                </a:tc>
                <a:tc>
                  <a:txBody>
                    <a:bodyPr/>
                    <a:lstStyle/>
                    <a:p>
                      <a:pPr algn="ctr" fontAlgn="t"/>
                      <a:r>
                        <a:rPr lang="en-US" sz="2000">
                          <a:effectLst/>
                        </a:rPr>
                        <a:t>6 </a:t>
                      </a:r>
                    </a:p>
                  </a:txBody>
                  <a:tcPr marL="0" marR="0" marT="0" marB="0">
                    <a:lnL>
                      <a:noFill/>
                    </a:lnL>
                    <a:lnR>
                      <a:noFill/>
                    </a:lnR>
                    <a:lnT>
                      <a:noFill/>
                    </a:lnT>
                    <a:lnB>
                      <a:noFill/>
                    </a:lnB>
                  </a:tcPr>
                </a:tc>
              </a:tr>
              <a:tr h="131926">
                <a:tc>
                  <a:txBody>
                    <a:bodyPr/>
                    <a:lstStyle/>
                    <a:p>
                      <a:pPr algn="ctr" fontAlgn="t"/>
                      <a:r>
                        <a:rPr lang="en-US" sz="2000">
                          <a:effectLst/>
                        </a:rPr>
                        <a:t>802.18 </a:t>
                      </a:r>
                    </a:p>
                  </a:txBody>
                  <a:tcPr marL="0" marR="0" marT="0" marB="0">
                    <a:lnL>
                      <a:noFill/>
                    </a:lnL>
                    <a:lnR>
                      <a:noFill/>
                    </a:lnR>
                    <a:lnT>
                      <a:noFill/>
                    </a:lnT>
                    <a:lnB>
                      <a:noFill/>
                    </a:lnB>
                  </a:tcPr>
                </a:tc>
                <a:tc>
                  <a:txBody>
                    <a:bodyPr/>
                    <a:lstStyle/>
                    <a:p>
                      <a:pPr algn="ctr" fontAlgn="t"/>
                      <a:r>
                        <a:rPr lang="en-US" sz="2000">
                          <a:effectLst/>
                        </a:rPr>
                        <a:t>3 </a:t>
                      </a:r>
                    </a:p>
                  </a:txBody>
                  <a:tcPr marL="0" marR="0" marT="0" marB="0">
                    <a:lnL>
                      <a:noFill/>
                    </a:lnL>
                    <a:lnR>
                      <a:noFill/>
                    </a:lnR>
                    <a:lnT>
                      <a:noFill/>
                    </a:lnT>
                    <a:lnB>
                      <a:noFill/>
                    </a:lnB>
                  </a:tcPr>
                </a:tc>
              </a:tr>
              <a:tr h="35750">
                <a:tc>
                  <a:txBody>
                    <a:bodyPr/>
                    <a:lstStyle/>
                    <a:p>
                      <a:pPr algn="ctr" fontAlgn="t"/>
                      <a:r>
                        <a:rPr lang="en-US" sz="2000">
                          <a:effectLst/>
                        </a:rPr>
                        <a:t>802.16 </a:t>
                      </a:r>
                    </a:p>
                  </a:txBody>
                  <a:tcPr marL="0" marR="0" marT="0" marB="0">
                    <a:lnL>
                      <a:noFill/>
                    </a:lnL>
                    <a:lnR>
                      <a:noFill/>
                    </a:lnR>
                    <a:lnT>
                      <a:noFill/>
                    </a:lnT>
                    <a:lnB>
                      <a:noFill/>
                    </a:lnB>
                  </a:tcPr>
                </a:tc>
                <a:tc>
                  <a:txBody>
                    <a:bodyPr/>
                    <a:lstStyle/>
                    <a:p>
                      <a:pPr algn="ctr" fontAlgn="t"/>
                      <a:r>
                        <a:rPr lang="en-US" sz="2000">
                          <a:effectLst/>
                        </a:rPr>
                        <a:t>2 </a:t>
                      </a:r>
                    </a:p>
                  </a:txBody>
                  <a:tcPr marL="0" marR="0" marT="0" marB="0">
                    <a:lnL>
                      <a:noFill/>
                    </a:lnL>
                    <a:lnR>
                      <a:noFill/>
                    </a:lnR>
                    <a:lnT>
                      <a:noFill/>
                    </a:lnT>
                    <a:lnB>
                      <a:noFill/>
                    </a:lnB>
                  </a:tcPr>
                </a:tc>
              </a:tr>
              <a:tr h="35750">
                <a:tc>
                  <a:txBody>
                    <a:bodyPr/>
                    <a:lstStyle/>
                    <a:p>
                      <a:pPr algn="ctr" fontAlgn="t"/>
                      <a:r>
                        <a:rPr lang="en-US" sz="2000">
                          <a:effectLst/>
                        </a:rPr>
                        <a:t>802.1 </a:t>
                      </a:r>
                    </a:p>
                  </a:txBody>
                  <a:tcPr marL="0" marR="0" marT="0" marB="0">
                    <a:lnL>
                      <a:noFill/>
                    </a:lnL>
                    <a:lnR>
                      <a:noFill/>
                    </a:lnR>
                    <a:lnT>
                      <a:noFill/>
                    </a:lnT>
                    <a:lnB>
                      <a:noFill/>
                    </a:lnB>
                  </a:tcPr>
                </a:tc>
                <a:tc>
                  <a:txBody>
                    <a:bodyPr/>
                    <a:lstStyle/>
                    <a:p>
                      <a:pPr algn="ctr" fontAlgn="t"/>
                      <a:r>
                        <a:rPr lang="en-US" sz="2000">
                          <a:effectLst/>
                        </a:rPr>
                        <a:t>41 </a:t>
                      </a:r>
                    </a:p>
                  </a:txBody>
                  <a:tcPr marL="0" marR="0" marT="0" marB="0">
                    <a:lnL>
                      <a:noFill/>
                    </a:lnL>
                    <a:lnR>
                      <a:noFill/>
                    </a:lnR>
                    <a:lnT>
                      <a:noFill/>
                    </a:lnT>
                    <a:lnB>
                      <a:noFill/>
                    </a:lnB>
                  </a:tcPr>
                </a:tc>
              </a:tr>
              <a:tr h="35750">
                <a:tc>
                  <a:txBody>
                    <a:bodyPr/>
                    <a:lstStyle/>
                    <a:p>
                      <a:pPr algn="ctr" fontAlgn="t"/>
                      <a:r>
                        <a:rPr lang="en-US" sz="2000">
                          <a:effectLst/>
                        </a:rPr>
                        <a:t>802.21 </a:t>
                      </a:r>
                    </a:p>
                  </a:txBody>
                  <a:tcPr marL="0" marR="0" marT="0" marB="0">
                    <a:lnL>
                      <a:noFill/>
                    </a:lnL>
                    <a:lnR>
                      <a:noFill/>
                    </a:lnR>
                    <a:lnT>
                      <a:noFill/>
                    </a:lnT>
                    <a:lnB>
                      <a:noFill/>
                    </a:lnB>
                  </a:tcPr>
                </a:tc>
                <a:tc>
                  <a:txBody>
                    <a:bodyPr/>
                    <a:lstStyle/>
                    <a:p>
                      <a:pPr algn="ctr" fontAlgn="t"/>
                      <a:r>
                        <a:rPr lang="en-US" sz="2000">
                          <a:effectLst/>
                        </a:rPr>
                        <a:t>9 </a:t>
                      </a:r>
                    </a:p>
                  </a:txBody>
                  <a:tcPr marL="0" marR="0" marT="0" marB="0">
                    <a:lnL>
                      <a:noFill/>
                    </a:lnL>
                    <a:lnR>
                      <a:noFill/>
                    </a:lnR>
                    <a:lnT>
                      <a:noFill/>
                    </a:lnT>
                    <a:lnB>
                      <a:noFill/>
                    </a:lnB>
                  </a:tcPr>
                </a:tc>
              </a:tr>
              <a:tr h="35750">
                <a:tc>
                  <a:txBody>
                    <a:bodyPr/>
                    <a:lstStyle/>
                    <a:p>
                      <a:pPr algn="ctr" fontAlgn="t"/>
                      <a:r>
                        <a:rPr lang="en-US" sz="2000">
                          <a:effectLst/>
                        </a:rPr>
                        <a:t>802.19 </a:t>
                      </a:r>
                    </a:p>
                  </a:txBody>
                  <a:tcPr marL="0" marR="0" marT="0" marB="0">
                    <a:lnL>
                      <a:noFill/>
                    </a:lnL>
                    <a:lnR>
                      <a:noFill/>
                    </a:lnR>
                    <a:lnT>
                      <a:noFill/>
                    </a:lnT>
                    <a:lnB>
                      <a:noFill/>
                    </a:lnB>
                  </a:tcPr>
                </a:tc>
                <a:tc>
                  <a:txBody>
                    <a:bodyPr/>
                    <a:lstStyle/>
                    <a:p>
                      <a:pPr algn="ctr" fontAlgn="t"/>
                      <a:r>
                        <a:rPr lang="en-US" sz="2000">
                          <a:effectLst/>
                        </a:rPr>
                        <a:t>8 </a:t>
                      </a:r>
                    </a:p>
                  </a:txBody>
                  <a:tcPr marL="0" marR="0" marT="0" marB="0">
                    <a:lnL>
                      <a:noFill/>
                    </a:lnL>
                    <a:lnR>
                      <a:noFill/>
                    </a:lnR>
                    <a:lnT>
                      <a:noFill/>
                    </a:lnT>
                    <a:lnB>
                      <a:noFill/>
                    </a:lnB>
                  </a:tcPr>
                </a:tc>
              </a:tr>
              <a:tr h="35750">
                <a:tc>
                  <a:txBody>
                    <a:bodyPr/>
                    <a:lstStyle/>
                    <a:p>
                      <a:pPr algn="ctr" fontAlgn="t"/>
                      <a:r>
                        <a:rPr lang="en-US" sz="2000">
                          <a:effectLst/>
                        </a:rPr>
                        <a:t>802.24 </a:t>
                      </a:r>
                    </a:p>
                  </a:txBody>
                  <a:tcPr marL="0" marR="0" marT="0" marB="0">
                    <a:lnL>
                      <a:noFill/>
                    </a:lnL>
                    <a:lnR>
                      <a:noFill/>
                    </a:lnR>
                    <a:lnT>
                      <a:noFill/>
                    </a:lnT>
                    <a:lnB>
                      <a:noFill/>
                    </a:lnB>
                  </a:tcPr>
                </a:tc>
                <a:tc>
                  <a:txBody>
                    <a:bodyPr/>
                    <a:lstStyle/>
                    <a:p>
                      <a:pPr algn="ctr" fontAlgn="t"/>
                      <a:r>
                        <a:rPr lang="en-US" sz="2000">
                          <a:effectLst/>
                        </a:rPr>
                        <a:t>1 </a:t>
                      </a:r>
                    </a:p>
                  </a:txBody>
                  <a:tcPr marL="0" marR="0" marT="0" marB="0">
                    <a:lnL>
                      <a:noFill/>
                    </a:lnL>
                    <a:lnR>
                      <a:noFill/>
                    </a:lnR>
                    <a:lnT>
                      <a:noFill/>
                    </a:lnT>
                    <a:lnB>
                      <a:noFill/>
                    </a:lnB>
                  </a:tcPr>
                </a:tc>
              </a:tr>
              <a:tr h="35750">
                <a:tc>
                  <a:txBody>
                    <a:bodyPr/>
                    <a:lstStyle/>
                    <a:p>
                      <a:pPr algn="ctr" fontAlgn="t"/>
                      <a:r>
                        <a:rPr lang="en-US" sz="2000">
                          <a:effectLst/>
                        </a:rPr>
                        <a:t>802.22 </a:t>
                      </a:r>
                    </a:p>
                  </a:txBody>
                  <a:tcPr marL="0" marR="0" marT="0" marB="0">
                    <a:lnL>
                      <a:noFill/>
                    </a:lnL>
                    <a:lnR>
                      <a:noFill/>
                    </a:lnR>
                    <a:lnT>
                      <a:noFill/>
                    </a:lnT>
                    <a:lnB>
                      <a:noFill/>
                    </a:lnB>
                  </a:tcPr>
                </a:tc>
                <a:tc>
                  <a:txBody>
                    <a:bodyPr/>
                    <a:lstStyle/>
                    <a:p>
                      <a:pPr algn="ctr" fontAlgn="t"/>
                      <a:r>
                        <a:rPr lang="en-US" sz="2000" dirty="0">
                          <a:effectLst/>
                        </a:rPr>
                        <a:t>4 </a:t>
                      </a:r>
                    </a:p>
                  </a:txBody>
                  <a:tcPr marL="0" marR="0" marT="0" marB="0">
                    <a:lnL>
                      <a:noFill/>
                    </a:lnL>
                    <a:lnR>
                      <a:noFill/>
                    </a:lnR>
                    <a:lnT>
                      <a:noFill/>
                    </a:lnT>
                    <a:lnB>
                      <a:noFill/>
                    </a:lnB>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Date Placeholder 3"/>
          <p:cNvSpPr>
            <a:spLocks noGrp="1"/>
          </p:cNvSpPr>
          <p:nvPr>
            <p:ph type="dt" sz="quarter" idx="10"/>
          </p:nvPr>
        </p:nvSpPr>
        <p:spPr>
          <a:noFill/>
        </p:spPr>
        <p:txBody>
          <a:bodyPr/>
          <a:lstStyle/>
          <a:p>
            <a:r>
              <a:rPr lang="en-US" smtClean="0"/>
              <a:t>July 2015</a:t>
            </a:r>
            <a:endParaRPr lang="en-US" smtClean="0"/>
          </a:p>
        </p:txBody>
      </p:sp>
      <p:sp>
        <p:nvSpPr>
          <p:cNvPr id="15363" name="Footer Placeholder 4"/>
          <p:cNvSpPr>
            <a:spLocks noGrp="1"/>
          </p:cNvSpPr>
          <p:nvPr>
            <p:ph type="ftr" sz="quarter" idx="11"/>
          </p:nvPr>
        </p:nvSpPr>
        <p:spPr>
          <a:noFill/>
        </p:spPr>
        <p:txBody>
          <a:bodyPr/>
          <a:lstStyle/>
          <a:p>
            <a:r>
              <a:rPr lang="en-US" smtClean="0"/>
              <a:t>Jon Rosdahl (CSR)</a:t>
            </a:r>
          </a:p>
        </p:txBody>
      </p:sp>
      <p:sp>
        <p:nvSpPr>
          <p:cNvPr id="15364" name="Slide Number Placeholder 5"/>
          <p:cNvSpPr>
            <a:spLocks noGrp="1"/>
          </p:cNvSpPr>
          <p:nvPr>
            <p:ph type="sldNum" sz="quarter" idx="12"/>
          </p:nvPr>
        </p:nvSpPr>
        <p:spPr>
          <a:noFill/>
        </p:spPr>
        <p:txBody>
          <a:bodyPr/>
          <a:lstStyle/>
          <a:p>
            <a:r>
              <a:rPr lang="en-US"/>
              <a:t>Slide </a:t>
            </a:r>
            <a:fld id="{B2DB6261-9B22-4953-833F-38AD9030EEEE}" type="slidenum">
              <a:rPr lang="en-US"/>
              <a:pPr/>
              <a:t>9</a:t>
            </a:fld>
            <a:endParaRPr lang="en-US"/>
          </a:p>
        </p:txBody>
      </p:sp>
      <p:sp>
        <p:nvSpPr>
          <p:cNvPr id="15365" name="Rectangle 2"/>
          <p:cNvSpPr>
            <a:spLocks noGrp="1" noChangeArrowheads="1"/>
          </p:cNvSpPr>
          <p:nvPr>
            <p:ph type="title"/>
          </p:nvPr>
        </p:nvSpPr>
        <p:spPr>
          <a:xfrm>
            <a:off x="685800" y="685800"/>
            <a:ext cx="7772400" cy="457200"/>
          </a:xfrm>
        </p:spPr>
        <p:txBody>
          <a:bodyPr/>
          <a:lstStyle/>
          <a:p>
            <a:r>
              <a:rPr lang="en-GB" dirty="0" smtClean="0"/>
              <a:t>M3.7 </a:t>
            </a:r>
            <a:r>
              <a:rPr lang="en-GB" dirty="0" smtClean="0"/>
              <a:t>Recording Attendance</a:t>
            </a:r>
          </a:p>
        </p:txBody>
      </p:sp>
      <p:sp>
        <p:nvSpPr>
          <p:cNvPr id="15366" name="Rectangle 3"/>
          <p:cNvSpPr>
            <a:spLocks noGrp="1" noChangeArrowheads="1"/>
          </p:cNvSpPr>
          <p:nvPr>
            <p:ph type="body" idx="1"/>
          </p:nvPr>
        </p:nvSpPr>
        <p:spPr>
          <a:xfrm>
            <a:off x="228600" y="1295400"/>
            <a:ext cx="8686800" cy="5105400"/>
          </a:xfrm>
        </p:spPr>
        <p:txBody>
          <a:bodyPr/>
          <a:lstStyle/>
          <a:p>
            <a:pPr>
              <a:lnSpc>
                <a:spcPct val="90000"/>
              </a:lnSpc>
            </a:pPr>
            <a:r>
              <a:rPr lang="en-GB" sz="2000" dirty="0" smtClean="0"/>
              <a:t>It is a </a:t>
            </a:r>
            <a:r>
              <a:rPr lang="en-GB" sz="2000" dirty="0" smtClean="0">
                <a:solidFill>
                  <a:srgbClr val="FF3300"/>
                </a:solidFill>
              </a:rPr>
              <a:t>requirement</a:t>
            </a:r>
            <a:r>
              <a:rPr lang="en-GB" sz="2000" dirty="0" smtClean="0"/>
              <a:t> that attendees record their participation at an 802.11 session and declare their affiliation.  This record is usually made using the IMAT attendance system.</a:t>
            </a:r>
          </a:p>
          <a:p>
            <a:pPr lvl="1">
              <a:lnSpc>
                <a:spcPct val="90000"/>
              </a:lnSpc>
            </a:pPr>
            <a:r>
              <a:rPr lang="en-GB" sz="1800" dirty="0" smtClean="0"/>
              <a:t>If you wish to participate without recording attendance,  send an email per session to the WG 1</a:t>
            </a:r>
            <a:r>
              <a:rPr lang="en-GB" sz="1800" baseline="30000" dirty="0" smtClean="0"/>
              <a:t>st</a:t>
            </a:r>
            <a:r>
              <a:rPr lang="en-GB" sz="1800" dirty="0" smtClean="0"/>
              <a:t> vice chair declaring your participation and affiliation.   </a:t>
            </a:r>
          </a:p>
          <a:p>
            <a:pPr lvl="2">
              <a:lnSpc>
                <a:spcPct val="90000"/>
              </a:lnSpc>
            </a:pPr>
            <a:r>
              <a:rPr lang="en-GB" sz="1600" dirty="0" smtClean="0"/>
              <a:t>However, You cannot gain or maintain 802.11 voting membership using this method.</a:t>
            </a:r>
          </a:p>
          <a:p>
            <a:pPr>
              <a:lnSpc>
                <a:spcPct val="90000"/>
              </a:lnSpc>
            </a:pPr>
            <a:r>
              <a:rPr lang="en-GB" sz="2000" dirty="0" smtClean="0"/>
              <a:t>You must record 75% attendance of eligible 802.11 slots in a session for that session to count towards gaining or maintaining 802.11 voting membership</a:t>
            </a:r>
          </a:p>
          <a:p>
            <a:pPr lvl="1">
              <a:lnSpc>
                <a:spcPct val="90000"/>
              </a:lnSpc>
            </a:pPr>
            <a:r>
              <a:rPr lang="en-GB" sz="1800" dirty="0" smtClean="0"/>
              <a:t>You need a single IEEE-SA web account</a:t>
            </a:r>
          </a:p>
          <a:p>
            <a:pPr lvl="2">
              <a:lnSpc>
                <a:spcPct val="90000"/>
              </a:lnSpc>
            </a:pPr>
            <a:r>
              <a:rPr lang="en-GB" dirty="0" smtClean="0"/>
              <a:t>The IEEE SA web account requires a working email address</a:t>
            </a:r>
          </a:p>
          <a:p>
            <a:pPr lvl="2">
              <a:lnSpc>
                <a:spcPct val="90000"/>
              </a:lnSpc>
            </a:pPr>
            <a:r>
              <a:rPr lang="en-GB" dirty="0" smtClean="0"/>
              <a:t>do not remove your email address from the account</a:t>
            </a:r>
          </a:p>
          <a:p>
            <a:pPr lvl="1">
              <a:lnSpc>
                <a:spcPct val="90000"/>
              </a:lnSpc>
            </a:pPr>
            <a:r>
              <a:rPr lang="en-GB" sz="1800" dirty="0" smtClean="0"/>
              <a:t>Use the email address associated with that web account when registering attendance</a:t>
            </a:r>
          </a:p>
          <a:p>
            <a:pPr lvl="2">
              <a:lnSpc>
                <a:spcPct val="90000"/>
              </a:lnSpc>
            </a:pPr>
            <a:r>
              <a:rPr lang="en-GB" dirty="0" smtClean="0"/>
              <a:t>If you change email addresses, update the web account,  don’t create a new web account, or your membership status may not be calculated properly.</a:t>
            </a:r>
          </a:p>
          <a:p>
            <a:pPr lvl="2">
              <a:lnSpc>
                <a:spcPct val="90000"/>
              </a:lnSpc>
            </a:pPr>
            <a:endParaRPr lang="en-GB" dirty="0" smtClean="0"/>
          </a:p>
          <a:p>
            <a:pPr lvl="1">
              <a:lnSpc>
                <a:spcPct val="90000"/>
              </a:lnSpc>
            </a:pPr>
            <a:r>
              <a:rPr lang="en-GB" b="1" dirty="0" smtClean="0"/>
              <a:t>Record attendance using this URL</a:t>
            </a:r>
            <a:r>
              <a:rPr lang="en-GB" dirty="0" smtClean="0"/>
              <a:t>:    </a:t>
            </a:r>
            <a:r>
              <a:rPr lang="en-GB" dirty="0" smtClean="0">
                <a:solidFill>
                  <a:srgbClr val="FF0000"/>
                </a:solidFill>
                <a:hlinkClick r:id="rId3"/>
              </a:rPr>
              <a:t>https://imat.ieee.org/attendance</a:t>
            </a:r>
            <a:endParaRPr lang="en-GB" dirty="0" smtClean="0">
              <a:solidFill>
                <a:srgbClr val="FF00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14868</TotalTime>
  <Words>916</Words>
  <Application>Microsoft Office PowerPoint</Application>
  <PresentationFormat>On-screen Show (4:3)</PresentationFormat>
  <Paragraphs>201</Paragraphs>
  <Slides>18</Slides>
  <Notes>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18</vt:i4>
      </vt:variant>
    </vt:vector>
  </HeadingPairs>
  <TitlesOfParts>
    <vt:vector size="20" baseType="lpstr">
      <vt:lpstr>802-11-Submission</vt:lpstr>
      <vt:lpstr>Document</vt:lpstr>
      <vt:lpstr>1st Vice Chair Report July 2014</vt:lpstr>
      <vt:lpstr>Abstract</vt:lpstr>
      <vt:lpstr>Monday–  802.11 Opening Plenary</vt:lpstr>
      <vt:lpstr>M3.3 II Other WG meeting plans </vt:lpstr>
      <vt:lpstr>Online Calendar</vt:lpstr>
      <vt:lpstr>M3.4 Meeting Room Locations</vt:lpstr>
      <vt:lpstr>M3.5 Next 2 WG Meetings</vt:lpstr>
      <vt:lpstr>M3.7 Meeting Registration</vt:lpstr>
      <vt:lpstr>M3.7 Recording Attendance</vt:lpstr>
      <vt:lpstr>M3.9 Local File Document Server information</vt:lpstr>
      <vt:lpstr>M3.9 Synchronizing while at the meeting</vt:lpstr>
      <vt:lpstr>M3.10 FOOD &amp; BEVERAGE</vt:lpstr>
      <vt:lpstr>M3.10 Social</vt:lpstr>
      <vt:lpstr>Social Plan B – Bad weather</vt:lpstr>
      <vt:lpstr>Wednesday –  802.11 Mid-Week Plenary</vt:lpstr>
      <vt:lpstr>Friday –  802.11 Closing Plenary</vt:lpstr>
      <vt:lpstr>Local Venue Information</vt:lpstr>
      <vt:lpstr>802.11 Venue Strawpolls</vt:lpstr>
    </vt:vector>
  </TitlesOfParts>
  <Company>CSR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1st Vice Chair Report</dc:title>
  <dc:subject>11-14/0493r2</dc:subject>
  <dc:creator>Jon Rosdahl</dc:creator>
  <cp:keywords>May 2014</cp:keywords>
  <dc:description>Jon Rosdahl (CSR Technologies Inc)</dc:description>
  <cp:lastModifiedBy>Jon Rosdahl</cp:lastModifiedBy>
  <cp:revision>71</cp:revision>
  <cp:lastPrinted>1998-02-10T13:28:06Z</cp:lastPrinted>
  <dcterms:created xsi:type="dcterms:W3CDTF">2012-03-12T21:29:33Z</dcterms:created>
  <dcterms:modified xsi:type="dcterms:W3CDTF">2015-07-13T21:02:57Z</dcterms:modified>
  <cp:category>Report</cp:category>
</cp:coreProperties>
</file>