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5"/>
  </p:notesMasterIdLst>
  <p:handoutMasterIdLst>
    <p:handoutMasterId r:id="rId26"/>
  </p:handoutMasterIdLst>
  <p:sldIdLst>
    <p:sldId id="269" r:id="rId2"/>
    <p:sldId id="429" r:id="rId3"/>
    <p:sldId id="455" r:id="rId4"/>
    <p:sldId id="465" r:id="rId5"/>
    <p:sldId id="469" r:id="rId6"/>
    <p:sldId id="474" r:id="rId7"/>
    <p:sldId id="434" r:id="rId8"/>
    <p:sldId id="481" r:id="rId9"/>
    <p:sldId id="438" r:id="rId10"/>
    <p:sldId id="439" r:id="rId11"/>
    <p:sldId id="440" r:id="rId12"/>
    <p:sldId id="441" r:id="rId13"/>
    <p:sldId id="442" r:id="rId14"/>
    <p:sldId id="443" r:id="rId15"/>
    <p:sldId id="444" r:id="rId16"/>
    <p:sldId id="445" r:id="rId17"/>
    <p:sldId id="446" r:id="rId18"/>
    <p:sldId id="447" r:id="rId19"/>
    <p:sldId id="448" r:id="rId20"/>
    <p:sldId id="462" r:id="rId21"/>
    <p:sldId id="452" r:id="rId22"/>
    <p:sldId id="483" r:id="rId23"/>
    <p:sldId id="451" r:id="rId24"/>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597" autoAdjust="0"/>
    <p:restoredTop sz="94671" autoAdjust="0"/>
  </p:normalViewPr>
  <p:slideViewPr>
    <p:cSldViewPr>
      <p:cViewPr varScale="1">
        <p:scale>
          <a:sx n="116" d="100"/>
          <a:sy n="116" d="100"/>
        </p:scale>
        <p:origin x="-1224" y="-6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3960"/>
    </p:cViewPr>
  </p:sorterViewPr>
  <p:notesViewPr>
    <p:cSldViewPr>
      <p:cViewPr varScale="1">
        <p:scale>
          <a:sx n="55" d="100"/>
          <a:sy n="55" d="100"/>
        </p:scale>
        <p:origin x="-2892" y="-9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smtClean="0"/>
              <a:t>David Halasz, OakTree Wireless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t>Page </a:t>
            </a:r>
            <a:fld id="{57331469-CC73-4F6F-814E-517B0B11AA8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290964951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2355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smtClean="0"/>
              <a:t>David Halasz, OakTree Wireless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Page </a:t>
            </a:r>
            <a:fld id="{7797EB75-BD9E-45DB-A35F-6C321BEA61EF}"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75845534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noFill/>
        </p:spPr>
        <p:txBody>
          <a:bodyPr/>
          <a:lstStyle/>
          <a:p>
            <a:r>
              <a:rPr lang="en-US" smtClean="0"/>
              <a:t>doc.: IEEE 802.11-10/0xxxr0</a:t>
            </a:r>
          </a:p>
        </p:txBody>
      </p:sp>
      <p:sp>
        <p:nvSpPr>
          <p:cNvPr id="24579" name="Rectangle 3"/>
          <p:cNvSpPr>
            <a:spLocks noGrp="1" noChangeArrowheads="1"/>
          </p:cNvSpPr>
          <p:nvPr>
            <p:ph type="dt" sz="quarter" idx="1"/>
          </p:nvPr>
        </p:nvSpPr>
        <p:spPr>
          <a:noFill/>
        </p:spPr>
        <p:txBody>
          <a:bodyPr/>
          <a:lstStyle/>
          <a:p>
            <a:r>
              <a:rPr lang="en-US" smtClean="0"/>
              <a:t>Month Year</a:t>
            </a:r>
          </a:p>
        </p:txBody>
      </p:sp>
      <p:sp>
        <p:nvSpPr>
          <p:cNvPr id="24580" name="Rectangle 6"/>
          <p:cNvSpPr>
            <a:spLocks noGrp="1" noChangeArrowheads="1"/>
          </p:cNvSpPr>
          <p:nvPr>
            <p:ph type="ftr" sz="quarter" idx="4"/>
          </p:nvPr>
        </p:nvSpPr>
        <p:spPr>
          <a:noFill/>
        </p:spPr>
        <p:txBody>
          <a:bodyPr/>
          <a:lstStyle/>
          <a:p>
            <a:pPr lvl="4"/>
            <a:r>
              <a:rPr lang="en-US" smtClean="0"/>
              <a:t>David Halasz, OakTree Wireless</a:t>
            </a:r>
          </a:p>
        </p:txBody>
      </p:sp>
      <p:sp>
        <p:nvSpPr>
          <p:cNvPr id="24581" name="Rectangle 7"/>
          <p:cNvSpPr>
            <a:spLocks noGrp="1" noChangeArrowheads="1"/>
          </p:cNvSpPr>
          <p:nvPr>
            <p:ph type="sldNum" sz="quarter" idx="5"/>
          </p:nvPr>
        </p:nvSpPr>
        <p:spPr>
          <a:noFill/>
        </p:spPr>
        <p:txBody>
          <a:bodyPr/>
          <a:lstStyle/>
          <a:p>
            <a:r>
              <a:rPr lang="en-US" smtClean="0"/>
              <a:t>Page </a:t>
            </a:r>
            <a:fld id="{EAA737DE-91F0-4B7D-8A18-ED5F5E01B10B}" type="slidenum">
              <a:rPr lang="en-US" smtClean="0"/>
              <a:pPr/>
              <a:t>1</a:t>
            </a:fld>
            <a:endParaRPr lang="en-US" smtClean="0"/>
          </a:p>
        </p:txBody>
      </p:sp>
      <p:sp>
        <p:nvSpPr>
          <p:cNvPr id="24582" name="Rectangle 2"/>
          <p:cNvSpPr>
            <a:spLocks noGrp="1" noRot="1" noChangeAspect="1" noChangeArrowheads="1" noTextEdit="1"/>
          </p:cNvSpPr>
          <p:nvPr>
            <p:ph type="sldImg"/>
          </p:nvPr>
        </p:nvSpPr>
        <p:spPr>
          <a:xfrm>
            <a:off x="1154113" y="701675"/>
            <a:ext cx="4625975" cy="3468688"/>
          </a:xfrm>
          <a:ln/>
        </p:spPr>
      </p:sp>
      <p:sp>
        <p:nvSpPr>
          <p:cNvPr id="2458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802.11-10/0xxxr0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David Halasz, OakTree Wireless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xfrm>
            <a:off x="3658444" y="8985250"/>
            <a:ext cx="76944" cy="184666"/>
          </a:xfrm>
          <a:noFill/>
        </p:spPr>
        <p:txBody>
          <a:bodyPr/>
          <a:lstStyle/>
          <a:p>
            <a:fld id="{C148BCD9-3FFE-463B-8303-E45EFEBFB909}" type="slidenum">
              <a:rPr lang="en-US"/>
              <a:pPr/>
              <a:t>13</a:t>
            </a:fld>
            <a:endParaRPr lang="en-US"/>
          </a:p>
        </p:txBody>
      </p:sp>
      <p:sp>
        <p:nvSpPr>
          <p:cNvPr id="8195" name="Rectangle 1026"/>
          <p:cNvSpPr>
            <a:spLocks noGrp="1" noChangeArrowheads="1"/>
          </p:cNvSpPr>
          <p:nvPr>
            <p:ph type="body" idx="1"/>
          </p:nvPr>
        </p:nvSpPr>
        <p:spPr>
          <a:noFill/>
          <a:ln/>
        </p:spPr>
        <p:txBody>
          <a:bodyPr lIns="91678" tIns="45035" rIns="91678" bIns="45035"/>
          <a:lstStyle/>
          <a:p>
            <a:endParaRPr lang="en-GB" smtClean="0"/>
          </a:p>
        </p:txBody>
      </p:sp>
      <p:sp>
        <p:nvSpPr>
          <p:cNvPr id="819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xfrm>
            <a:off x="3658444" y="8985250"/>
            <a:ext cx="76944" cy="184666"/>
          </a:xfrm>
          <a:noFill/>
        </p:spPr>
        <p:txBody>
          <a:bodyPr/>
          <a:lstStyle/>
          <a:p>
            <a:fld id="{891470CF-0790-429C-9C1E-DF2518FDE296}" type="slidenum">
              <a:rPr lang="en-US"/>
              <a:pPr/>
              <a:t>14</a:t>
            </a:fld>
            <a:endParaRPr lang="en-US"/>
          </a:p>
        </p:txBody>
      </p:sp>
      <p:sp>
        <p:nvSpPr>
          <p:cNvPr id="9219" name="Rectangle 2"/>
          <p:cNvSpPr>
            <a:spLocks noGrp="1" noRot="1" noChangeAspect="1" noChangeArrowheads="1" noTextEdit="1"/>
          </p:cNvSpPr>
          <p:nvPr>
            <p:ph type="sldImg"/>
          </p:nvPr>
        </p:nvSpPr>
        <p:spPr>
          <a:xfrm>
            <a:off x="1154113" y="701675"/>
            <a:ext cx="4625975" cy="3468688"/>
          </a:xfrm>
          <a:ln/>
        </p:spPr>
      </p:sp>
      <p:sp>
        <p:nvSpPr>
          <p:cNvPr id="9220"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3658444" y="8985250"/>
            <a:ext cx="76944" cy="184666"/>
          </a:xfrm>
          <a:noFill/>
        </p:spPr>
        <p:txBody>
          <a:bodyPr/>
          <a:lstStyle/>
          <a:p>
            <a:fld id="{38806DBD-9021-47CD-A4C0-7EADB7D8BB53}" type="slidenum">
              <a:rPr lang="en-US"/>
              <a:pPr/>
              <a:t>17</a:t>
            </a:fld>
            <a:endParaRPr lang="en-US"/>
          </a:p>
        </p:txBody>
      </p:sp>
      <p:sp>
        <p:nvSpPr>
          <p:cNvPr id="10243" name="Rectangle 2"/>
          <p:cNvSpPr>
            <a:spLocks noGrp="1" noRot="1" noChangeAspect="1" noChangeArrowheads="1" noTextEdit="1"/>
          </p:cNvSpPr>
          <p:nvPr>
            <p:ph type="sldImg"/>
          </p:nvPr>
        </p:nvSpPr>
        <p:spPr>
          <a:xfrm>
            <a:off x="1154113" y="701675"/>
            <a:ext cx="4625975" cy="3468688"/>
          </a:xfrm>
          <a:ln/>
        </p:spPr>
      </p:sp>
      <p:sp>
        <p:nvSpPr>
          <p:cNvPr id="10244"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a:xfrm>
            <a:off x="4095755" y="95706"/>
            <a:ext cx="2185983" cy="215444"/>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802.11-11/0291r0</a:t>
            </a:r>
          </a:p>
        </p:txBody>
      </p:sp>
      <p:sp>
        <p:nvSpPr>
          <p:cNvPr id="28675" name="Rectangle 3"/>
          <p:cNvSpPr>
            <a:spLocks noGrp="1" noChangeArrowheads="1"/>
          </p:cNvSpPr>
          <p:nvPr>
            <p:ph type="dt" sz="quarter" idx="1"/>
          </p:nvPr>
        </p:nvSpPr>
        <p:spPr>
          <a:xfrm>
            <a:off x="654050" y="95706"/>
            <a:ext cx="732573" cy="215444"/>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2010</a:t>
            </a:r>
          </a:p>
        </p:txBody>
      </p:sp>
      <p:sp>
        <p:nvSpPr>
          <p:cNvPr id="28676" name="Rectangle 6"/>
          <p:cNvSpPr>
            <a:spLocks noGrp="1" noChangeArrowheads="1"/>
          </p:cNvSpPr>
          <p:nvPr>
            <p:ph type="ftr" sz="quarter" idx="4"/>
          </p:nvPr>
        </p:nvSpPr>
        <p:spPr>
          <a:xfrm>
            <a:off x="3725782" y="8985250"/>
            <a:ext cx="2555956" cy="184666"/>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Aruba Networks</a:t>
            </a:r>
          </a:p>
        </p:txBody>
      </p:sp>
      <p:sp>
        <p:nvSpPr>
          <p:cNvPr id="28677" name="Rectangle 7"/>
          <p:cNvSpPr>
            <a:spLocks noGrp="1" noChangeArrowheads="1"/>
          </p:cNvSpPr>
          <p:nvPr>
            <p:ph type="sldNum" sz="quarter" idx="5"/>
          </p:nvPr>
        </p:nvSpPr>
        <p:spPr>
          <a:xfrm>
            <a:off x="3243267" y="8985250"/>
            <a:ext cx="492121" cy="184666"/>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ltLang="ko-KR"/>
              <a:t>Page </a:t>
            </a:r>
            <a:fld id="{246DB279-99DC-48BE-9D5D-D4BF4D44A32C}" type="slidenum">
              <a:rPr lang="en-US" altLang="ko-KR"/>
              <a:pPr/>
              <a:t>22</a:t>
            </a:fld>
            <a:endParaRPr lang="en-US" altLang="ko-KR"/>
          </a:p>
        </p:txBody>
      </p:sp>
      <p:sp>
        <p:nvSpPr>
          <p:cNvPr id="49158" name="Rectangle 2"/>
          <p:cNvSpPr>
            <a:spLocks noGrp="1" noRot="1" noChangeAspect="1" noChangeArrowheads="1" noTextEdit="1"/>
          </p:cNvSpPr>
          <p:nvPr>
            <p:ph type="sldImg"/>
          </p:nvPr>
        </p:nvSpPr>
        <p:spPr>
          <a:xfrm>
            <a:off x="1154113" y="701675"/>
            <a:ext cx="4625975" cy="3468688"/>
          </a:xfrm>
          <a:ln/>
        </p:spPr>
      </p:sp>
      <p:sp>
        <p:nvSpPr>
          <p:cNvPr id="49159"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5A27BAEC-4E92-428C-ACCA-21570D1D19F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00B8A76E-7BA7-4C9B-837C-355FCD7B160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BAA5FCF3-553F-4D02-B98B-995DD4F30E1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1327351" cy="276999"/>
          </a:xfrm>
        </p:spPr>
        <p:txBody>
          <a:bodyPr/>
          <a:lstStyle>
            <a:lvl1pPr>
              <a:defRPr/>
            </a:lvl1pPr>
          </a:lstStyle>
          <a:p>
            <a:pPr>
              <a:defRPr/>
            </a:pPr>
            <a:r>
              <a:rPr lang="en-US" smtClean="0"/>
              <a:t>January 2014</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9F280238-5E03-4A90-BACD-D800220B267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3757BC58-BACD-405D-B618-E32E80D6B6E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B438A36A-A85A-4993-AA9A-DAE717E40F6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8"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9" name="Rectangle 6"/>
          <p:cNvSpPr>
            <a:spLocks noGrp="1" noChangeArrowheads="1"/>
          </p:cNvSpPr>
          <p:nvPr>
            <p:ph type="sldNum" sz="quarter" idx="12"/>
          </p:nvPr>
        </p:nvSpPr>
        <p:spPr/>
        <p:txBody>
          <a:bodyPr/>
          <a:lstStyle>
            <a:lvl1pPr>
              <a:defRPr/>
            </a:lvl1pPr>
          </a:lstStyle>
          <a:p>
            <a:pPr>
              <a:defRPr/>
            </a:pPr>
            <a:r>
              <a:rPr lang="en-US"/>
              <a:t>Slide </a:t>
            </a:r>
            <a:fld id="{26762A5E-7C72-410F-BAC3-6E6D2737995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5" name="Rectangle 6"/>
          <p:cNvSpPr>
            <a:spLocks noGrp="1" noChangeArrowheads="1"/>
          </p:cNvSpPr>
          <p:nvPr>
            <p:ph type="sldNum" sz="quarter" idx="12"/>
          </p:nvPr>
        </p:nvSpPr>
        <p:spPr/>
        <p:txBody>
          <a:bodyPr/>
          <a:lstStyle>
            <a:lvl1pPr>
              <a:defRPr/>
            </a:lvl1pPr>
          </a:lstStyle>
          <a:p>
            <a:pPr>
              <a:defRPr/>
            </a:pPr>
            <a:r>
              <a:rPr lang="en-US"/>
              <a:t>Slide </a:t>
            </a:r>
            <a:fld id="{4818DF38-7C2F-431A-BC51-69733072958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4" name="Rectangle 6"/>
          <p:cNvSpPr>
            <a:spLocks noGrp="1" noChangeArrowheads="1"/>
          </p:cNvSpPr>
          <p:nvPr>
            <p:ph type="sldNum" sz="quarter" idx="12"/>
          </p:nvPr>
        </p:nvSpPr>
        <p:spPr/>
        <p:txBody>
          <a:bodyPr/>
          <a:lstStyle>
            <a:lvl1pPr>
              <a:defRPr/>
            </a:lvl1pPr>
          </a:lstStyle>
          <a:p>
            <a:pPr>
              <a:defRPr/>
            </a:pPr>
            <a:r>
              <a:rPr lang="en-US"/>
              <a:t>Slide </a:t>
            </a:r>
            <a:fld id="{25721EC0-9E3F-4D94-B125-3AEE1BE7499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30909BE1-62D5-4B97-94AD-A28DFF66D96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FD5D6F34-4A63-4A43-9856-E699E89240B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157960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smtClean="0"/>
              <a:t>January 2014</a:t>
            </a:r>
            <a:endParaRPr lang="en-US" dirty="0"/>
          </a:p>
        </p:txBody>
      </p:sp>
      <p:sp>
        <p:nvSpPr>
          <p:cNvPr id="1029" name="Rectangle 5"/>
          <p:cNvSpPr>
            <a:spLocks noGrp="1" noChangeArrowheads="1"/>
          </p:cNvSpPr>
          <p:nvPr>
            <p:ph type="ftr" sz="quarter" idx="3"/>
          </p:nvPr>
        </p:nvSpPr>
        <p:spPr bwMode="auto">
          <a:xfrm>
            <a:off x="7708761" y="6475413"/>
            <a:ext cx="83516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smtClean="0"/>
              <a:t>David Halasz (Qualcomm)</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t>Slide </a:t>
            </a:r>
            <a:fld id="{5FCE21BC-3A2D-4A13-9E57-C304A74846AF}" type="slidenum">
              <a:rPr lang="en-US"/>
              <a:pPr>
                <a:defRPr/>
              </a:pPr>
              <a:t>‹#›</a:t>
            </a:fld>
            <a:endParaRPr lang="en-US"/>
          </a:p>
        </p:txBody>
      </p:sp>
      <p:sp>
        <p:nvSpPr>
          <p:cNvPr id="1031" name="Rectangle 7"/>
          <p:cNvSpPr>
            <a:spLocks noChangeArrowheads="1"/>
          </p:cNvSpPr>
          <p:nvPr/>
        </p:nvSpPr>
        <p:spPr bwMode="auto">
          <a:xfrm>
            <a:off x="5162486" y="332601"/>
            <a:ext cx="3283014" cy="276999"/>
          </a:xfrm>
          <a:prstGeom prst="rect">
            <a:avLst/>
          </a:prstGeom>
          <a:noFill/>
          <a:ln w="9525">
            <a:noFill/>
            <a:miter lim="800000"/>
            <a:headEnd/>
            <a:tailEnd/>
          </a:ln>
          <a:effectLst/>
        </p:spPr>
        <p:txBody>
          <a:bodyPr wrap="none" lIns="0" tIns="0" rIns="0" bIns="0" anchor="b">
            <a:spAutoFit/>
          </a:bodyPr>
          <a:lstStyle/>
          <a:p>
            <a:pPr marL="457200" lvl="4" algn="r">
              <a:defRPr/>
            </a:pPr>
            <a:r>
              <a:rPr lang="en-US" sz="1800" b="1" dirty="0"/>
              <a:t>doc.: IEEE </a:t>
            </a:r>
            <a:r>
              <a:rPr lang="en-US" sz="1800" b="1" dirty="0" smtClean="0"/>
              <a:t>802.11-15/0733r0</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4051" r:id="rId1"/>
    <p:sldLayoutId id="2147484052" r:id="rId2"/>
    <p:sldLayoutId id="2147484053" r:id="rId3"/>
    <p:sldLayoutId id="2147484054" r:id="rId4"/>
    <p:sldLayoutId id="2147484055" r:id="rId5"/>
    <p:sldLayoutId id="2147484056" r:id="rId6"/>
    <p:sldLayoutId id="2147484057" r:id="rId7"/>
    <p:sldLayoutId id="2147484058" r:id="rId8"/>
    <p:sldLayoutId id="2147484059" r:id="rId9"/>
    <p:sldLayoutId id="2147484060" r:id="rId10"/>
    <p:sldLayoutId id="2147484061"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mentor.ieee.org/802.11/dcn/15/11-15-0526-01-00ah-p802-11ah-report-to-ec-on-conditional-approval-to-go-to-sponsor-ballot.pptx"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xfrm>
            <a:off x="696913" y="332601"/>
            <a:ext cx="942566" cy="276999"/>
          </a:xfrm>
          <a:noFill/>
        </p:spPr>
        <p:txBody>
          <a:bodyPr/>
          <a:lstStyle/>
          <a:p>
            <a:r>
              <a:rPr lang="en-US" altLang="ko-KR" dirty="0" smtClean="0"/>
              <a:t>July</a:t>
            </a:r>
            <a:r>
              <a:rPr lang="en-US" altLang="ko-KR" dirty="0" smtClean="0"/>
              <a:t> </a:t>
            </a:r>
            <a:r>
              <a:rPr lang="en-US" dirty="0" smtClean="0"/>
              <a:t>2015</a:t>
            </a:r>
          </a:p>
        </p:txBody>
      </p:sp>
      <p:sp>
        <p:nvSpPr>
          <p:cNvPr id="1028" name="Footer Placeholder 4"/>
          <p:cNvSpPr>
            <a:spLocks noGrp="1"/>
          </p:cNvSpPr>
          <p:nvPr>
            <p:ph type="ftr" sz="quarter" idx="11"/>
          </p:nvPr>
        </p:nvSpPr>
        <p:spPr>
          <a:xfrm>
            <a:off x="6662962" y="6475413"/>
            <a:ext cx="1880963" cy="184666"/>
          </a:xfrm>
          <a:noFill/>
        </p:spPr>
        <p:txBody>
          <a:bodyPr/>
          <a:lstStyle/>
          <a:p>
            <a:r>
              <a:rPr lang="en-US" dirty="0" smtClean="0"/>
              <a:t>Yongho </a:t>
            </a:r>
            <a:r>
              <a:rPr lang="en-US" dirty="0" err="1" smtClean="0"/>
              <a:t>Seok</a:t>
            </a:r>
            <a:r>
              <a:rPr lang="en-US" dirty="0" smtClean="0"/>
              <a:t> (NEWRACOM)</a:t>
            </a:r>
          </a:p>
        </p:txBody>
      </p:sp>
      <p:sp>
        <p:nvSpPr>
          <p:cNvPr id="1029" name="Slide Number Placeholder 5"/>
          <p:cNvSpPr>
            <a:spLocks noGrp="1"/>
          </p:cNvSpPr>
          <p:nvPr>
            <p:ph type="sldNum" sz="quarter" idx="12"/>
          </p:nvPr>
        </p:nvSpPr>
        <p:spPr>
          <a:noFill/>
        </p:spPr>
        <p:txBody>
          <a:bodyPr/>
          <a:lstStyle/>
          <a:p>
            <a:r>
              <a:rPr lang="en-US" smtClean="0"/>
              <a:t>Slide </a:t>
            </a:r>
            <a:fld id="{0AAC8984-FAF7-4BDC-8A43-79AF6F406068}" type="slidenum">
              <a:rPr lang="en-US" smtClean="0"/>
              <a:pPr/>
              <a:t>1</a:t>
            </a:fld>
            <a:endParaRPr lang="en-US" smtClean="0"/>
          </a:p>
        </p:txBody>
      </p:sp>
      <p:sp>
        <p:nvSpPr>
          <p:cNvPr id="1030" name="Rectangle 2"/>
          <p:cNvSpPr>
            <a:spLocks noGrp="1" noChangeArrowheads="1"/>
          </p:cNvSpPr>
          <p:nvPr>
            <p:ph type="title"/>
          </p:nvPr>
        </p:nvSpPr>
        <p:spPr>
          <a:xfrm>
            <a:off x="685800" y="838200"/>
            <a:ext cx="7772400" cy="1066800"/>
          </a:xfrm>
          <a:noFill/>
        </p:spPr>
        <p:txBody>
          <a:bodyPr/>
          <a:lstStyle/>
          <a:p>
            <a:pPr eaLnBrk="1" hangingPunct="1"/>
            <a:r>
              <a:rPr lang="en-US" dirty="0" smtClean="0"/>
              <a:t>IEEE 802.11ah</a:t>
            </a:r>
            <a:br>
              <a:rPr lang="en-US" dirty="0" smtClean="0"/>
            </a:br>
            <a:r>
              <a:rPr lang="en-US" dirty="0" smtClean="0"/>
              <a:t>Sub 1 GHz license-exempt operation Agenda for </a:t>
            </a:r>
            <a:r>
              <a:rPr lang="en-US" dirty="0" smtClean="0"/>
              <a:t>July </a:t>
            </a:r>
            <a:r>
              <a:rPr lang="en-US" dirty="0" smtClean="0"/>
              <a:t>2015</a:t>
            </a:r>
          </a:p>
        </p:txBody>
      </p:sp>
      <p:sp>
        <p:nvSpPr>
          <p:cNvPr id="1031" name="Rectangle 6"/>
          <p:cNvSpPr>
            <a:spLocks noGrp="1" noChangeArrowheads="1"/>
          </p:cNvSpPr>
          <p:nvPr>
            <p:ph type="body" idx="1"/>
          </p:nvPr>
        </p:nvSpPr>
        <p:spPr>
          <a:xfrm>
            <a:off x="685800" y="2111622"/>
            <a:ext cx="7772400" cy="381000"/>
          </a:xfrm>
          <a:noFill/>
        </p:spPr>
        <p:txBody>
          <a:bodyPr/>
          <a:lstStyle/>
          <a:p>
            <a:pPr algn="ctr" eaLnBrk="1" hangingPunct="1">
              <a:buFontTx/>
              <a:buNone/>
            </a:pPr>
            <a:r>
              <a:rPr lang="en-US" sz="2000" dirty="0" smtClean="0"/>
              <a:t>Date:</a:t>
            </a:r>
            <a:r>
              <a:rPr lang="en-US" sz="2000" b="0" dirty="0" smtClean="0"/>
              <a:t> </a:t>
            </a:r>
            <a:r>
              <a:rPr lang="en-US" sz="2000" b="0" dirty="0" smtClean="0"/>
              <a:t>2015-06-03</a:t>
            </a:r>
            <a:endParaRPr lang="en-US" sz="2000" b="0" dirty="0" smtClean="0"/>
          </a:p>
        </p:txBody>
      </p:sp>
      <p:graphicFrame>
        <p:nvGraphicFramePr>
          <p:cNvPr id="1026" name="Object 11"/>
          <p:cNvGraphicFramePr>
            <a:graphicFrameLocks noChangeAspect="1"/>
          </p:cNvGraphicFramePr>
          <p:nvPr>
            <p:extLst>
              <p:ext uri="{D42A27DB-BD31-4B8C-83A1-F6EECF244321}">
                <p14:modId xmlns:p14="http://schemas.microsoft.com/office/powerpoint/2010/main" val="3331179454"/>
              </p:ext>
            </p:extLst>
          </p:nvPr>
        </p:nvGraphicFramePr>
        <p:xfrm>
          <a:off x="536575" y="2655888"/>
          <a:ext cx="8074025" cy="3570287"/>
        </p:xfrm>
        <a:graphic>
          <a:graphicData uri="http://schemas.openxmlformats.org/presentationml/2006/ole">
            <mc:AlternateContent xmlns:mc="http://schemas.openxmlformats.org/markup-compatibility/2006">
              <mc:Choice xmlns:v="urn:schemas-microsoft-com:vml" Requires="v">
                <p:oleObj spid="_x0000_s2244" name="Document" r:id="rId4" imgW="8702097" imgH="4144020" progId="Word.Document.8">
                  <p:embed/>
                </p:oleObj>
              </mc:Choice>
              <mc:Fallback>
                <p:oleObj name="Document" r:id="rId4" imgW="8702097" imgH="4144020" progId="Word.Document.8">
                  <p:embed/>
                  <p:pic>
                    <p:nvPicPr>
                      <p:cNvPr id="0" name="Picture 889"/>
                      <p:cNvPicPr>
                        <a:picLocks noChangeAspect="1" noChangeArrowheads="1"/>
                      </p:cNvPicPr>
                      <p:nvPr/>
                    </p:nvPicPr>
                    <p:blipFill>
                      <a:blip r:embed="rId5"/>
                      <a:srcRect/>
                      <a:stretch>
                        <a:fillRect/>
                      </a:stretch>
                    </p:blipFill>
                    <p:spPr bwMode="auto">
                      <a:xfrm>
                        <a:off x="536575" y="2655888"/>
                        <a:ext cx="8074025" cy="3570287"/>
                      </a:xfrm>
                      <a:prstGeom prst="rect">
                        <a:avLst/>
                      </a:prstGeom>
                      <a:noFill/>
                    </p:spPr>
                  </p:pic>
                </p:oleObj>
              </mc:Fallback>
            </mc:AlternateContent>
          </a:graphicData>
        </a:graphic>
      </p:graphicFrame>
      <p:sp>
        <p:nvSpPr>
          <p:cNvPr id="1032" name="Rectangle 12"/>
          <p:cNvSpPr>
            <a:spLocks noChangeArrowheads="1"/>
          </p:cNvSpPr>
          <p:nvPr/>
        </p:nvSpPr>
        <p:spPr bwMode="auto">
          <a:xfrm>
            <a:off x="533400" y="2320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dirty="0"/>
              <a:t>Authors:</a:t>
            </a:r>
            <a:endParaRPr lang="en-US" sz="2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Task group document motions</a:t>
            </a:r>
            <a:endParaRPr lang="en-US" dirty="0"/>
          </a:p>
        </p:txBody>
      </p:sp>
      <p:sp>
        <p:nvSpPr>
          <p:cNvPr id="3" name="Content Placeholder 2"/>
          <p:cNvSpPr>
            <a:spLocks noGrp="1"/>
          </p:cNvSpPr>
          <p:nvPr>
            <p:ph idx="1"/>
          </p:nvPr>
        </p:nvSpPr>
        <p:spPr/>
        <p:txBody>
          <a:bodyPr/>
          <a:lstStyle/>
          <a:p>
            <a:pPr marL="609600" indent="-609600"/>
            <a:r>
              <a:rPr lang="en-US" dirty="0" smtClean="0"/>
              <a:t>Motion for update to draft text</a:t>
            </a: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10</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968214" cy="276999"/>
          </a:xfrm>
          <a:noFill/>
        </p:spPr>
        <p:txBody>
          <a:bodyPr/>
          <a:lstStyle/>
          <a:p>
            <a:r>
              <a:rPr lang="en-US" altLang="ko-KR" dirty="0"/>
              <a:t>July 2015</a:t>
            </a:r>
          </a:p>
        </p:txBody>
      </p:sp>
    </p:spTree>
    <p:extLst>
      <p:ext uri="{BB962C8B-B14F-4D97-AF65-F5344CB8AC3E}">
        <p14:creationId xmlns:p14="http://schemas.microsoft.com/office/powerpoint/2010/main" val="272676919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cont.</a:t>
            </a:r>
            <a:br>
              <a:rPr lang="en-US" dirty="0" smtClean="0"/>
            </a:br>
            <a:r>
              <a:rPr lang="en-US" dirty="0" smtClean="0"/>
              <a:t>Teleconferences</a:t>
            </a:r>
            <a:endParaRPr lang="en-US" dirty="0"/>
          </a:p>
        </p:txBody>
      </p:sp>
      <p:sp>
        <p:nvSpPr>
          <p:cNvPr id="3" name="Content Placeholder 2"/>
          <p:cNvSpPr>
            <a:spLocks noGrp="1"/>
          </p:cNvSpPr>
          <p:nvPr>
            <p:ph idx="1"/>
          </p:nvPr>
        </p:nvSpPr>
        <p:spPr/>
        <p:txBody>
          <a:bodyPr/>
          <a:lstStyle/>
          <a:p>
            <a:pPr marL="609600" indent="-609600"/>
            <a:r>
              <a:rPr lang="en-US" altLang="ko-KR" dirty="0" smtClean="0"/>
              <a:t>September 1, </a:t>
            </a:r>
            <a:r>
              <a:rPr lang="en-US" altLang="ko-KR" dirty="0"/>
              <a:t>8PM ET for 2 </a:t>
            </a:r>
            <a:r>
              <a:rPr lang="en-US" altLang="ko-KR" dirty="0" smtClean="0"/>
              <a:t>hour</a:t>
            </a:r>
          </a:p>
          <a:p>
            <a:pPr marL="609600" indent="-609600"/>
            <a:r>
              <a:rPr lang="en-US" altLang="ko-KR" dirty="0" smtClean="0"/>
              <a:t>September 8, </a:t>
            </a:r>
            <a:r>
              <a:rPr lang="en-US" altLang="ko-KR" dirty="0"/>
              <a:t>8PM ET for 2 </a:t>
            </a:r>
            <a:r>
              <a:rPr lang="en-US" altLang="ko-KR" dirty="0" smtClean="0"/>
              <a:t>hour</a:t>
            </a:r>
            <a:endParaRPr lang="en-US" altLang="ko-KR" dirty="0" smtClean="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11</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968214" cy="276999"/>
          </a:xfrm>
          <a:noFill/>
        </p:spPr>
        <p:txBody>
          <a:bodyPr/>
          <a:lstStyle/>
          <a:p>
            <a:r>
              <a:rPr lang="en-US" altLang="ko-KR" dirty="0"/>
              <a:t>July 2015</a:t>
            </a:r>
          </a:p>
        </p:txBody>
      </p:sp>
    </p:spTree>
    <p:extLst>
      <p:ext uri="{BB962C8B-B14F-4D97-AF65-F5344CB8AC3E}">
        <p14:creationId xmlns:p14="http://schemas.microsoft.com/office/powerpoint/2010/main" val="155402749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a:t>
            </a:r>
            <a:endParaRPr lang="en-US" dirty="0"/>
          </a:p>
        </p:txBody>
      </p:sp>
      <p:sp>
        <p:nvSpPr>
          <p:cNvPr id="3" name="Content Placeholder 2"/>
          <p:cNvSpPr>
            <a:spLocks noGrp="1"/>
          </p:cNvSpPr>
          <p:nvPr>
            <p:ph idx="1"/>
          </p:nvPr>
        </p:nvSpPr>
        <p:spPr/>
        <p:txBody>
          <a:bodyPr/>
          <a:lstStyle/>
          <a:p>
            <a:r>
              <a:rPr lang="en-US" dirty="0" smtClean="0"/>
              <a:t>Review 11/285</a:t>
            </a:r>
          </a:p>
          <a:p>
            <a:pPr lvl="1">
              <a:buNone/>
            </a:pPr>
            <a:endParaRPr lang="en-US" dirty="0">
              <a:solidFill>
                <a:srgbClr val="00B050"/>
              </a:solidFill>
            </a:endParaRP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12</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968214" cy="276999"/>
          </a:xfrm>
          <a:noFill/>
        </p:spPr>
        <p:txBody>
          <a:bodyPr/>
          <a:lstStyle/>
          <a:p>
            <a:r>
              <a:rPr lang="en-US" altLang="ko-KR" dirty="0"/>
              <a:t>July 2015</a:t>
            </a:r>
          </a:p>
        </p:txBody>
      </p:sp>
    </p:spTree>
    <p:extLst>
      <p:ext uri="{BB962C8B-B14F-4D97-AF65-F5344CB8AC3E}">
        <p14:creationId xmlns:p14="http://schemas.microsoft.com/office/powerpoint/2010/main" val="208484202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027"/>
          <p:cNvSpPr>
            <a:spLocks noGrp="1" noChangeArrowheads="1"/>
          </p:cNvSpPr>
          <p:nvPr>
            <p:ph type="body" idx="1"/>
          </p:nvPr>
        </p:nvSpPr>
        <p:spPr>
          <a:xfrm>
            <a:off x="228600" y="1981200"/>
            <a:ext cx="8763000" cy="4343400"/>
          </a:xfrm>
          <a:noFill/>
        </p:spPr>
        <p:txBody>
          <a:bodyPr lIns="90487" tIns="44450" rIns="90487" bIns="44450"/>
          <a:lstStyle/>
          <a:p>
            <a:pPr>
              <a:lnSpc>
                <a:spcPct val="80000"/>
              </a:lnSpc>
              <a:spcAft>
                <a:spcPct val="30000"/>
              </a:spcAft>
              <a:buFont typeface="Monotype Sorts"/>
              <a:buNone/>
            </a:pPr>
            <a:r>
              <a:rPr lang="en-US" sz="1800" b="1" dirty="0" smtClean="0"/>
              <a:t>	</a:t>
            </a:r>
            <a:r>
              <a:rPr lang="en-US" sz="1200" b="1" dirty="0" smtClean="0"/>
              <a:t>The IEEE-SA strongly recommends that at each WG meeting the chair or a designee:</a:t>
            </a:r>
            <a:endParaRPr lang="en-US" sz="1200" dirty="0" smtClean="0"/>
          </a:p>
          <a:p>
            <a:pPr lvl="1">
              <a:lnSpc>
                <a:spcPct val="80000"/>
              </a:lnSpc>
            </a:pPr>
            <a:r>
              <a:rPr lang="en-US" sz="1200" b="1" dirty="0" smtClean="0"/>
              <a:t>Show slides #1 through #4 of this presentation</a:t>
            </a:r>
          </a:p>
          <a:p>
            <a:pPr lvl="1">
              <a:lnSpc>
                <a:spcPct val="80000"/>
              </a:lnSpc>
            </a:pPr>
            <a:r>
              <a:rPr lang="en-US" sz="1200" b="1" dirty="0" smtClean="0"/>
              <a:t>Advise the WG attendees that:</a:t>
            </a:r>
            <a:r>
              <a:rPr lang="en-US" sz="1200" dirty="0" smtClean="0"/>
              <a:t> </a:t>
            </a:r>
          </a:p>
          <a:p>
            <a:pPr lvl="2">
              <a:lnSpc>
                <a:spcPct val="80000"/>
              </a:lnSpc>
            </a:pPr>
            <a:r>
              <a:rPr lang="en-US" sz="1200" dirty="0" smtClean="0"/>
              <a:t>The IEEE’s patent policy is consistent with the ANSI patent policy and is described in Clause 6 of the </a:t>
            </a:r>
            <a:r>
              <a:rPr lang="en-US" sz="1200" i="1" dirty="0" smtClean="0"/>
              <a:t>IEEE-SA Standards Board Bylaws</a:t>
            </a:r>
            <a:r>
              <a:rPr lang="en-US" sz="1200" dirty="0" smtClean="0"/>
              <a:t>;</a:t>
            </a:r>
          </a:p>
          <a:p>
            <a:pPr lvl="2">
              <a:lnSpc>
                <a:spcPct val="80000"/>
              </a:lnSpc>
            </a:pPr>
            <a:r>
              <a:rPr lang="en-US" sz="1200" dirty="0" smtClean="0"/>
              <a:t>Early identification of patent claims which may be essential for the use of standards under development is strongly encouraged; </a:t>
            </a:r>
          </a:p>
          <a:p>
            <a:pPr lvl="2">
              <a:lnSpc>
                <a:spcPct val="80000"/>
              </a:lnSpc>
            </a:pPr>
            <a:r>
              <a:rPr lang="en-US" sz="1200" dirty="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200" dirty="0" smtClean="0"/>
            </a:br>
            <a:endParaRPr lang="en-US" sz="1200" dirty="0" smtClean="0"/>
          </a:p>
          <a:p>
            <a:pPr lvl="1">
              <a:lnSpc>
                <a:spcPct val="20000"/>
              </a:lnSpc>
            </a:pPr>
            <a:r>
              <a:rPr lang="en-US" sz="1200" b="1" dirty="0" smtClean="0"/>
              <a:t>Instruct the WG Secretary to record in the minutes of the relevant WG meeting:</a:t>
            </a:r>
            <a:r>
              <a:rPr lang="en-US" sz="1200" dirty="0" smtClean="0"/>
              <a:t> </a:t>
            </a:r>
          </a:p>
          <a:p>
            <a:pPr lvl="2">
              <a:lnSpc>
                <a:spcPct val="80000"/>
              </a:lnSpc>
            </a:pPr>
            <a:r>
              <a:rPr lang="en-US" sz="1200" dirty="0" smtClean="0"/>
              <a:t>That the foregoing information was provided and that slides 1 through 4 (and this slide 0, if applicable) were shown; </a:t>
            </a:r>
          </a:p>
          <a:p>
            <a:pPr lvl="2">
              <a:lnSpc>
                <a:spcPct val="80000"/>
              </a:lnSpc>
            </a:pPr>
            <a:r>
              <a:rPr lang="en-US" sz="1200" dirty="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sz="1200" dirty="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sz="1200" dirty="0" smtClean="0"/>
          </a:p>
          <a:p>
            <a:pPr lvl="1">
              <a:lnSpc>
                <a:spcPct val="80000"/>
              </a:lnSpc>
              <a:spcBef>
                <a:spcPct val="5000"/>
              </a:spcBef>
            </a:pPr>
            <a:r>
              <a:rPr lang="en-US" sz="1200" dirty="0" smtClean="0"/>
              <a:t>The WG Chair shall ensure that a request is made to any identified holders of potential essential patent claim(s) to complete and submit a Letter of Assurance.</a:t>
            </a:r>
          </a:p>
          <a:p>
            <a:pPr lvl="1">
              <a:lnSpc>
                <a:spcPct val="80000"/>
              </a:lnSpc>
              <a:spcBef>
                <a:spcPct val="5000"/>
              </a:spcBef>
            </a:pPr>
            <a:r>
              <a:rPr lang="en-US" sz="1200" dirty="0" smtClean="0"/>
              <a:t>It is recommended that the WG chair review the guidance in </a:t>
            </a:r>
            <a:r>
              <a:rPr lang="en-US" sz="1200" i="1" dirty="0" smtClean="0"/>
              <a:t>IEEE-SA Standards Board Operations Manual</a:t>
            </a:r>
            <a:r>
              <a:rPr lang="en-US" sz="1200" dirty="0" smtClean="0"/>
              <a:t> 6.3.5 and in FAQs 12 and 12a on inclusion of potential Essential Patent Claims by incorporation or by reference.</a:t>
            </a:r>
            <a:r>
              <a:rPr lang="en-US" sz="1200" dirty="0" smtClean="0">
                <a:solidFill>
                  <a:srgbClr val="FF3300"/>
                </a:solidFill>
              </a:rPr>
              <a:t> </a:t>
            </a:r>
          </a:p>
          <a:p>
            <a:pPr lvl="1">
              <a:lnSpc>
                <a:spcPct val="80000"/>
              </a:lnSpc>
              <a:spcBef>
                <a:spcPct val="5000"/>
              </a:spcBef>
              <a:buFont typeface="Monotype Sorts"/>
              <a:buNone/>
            </a:pPr>
            <a:endParaRPr lang="en-US" sz="1200" dirty="0" smtClean="0"/>
          </a:p>
          <a:p>
            <a:pPr lvl="1">
              <a:lnSpc>
                <a:spcPct val="80000"/>
              </a:lnSpc>
              <a:spcBef>
                <a:spcPct val="5000"/>
              </a:spcBef>
              <a:buFont typeface="Monotype Sorts"/>
              <a:buNone/>
            </a:pPr>
            <a:r>
              <a:rPr lang="en-US" sz="1200" dirty="0" smtClean="0"/>
              <a:t>	Note: </a:t>
            </a:r>
            <a:r>
              <a:rPr lang="en-US" sz="1200" b="1" dirty="0" smtClean="0"/>
              <a:t>WG</a:t>
            </a:r>
            <a:r>
              <a:rPr lang="en-US" sz="1200" dirty="0" smtClean="0"/>
              <a:t> includes Working Groups, Task Groups, and other standards-developing committees with a PAR approved by the IEEE-SA Standards Board.</a:t>
            </a:r>
          </a:p>
        </p:txBody>
      </p:sp>
      <p:sp>
        <p:nvSpPr>
          <p:cNvPr id="2051" name="Rectangle 1026"/>
          <p:cNvSpPr>
            <a:spLocks noGrp="1" noChangeArrowheads="1"/>
          </p:cNvSpPr>
          <p:nvPr>
            <p:ph type="title"/>
          </p:nvPr>
        </p:nvSpPr>
        <p:spPr>
          <a:xfrm>
            <a:off x="533400" y="990600"/>
            <a:ext cx="7772400" cy="609600"/>
          </a:xfrm>
          <a:noFill/>
        </p:spPr>
        <p:txBody>
          <a:bodyPr lIns="90487" tIns="44450" rIns="90487" bIns="44450"/>
          <a:lstStyle/>
          <a:p>
            <a:r>
              <a:rPr lang="en-US" sz="2800" u="sng" dirty="0" smtClean="0"/>
              <a:t>Instructions for the WG Chair</a:t>
            </a:r>
          </a:p>
        </p:txBody>
      </p:sp>
      <p:sp>
        <p:nvSpPr>
          <p:cNvPr id="2052" name="Rectangle 1028"/>
          <p:cNvSpPr>
            <a:spLocks noChangeArrowheads="1"/>
          </p:cNvSpPr>
          <p:nvPr/>
        </p:nvSpPr>
        <p:spPr bwMode="auto">
          <a:xfrm>
            <a:off x="685800" y="-228600"/>
            <a:ext cx="7772400" cy="1069975"/>
          </a:xfrm>
          <a:prstGeom prst="rect">
            <a:avLst/>
          </a:prstGeom>
          <a:noFill/>
          <a:ln w="9525">
            <a:noFill/>
            <a:miter lim="800000"/>
            <a:headEnd/>
            <a:tailEnd/>
          </a:ln>
        </p:spPr>
        <p:txBody>
          <a:bodyPr anchor="ctr"/>
          <a:lstStyle/>
          <a:p>
            <a:pPr algn="ctr"/>
            <a:endParaRPr lang="en-GB" sz="3200" b="1" u="sng">
              <a:solidFill>
                <a:srgbClr val="000099"/>
              </a:solidFill>
              <a:latin typeface="Arial" pitchFamily="34" charset="0"/>
            </a:endParaRPr>
          </a:p>
        </p:txBody>
      </p:sp>
      <p:sp>
        <p:nvSpPr>
          <p:cNvPr id="2053" name="Rectangle 1029"/>
          <p:cNvSpPr>
            <a:spLocks noChangeArrowheads="1"/>
          </p:cNvSpPr>
          <p:nvPr/>
        </p:nvSpPr>
        <p:spPr bwMode="auto">
          <a:xfrm>
            <a:off x="381000" y="914400"/>
            <a:ext cx="8458200" cy="5562600"/>
          </a:xfrm>
          <a:prstGeom prst="rect">
            <a:avLst/>
          </a:prstGeom>
          <a:noFill/>
          <a:ln w="9525">
            <a:noFill/>
            <a:miter lim="800000"/>
            <a:headEnd/>
            <a:tailEnd/>
          </a:ln>
        </p:spPr>
        <p:txBody>
          <a:bodyPr/>
          <a:lstStyle/>
          <a:p>
            <a:pPr marL="233363" indent="-180975">
              <a:spcBef>
                <a:spcPct val="20000"/>
              </a:spcBef>
              <a:buClr>
                <a:srgbClr val="CC3300"/>
              </a:buClr>
              <a:buSzPct val="50000"/>
              <a:buFont typeface="Monotype Sorts"/>
              <a:buChar char="l"/>
            </a:pPr>
            <a:endParaRPr lang="en-GB" sz="1800">
              <a:solidFill>
                <a:srgbClr val="000099"/>
              </a:solidFill>
              <a:latin typeface="Arial" pitchFamily="34" charset="0"/>
            </a:endParaRPr>
          </a:p>
        </p:txBody>
      </p:sp>
      <p:sp>
        <p:nvSpPr>
          <p:cNvPr id="2054" name="Text Box 1030"/>
          <p:cNvSpPr txBox="1">
            <a:spLocks noChangeArrowheads="1"/>
          </p:cNvSpPr>
          <p:nvPr/>
        </p:nvSpPr>
        <p:spPr bwMode="auto">
          <a:xfrm>
            <a:off x="0" y="6486525"/>
            <a:ext cx="1914525" cy="304800"/>
          </a:xfrm>
          <a:prstGeom prst="rect">
            <a:avLst/>
          </a:prstGeom>
          <a:noFill/>
          <a:ln w="9525">
            <a:noFill/>
            <a:miter lim="800000"/>
            <a:headEnd/>
            <a:tailEnd/>
          </a:ln>
        </p:spPr>
        <p:txBody>
          <a:bodyPr wrap="none">
            <a:spAutoFit/>
          </a:bodyPr>
          <a:lstStyle/>
          <a:p>
            <a:r>
              <a:rPr lang="en-US" sz="1400" b="1"/>
              <a:t>(Optional to be shown)</a:t>
            </a:r>
          </a:p>
        </p:txBody>
      </p:sp>
      <p:sp>
        <p:nvSpPr>
          <p:cNvPr id="8" name="Slide Number Placeholder 7"/>
          <p:cNvSpPr>
            <a:spLocks noGrp="1"/>
          </p:cNvSpPr>
          <p:nvPr>
            <p:ph type="sldNum" sz="quarter" idx="12"/>
          </p:nvPr>
        </p:nvSpPr>
        <p:spPr/>
        <p:txBody>
          <a:bodyPr/>
          <a:lstStyle/>
          <a:p>
            <a:pPr>
              <a:defRPr/>
            </a:pPr>
            <a:r>
              <a:rPr lang="en-US" smtClean="0"/>
              <a:t>Slide </a:t>
            </a:r>
            <a:fld id="{9F280238-5E03-4A90-BACD-D800220B2674}" type="slidenum">
              <a:rPr lang="en-US" smtClean="0"/>
              <a:pPr>
                <a:defRPr/>
              </a:pPr>
              <a:t>13</a:t>
            </a:fld>
            <a:endParaRPr lang="en-US"/>
          </a:p>
        </p:txBody>
      </p:sp>
      <p:sp>
        <p:nvSpPr>
          <p:cNvPr id="10"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11" name="Date Placeholder 3"/>
          <p:cNvSpPr>
            <a:spLocks noGrp="1"/>
          </p:cNvSpPr>
          <p:nvPr>
            <p:ph type="dt" sz="quarter" idx="10"/>
          </p:nvPr>
        </p:nvSpPr>
        <p:spPr>
          <a:xfrm>
            <a:off x="696913" y="332601"/>
            <a:ext cx="968214" cy="276999"/>
          </a:xfrm>
          <a:noFill/>
        </p:spPr>
        <p:txBody>
          <a:bodyPr/>
          <a:lstStyle/>
          <a:p>
            <a:r>
              <a:rPr lang="en-US" altLang="ko-KR" dirty="0"/>
              <a:t>July 2015</a:t>
            </a:r>
          </a:p>
        </p:txBody>
      </p:sp>
    </p:spTree>
    <p:extLst>
      <p:ext uri="{BB962C8B-B14F-4D97-AF65-F5344CB8AC3E}">
        <p14:creationId xmlns:p14="http://schemas.microsoft.com/office/powerpoint/2010/main" val="163180252"/>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81000" y="838200"/>
            <a:ext cx="8458200" cy="609600"/>
          </a:xfrm>
        </p:spPr>
        <p:txBody>
          <a:bodyPr/>
          <a:lstStyle/>
          <a:p>
            <a:r>
              <a:rPr lang="en-US" sz="3200" u="sng" dirty="0" smtClean="0"/>
              <a:t>Participants, Patents, and Duty to Inform</a:t>
            </a:r>
          </a:p>
        </p:txBody>
      </p:sp>
      <p:sp>
        <p:nvSpPr>
          <p:cNvPr id="3075"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3076" name="Rectangle 4"/>
          <p:cNvSpPr>
            <a:spLocks noChangeArrowheads="1"/>
          </p:cNvSpPr>
          <p:nvPr/>
        </p:nvSpPr>
        <p:spPr bwMode="auto">
          <a:xfrm>
            <a:off x="533400" y="1600200"/>
            <a:ext cx="8229600" cy="39624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500" u="sng" dirty="0">
              <a:solidFill>
                <a:srgbClr val="FF0000"/>
              </a:solidFill>
              <a:latin typeface="Arial" pitchFamily="34" charset="0"/>
            </a:endParaRPr>
          </a:p>
          <a:p>
            <a:pPr marL="230188" indent="-230188">
              <a:spcBef>
                <a:spcPct val="20000"/>
              </a:spcBef>
              <a:buClr>
                <a:srgbClr val="CC3300"/>
              </a:buClr>
              <a:buSzPct val="50000"/>
              <a:buFont typeface="Monotype Sorts"/>
              <a:buNone/>
            </a:pPr>
            <a:r>
              <a:rPr lang="en-US" sz="1600" b="1" dirty="0">
                <a:solidFill>
                  <a:srgbClr val="000099"/>
                </a:solidFill>
                <a:latin typeface="Arial" pitchFamily="34" charset="0"/>
              </a:rPr>
              <a:t>	</a:t>
            </a:r>
            <a:r>
              <a:rPr lang="en-US" b="1" dirty="0">
                <a:solidFill>
                  <a:srgbClr val="000099"/>
                </a:solidFill>
                <a:latin typeface="Arial" pitchFamily="34" charset="0"/>
              </a:rPr>
              <a:t>All participants in this meeting have certain obligations under the IEEE-SA Patent Policy.  Participants: </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a:buChar char="l"/>
            </a:pPr>
            <a:r>
              <a:rPr lang="en-US" b="1" dirty="0">
                <a:solidFill>
                  <a:srgbClr val="000099"/>
                </a:solidFill>
                <a:latin typeface="Arial" pitchFamily="34" charset="0"/>
              </a:rPr>
              <a:t>“Personal awareness” means that the participant “is personally aware that the holder may have a potential Essential Patent Claim,” even if the participant is not personally aware of the specific patents or</a:t>
            </a:r>
            <a:r>
              <a:rPr lang="en-US" b="1" dirty="0">
                <a:solidFill>
                  <a:srgbClr val="FF3300"/>
                </a:solidFill>
                <a:latin typeface="Arial" pitchFamily="34" charset="0"/>
              </a:rPr>
              <a:t> </a:t>
            </a:r>
            <a:r>
              <a:rPr lang="en-US" b="1" dirty="0">
                <a:solidFill>
                  <a:srgbClr val="000099"/>
                </a:solidFill>
                <a:latin typeface="Arial" pitchFamily="34" charset="0"/>
              </a:rPr>
              <a:t>patent claims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The above does not apply if the patent</a:t>
            </a:r>
            <a:r>
              <a:rPr lang="en-US" b="1" dirty="0">
                <a:solidFill>
                  <a:srgbClr val="FF3300"/>
                </a:solidFill>
                <a:latin typeface="Arial" pitchFamily="34" charset="0"/>
              </a:rPr>
              <a:t> </a:t>
            </a:r>
            <a:r>
              <a:rPr lang="en-US" b="1" dirty="0">
                <a:solidFill>
                  <a:srgbClr val="000099"/>
                </a:solidFill>
                <a:latin typeface="Arial" pitchFamily="34"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a:buNone/>
            </a:pPr>
            <a:r>
              <a:rPr lang="en-GB" dirty="0">
                <a:solidFill>
                  <a:srgbClr val="000099"/>
                </a:solidFill>
                <a:latin typeface="Arial" pitchFamily="34" charset="0"/>
              </a:rPr>
              <a:t>		Quoted text excerpted from IEEE-SA Standards Board Bylaws </a:t>
            </a:r>
            <a:r>
              <a:rPr lang="en-GB" dirty="0" err="1">
                <a:solidFill>
                  <a:srgbClr val="000099"/>
                </a:solidFill>
                <a:latin typeface="Arial" pitchFamily="34" charset="0"/>
              </a:rPr>
              <a:t>subclause</a:t>
            </a:r>
            <a:r>
              <a:rPr lang="en-GB" dirty="0">
                <a:solidFill>
                  <a:srgbClr val="000099"/>
                </a:solidFill>
                <a:latin typeface="Arial" pitchFamily="34" charset="0"/>
              </a:rPr>
              <a:t> 6.2</a:t>
            </a:r>
            <a:endParaRPr lang="en-US" dirty="0">
              <a:solidFill>
                <a:srgbClr val="000099"/>
              </a:solidFill>
              <a:latin typeface="Arial" pitchFamily="34" charset="0"/>
            </a:endParaRP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Early identification of holders of potential Essential Patent Claims is strongly encouraged</a:t>
            </a: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No duty to perform a patent search</a:t>
            </a:r>
            <a:endParaRPr lang="en-GB" b="1" dirty="0">
              <a:solidFill>
                <a:srgbClr val="000099"/>
              </a:solidFill>
              <a:latin typeface="Arial" pitchFamily="34" charset="0"/>
            </a:endParaRPr>
          </a:p>
        </p:txBody>
      </p:sp>
      <p:sp>
        <p:nvSpPr>
          <p:cNvPr id="3077" name="Text Box 5"/>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#1</a:t>
            </a:r>
            <a:endParaRPr lang="en-US"/>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14</a:t>
            </a:fld>
            <a:endParaRPr lang="en-US"/>
          </a:p>
        </p:txBody>
      </p:sp>
      <p:sp>
        <p:nvSpPr>
          <p:cNvPr id="9"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11" name="Date Placeholder 3"/>
          <p:cNvSpPr>
            <a:spLocks noGrp="1"/>
          </p:cNvSpPr>
          <p:nvPr>
            <p:ph type="dt" sz="quarter" idx="10"/>
          </p:nvPr>
        </p:nvSpPr>
        <p:spPr>
          <a:xfrm>
            <a:off x="696913" y="332601"/>
            <a:ext cx="968214" cy="276999"/>
          </a:xfrm>
          <a:noFill/>
        </p:spPr>
        <p:txBody>
          <a:bodyPr/>
          <a:lstStyle/>
          <a:p>
            <a:r>
              <a:rPr lang="en-US" altLang="ko-KR" dirty="0"/>
              <a:t>July 2015</a:t>
            </a:r>
          </a:p>
        </p:txBody>
      </p:sp>
    </p:spTree>
    <p:extLst>
      <p:ext uri="{BB962C8B-B14F-4D97-AF65-F5344CB8AC3E}">
        <p14:creationId xmlns:p14="http://schemas.microsoft.com/office/powerpoint/2010/main" val="2525575592"/>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09600" y="685800"/>
            <a:ext cx="7772400" cy="762000"/>
          </a:xfrm>
        </p:spPr>
        <p:txBody>
          <a:bodyPr/>
          <a:lstStyle/>
          <a:p>
            <a:r>
              <a:rPr lang="en-GB" u="sng" dirty="0" smtClean="0"/>
              <a:t>Patent Related Links</a:t>
            </a:r>
            <a:endParaRPr lang="en-US" u="sng" dirty="0" smtClean="0"/>
          </a:p>
        </p:txBody>
      </p:sp>
      <p:sp>
        <p:nvSpPr>
          <p:cNvPr id="4099" name="Rectangle 3"/>
          <p:cNvSpPr>
            <a:spLocks noGrp="1" noChangeArrowheads="1"/>
          </p:cNvSpPr>
          <p:nvPr>
            <p:ph type="body" idx="1"/>
          </p:nvPr>
        </p:nvSpPr>
        <p:spPr>
          <a:xfrm>
            <a:off x="0" y="1524000"/>
            <a:ext cx="8991600" cy="3505200"/>
          </a:xfrm>
        </p:spPr>
        <p:txBody>
          <a:bodyPr/>
          <a:lstStyle/>
          <a:p>
            <a:pPr lvl="1">
              <a:lnSpc>
                <a:spcPct val="90000"/>
              </a:lnSpc>
              <a:buFont typeface="Monotype Sorts"/>
              <a:buNone/>
            </a:pPr>
            <a:r>
              <a:rPr lang="en-US" sz="2400" dirty="0" smtClean="0">
                <a:cs typeface="Times New Roman" pitchFamily="18" charset="0"/>
              </a:rPr>
              <a:t>	All participants should be familiar with their obligations under the IEEE-SA Policies &amp; Procedures for standards development.</a:t>
            </a:r>
          </a:p>
          <a:p>
            <a:pPr lvl="1">
              <a:lnSpc>
                <a:spcPct val="90000"/>
              </a:lnSpc>
              <a:buFont typeface="Monotype Sorts"/>
              <a:buNone/>
            </a:pPr>
            <a:r>
              <a:rPr lang="en-US" sz="2400" dirty="0" smtClean="0">
                <a:cs typeface="Times New Roman" pitchFamily="18" charset="0"/>
              </a:rPr>
              <a:t>	Patent Policy is stated in these sources:</a:t>
            </a:r>
          </a:p>
          <a:p>
            <a:pPr lvl="1">
              <a:lnSpc>
                <a:spcPct val="90000"/>
              </a:lnSpc>
              <a:buFont typeface="Monotype Sorts"/>
              <a:buNone/>
            </a:pPr>
            <a:r>
              <a:rPr lang="en-GB" sz="2400" dirty="0" smtClean="0"/>
              <a:t>		IEEE-SA Standards Boards Bylaws</a:t>
            </a:r>
          </a:p>
          <a:p>
            <a:pPr lvl="1">
              <a:lnSpc>
                <a:spcPct val="90000"/>
              </a:lnSpc>
              <a:buFont typeface="Monotype Sorts"/>
              <a:buNone/>
            </a:pPr>
            <a:r>
              <a:rPr lang="en-US" sz="2100" dirty="0" smtClean="0"/>
              <a:t>		</a:t>
            </a:r>
            <a:r>
              <a:rPr lang="en-US" sz="2100" i="1" dirty="0" smtClean="0"/>
              <a:t>http://standards.ieee.org/guides/bylaws/sect6-7.html#6</a:t>
            </a:r>
          </a:p>
          <a:p>
            <a:pPr lvl="1">
              <a:lnSpc>
                <a:spcPct val="90000"/>
              </a:lnSpc>
              <a:buFont typeface="Monotype Sorts"/>
              <a:buNone/>
            </a:pPr>
            <a:r>
              <a:rPr lang="en-GB" sz="2400" dirty="0" smtClean="0"/>
              <a:t>		IEEE-SA Standards Board Operations Manual</a:t>
            </a:r>
          </a:p>
          <a:p>
            <a:pPr lvl="1">
              <a:lnSpc>
                <a:spcPct val="90000"/>
              </a:lnSpc>
              <a:buFont typeface="Monotype Sorts"/>
              <a:buNone/>
            </a:pPr>
            <a:r>
              <a:rPr lang="en-US" sz="2400" dirty="0" smtClean="0"/>
              <a:t>		</a:t>
            </a:r>
            <a:r>
              <a:rPr lang="en-US" sz="2100" i="1" dirty="0" smtClean="0"/>
              <a:t>http://standards.ieee.org/guides/opman/sect6.html#6.3</a:t>
            </a:r>
            <a:endParaRPr lang="en-US" sz="2400" dirty="0" smtClean="0"/>
          </a:p>
          <a:p>
            <a:pPr lvl="1">
              <a:lnSpc>
                <a:spcPct val="90000"/>
              </a:lnSpc>
              <a:buFont typeface="Monotype Sorts"/>
              <a:buNone/>
            </a:pPr>
            <a:r>
              <a:rPr lang="en-US" sz="2400" dirty="0" smtClean="0">
                <a:cs typeface="Times New Roman" pitchFamily="18" charset="0"/>
              </a:rPr>
              <a:t>	Material about the patent policy is available at</a:t>
            </a:r>
            <a:r>
              <a:rPr lang="en-US" sz="2400" dirty="0" smtClean="0"/>
              <a:t> </a:t>
            </a:r>
          </a:p>
          <a:p>
            <a:pPr lvl="1">
              <a:lnSpc>
                <a:spcPct val="90000"/>
              </a:lnSpc>
              <a:buFont typeface="Monotype Sorts"/>
              <a:buNone/>
            </a:pPr>
            <a:r>
              <a:rPr lang="en-US" sz="2400" dirty="0" smtClean="0"/>
              <a:t>		</a:t>
            </a:r>
            <a:r>
              <a:rPr lang="en-US" sz="2100" i="1" dirty="0" smtClean="0"/>
              <a:t>http://standards.ieee.org/board/pat/pat-material.html</a:t>
            </a:r>
          </a:p>
        </p:txBody>
      </p:sp>
      <p:sp>
        <p:nvSpPr>
          <p:cNvPr id="4100" name="Text Box 6"/>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#2</a:t>
            </a:r>
            <a:endParaRPr lang="en-US"/>
          </a:p>
        </p:txBody>
      </p:sp>
      <p:sp>
        <p:nvSpPr>
          <p:cNvPr id="4101" name="Rectangle 7"/>
          <p:cNvSpPr>
            <a:spLocks noChangeArrowheads="1"/>
          </p:cNvSpPr>
          <p:nvPr/>
        </p:nvSpPr>
        <p:spPr bwMode="auto">
          <a:xfrm>
            <a:off x="1295400" y="5273675"/>
            <a:ext cx="6781800" cy="822325"/>
          </a:xfrm>
          <a:prstGeom prst="rect">
            <a:avLst/>
          </a:prstGeom>
          <a:noFill/>
          <a:ln w="9525">
            <a:noFill/>
            <a:miter lim="800000"/>
            <a:headEnd/>
            <a:tailEnd/>
          </a:ln>
        </p:spPr>
        <p:txBody>
          <a:bodyPr>
            <a:spAutoFit/>
          </a:bodyPr>
          <a:lstStyle/>
          <a:p>
            <a:r>
              <a:rPr lang="en-US" sz="1200" b="1" dirty="0">
                <a:solidFill>
                  <a:srgbClr val="000099"/>
                </a:solidFill>
                <a:latin typeface="Arial"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a:buNone/>
            </a:pPr>
            <a:endParaRPr lang="en-US" sz="1200" b="1" dirty="0">
              <a:solidFill>
                <a:srgbClr val="000099"/>
              </a:solidFill>
              <a:latin typeface="Arial" pitchFamily="34" charset="0"/>
            </a:endParaRPr>
          </a:p>
          <a:p>
            <a:pPr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This slide set is available at http://standards.ieee.org/board/pat/pat-slideset.ppt </a:t>
            </a:r>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15</a:t>
            </a:fld>
            <a:endParaRPr lang="en-US"/>
          </a:p>
        </p:txBody>
      </p:sp>
      <p:sp>
        <p:nvSpPr>
          <p:cNvPr id="9"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11" name="Date Placeholder 3"/>
          <p:cNvSpPr>
            <a:spLocks noGrp="1"/>
          </p:cNvSpPr>
          <p:nvPr>
            <p:ph type="dt" sz="quarter" idx="10"/>
          </p:nvPr>
        </p:nvSpPr>
        <p:spPr>
          <a:xfrm>
            <a:off x="696913" y="332601"/>
            <a:ext cx="968214" cy="276999"/>
          </a:xfrm>
          <a:noFill/>
        </p:spPr>
        <p:txBody>
          <a:bodyPr/>
          <a:lstStyle/>
          <a:p>
            <a:r>
              <a:rPr lang="en-US" altLang="ko-KR" dirty="0"/>
              <a:t>July 2015</a:t>
            </a:r>
          </a:p>
        </p:txBody>
      </p:sp>
    </p:spTree>
    <p:extLst>
      <p:ext uri="{BB962C8B-B14F-4D97-AF65-F5344CB8AC3E}">
        <p14:creationId xmlns:p14="http://schemas.microsoft.com/office/powerpoint/2010/main" val="77825527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026"/>
          <p:cNvSpPr>
            <a:spLocks noGrp="1" noChangeArrowheads="1"/>
          </p:cNvSpPr>
          <p:nvPr>
            <p:ph type="title"/>
          </p:nvPr>
        </p:nvSpPr>
        <p:spPr>
          <a:xfrm>
            <a:off x="304800" y="381000"/>
            <a:ext cx="8686800" cy="1143000"/>
          </a:xfrm>
        </p:spPr>
        <p:txBody>
          <a:bodyPr/>
          <a:lstStyle/>
          <a:p>
            <a:r>
              <a:rPr lang="en-US" smtClean="0"/>
              <a:t>Call for Potentially Essential Patents</a:t>
            </a:r>
          </a:p>
        </p:txBody>
      </p:sp>
      <p:sp>
        <p:nvSpPr>
          <p:cNvPr id="5123" name="Rectangle 1027"/>
          <p:cNvSpPr>
            <a:spLocks noGrp="1" noChangeArrowheads="1"/>
          </p:cNvSpPr>
          <p:nvPr>
            <p:ph type="body" idx="1"/>
          </p:nvPr>
        </p:nvSpPr>
        <p:spPr/>
        <p:txBody>
          <a:bodyPr/>
          <a:lstStyle/>
          <a:p>
            <a:r>
              <a:rPr 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000" smtClean="0"/>
              <a:t>Either speak up now or</a:t>
            </a:r>
          </a:p>
          <a:p>
            <a:pPr lvl="1"/>
            <a:r>
              <a:rPr lang="en-US" sz="2000" smtClean="0"/>
              <a:t>Provide the chair of this group with the identity of the holder(s) of any and all such claims as soon as possible or</a:t>
            </a:r>
          </a:p>
          <a:p>
            <a:pPr lvl="1"/>
            <a:r>
              <a:rPr lang="en-US" sz="2000" smtClean="0"/>
              <a:t>Cause an LOA to be submitted</a:t>
            </a:r>
          </a:p>
        </p:txBody>
      </p:sp>
      <p:sp>
        <p:nvSpPr>
          <p:cNvPr id="5124" name="Text Box 1028"/>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#3</a:t>
            </a: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16</a:t>
            </a:fld>
            <a:endParaRPr lang="en-US"/>
          </a:p>
        </p:txBody>
      </p:sp>
      <p:sp>
        <p:nvSpPr>
          <p:cNvPr id="8"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10" name="Date Placeholder 3"/>
          <p:cNvSpPr>
            <a:spLocks noGrp="1"/>
          </p:cNvSpPr>
          <p:nvPr>
            <p:ph type="dt" sz="quarter" idx="10"/>
          </p:nvPr>
        </p:nvSpPr>
        <p:spPr>
          <a:xfrm>
            <a:off x="696913" y="332601"/>
            <a:ext cx="968214" cy="276999"/>
          </a:xfrm>
          <a:noFill/>
        </p:spPr>
        <p:txBody>
          <a:bodyPr/>
          <a:lstStyle/>
          <a:p>
            <a:r>
              <a:rPr lang="en-US" altLang="ko-KR" dirty="0"/>
              <a:t>July 2015</a:t>
            </a:r>
          </a:p>
        </p:txBody>
      </p:sp>
    </p:spTree>
    <p:extLst>
      <p:ext uri="{BB962C8B-B14F-4D97-AF65-F5344CB8AC3E}">
        <p14:creationId xmlns:p14="http://schemas.microsoft.com/office/powerpoint/2010/main" val="243952586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81000" y="1066800"/>
            <a:ext cx="8458200" cy="609600"/>
          </a:xfrm>
        </p:spPr>
        <p:txBody>
          <a:bodyPr/>
          <a:lstStyle/>
          <a:p>
            <a:r>
              <a:rPr lang="en-US" sz="3200" u="sng" dirty="0" smtClean="0"/>
              <a:t>Other Guidelines for IEEE WG Meetings</a:t>
            </a:r>
          </a:p>
        </p:txBody>
      </p:sp>
      <p:sp>
        <p:nvSpPr>
          <p:cNvPr id="614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6148" name="Rectangle 4"/>
          <p:cNvSpPr>
            <a:spLocks noChangeArrowheads="1"/>
          </p:cNvSpPr>
          <p:nvPr/>
        </p:nvSpPr>
        <p:spPr bwMode="auto">
          <a:xfrm>
            <a:off x="533400" y="1828800"/>
            <a:ext cx="8229600" cy="44958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700" u="sng" dirty="0">
              <a:solidFill>
                <a:srgbClr val="FF0000"/>
              </a:solidFill>
              <a:latin typeface="Arial" pitchFamily="34" charset="0"/>
            </a:endParaRPr>
          </a:p>
          <a:p>
            <a:pPr marL="230188" indent="-230188">
              <a:lnSpc>
                <a:spcPct val="80000"/>
              </a:lnSpc>
              <a:spcBef>
                <a:spcPct val="20000"/>
              </a:spcBef>
              <a:spcAft>
                <a:spcPct val="40000"/>
              </a:spcAft>
              <a:buClr>
                <a:srgbClr val="CC3300"/>
              </a:buClr>
              <a:buSzPct val="50000"/>
              <a:buFont typeface="Monotype Sorts"/>
              <a:buChar char="l"/>
            </a:pPr>
            <a:r>
              <a:rPr lang="en-US" sz="1800" b="1" dirty="0">
                <a:solidFill>
                  <a:srgbClr val="000099"/>
                </a:solidFill>
                <a:latin typeface="Arial" pitchFamily="34"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a:buChar char="l"/>
            </a:pPr>
            <a:r>
              <a:rPr lang="en-US" sz="1400" dirty="0">
                <a:solidFill>
                  <a:srgbClr val="000099"/>
                </a:solidFill>
                <a:latin typeface="Arial" pitchFamily="34"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a:buChar char="l"/>
            </a:pPr>
            <a:r>
              <a:rPr lang="en-GB" sz="1400" dirty="0">
                <a:solidFill>
                  <a:srgbClr val="000099"/>
                </a:solidFill>
                <a:latin typeface="Arial" pitchFamily="34" charset="0"/>
              </a:rPr>
              <a:t>Technical considerations remain primary focus</a:t>
            </a:r>
            <a:endParaRPr lang="en-US" sz="1400" dirty="0">
              <a:solidFill>
                <a:srgbClr val="000099"/>
              </a:solidFill>
              <a:latin typeface="Arial" pitchFamily="34" charset="0"/>
            </a:endParaRP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a:buNone/>
            </a:pPr>
            <a:r>
              <a:rPr lang="en-US" sz="1000" b="1" dirty="0">
                <a:solidFill>
                  <a:srgbClr val="000099"/>
                </a:solidFill>
                <a:latin typeface="Arial" pitchFamily="34" charset="0"/>
              </a:rPr>
              <a:t>---------------------------------------------------------------   </a:t>
            </a:r>
            <a:endParaRPr lang="en-US" sz="1200" b="1" dirty="0">
              <a:solidFill>
                <a:srgbClr val="000099"/>
              </a:solidFill>
              <a:latin typeface="Arial" pitchFamily="34" charset="0"/>
            </a:endParaRPr>
          </a:p>
          <a:p>
            <a:pPr marL="230188" indent="-230188"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See </a:t>
            </a:r>
            <a:r>
              <a:rPr lang="en-US" sz="1200" b="1" i="1" dirty="0">
                <a:solidFill>
                  <a:srgbClr val="000099"/>
                </a:solidFill>
                <a:latin typeface="Arial" pitchFamily="34" charset="0"/>
              </a:rPr>
              <a:t>IEEE-SA Standards Board Operations Manual</a:t>
            </a:r>
            <a:r>
              <a:rPr lang="en-US" sz="1200" b="1" dirty="0">
                <a:solidFill>
                  <a:srgbClr val="000099"/>
                </a:solidFill>
                <a:latin typeface="Arial" pitchFamily="34" charset="0"/>
              </a:rPr>
              <a:t>, clause 5.3.10 and </a:t>
            </a:r>
            <a:r>
              <a:rPr lang="en-GB" sz="1200" b="1" dirty="0">
                <a:solidFill>
                  <a:srgbClr val="000099"/>
                </a:solidFill>
                <a:latin typeface="Arial" pitchFamily="34" charset="0"/>
              </a:rPr>
              <a:t>“Promoting Competition and Innovation: What You Need to Know about the IEEE Standards Association's Antitrust and Competition Policy”</a:t>
            </a:r>
            <a:r>
              <a:rPr lang="en-US" sz="1200" b="1" dirty="0">
                <a:solidFill>
                  <a:srgbClr val="000099"/>
                </a:solidFill>
                <a:latin typeface="Arial" pitchFamily="34" charset="0"/>
              </a:rPr>
              <a:t> for more details.</a:t>
            </a:r>
          </a:p>
        </p:txBody>
      </p:sp>
      <p:sp>
        <p:nvSpPr>
          <p:cNvPr id="6149" name="Text Box 7"/>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#4</a:t>
            </a:r>
            <a:endParaRPr lang="en-US"/>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17</a:t>
            </a:fld>
            <a:endParaRPr lang="en-US"/>
          </a:p>
        </p:txBody>
      </p:sp>
      <p:sp>
        <p:nvSpPr>
          <p:cNvPr id="9"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11" name="Date Placeholder 3"/>
          <p:cNvSpPr>
            <a:spLocks noGrp="1"/>
          </p:cNvSpPr>
          <p:nvPr>
            <p:ph type="dt" sz="quarter" idx="10"/>
          </p:nvPr>
        </p:nvSpPr>
        <p:spPr>
          <a:xfrm>
            <a:off x="696913" y="332601"/>
            <a:ext cx="968214" cy="276999"/>
          </a:xfrm>
          <a:noFill/>
        </p:spPr>
        <p:txBody>
          <a:bodyPr/>
          <a:lstStyle/>
          <a:p>
            <a:r>
              <a:rPr lang="en-US" altLang="ko-KR" dirty="0"/>
              <a:t>July 2015</a:t>
            </a:r>
          </a:p>
        </p:txBody>
      </p:sp>
    </p:spTree>
    <p:extLst>
      <p:ext uri="{BB962C8B-B14F-4D97-AF65-F5344CB8AC3E}">
        <p14:creationId xmlns:p14="http://schemas.microsoft.com/office/powerpoint/2010/main" val="2871260686"/>
      </p:ext>
    </p:ext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1</a:t>
            </a:r>
            <a:endParaRPr lang="ko-KR" altLang="en-US" dirty="0"/>
          </a:p>
        </p:txBody>
      </p:sp>
      <p:sp>
        <p:nvSpPr>
          <p:cNvPr id="3" name="내용 개체 틀 2"/>
          <p:cNvSpPr>
            <a:spLocks noGrp="1"/>
          </p:cNvSpPr>
          <p:nvPr>
            <p:ph idx="1"/>
          </p:nvPr>
        </p:nvSpPr>
        <p:spPr/>
        <p:txBody>
          <a:bodyPr/>
          <a:lstStyle/>
          <a:p>
            <a:r>
              <a:rPr lang="en-US" altLang="ko-KR" dirty="0" smtClean="0"/>
              <a:t>Move </a:t>
            </a:r>
            <a:r>
              <a:rPr lang="en-US" altLang="ko-KR" dirty="0"/>
              <a:t>to </a:t>
            </a:r>
            <a:r>
              <a:rPr lang="en-GB" altLang="ko-KR" dirty="0" smtClean="0"/>
              <a:t>approve </a:t>
            </a:r>
            <a:r>
              <a:rPr lang="en-GB" altLang="ko-KR" dirty="0"/>
              <a:t>minutes of F2F </a:t>
            </a:r>
            <a:r>
              <a:rPr lang="en-GB" altLang="ko-KR" dirty="0" smtClean="0"/>
              <a:t>May </a:t>
            </a:r>
            <a:r>
              <a:rPr lang="en-GB" altLang="ko-KR" dirty="0" smtClean="0"/>
              <a:t>meeting (</a:t>
            </a:r>
            <a:r>
              <a:rPr lang="en-GB" altLang="ko-KR" dirty="0" smtClean="0"/>
              <a:t>11-15/0642r0</a:t>
            </a:r>
            <a:r>
              <a:rPr lang="en-GB" altLang="ko-KR" dirty="0" smtClean="0"/>
              <a:t>) </a:t>
            </a:r>
            <a:r>
              <a:rPr lang="en-GB" altLang="ko-KR" dirty="0"/>
              <a:t>and conf call minutes </a:t>
            </a:r>
            <a:r>
              <a:rPr lang="en-GB" altLang="ko-KR" dirty="0" smtClean="0"/>
              <a:t>(</a:t>
            </a:r>
            <a:r>
              <a:rPr lang="en-US" altLang="ko-KR" dirty="0" smtClean="0"/>
              <a:t>11-15/xxxxr0</a:t>
            </a:r>
            <a:r>
              <a:rPr lang="en-GB" altLang="ko-KR" dirty="0" smtClean="0"/>
              <a:t>)</a:t>
            </a:r>
          </a:p>
          <a:p>
            <a:endParaRPr lang="ko-KR" altLang="ko-KR" dirty="0"/>
          </a:p>
          <a:p>
            <a:pPr lvl="1"/>
            <a:r>
              <a:rPr lang="en-US" altLang="ko-KR" dirty="0" smtClean="0"/>
              <a:t>Move:	Second:</a:t>
            </a:r>
          </a:p>
          <a:p>
            <a:pPr lvl="1"/>
            <a:r>
              <a:rPr lang="en-US" altLang="ko-KR" dirty="0" smtClean="0"/>
              <a:t>Discussions:</a:t>
            </a:r>
            <a:endParaRPr lang="ko-KR" altLang="ko-KR" dirty="0"/>
          </a:p>
          <a:p>
            <a:pPr lvl="1"/>
            <a:r>
              <a:rPr lang="en-US" altLang="ko-KR" dirty="0" smtClean="0"/>
              <a:t>Motion</a:t>
            </a:r>
            <a:endParaRPr lang="en-GB" altLang="ko-KR" dirty="0"/>
          </a:p>
          <a:p>
            <a:pPr lvl="1"/>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18</a:t>
            </a:fld>
            <a:endParaRPr lang="en-US"/>
          </a:p>
        </p:txBody>
      </p:sp>
      <p:sp>
        <p:nvSpPr>
          <p:cNvPr id="8" name="Date Placeholder 3"/>
          <p:cNvSpPr>
            <a:spLocks noGrp="1"/>
          </p:cNvSpPr>
          <p:nvPr>
            <p:ph type="dt" sz="quarter" idx="10"/>
          </p:nvPr>
        </p:nvSpPr>
        <p:spPr>
          <a:xfrm>
            <a:off x="696913" y="332601"/>
            <a:ext cx="942566" cy="276999"/>
          </a:xfrm>
          <a:noFill/>
        </p:spPr>
        <p:txBody>
          <a:bodyPr/>
          <a:lstStyle/>
          <a:p>
            <a:r>
              <a:rPr lang="en-US" altLang="ko-KR" dirty="0"/>
              <a:t>July 2015</a:t>
            </a:r>
          </a:p>
        </p:txBody>
      </p:sp>
    </p:spTree>
    <p:extLst>
      <p:ext uri="{BB962C8B-B14F-4D97-AF65-F5344CB8AC3E}">
        <p14:creationId xmlns:p14="http://schemas.microsoft.com/office/powerpoint/2010/main" val="404896835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2</a:t>
            </a:r>
            <a:endParaRPr lang="ko-KR" altLang="en-US" dirty="0"/>
          </a:p>
        </p:txBody>
      </p:sp>
      <p:sp>
        <p:nvSpPr>
          <p:cNvPr id="3" name="내용 개체 틀 2"/>
          <p:cNvSpPr>
            <a:spLocks noGrp="1"/>
          </p:cNvSpPr>
          <p:nvPr>
            <p:ph idx="1"/>
          </p:nvPr>
        </p:nvSpPr>
        <p:spPr/>
        <p:txBody>
          <a:bodyPr/>
          <a:lstStyle/>
          <a:p>
            <a:r>
              <a:rPr lang="en-US" altLang="ko-KR" dirty="0" smtClean="0"/>
              <a:t>Move </a:t>
            </a:r>
            <a:r>
              <a:rPr lang="en-US" altLang="ko-KR" dirty="0"/>
              <a:t>to adopt the Comment Resolutions in </a:t>
            </a:r>
            <a:r>
              <a:rPr lang="en-US" altLang="ko-KR" dirty="0" smtClean="0"/>
              <a:t>11-15/xxxxr0 </a:t>
            </a:r>
            <a:r>
              <a:rPr lang="en-US" altLang="ko-KR" dirty="0"/>
              <a:t>with the following </a:t>
            </a:r>
            <a:r>
              <a:rPr lang="en-US" altLang="ko-KR" dirty="0" smtClean="0"/>
              <a:t>tabs:</a:t>
            </a:r>
            <a:endParaRPr lang="ko-KR" altLang="ko-KR" dirty="0"/>
          </a:p>
          <a:p>
            <a:pPr lvl="1"/>
            <a:r>
              <a:rPr lang="en-US" altLang="ko-KR" dirty="0" smtClean="0"/>
              <a:t>“MAC Ad-hoc” and “PHY Ad-hoc”</a:t>
            </a:r>
          </a:p>
          <a:p>
            <a:endParaRPr lang="en-US" altLang="ko-KR" b="1" dirty="0" smtClean="0"/>
          </a:p>
          <a:p>
            <a:pPr lvl="1"/>
            <a:r>
              <a:rPr lang="en-US" altLang="ko-KR" dirty="0" smtClean="0"/>
              <a:t>Move:	Second:</a:t>
            </a:r>
            <a:endParaRPr lang="ko-KR" altLang="ko-KR" dirty="0"/>
          </a:p>
          <a:p>
            <a:pPr lvl="1"/>
            <a:r>
              <a:rPr lang="en-US" altLang="ko-KR" dirty="0" smtClean="0"/>
              <a:t>Discussions:</a:t>
            </a:r>
            <a:endParaRPr lang="ko-KR" altLang="ko-KR" dirty="0"/>
          </a:p>
          <a:p>
            <a:pPr lvl="1"/>
            <a:r>
              <a:rPr lang="en-US" altLang="ko-KR" dirty="0" smtClean="0"/>
              <a:t>Yes:	No:	Abstain: </a:t>
            </a:r>
            <a:r>
              <a:rPr lang="en-US" altLang="ko-KR" dirty="0"/>
              <a:t>	</a:t>
            </a:r>
            <a:endParaRPr lang="ko-KR" altLang="ko-KR" dirty="0"/>
          </a:p>
          <a:p>
            <a:pPr lvl="1"/>
            <a:r>
              <a:rPr lang="en-US" altLang="ko-KR" dirty="0" smtClean="0"/>
              <a:t>Motion</a:t>
            </a:r>
          </a:p>
          <a:p>
            <a:pPr lvl="1"/>
            <a:endParaRPr lang="en-US" altLang="ko-KR" dirty="0"/>
          </a:p>
          <a:p>
            <a:pPr lvl="1"/>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19</a:t>
            </a:fld>
            <a:endParaRPr lang="en-US"/>
          </a:p>
        </p:txBody>
      </p:sp>
      <p:sp>
        <p:nvSpPr>
          <p:cNvPr id="8" name="Date Placeholder 3"/>
          <p:cNvSpPr>
            <a:spLocks noGrp="1"/>
          </p:cNvSpPr>
          <p:nvPr>
            <p:ph type="dt" sz="quarter" idx="10"/>
          </p:nvPr>
        </p:nvSpPr>
        <p:spPr>
          <a:xfrm>
            <a:off x="696913" y="332601"/>
            <a:ext cx="968214" cy="276999"/>
          </a:xfrm>
          <a:noFill/>
        </p:spPr>
        <p:txBody>
          <a:bodyPr/>
          <a:lstStyle/>
          <a:p>
            <a:r>
              <a:rPr lang="en-US" altLang="ko-KR" dirty="0"/>
              <a:t>July 2015</a:t>
            </a:r>
          </a:p>
        </p:txBody>
      </p:sp>
    </p:spTree>
    <p:extLst>
      <p:ext uri="{BB962C8B-B14F-4D97-AF65-F5344CB8AC3E}">
        <p14:creationId xmlns:p14="http://schemas.microsoft.com/office/powerpoint/2010/main" val="30734607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t>IEEE 802.11ah Agenda</a:t>
            </a:r>
          </a:p>
        </p:txBody>
      </p:sp>
      <p:sp>
        <p:nvSpPr>
          <p:cNvPr id="15363" name="Content Placeholder 2"/>
          <p:cNvSpPr>
            <a:spLocks noGrp="1"/>
          </p:cNvSpPr>
          <p:nvPr>
            <p:ph idx="1"/>
          </p:nvPr>
        </p:nvSpPr>
        <p:spPr>
          <a:xfrm>
            <a:off x="685800" y="1447800"/>
            <a:ext cx="7772400" cy="4800600"/>
          </a:xfrm>
        </p:spPr>
        <p:txBody>
          <a:bodyPr/>
          <a:lstStyle/>
          <a:p>
            <a:pPr marL="609600" indent="-609600"/>
            <a:r>
              <a:rPr lang="en-US" dirty="0" smtClean="0"/>
              <a:t>Call for a secretary</a:t>
            </a:r>
          </a:p>
          <a:p>
            <a:pPr marL="609600" indent="-609600"/>
            <a:r>
              <a:rPr lang="en-US" dirty="0" smtClean="0"/>
              <a:t>IPR and other relevant </a:t>
            </a:r>
            <a:r>
              <a:rPr lang="en-US" dirty="0"/>
              <a:t>policy and </a:t>
            </a:r>
            <a:r>
              <a:rPr lang="en-US" dirty="0" smtClean="0"/>
              <a:t>procedures</a:t>
            </a:r>
          </a:p>
          <a:p>
            <a:pPr marL="609600" indent="-609600"/>
            <a:r>
              <a:rPr lang="en-US" dirty="0" smtClean="0"/>
              <a:t>Approve meeting minutes</a:t>
            </a:r>
          </a:p>
          <a:p>
            <a:pPr marL="1009650" lvl="1" indent="-609600"/>
            <a:r>
              <a:rPr lang="en-US" dirty="0" smtClean="0"/>
              <a:t>May </a:t>
            </a:r>
            <a:r>
              <a:rPr lang="en-US" dirty="0" smtClean="0"/>
              <a:t>meeting minutes (</a:t>
            </a:r>
            <a:r>
              <a:rPr lang="en-US" dirty="0" smtClean="0"/>
              <a:t>11-15/0642r0</a:t>
            </a:r>
            <a:r>
              <a:rPr lang="en-US" dirty="0" smtClean="0"/>
              <a:t>)</a:t>
            </a:r>
          </a:p>
          <a:p>
            <a:pPr marL="1009650" lvl="1" indent="-609600"/>
            <a:r>
              <a:rPr lang="en-US" dirty="0" smtClean="0"/>
              <a:t>Conference call </a:t>
            </a:r>
            <a:r>
              <a:rPr lang="en-US" dirty="0"/>
              <a:t>minutes (</a:t>
            </a:r>
            <a:r>
              <a:rPr lang="en-US" dirty="0" smtClean="0"/>
              <a:t>11-15/xxxxr0</a:t>
            </a:r>
            <a:r>
              <a:rPr lang="en-US" dirty="0" smtClean="0"/>
              <a:t>)</a:t>
            </a:r>
          </a:p>
          <a:p>
            <a:pPr marL="609600" indent="-609600"/>
            <a:r>
              <a:rPr lang="en-US" altLang="ko-KR" dirty="0"/>
              <a:t>Address Letter Ballot </a:t>
            </a:r>
            <a:r>
              <a:rPr lang="en-US" altLang="ko-KR" dirty="0" smtClean="0"/>
              <a:t>comments for Draft 5.0 </a:t>
            </a:r>
          </a:p>
          <a:p>
            <a:pPr marL="1009650" lvl="1" indent="-609600"/>
            <a:r>
              <a:rPr lang="en-US" altLang="ko-KR" dirty="0" smtClean="0"/>
              <a:t>Comment Spreadsheet (</a:t>
            </a:r>
            <a:r>
              <a:rPr lang="en-US" altLang="ko-KR" dirty="0" smtClean="0"/>
              <a:t>11-15/0525r1)</a:t>
            </a:r>
            <a:endParaRPr lang="en-US" altLang="ko-KR" dirty="0"/>
          </a:p>
          <a:p>
            <a:pPr marL="609600" indent="-609600"/>
            <a:r>
              <a:rPr lang="en-US" altLang="ko-KR" dirty="0"/>
              <a:t>Motion for draft </a:t>
            </a:r>
            <a:r>
              <a:rPr lang="en-US" altLang="ko-KR" dirty="0" smtClean="0"/>
              <a:t>text</a:t>
            </a:r>
            <a:endParaRPr lang="en-US" altLang="ko-KR" dirty="0"/>
          </a:p>
          <a:p>
            <a:pPr marL="609600" indent="-609600"/>
            <a:r>
              <a:rPr lang="en-US" altLang="ko-KR" dirty="0"/>
              <a:t>Conference call plan</a:t>
            </a:r>
          </a:p>
          <a:p>
            <a:pPr marL="609600" indent="-609600"/>
            <a:r>
              <a:rPr lang="en-US" altLang="ko-KR" dirty="0"/>
              <a:t>Timeline review</a:t>
            </a:r>
          </a:p>
          <a:p>
            <a:pPr marL="1009650" lvl="1" indent="-609600"/>
            <a:endParaRPr lang="en-US" dirty="0" smtClean="0"/>
          </a:p>
        </p:txBody>
      </p:sp>
      <p:sp>
        <p:nvSpPr>
          <p:cNvPr id="15366" name="Slide Number Placeholder 5"/>
          <p:cNvSpPr>
            <a:spLocks noGrp="1"/>
          </p:cNvSpPr>
          <p:nvPr>
            <p:ph type="sldNum" sz="quarter" idx="12"/>
          </p:nvPr>
        </p:nvSpPr>
        <p:spPr>
          <a:noFill/>
        </p:spPr>
        <p:txBody>
          <a:bodyPr/>
          <a:lstStyle/>
          <a:p>
            <a:r>
              <a:rPr lang="en-US" smtClean="0"/>
              <a:t>Slide </a:t>
            </a:r>
            <a:fld id="{38F0476F-A4BB-476C-A2BA-863251181211}" type="slidenum">
              <a:rPr lang="en-US" smtClean="0"/>
              <a:pPr/>
              <a:t>2</a:t>
            </a:fld>
            <a:endParaRPr lang="en-US" smtClean="0"/>
          </a:p>
        </p:txBody>
      </p:sp>
      <p:sp>
        <p:nvSpPr>
          <p:cNvPr id="8"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7" name="Date Placeholder 3"/>
          <p:cNvSpPr>
            <a:spLocks noGrp="1"/>
          </p:cNvSpPr>
          <p:nvPr>
            <p:ph type="dt" sz="quarter" idx="10"/>
          </p:nvPr>
        </p:nvSpPr>
        <p:spPr>
          <a:xfrm>
            <a:off x="696913" y="332601"/>
            <a:ext cx="968214" cy="276999"/>
          </a:xfrm>
          <a:noFill/>
        </p:spPr>
        <p:txBody>
          <a:bodyPr/>
          <a:lstStyle/>
          <a:p>
            <a:r>
              <a:rPr lang="en-US" altLang="ko-KR" dirty="0"/>
              <a:t>July 2015</a:t>
            </a:r>
            <a:endParaRPr lang="en-US" altLang="ko-KR" dirty="0"/>
          </a:p>
        </p:txBody>
      </p:sp>
    </p:spTree>
    <p:extLst>
      <p:ext uri="{BB962C8B-B14F-4D97-AF65-F5344CB8AC3E}">
        <p14:creationId xmlns:p14="http://schemas.microsoft.com/office/powerpoint/2010/main" val="428309351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3</a:t>
            </a:r>
            <a:endParaRPr lang="ko-KR" altLang="en-US" dirty="0"/>
          </a:p>
        </p:txBody>
      </p:sp>
      <p:sp>
        <p:nvSpPr>
          <p:cNvPr id="3" name="내용 개체 틀 2"/>
          <p:cNvSpPr>
            <a:spLocks noGrp="1"/>
          </p:cNvSpPr>
          <p:nvPr>
            <p:ph idx="1"/>
          </p:nvPr>
        </p:nvSpPr>
        <p:spPr/>
        <p:txBody>
          <a:bodyPr/>
          <a:lstStyle/>
          <a:p>
            <a:r>
              <a:rPr lang="en-US" altLang="ko-KR" dirty="0" smtClean="0"/>
              <a:t>Move to adopt the comment resolutions of </a:t>
            </a:r>
            <a:r>
              <a:rPr lang="pt-BR" altLang="ko-KR" dirty="0" smtClean="0"/>
              <a:t>CID xxxx</a:t>
            </a:r>
            <a:endParaRPr lang="en-US" altLang="ko-KR" dirty="0" smtClean="0"/>
          </a:p>
          <a:p>
            <a:endParaRPr lang="en-US" altLang="ko-KR" b="1" dirty="0" smtClean="0"/>
          </a:p>
          <a:p>
            <a:pPr lvl="1"/>
            <a:r>
              <a:rPr lang="en-US" altLang="ko-KR" dirty="0" smtClean="0"/>
              <a:t>Move:	Second:</a:t>
            </a:r>
            <a:endParaRPr lang="ko-KR" altLang="ko-KR" dirty="0"/>
          </a:p>
          <a:p>
            <a:pPr lvl="1"/>
            <a:r>
              <a:rPr lang="en-US" altLang="ko-KR" dirty="0" smtClean="0"/>
              <a:t>Discussions:</a:t>
            </a:r>
            <a:endParaRPr lang="ko-KR" altLang="ko-KR" dirty="0"/>
          </a:p>
          <a:p>
            <a:pPr lvl="1"/>
            <a:r>
              <a:rPr lang="en-US" altLang="ko-KR" dirty="0" smtClean="0"/>
              <a:t>Yes:	No:	Abstain: </a:t>
            </a:r>
            <a:r>
              <a:rPr lang="en-US" altLang="ko-KR" dirty="0"/>
              <a:t>	</a:t>
            </a:r>
            <a:endParaRPr lang="ko-KR" altLang="ko-KR" dirty="0"/>
          </a:p>
          <a:p>
            <a:pPr lvl="1"/>
            <a:r>
              <a:rPr lang="en-US" altLang="ko-KR" dirty="0" smtClean="0"/>
              <a:t>Motion</a:t>
            </a:r>
          </a:p>
          <a:p>
            <a:pPr lvl="1"/>
            <a:endParaRPr lang="en-US" altLang="ko-KR" dirty="0"/>
          </a:p>
          <a:p>
            <a:pPr lvl="1"/>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20</a:t>
            </a:fld>
            <a:endParaRPr lang="en-US"/>
          </a:p>
        </p:txBody>
      </p:sp>
      <p:sp>
        <p:nvSpPr>
          <p:cNvPr id="8" name="Date Placeholder 3"/>
          <p:cNvSpPr>
            <a:spLocks noGrp="1"/>
          </p:cNvSpPr>
          <p:nvPr>
            <p:ph type="dt" sz="quarter" idx="10"/>
          </p:nvPr>
        </p:nvSpPr>
        <p:spPr>
          <a:xfrm>
            <a:off x="696913" y="332601"/>
            <a:ext cx="968214" cy="276999"/>
          </a:xfrm>
          <a:noFill/>
        </p:spPr>
        <p:txBody>
          <a:bodyPr/>
          <a:lstStyle/>
          <a:p>
            <a:r>
              <a:rPr lang="en-US" altLang="ko-KR" dirty="0"/>
              <a:t>July 2015</a:t>
            </a:r>
          </a:p>
        </p:txBody>
      </p:sp>
    </p:spTree>
    <p:extLst>
      <p:ext uri="{BB962C8B-B14F-4D97-AF65-F5344CB8AC3E}">
        <p14:creationId xmlns:p14="http://schemas.microsoft.com/office/powerpoint/2010/main" val="36523865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4</a:t>
            </a:r>
            <a:endParaRPr lang="ko-KR" altLang="en-US" dirty="0"/>
          </a:p>
        </p:txBody>
      </p:sp>
      <p:sp>
        <p:nvSpPr>
          <p:cNvPr id="3" name="내용 개체 틀 2"/>
          <p:cNvSpPr>
            <a:spLocks noGrp="1"/>
          </p:cNvSpPr>
          <p:nvPr>
            <p:ph idx="1"/>
          </p:nvPr>
        </p:nvSpPr>
        <p:spPr/>
        <p:txBody>
          <a:bodyPr/>
          <a:lstStyle/>
          <a:p>
            <a:r>
              <a:rPr lang="en-US" altLang="ko-KR" dirty="0"/>
              <a:t>Move to instruct the Editor to generate </a:t>
            </a:r>
            <a:r>
              <a:rPr lang="en-US" altLang="ko-KR" dirty="0" smtClean="0"/>
              <a:t>D5.x </a:t>
            </a:r>
            <a:r>
              <a:rPr lang="en-US" altLang="ko-KR" dirty="0"/>
              <a:t>of the draft based on motions passed in </a:t>
            </a:r>
            <a:r>
              <a:rPr lang="en-US" altLang="ko-KR" dirty="0" err="1"/>
              <a:t>TGah</a:t>
            </a:r>
            <a:r>
              <a:rPr lang="en-US" altLang="ko-KR" dirty="0"/>
              <a:t> at the </a:t>
            </a:r>
            <a:r>
              <a:rPr lang="en-US" altLang="ko-KR" dirty="0" smtClean="0"/>
              <a:t>May face-to-face </a:t>
            </a:r>
            <a:r>
              <a:rPr lang="en-US" altLang="ko-KR" dirty="0"/>
              <a:t>meeting</a:t>
            </a:r>
            <a:r>
              <a:rPr lang="en-US" altLang="ko-KR" dirty="0" smtClean="0"/>
              <a:t>.</a:t>
            </a:r>
          </a:p>
          <a:p>
            <a:pPr lvl="1"/>
            <a:r>
              <a:rPr lang="en-US" altLang="ko-KR" dirty="0" smtClean="0"/>
              <a:t>Move:	Second:</a:t>
            </a:r>
          </a:p>
          <a:p>
            <a:pPr lvl="1"/>
            <a:r>
              <a:rPr lang="en-US" altLang="ko-KR" dirty="0" smtClean="0"/>
              <a:t>Discussions:</a:t>
            </a:r>
          </a:p>
          <a:p>
            <a:pPr lvl="1"/>
            <a:r>
              <a:rPr lang="en-US" altLang="ko-KR" dirty="0" smtClean="0"/>
              <a:t>Yes:	No:	Abstain: </a:t>
            </a:r>
            <a:r>
              <a:rPr lang="en-US" altLang="ko-KR" dirty="0"/>
              <a:t>	</a:t>
            </a:r>
            <a:endParaRPr lang="ko-KR" altLang="ko-KR" dirty="0"/>
          </a:p>
          <a:p>
            <a:pPr lvl="1"/>
            <a:r>
              <a:rPr lang="en-US" altLang="ko-KR" dirty="0" smtClean="0"/>
              <a:t>Motion</a:t>
            </a:r>
            <a:endParaRPr lang="en-US" altLang="ko-KR" dirty="0"/>
          </a:p>
          <a:p>
            <a:pPr lvl="1"/>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21</a:t>
            </a:fld>
            <a:endParaRPr lang="en-US"/>
          </a:p>
        </p:txBody>
      </p:sp>
      <p:sp>
        <p:nvSpPr>
          <p:cNvPr id="7" name="Date Placeholder 3"/>
          <p:cNvSpPr>
            <a:spLocks noGrp="1"/>
          </p:cNvSpPr>
          <p:nvPr>
            <p:ph type="dt" sz="half" idx="10"/>
          </p:nvPr>
        </p:nvSpPr>
        <p:spPr>
          <a:xfrm>
            <a:off x="696913" y="332601"/>
            <a:ext cx="968214" cy="276999"/>
          </a:xfrm>
        </p:spPr>
        <p:txBody>
          <a:bodyPr/>
          <a:lstStyle/>
          <a:p>
            <a:r>
              <a:rPr lang="en-US" altLang="ko-KR" dirty="0"/>
              <a:t>July 2015</a:t>
            </a:r>
          </a:p>
        </p:txBody>
      </p:sp>
    </p:spTree>
    <p:extLst>
      <p:ext uri="{BB962C8B-B14F-4D97-AF65-F5344CB8AC3E}">
        <p14:creationId xmlns:p14="http://schemas.microsoft.com/office/powerpoint/2010/main" val="103297583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a:xfrm>
            <a:off x="696913" y="332601"/>
            <a:ext cx="942566" cy="276999"/>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ko-KR" sz="1800" dirty="0"/>
              <a:t>July 2015</a:t>
            </a:r>
            <a:endParaRPr lang="en-US" altLang="ko-KR" sz="1800" dirty="0"/>
          </a:p>
        </p:txBody>
      </p:sp>
      <p:sp>
        <p:nvSpPr>
          <p:cNvPr id="14339" name="Footer Placeholder 4"/>
          <p:cNvSpPr>
            <a:spLocks noGrp="1"/>
          </p:cNvSpPr>
          <p:nvPr>
            <p:ph type="ftr" sz="quarter" idx="11"/>
          </p:nvPr>
        </p:nvSpPr>
        <p:spPr>
          <a:xfrm>
            <a:off x="6662961" y="6475413"/>
            <a:ext cx="1880964" cy="184666"/>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ko-KR" dirty="0"/>
              <a:t>Yongho </a:t>
            </a:r>
            <a:r>
              <a:rPr lang="en-US" altLang="ko-KR" dirty="0" err="1"/>
              <a:t>Seok</a:t>
            </a:r>
            <a:r>
              <a:rPr lang="en-US" altLang="ko-KR" dirty="0"/>
              <a:t> (NEWRACOM)</a:t>
            </a:r>
          </a:p>
        </p:txBody>
      </p:sp>
      <p:sp>
        <p:nvSpPr>
          <p:cNvPr id="14340" name="Slide Number Placeholder 5"/>
          <p:cNvSpPr>
            <a:spLocks noGrp="1"/>
          </p:cNvSpPr>
          <p:nvPr>
            <p:ph type="sldNum" sz="quarter" idx="12"/>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ltLang="ko-KR"/>
              <a:t>Slide </a:t>
            </a:r>
            <a:fld id="{B3235CB7-2FAB-4EE3-927D-3AB5717EB3ED}" type="slidenum">
              <a:rPr lang="en-US" altLang="ko-KR"/>
              <a:pPr/>
              <a:t>22</a:t>
            </a:fld>
            <a:endParaRPr lang="en-US" altLang="ko-KR"/>
          </a:p>
        </p:txBody>
      </p:sp>
      <p:sp>
        <p:nvSpPr>
          <p:cNvPr id="23557" name="Rectangle 2"/>
          <p:cNvSpPr>
            <a:spLocks noGrp="1" noChangeArrowheads="1"/>
          </p:cNvSpPr>
          <p:nvPr>
            <p:ph type="title"/>
          </p:nvPr>
        </p:nvSpPr>
        <p:spPr/>
        <p:txBody>
          <a:bodyPr/>
          <a:lstStyle/>
          <a:p>
            <a:r>
              <a:rPr lang="en-US" altLang="en-US" dirty="0"/>
              <a:t>Motion for WGLB on </a:t>
            </a:r>
            <a:r>
              <a:rPr lang="en-US" altLang="en-US" dirty="0" smtClean="0"/>
              <a:t>P802.11ah D5.0 </a:t>
            </a:r>
            <a:r>
              <a:rPr lang="en-US" altLang="en-US" dirty="0"/>
              <a:t>(Unchanged)</a:t>
            </a:r>
            <a:endParaRPr lang="en-US" altLang="en-US" dirty="0" smtClean="0"/>
          </a:p>
        </p:txBody>
      </p:sp>
      <p:sp>
        <p:nvSpPr>
          <p:cNvPr id="23558" name="Rectangle 3"/>
          <p:cNvSpPr>
            <a:spLocks noGrp="1" noChangeArrowheads="1"/>
          </p:cNvSpPr>
          <p:nvPr>
            <p:ph type="body" idx="1"/>
          </p:nvPr>
        </p:nvSpPr>
        <p:spPr>
          <a:xfrm>
            <a:off x="685800" y="1676400"/>
            <a:ext cx="7772400" cy="3810000"/>
          </a:xfrm>
        </p:spPr>
        <p:txBody>
          <a:bodyPr/>
          <a:lstStyle/>
          <a:p>
            <a:r>
              <a:rPr lang="en-US" altLang="en-US" dirty="0" smtClean="0"/>
              <a:t>Having approved comment resolutions for all of the comments received from LB211 on P802.11ah D5.0 </a:t>
            </a:r>
          </a:p>
          <a:p>
            <a:r>
              <a:rPr lang="en-US" altLang="en-US" dirty="0" smtClean="0"/>
              <a:t>Approve a 15 day Working Group </a:t>
            </a:r>
            <a:r>
              <a:rPr lang="en-US" altLang="en-US" dirty="0"/>
              <a:t>Recirculation </a:t>
            </a:r>
            <a:r>
              <a:rPr lang="en-US" altLang="en-US" dirty="0" smtClean="0"/>
              <a:t>Ballot asking the question “Should P802.11ah D5.0 be forwarded to Sponsor Ballot?”  </a:t>
            </a:r>
          </a:p>
          <a:p>
            <a:r>
              <a:rPr lang="en-US" altLang="en-US" dirty="0" smtClean="0"/>
              <a:t>Moved:</a:t>
            </a:r>
          </a:p>
          <a:p>
            <a:r>
              <a:rPr lang="en-US" altLang="en-US" dirty="0" smtClean="0"/>
              <a:t>Seconded:</a:t>
            </a:r>
            <a:endParaRPr lang="en-US" altLang="ko-KR" dirty="0" smtClean="0"/>
          </a:p>
          <a:p>
            <a:r>
              <a:rPr lang="en-US" altLang="en-US" dirty="0" smtClean="0"/>
              <a:t>Result: (Yes	No	Abstain)</a:t>
            </a:r>
          </a:p>
        </p:txBody>
      </p:sp>
    </p:spTree>
    <p:extLst>
      <p:ext uri="{BB962C8B-B14F-4D97-AF65-F5344CB8AC3E}">
        <p14:creationId xmlns:p14="http://schemas.microsoft.com/office/powerpoint/2010/main" val="46542418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1</a:t>
            </a:r>
            <a:endParaRPr lang="ko-KR" altLang="en-US" dirty="0"/>
          </a:p>
        </p:txBody>
      </p:sp>
      <p:sp>
        <p:nvSpPr>
          <p:cNvPr id="3" name="내용 개체 틀 2"/>
          <p:cNvSpPr>
            <a:spLocks noGrp="1"/>
          </p:cNvSpPr>
          <p:nvPr>
            <p:ph idx="1"/>
          </p:nvPr>
        </p:nvSpPr>
        <p:spPr/>
        <p:txBody>
          <a:bodyPr/>
          <a:lstStyle/>
          <a:p>
            <a:r>
              <a:rPr lang="en-GB" altLang="ko-KR" dirty="0" smtClean="0"/>
              <a:t>Do you accept the comment resolution for CID </a:t>
            </a:r>
            <a:r>
              <a:rPr lang="en-GB" altLang="ko-KR" dirty="0" err="1" smtClean="0"/>
              <a:t>xxxx</a:t>
            </a:r>
            <a:r>
              <a:rPr lang="en-US" altLang="ko-KR" dirty="0" smtClean="0"/>
              <a:t> </a:t>
            </a:r>
            <a:r>
              <a:rPr lang="en-GB" altLang="ko-KR" dirty="0" smtClean="0"/>
              <a:t>as shown in 11-15/xxxxr0? </a:t>
            </a:r>
          </a:p>
          <a:p>
            <a:pPr marL="457200" lvl="1" indent="0">
              <a:buNone/>
            </a:pPr>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23</a:t>
            </a:fld>
            <a:endParaRPr lang="en-US"/>
          </a:p>
        </p:txBody>
      </p:sp>
      <p:sp>
        <p:nvSpPr>
          <p:cNvPr id="8" name="Date Placeholder 3"/>
          <p:cNvSpPr>
            <a:spLocks noGrp="1"/>
          </p:cNvSpPr>
          <p:nvPr>
            <p:ph type="dt" sz="quarter" idx="10"/>
          </p:nvPr>
        </p:nvSpPr>
        <p:spPr>
          <a:xfrm>
            <a:off x="696913" y="332601"/>
            <a:ext cx="968214" cy="276999"/>
          </a:xfrm>
          <a:noFill/>
        </p:spPr>
        <p:txBody>
          <a:bodyPr/>
          <a:lstStyle/>
          <a:p>
            <a:r>
              <a:rPr lang="en-US" altLang="ko-KR" dirty="0"/>
              <a:t>July 2015</a:t>
            </a:r>
          </a:p>
        </p:txBody>
      </p:sp>
    </p:spTree>
    <p:extLst>
      <p:ext uri="{BB962C8B-B14F-4D97-AF65-F5344CB8AC3E}">
        <p14:creationId xmlns:p14="http://schemas.microsoft.com/office/powerpoint/2010/main" val="159682342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Submissions (Monday </a:t>
            </a:r>
            <a:r>
              <a:rPr lang="en-US" altLang="ko-KR" dirty="0" smtClean="0"/>
              <a:t>PM2)</a:t>
            </a:r>
            <a:endParaRPr lang="ko-KR" altLang="en-US" dirty="0"/>
          </a:p>
        </p:txBody>
      </p:sp>
      <p:sp>
        <p:nvSpPr>
          <p:cNvPr id="4" name="날짜 개체 틀 3"/>
          <p:cNvSpPr>
            <a:spLocks noGrp="1"/>
          </p:cNvSpPr>
          <p:nvPr>
            <p:ph type="dt" sz="half" idx="10"/>
          </p:nvPr>
        </p:nvSpPr>
        <p:spPr>
          <a:xfrm>
            <a:off x="696913" y="332601"/>
            <a:ext cx="968214" cy="276999"/>
          </a:xfrm>
        </p:spPr>
        <p:txBody>
          <a:bodyPr/>
          <a:lstStyle/>
          <a:p>
            <a:r>
              <a:rPr lang="en-US" altLang="ko-KR" dirty="0"/>
              <a:t>July 2015</a:t>
            </a:r>
          </a:p>
        </p:txBody>
      </p:sp>
      <p:sp>
        <p:nvSpPr>
          <p:cNvPr id="5" name="바닥글 개체 틀 4"/>
          <p:cNvSpPr>
            <a:spLocks noGrp="1"/>
          </p:cNvSpPr>
          <p:nvPr>
            <p:ph type="ftr" sz="quarter" idx="11"/>
          </p:nvPr>
        </p:nvSpPr>
        <p:spPr>
          <a:xfrm>
            <a:off x="6662961" y="6475413"/>
            <a:ext cx="1880964"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a:t>
            </a:fld>
            <a:endParaRPr lang="en-US"/>
          </a:p>
        </p:txBody>
      </p:sp>
      <p:sp>
        <p:nvSpPr>
          <p:cNvPr id="12" name="Rectangle 3"/>
          <p:cNvSpPr>
            <a:spLocks noChangeArrowheads="1"/>
          </p:cNvSpPr>
          <p:nvPr/>
        </p:nvSpPr>
        <p:spPr bwMode="auto">
          <a:xfrm>
            <a:off x="685800" y="27352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ko-KR" altLang="en-US"/>
          </a:p>
        </p:txBody>
      </p:sp>
      <p:sp>
        <p:nvSpPr>
          <p:cNvPr id="10" name="Content Placeholder 2"/>
          <p:cNvSpPr>
            <a:spLocks noGrp="1"/>
          </p:cNvSpPr>
          <p:nvPr>
            <p:ph idx="1"/>
          </p:nvPr>
        </p:nvSpPr>
        <p:spPr>
          <a:xfrm>
            <a:off x="685800" y="1676400"/>
            <a:ext cx="7772400" cy="4114800"/>
          </a:xfrm>
        </p:spPr>
        <p:txBody>
          <a:bodyPr/>
          <a:lstStyle/>
          <a:p>
            <a:r>
              <a:rPr lang="en-US" dirty="0" err="1" smtClean="0"/>
              <a:t>TGah</a:t>
            </a:r>
            <a:r>
              <a:rPr lang="en-US" dirty="0" smtClean="0"/>
              <a:t> Status Reports</a:t>
            </a:r>
          </a:p>
          <a:p>
            <a:pPr lvl="1"/>
            <a:r>
              <a:rPr lang="en-US" altLang="ko-KR" dirty="0" err="1" smtClean="0"/>
              <a:t>TGah</a:t>
            </a:r>
            <a:r>
              <a:rPr lang="en-US" altLang="ko-KR" dirty="0" smtClean="0"/>
              <a:t> Letter Ballots Status</a:t>
            </a:r>
          </a:p>
          <a:p>
            <a:pPr lvl="1"/>
            <a:endParaRPr lang="en-US" altLang="ko-KR" dirty="0" smtClean="0"/>
          </a:p>
          <a:p>
            <a:pPr lvl="1"/>
            <a:endParaRPr lang="en-US" altLang="ko-KR" dirty="0"/>
          </a:p>
          <a:p>
            <a:pPr lvl="1"/>
            <a:endParaRPr lang="en-US" altLang="ko-KR" dirty="0" smtClean="0"/>
          </a:p>
          <a:p>
            <a:pPr lvl="1"/>
            <a:endParaRPr lang="en-US" altLang="ko-KR" dirty="0"/>
          </a:p>
          <a:p>
            <a:pPr lvl="1"/>
            <a:endParaRPr lang="en-US" altLang="ko-KR" dirty="0" smtClean="0"/>
          </a:p>
          <a:p>
            <a:pPr lvl="1"/>
            <a:endParaRPr lang="en-US" altLang="ko-KR" dirty="0" smtClean="0"/>
          </a:p>
          <a:p>
            <a:pPr lvl="1"/>
            <a:endParaRPr lang="en-US" altLang="ko-KR" dirty="0"/>
          </a:p>
          <a:p>
            <a:pPr lvl="1"/>
            <a:endParaRPr lang="en-US" altLang="ko-KR" dirty="0" smtClean="0"/>
          </a:p>
          <a:p>
            <a:pPr lvl="1"/>
            <a:r>
              <a:rPr lang="en-US" altLang="ko-KR" dirty="0" err="1" smtClean="0"/>
              <a:t>TGah</a:t>
            </a:r>
            <a:r>
              <a:rPr lang="en-US" altLang="ko-KR" dirty="0" smtClean="0"/>
              <a:t> Draft Status </a:t>
            </a:r>
          </a:p>
          <a:p>
            <a:pPr lvl="2"/>
            <a:r>
              <a:rPr lang="en-US" altLang="ko-KR" sz="1800" dirty="0" err="1" smtClean="0"/>
              <a:t>TGah</a:t>
            </a:r>
            <a:r>
              <a:rPr lang="en-US" altLang="ko-KR" sz="1800" dirty="0" smtClean="0"/>
              <a:t> Draft 2.0, 3.0, 4.0 and 5.0 passed the WG motion</a:t>
            </a:r>
          </a:p>
          <a:p>
            <a:pPr lvl="2"/>
            <a:r>
              <a:rPr lang="en-US" altLang="ko-KR" sz="1800" dirty="0" smtClean="0"/>
              <a:t>Can access </a:t>
            </a:r>
            <a:r>
              <a:rPr lang="en-US" altLang="ko-KR" sz="1800" dirty="0" err="1" smtClean="0"/>
              <a:t>TGah</a:t>
            </a:r>
            <a:r>
              <a:rPr lang="en-US" altLang="ko-KR" sz="1800" dirty="0" smtClean="0"/>
              <a:t> </a:t>
            </a:r>
            <a:r>
              <a:rPr lang="en-US" altLang="ko-KR" sz="1800" dirty="0"/>
              <a:t>Draft </a:t>
            </a:r>
            <a:r>
              <a:rPr lang="en-US" altLang="ko-KR" sz="1800" dirty="0"/>
              <a:t>5</a:t>
            </a:r>
            <a:r>
              <a:rPr lang="en-US" altLang="ko-KR" sz="1800" dirty="0" smtClean="0"/>
              <a:t>.0 </a:t>
            </a:r>
            <a:r>
              <a:rPr lang="en-US" altLang="ko-KR" sz="1800" dirty="0" smtClean="0"/>
              <a:t>from IEEE store</a:t>
            </a:r>
            <a:endParaRPr lang="en-US" altLang="ko-KR" sz="1800" dirty="0"/>
          </a:p>
          <a:p>
            <a:endParaRPr lang="en-US" altLang="ko-KR" dirty="0" smtClean="0"/>
          </a:p>
          <a:p>
            <a:pPr lvl="1"/>
            <a:endParaRPr lang="en-US" dirty="0"/>
          </a:p>
          <a:p>
            <a:pPr lvl="1"/>
            <a:endParaRPr lang="en-US" dirty="0"/>
          </a:p>
        </p:txBody>
      </p:sp>
      <p:graphicFrame>
        <p:nvGraphicFramePr>
          <p:cNvPr id="14" name="표 13"/>
          <p:cNvGraphicFramePr>
            <a:graphicFrameLocks noGrp="1"/>
          </p:cNvGraphicFramePr>
          <p:nvPr>
            <p:extLst>
              <p:ext uri="{D42A27DB-BD31-4B8C-83A1-F6EECF244321}">
                <p14:modId xmlns:p14="http://schemas.microsoft.com/office/powerpoint/2010/main" val="2162106772"/>
              </p:ext>
            </p:extLst>
          </p:nvPr>
        </p:nvGraphicFramePr>
        <p:xfrm>
          <a:off x="457202" y="2438400"/>
          <a:ext cx="8381998" cy="2857500"/>
        </p:xfrm>
        <a:graphic>
          <a:graphicData uri="http://schemas.openxmlformats.org/drawingml/2006/table">
            <a:tbl>
              <a:tblPr/>
              <a:tblGrid>
                <a:gridCol w="533400"/>
                <a:gridCol w="533398"/>
                <a:gridCol w="533400"/>
                <a:gridCol w="762000"/>
                <a:gridCol w="762000"/>
                <a:gridCol w="475840"/>
                <a:gridCol w="588220"/>
                <a:gridCol w="588220"/>
                <a:gridCol w="588220"/>
                <a:gridCol w="588220"/>
                <a:gridCol w="588220"/>
                <a:gridCol w="697860"/>
                <a:gridCol w="685800"/>
                <a:gridCol w="457200"/>
              </a:tblGrid>
              <a:tr h="0">
                <a:tc>
                  <a:txBody>
                    <a:bodyPr/>
                    <a:lstStyle/>
                    <a:p>
                      <a:pPr marL="0" marR="0" algn="ctr">
                        <a:spcBef>
                          <a:spcPts val="0"/>
                        </a:spcBef>
                        <a:spcAft>
                          <a:spcPts val="0"/>
                        </a:spcAft>
                      </a:pPr>
                      <a:r>
                        <a:rPr lang="en-US" sz="1000" b="1" dirty="0">
                          <a:solidFill>
                            <a:srgbClr val="000000"/>
                          </a:solidFill>
                          <a:effectLst/>
                          <a:latin typeface="Arial"/>
                        </a:rPr>
                        <a:t>TG/WG</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err="1">
                          <a:solidFill>
                            <a:srgbClr val="000000"/>
                          </a:solidFill>
                          <a:effectLst/>
                          <a:latin typeface="Arial"/>
                        </a:rPr>
                        <a:t>BallotID</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a:solidFill>
                            <a:srgbClr val="000000"/>
                          </a:solidFill>
                          <a:effectLst/>
                          <a:latin typeface="Arial"/>
                        </a:rPr>
                        <a:t>Ballot Close Date</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a:solidFill>
                            <a:srgbClr val="000000"/>
                          </a:solidFill>
                          <a:effectLst/>
                          <a:latin typeface="Arial"/>
                        </a:rPr>
                        <a:t>Title</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BallotType</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Pool</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a:solidFill>
                            <a:srgbClr val="000000"/>
                          </a:solidFill>
                          <a:effectLst/>
                          <a:latin typeface="Arial"/>
                        </a:rPr>
                        <a:t>Approve</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Disapprove</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Abstain</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Return</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%Return</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%Abstain</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%Approve</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a:solidFill>
                            <a:srgbClr val="000000"/>
                          </a:solidFill>
                          <a:effectLst/>
                          <a:latin typeface="Arial"/>
                        </a:rPr>
                        <a:t>Invalid</a:t>
                      </a:r>
                      <a:endParaRPr lang="en-US" dirty="0">
                        <a:effectLst/>
                        <a:latin typeface="arial"/>
                      </a:endParaRPr>
                    </a:p>
                  </a:txBody>
                  <a:tcPr marL="9525" marR="9525" marT="9525" marB="9525" anchor="ctr">
                    <a:lnL>
                      <a:noFill/>
                    </a:lnL>
                    <a:lnR>
                      <a:noFill/>
                    </a:lnR>
                    <a:lnT>
                      <a:noFill/>
                    </a:lnT>
                    <a:lnB>
                      <a:noFill/>
                    </a:lnB>
                    <a:solidFill>
                      <a:srgbClr val="C0C0C0"/>
                    </a:solidFill>
                  </a:tcPr>
                </a:tc>
              </a:tr>
              <a:tr h="0">
                <a:tc>
                  <a:txBody>
                    <a:bodyPr/>
                    <a:lstStyle/>
                    <a:p>
                      <a:pPr marL="0" marR="0">
                        <a:spcBef>
                          <a:spcPts val="0"/>
                        </a:spcBef>
                        <a:spcAft>
                          <a:spcPts val="0"/>
                        </a:spcAft>
                      </a:pPr>
                      <a:r>
                        <a:rPr lang="en-US" sz="1000" dirty="0" err="1">
                          <a:solidFill>
                            <a:srgbClr val="000000"/>
                          </a:solidFill>
                          <a:effectLst/>
                          <a:latin typeface="Arial"/>
                        </a:rPr>
                        <a:t>TGah</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a:solidFill>
                            <a:srgbClr val="000000"/>
                          </a:solidFill>
                          <a:effectLst/>
                          <a:latin typeface="Arial"/>
                        </a:rPr>
                        <a:t>203</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sz="1000" dirty="0">
                          <a:solidFill>
                            <a:srgbClr val="000000"/>
                          </a:solidFill>
                          <a:effectLst/>
                          <a:latin typeface="Arial"/>
                        </a:rPr>
                        <a:t>05 July 2014</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a:solidFill>
                            <a:srgbClr val="000000"/>
                          </a:solidFill>
                          <a:effectLst/>
                          <a:latin typeface="Arial"/>
                        </a:rPr>
                        <a:t>IEEE 802.11ah Draft </a:t>
                      </a:r>
                      <a:r>
                        <a:rPr lang="en-US" sz="1000" dirty="0" smtClean="0">
                          <a:solidFill>
                            <a:srgbClr val="000000"/>
                          </a:solidFill>
                          <a:effectLst/>
                          <a:latin typeface="Arial"/>
                        </a:rPr>
                        <a:t>2.0</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a:solidFill>
                            <a:srgbClr val="000000"/>
                          </a:solidFill>
                          <a:effectLst/>
                          <a:latin typeface="Arial"/>
                        </a:rPr>
                        <a:t>Technical</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a:solidFill>
                            <a:srgbClr val="000000"/>
                          </a:solidFill>
                          <a:effectLst/>
                          <a:latin typeface="Arial"/>
                        </a:rPr>
                        <a:t>330</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204</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43</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24</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274</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83.03</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8.76</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82.59</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3</a:t>
                      </a:r>
                      <a:endParaRPr lang="ko-KR" altLang="en-US" dirty="0">
                        <a:effectLst/>
                        <a:latin typeface="arial"/>
                      </a:endParaRPr>
                    </a:p>
                  </a:txBody>
                  <a:tcPr marL="9525" marR="9525" marT="9525" marB="9525">
                    <a:lnL>
                      <a:noFill/>
                    </a:lnL>
                    <a:lnR>
                      <a:noFill/>
                    </a:lnR>
                    <a:lnT>
                      <a:noFill/>
                    </a:lnT>
                    <a:lnB>
                      <a:noFill/>
                    </a:lnB>
                    <a:solidFill>
                      <a:srgbClr val="FFFFFF"/>
                    </a:solidFill>
                  </a:tcPr>
                </a:tc>
              </a:tr>
              <a:tr h="0">
                <a:tc>
                  <a:txBody>
                    <a:bodyPr/>
                    <a:lstStyle/>
                    <a:p>
                      <a:pPr marL="0" marR="0">
                        <a:spcBef>
                          <a:spcPts val="0"/>
                        </a:spcBef>
                        <a:spcAft>
                          <a:spcPts val="0"/>
                        </a:spcAft>
                      </a:pPr>
                      <a:r>
                        <a:rPr lang="en-US" sz="1000" dirty="0" err="1">
                          <a:solidFill>
                            <a:srgbClr val="000000"/>
                          </a:solidFill>
                          <a:effectLst/>
                          <a:latin typeface="Arial"/>
                        </a:rPr>
                        <a:t>TGah</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205</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sz="1000" dirty="0" smtClean="0">
                          <a:solidFill>
                            <a:srgbClr val="000000"/>
                          </a:solidFill>
                          <a:effectLst/>
                          <a:latin typeface="Arial"/>
                        </a:rPr>
                        <a:t>25 October 2014</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a:solidFill>
                            <a:srgbClr val="000000"/>
                          </a:solidFill>
                          <a:effectLst/>
                          <a:latin typeface="Arial"/>
                        </a:rPr>
                        <a:t>IEEE 802.11ah Draft </a:t>
                      </a:r>
                      <a:r>
                        <a:rPr lang="en-US" sz="1000" dirty="0" smtClean="0">
                          <a:solidFill>
                            <a:srgbClr val="000000"/>
                          </a:solidFill>
                          <a:effectLst/>
                          <a:latin typeface="Arial"/>
                        </a:rPr>
                        <a:t>3.0</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smtClean="0">
                          <a:solidFill>
                            <a:srgbClr val="000000"/>
                          </a:solidFill>
                          <a:effectLst/>
                          <a:latin typeface="Arial"/>
                        </a:rPr>
                        <a:t>Recirculation</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a:solidFill>
                            <a:srgbClr val="000000"/>
                          </a:solidFill>
                          <a:effectLst/>
                          <a:latin typeface="Arial"/>
                        </a:rPr>
                        <a:t>330</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234</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27</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17</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280</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84.85</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6.07</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89.66</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a:t>
                      </a:r>
                      <a:endParaRPr lang="ko-KR" altLang="en-US" dirty="0">
                        <a:effectLst/>
                        <a:latin typeface="arial"/>
                      </a:endParaRPr>
                    </a:p>
                  </a:txBody>
                  <a:tcPr marL="9525" marR="9525" marT="9525" marB="9525">
                    <a:lnL>
                      <a:noFill/>
                    </a:lnL>
                    <a:lnR>
                      <a:noFill/>
                    </a:lnR>
                    <a:lnT>
                      <a:noFill/>
                    </a:lnT>
                    <a:lnB>
                      <a:noFill/>
                    </a:lnB>
                    <a:solidFill>
                      <a:srgbClr val="FFFFFF"/>
                    </a:solidFill>
                  </a:tcPr>
                </a:tc>
              </a:tr>
              <a:tr h="0">
                <a:tc>
                  <a:txBody>
                    <a:bodyPr/>
                    <a:lstStyle/>
                    <a:p>
                      <a:pPr marL="0" marR="0">
                        <a:spcBef>
                          <a:spcPts val="0"/>
                        </a:spcBef>
                        <a:spcAft>
                          <a:spcPts val="0"/>
                        </a:spcAft>
                      </a:pPr>
                      <a:r>
                        <a:rPr lang="en-US" sz="1000" dirty="0" err="1">
                          <a:solidFill>
                            <a:schemeClr val="tx1"/>
                          </a:solidFill>
                          <a:effectLst/>
                          <a:latin typeface="Arial"/>
                        </a:rPr>
                        <a:t>TGah</a:t>
                      </a:r>
                      <a:endParaRPr 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207</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sz="1000" dirty="0" smtClean="0">
                          <a:solidFill>
                            <a:schemeClr val="tx1"/>
                          </a:solidFill>
                          <a:effectLst/>
                          <a:latin typeface="Arial"/>
                        </a:rPr>
                        <a:t>14 February 2015</a:t>
                      </a: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a:solidFill>
                            <a:schemeClr val="tx1"/>
                          </a:solidFill>
                          <a:effectLst/>
                          <a:latin typeface="Arial"/>
                        </a:rPr>
                        <a:t>IEEE 802.11ah Draft </a:t>
                      </a:r>
                      <a:r>
                        <a:rPr lang="en-US" sz="1000" dirty="0" smtClean="0">
                          <a:solidFill>
                            <a:schemeClr val="tx1"/>
                          </a:solidFill>
                          <a:effectLst/>
                          <a:latin typeface="Arial"/>
                        </a:rPr>
                        <a:t>4.0</a:t>
                      </a:r>
                      <a:endParaRPr 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smtClean="0">
                          <a:solidFill>
                            <a:schemeClr val="tx1"/>
                          </a:solidFill>
                          <a:effectLst/>
                          <a:latin typeface="Arial"/>
                        </a:rPr>
                        <a:t>Recirculation</a:t>
                      </a:r>
                      <a:endParaRPr 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a:solidFill>
                            <a:schemeClr val="tx1"/>
                          </a:solidFill>
                          <a:effectLst/>
                          <a:latin typeface="Arial"/>
                        </a:rPr>
                        <a:t>330</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245</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19</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18</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284</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86.06</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6.34</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92.8</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2</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r>
              <a:tr h="0">
                <a:tc>
                  <a:txBody>
                    <a:bodyPr/>
                    <a:lstStyle/>
                    <a:p>
                      <a:pPr marL="0" marR="0">
                        <a:spcBef>
                          <a:spcPts val="0"/>
                        </a:spcBef>
                        <a:spcAft>
                          <a:spcPts val="0"/>
                        </a:spcAft>
                      </a:pPr>
                      <a:r>
                        <a:rPr lang="en-US" sz="1000" dirty="0" err="1">
                          <a:solidFill>
                            <a:schemeClr val="tx1"/>
                          </a:solidFill>
                          <a:effectLst/>
                          <a:latin typeface="Arial"/>
                        </a:rPr>
                        <a:t>TGah</a:t>
                      </a:r>
                      <a:endParaRPr 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211</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sz="1000" dirty="0" smtClean="0">
                          <a:solidFill>
                            <a:schemeClr val="tx1"/>
                          </a:solidFill>
                          <a:effectLst/>
                          <a:latin typeface="Arial"/>
                        </a:rPr>
                        <a:t>14 April 2015</a:t>
                      </a: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a:solidFill>
                            <a:schemeClr val="tx1"/>
                          </a:solidFill>
                          <a:effectLst/>
                          <a:latin typeface="Arial"/>
                        </a:rPr>
                        <a:t>IEEE 802.11ah Draft </a:t>
                      </a:r>
                      <a:r>
                        <a:rPr lang="en-US" sz="1000" dirty="0" smtClean="0">
                          <a:solidFill>
                            <a:schemeClr val="tx1"/>
                          </a:solidFill>
                          <a:effectLst/>
                          <a:latin typeface="Arial"/>
                        </a:rPr>
                        <a:t>5.0</a:t>
                      </a:r>
                      <a:endParaRPr 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smtClean="0">
                          <a:solidFill>
                            <a:schemeClr val="tx1"/>
                          </a:solidFill>
                          <a:effectLst/>
                          <a:latin typeface="Arial"/>
                        </a:rPr>
                        <a:t>Recirculation</a:t>
                      </a:r>
                      <a:endParaRPr 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a:solidFill>
                            <a:schemeClr val="tx1"/>
                          </a:solidFill>
                          <a:effectLst/>
                          <a:latin typeface="Arial"/>
                        </a:rPr>
                        <a:t>330</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248</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19</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16</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285</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86.36</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5.61</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92.88</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2</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r>
              <a:tr h="0">
                <a:tc>
                  <a:txBody>
                    <a:bodyPr/>
                    <a:lstStyle/>
                    <a:p>
                      <a:pPr marL="0" marR="0">
                        <a:spcBef>
                          <a:spcPts val="0"/>
                        </a:spcBef>
                        <a:spcAft>
                          <a:spcPts val="0"/>
                        </a:spcAft>
                      </a:pPr>
                      <a:r>
                        <a:rPr lang="en-US" sz="1000" dirty="0" err="1">
                          <a:solidFill>
                            <a:schemeClr val="tx1"/>
                          </a:solidFill>
                          <a:effectLst/>
                          <a:latin typeface="Arial"/>
                        </a:rPr>
                        <a:t>TGah</a:t>
                      </a:r>
                      <a:endParaRPr lang="en-US" dirty="0">
                        <a:solidFill>
                          <a:schemeClr val="tx1"/>
                        </a:solidFill>
                        <a:effectLst/>
                        <a:latin typeface="arial"/>
                      </a:endParaRPr>
                    </a:p>
                  </a:txBody>
                  <a:tcPr marL="9525" marR="9525" marT="9525" marB="9525">
                    <a:lnL>
                      <a:noFill/>
                    </a:lnL>
                    <a:lnR>
                      <a:noFill/>
                    </a:lnR>
                    <a:lnT>
                      <a:noFill/>
                    </a:lnT>
                    <a:lnB>
                      <a:noFill/>
                    </a:lnB>
                    <a:solidFill>
                      <a:schemeClr val="accent5"/>
                    </a:solidFill>
                  </a:tcPr>
                </a:tc>
                <a:tc>
                  <a:txBody>
                    <a:bodyPr/>
                    <a:lstStyle/>
                    <a:p>
                      <a:pPr marL="0" marR="0" algn="r">
                        <a:spcBef>
                          <a:spcPts val="0"/>
                        </a:spcBef>
                        <a:spcAft>
                          <a:spcPts val="0"/>
                        </a:spcAft>
                      </a:pPr>
                      <a:r>
                        <a:rPr lang="en-US" altLang="ko-KR" sz="1000" dirty="0" smtClean="0">
                          <a:solidFill>
                            <a:schemeClr val="tx1"/>
                          </a:solidFill>
                          <a:effectLst/>
                          <a:latin typeface="Arial"/>
                        </a:rPr>
                        <a:t>211.1</a:t>
                      </a:r>
                      <a:endParaRPr lang="ko-KR" altLang="en-US" dirty="0">
                        <a:solidFill>
                          <a:schemeClr val="tx1"/>
                        </a:solidFill>
                        <a:effectLst/>
                        <a:latin typeface="arial"/>
                      </a:endParaRPr>
                    </a:p>
                  </a:txBody>
                  <a:tcPr marL="9525" marR="9525" marT="9525" marB="9525">
                    <a:lnL>
                      <a:noFill/>
                    </a:lnL>
                    <a:lnR>
                      <a:noFill/>
                    </a:lnR>
                    <a:lnT>
                      <a:noFill/>
                    </a:lnT>
                    <a:lnB>
                      <a:noFill/>
                    </a:lnB>
                    <a:solidFill>
                      <a:schemeClr val="accent5"/>
                    </a:solidFill>
                  </a:tcPr>
                </a:tc>
                <a:tc>
                  <a:txBody>
                    <a:bodyPr/>
                    <a:lstStyle/>
                    <a:p>
                      <a:pPr marL="0" marR="0" algn="r">
                        <a:spcBef>
                          <a:spcPts val="0"/>
                        </a:spcBef>
                        <a:spcAft>
                          <a:spcPts val="0"/>
                        </a:spcAft>
                      </a:pPr>
                      <a:endParaRPr lang="en-US" sz="1000" dirty="0" smtClean="0">
                        <a:solidFill>
                          <a:schemeClr val="tx1"/>
                        </a:solidFill>
                        <a:effectLst/>
                        <a:latin typeface="Arial"/>
                      </a:endParaRPr>
                    </a:p>
                  </a:txBody>
                  <a:tcPr marL="9525" marR="9525" marT="9525" marB="9525">
                    <a:lnL>
                      <a:noFill/>
                    </a:lnL>
                    <a:lnR>
                      <a:noFill/>
                    </a:lnR>
                    <a:lnT>
                      <a:noFill/>
                    </a:lnT>
                    <a:lnB>
                      <a:noFill/>
                    </a:lnB>
                    <a:solidFill>
                      <a:schemeClr val="accent5"/>
                    </a:solidFill>
                  </a:tcPr>
                </a:tc>
                <a:tc>
                  <a:txBody>
                    <a:bodyPr/>
                    <a:lstStyle/>
                    <a:p>
                      <a:pPr marL="0" marR="0">
                        <a:spcBef>
                          <a:spcPts val="0"/>
                        </a:spcBef>
                        <a:spcAft>
                          <a:spcPts val="0"/>
                        </a:spcAft>
                      </a:pPr>
                      <a:r>
                        <a:rPr lang="en-US" sz="1000" dirty="0" smtClean="0">
                          <a:solidFill>
                            <a:schemeClr val="tx1"/>
                          </a:solidFill>
                          <a:effectLst/>
                          <a:latin typeface="Arial"/>
                        </a:rPr>
                        <a:t>LB211 Post Ballot vote changes</a:t>
                      </a:r>
                      <a:endParaRPr lang="en-US" dirty="0">
                        <a:solidFill>
                          <a:schemeClr val="tx1"/>
                        </a:solidFill>
                        <a:effectLst/>
                        <a:latin typeface="arial"/>
                      </a:endParaRPr>
                    </a:p>
                  </a:txBody>
                  <a:tcPr marL="9525" marR="9525" marT="9525" marB="9525">
                    <a:lnL>
                      <a:noFill/>
                    </a:lnL>
                    <a:lnR>
                      <a:noFill/>
                    </a:lnR>
                    <a:lnT>
                      <a:noFill/>
                    </a:lnT>
                    <a:lnB>
                      <a:noFill/>
                    </a:lnB>
                    <a:solidFill>
                      <a:schemeClr val="accent5"/>
                    </a:solidFill>
                  </a:tcPr>
                </a:tc>
                <a:tc>
                  <a:txBody>
                    <a:bodyPr/>
                    <a:lstStyle/>
                    <a:p>
                      <a:pPr marL="0" marR="0">
                        <a:spcBef>
                          <a:spcPts val="0"/>
                        </a:spcBef>
                        <a:spcAft>
                          <a:spcPts val="0"/>
                        </a:spcAft>
                      </a:pPr>
                      <a:endParaRPr lang="en-US" dirty="0">
                        <a:solidFill>
                          <a:schemeClr val="tx1"/>
                        </a:solidFill>
                        <a:effectLst/>
                        <a:latin typeface="arial"/>
                      </a:endParaRPr>
                    </a:p>
                  </a:txBody>
                  <a:tcPr marL="9525" marR="9525" marT="9525" marB="9525">
                    <a:lnL>
                      <a:noFill/>
                    </a:lnL>
                    <a:lnR>
                      <a:noFill/>
                    </a:lnR>
                    <a:lnT>
                      <a:noFill/>
                    </a:lnT>
                    <a:lnB>
                      <a:noFill/>
                    </a:lnB>
                    <a:solidFill>
                      <a:schemeClr val="accent5"/>
                    </a:solidFill>
                  </a:tcPr>
                </a:tc>
                <a:tc>
                  <a:txBody>
                    <a:bodyPr/>
                    <a:lstStyle/>
                    <a:p>
                      <a:pPr marL="0" marR="0" algn="r">
                        <a:spcBef>
                          <a:spcPts val="0"/>
                        </a:spcBef>
                        <a:spcAft>
                          <a:spcPts val="0"/>
                        </a:spcAft>
                      </a:pPr>
                      <a:r>
                        <a:rPr lang="en-US" altLang="ko-KR" sz="1000" dirty="0">
                          <a:solidFill>
                            <a:schemeClr val="tx1"/>
                          </a:solidFill>
                          <a:effectLst/>
                          <a:latin typeface="Arial"/>
                        </a:rPr>
                        <a:t>330</a:t>
                      </a:r>
                      <a:endParaRPr lang="ko-KR" altLang="en-US" dirty="0">
                        <a:solidFill>
                          <a:schemeClr val="tx1"/>
                        </a:solidFill>
                        <a:effectLst/>
                        <a:latin typeface="arial"/>
                      </a:endParaRPr>
                    </a:p>
                  </a:txBody>
                  <a:tcPr marL="9525" marR="9525" marT="9525" marB="9525">
                    <a:lnL>
                      <a:noFill/>
                    </a:lnL>
                    <a:lnR>
                      <a:noFill/>
                    </a:lnR>
                    <a:lnT>
                      <a:noFill/>
                    </a:lnT>
                    <a:lnB>
                      <a:noFill/>
                    </a:lnB>
                    <a:solidFill>
                      <a:schemeClr val="accent5"/>
                    </a:solidFill>
                  </a:tcPr>
                </a:tc>
                <a:tc>
                  <a:txBody>
                    <a:bodyPr/>
                    <a:lstStyle/>
                    <a:p>
                      <a:pPr marL="0" marR="0" algn="r">
                        <a:spcBef>
                          <a:spcPts val="0"/>
                        </a:spcBef>
                        <a:spcAft>
                          <a:spcPts val="0"/>
                        </a:spcAft>
                      </a:pPr>
                      <a:r>
                        <a:rPr lang="en-US" altLang="ko-KR" sz="1000" dirty="0" smtClean="0">
                          <a:solidFill>
                            <a:schemeClr val="tx1"/>
                          </a:solidFill>
                          <a:effectLst/>
                          <a:latin typeface="Arial"/>
                        </a:rPr>
                        <a:t>254</a:t>
                      </a:r>
                      <a:endParaRPr lang="ko-KR" altLang="en-US" dirty="0">
                        <a:solidFill>
                          <a:schemeClr val="tx1"/>
                        </a:solidFill>
                        <a:effectLst/>
                        <a:latin typeface="arial"/>
                      </a:endParaRPr>
                    </a:p>
                  </a:txBody>
                  <a:tcPr marL="9525" marR="9525" marT="9525" marB="9525">
                    <a:lnL>
                      <a:noFill/>
                    </a:lnL>
                    <a:lnR>
                      <a:noFill/>
                    </a:lnR>
                    <a:lnT>
                      <a:noFill/>
                    </a:lnT>
                    <a:lnB>
                      <a:noFill/>
                    </a:lnB>
                    <a:solidFill>
                      <a:schemeClr val="accent5"/>
                    </a:solidFill>
                  </a:tcPr>
                </a:tc>
                <a:tc>
                  <a:txBody>
                    <a:bodyPr/>
                    <a:lstStyle/>
                    <a:p>
                      <a:pPr marL="0" marR="0" algn="r">
                        <a:spcBef>
                          <a:spcPts val="0"/>
                        </a:spcBef>
                        <a:spcAft>
                          <a:spcPts val="0"/>
                        </a:spcAft>
                      </a:pPr>
                      <a:r>
                        <a:rPr lang="en-US" altLang="ko-KR" sz="1000" dirty="0" smtClean="0">
                          <a:solidFill>
                            <a:schemeClr val="tx1"/>
                          </a:solidFill>
                          <a:effectLst/>
                          <a:latin typeface="Arial"/>
                        </a:rPr>
                        <a:t>13</a:t>
                      </a:r>
                      <a:endParaRPr lang="ko-KR" altLang="en-US" dirty="0">
                        <a:solidFill>
                          <a:schemeClr val="tx1"/>
                        </a:solidFill>
                        <a:effectLst/>
                        <a:latin typeface="arial"/>
                      </a:endParaRPr>
                    </a:p>
                  </a:txBody>
                  <a:tcPr marL="9525" marR="9525" marT="9525" marB="9525">
                    <a:lnL>
                      <a:noFill/>
                    </a:lnL>
                    <a:lnR>
                      <a:noFill/>
                    </a:lnR>
                    <a:lnT>
                      <a:noFill/>
                    </a:lnT>
                    <a:lnB>
                      <a:noFill/>
                    </a:lnB>
                    <a:solidFill>
                      <a:schemeClr val="accent5"/>
                    </a:solidFill>
                  </a:tcPr>
                </a:tc>
                <a:tc>
                  <a:txBody>
                    <a:bodyPr/>
                    <a:lstStyle/>
                    <a:p>
                      <a:pPr marL="0" marR="0" algn="r">
                        <a:spcBef>
                          <a:spcPts val="0"/>
                        </a:spcBef>
                        <a:spcAft>
                          <a:spcPts val="0"/>
                        </a:spcAft>
                      </a:pPr>
                      <a:r>
                        <a:rPr lang="en-US" altLang="ko-KR" sz="1000" dirty="0" smtClean="0">
                          <a:solidFill>
                            <a:schemeClr val="tx1"/>
                          </a:solidFill>
                          <a:effectLst/>
                          <a:latin typeface="Arial"/>
                        </a:rPr>
                        <a:t>16</a:t>
                      </a:r>
                      <a:endParaRPr lang="ko-KR" altLang="en-US" dirty="0">
                        <a:solidFill>
                          <a:schemeClr val="tx1"/>
                        </a:solidFill>
                        <a:effectLst/>
                        <a:latin typeface="arial"/>
                      </a:endParaRPr>
                    </a:p>
                  </a:txBody>
                  <a:tcPr marL="9525" marR="9525" marT="9525" marB="9525">
                    <a:lnL>
                      <a:noFill/>
                    </a:lnL>
                    <a:lnR>
                      <a:noFill/>
                    </a:lnR>
                    <a:lnT>
                      <a:noFill/>
                    </a:lnT>
                    <a:lnB>
                      <a:noFill/>
                    </a:lnB>
                    <a:solidFill>
                      <a:schemeClr val="accent5"/>
                    </a:solidFill>
                  </a:tcPr>
                </a:tc>
                <a:tc>
                  <a:txBody>
                    <a:bodyPr/>
                    <a:lstStyle/>
                    <a:p>
                      <a:pPr marL="0" marR="0" algn="r">
                        <a:spcBef>
                          <a:spcPts val="0"/>
                        </a:spcBef>
                        <a:spcAft>
                          <a:spcPts val="0"/>
                        </a:spcAft>
                      </a:pPr>
                      <a:r>
                        <a:rPr lang="en-US" altLang="ko-KR" sz="1000" dirty="0" smtClean="0">
                          <a:solidFill>
                            <a:schemeClr val="tx1"/>
                          </a:solidFill>
                          <a:effectLst/>
                          <a:latin typeface="Arial"/>
                        </a:rPr>
                        <a:t>285</a:t>
                      </a:r>
                      <a:endParaRPr lang="ko-KR" altLang="en-US" dirty="0">
                        <a:solidFill>
                          <a:schemeClr val="tx1"/>
                        </a:solidFill>
                        <a:effectLst/>
                        <a:latin typeface="arial"/>
                      </a:endParaRPr>
                    </a:p>
                  </a:txBody>
                  <a:tcPr marL="9525" marR="9525" marT="9525" marB="9525">
                    <a:lnL>
                      <a:noFill/>
                    </a:lnL>
                    <a:lnR>
                      <a:noFill/>
                    </a:lnR>
                    <a:lnT>
                      <a:noFill/>
                    </a:lnT>
                    <a:lnB>
                      <a:noFill/>
                    </a:lnB>
                    <a:solidFill>
                      <a:schemeClr val="accent5"/>
                    </a:solidFill>
                  </a:tcPr>
                </a:tc>
                <a:tc>
                  <a:txBody>
                    <a:bodyPr/>
                    <a:lstStyle/>
                    <a:p>
                      <a:pPr marL="0" marR="0" algn="r">
                        <a:spcBef>
                          <a:spcPts val="0"/>
                        </a:spcBef>
                        <a:spcAft>
                          <a:spcPts val="0"/>
                        </a:spcAft>
                      </a:pPr>
                      <a:r>
                        <a:rPr lang="en-US" altLang="ko-KR" sz="1000" dirty="0" smtClean="0">
                          <a:solidFill>
                            <a:schemeClr val="tx1"/>
                          </a:solidFill>
                          <a:effectLst/>
                          <a:latin typeface="Arial"/>
                        </a:rPr>
                        <a:t>86.36</a:t>
                      </a:r>
                      <a:endParaRPr lang="ko-KR" altLang="en-US" dirty="0">
                        <a:solidFill>
                          <a:schemeClr val="tx1"/>
                        </a:solidFill>
                        <a:effectLst/>
                        <a:latin typeface="arial"/>
                      </a:endParaRPr>
                    </a:p>
                  </a:txBody>
                  <a:tcPr marL="9525" marR="9525" marT="9525" marB="9525">
                    <a:lnL>
                      <a:noFill/>
                    </a:lnL>
                    <a:lnR>
                      <a:noFill/>
                    </a:lnR>
                    <a:lnT>
                      <a:noFill/>
                    </a:lnT>
                    <a:lnB>
                      <a:noFill/>
                    </a:lnB>
                    <a:solidFill>
                      <a:schemeClr val="accent5"/>
                    </a:solidFill>
                  </a:tcPr>
                </a:tc>
                <a:tc>
                  <a:txBody>
                    <a:bodyPr/>
                    <a:lstStyle/>
                    <a:p>
                      <a:pPr marL="0" marR="0" algn="r">
                        <a:spcBef>
                          <a:spcPts val="0"/>
                        </a:spcBef>
                        <a:spcAft>
                          <a:spcPts val="0"/>
                        </a:spcAft>
                      </a:pPr>
                      <a:r>
                        <a:rPr lang="en-US" altLang="ko-KR" sz="1000" dirty="0" smtClean="0">
                          <a:solidFill>
                            <a:schemeClr val="tx1"/>
                          </a:solidFill>
                          <a:effectLst/>
                          <a:latin typeface="Arial"/>
                        </a:rPr>
                        <a:t>5.61</a:t>
                      </a:r>
                      <a:endParaRPr lang="ko-KR" altLang="en-US" dirty="0">
                        <a:solidFill>
                          <a:schemeClr val="tx1"/>
                        </a:solidFill>
                        <a:effectLst/>
                        <a:latin typeface="arial"/>
                      </a:endParaRPr>
                    </a:p>
                  </a:txBody>
                  <a:tcPr marL="9525" marR="9525" marT="9525" marB="9525">
                    <a:lnL>
                      <a:noFill/>
                    </a:lnL>
                    <a:lnR>
                      <a:noFill/>
                    </a:lnR>
                    <a:lnT>
                      <a:noFill/>
                    </a:lnT>
                    <a:lnB>
                      <a:noFill/>
                    </a:lnB>
                    <a:solidFill>
                      <a:schemeClr val="accent5"/>
                    </a:solidFill>
                  </a:tcPr>
                </a:tc>
                <a:tc>
                  <a:txBody>
                    <a:bodyPr/>
                    <a:lstStyle/>
                    <a:p>
                      <a:pPr marL="0" marR="0" algn="r">
                        <a:spcBef>
                          <a:spcPts val="0"/>
                        </a:spcBef>
                        <a:spcAft>
                          <a:spcPts val="0"/>
                        </a:spcAft>
                      </a:pPr>
                      <a:r>
                        <a:rPr lang="en-US" altLang="ko-KR" sz="1000" dirty="0" smtClean="0">
                          <a:solidFill>
                            <a:schemeClr val="tx1"/>
                          </a:solidFill>
                          <a:effectLst/>
                          <a:latin typeface="Arial"/>
                        </a:rPr>
                        <a:t>95.13</a:t>
                      </a:r>
                      <a:endParaRPr lang="ko-KR" altLang="en-US" dirty="0">
                        <a:solidFill>
                          <a:schemeClr val="tx1"/>
                        </a:solidFill>
                        <a:effectLst/>
                        <a:latin typeface="arial"/>
                      </a:endParaRPr>
                    </a:p>
                  </a:txBody>
                  <a:tcPr marL="9525" marR="9525" marT="9525" marB="9525">
                    <a:lnL>
                      <a:noFill/>
                    </a:lnL>
                    <a:lnR>
                      <a:noFill/>
                    </a:lnR>
                    <a:lnT>
                      <a:noFill/>
                    </a:lnT>
                    <a:lnB>
                      <a:noFill/>
                    </a:lnB>
                    <a:solidFill>
                      <a:schemeClr val="accent5"/>
                    </a:solidFill>
                  </a:tcPr>
                </a:tc>
                <a:tc>
                  <a:txBody>
                    <a:bodyPr/>
                    <a:lstStyle/>
                    <a:p>
                      <a:pPr marL="0" marR="0" algn="r">
                        <a:spcBef>
                          <a:spcPts val="0"/>
                        </a:spcBef>
                        <a:spcAft>
                          <a:spcPts val="0"/>
                        </a:spcAft>
                      </a:pPr>
                      <a:r>
                        <a:rPr lang="en-US" altLang="ko-KR" sz="1000" dirty="0" smtClean="0">
                          <a:solidFill>
                            <a:schemeClr val="tx1"/>
                          </a:solidFill>
                          <a:effectLst/>
                          <a:latin typeface="Arial"/>
                        </a:rPr>
                        <a:t>2</a:t>
                      </a:r>
                      <a:endParaRPr lang="ko-KR" altLang="en-US" dirty="0">
                        <a:solidFill>
                          <a:schemeClr val="tx1"/>
                        </a:solidFill>
                        <a:effectLst/>
                        <a:latin typeface="arial"/>
                      </a:endParaRPr>
                    </a:p>
                  </a:txBody>
                  <a:tcPr marL="9525" marR="9525" marT="9525" marB="9525">
                    <a:lnL>
                      <a:noFill/>
                    </a:lnL>
                    <a:lnR>
                      <a:noFill/>
                    </a:lnR>
                    <a:lnT>
                      <a:noFill/>
                    </a:lnT>
                    <a:lnB>
                      <a:noFill/>
                    </a:lnB>
                    <a:solidFill>
                      <a:schemeClr val="accent5"/>
                    </a:solidFill>
                  </a:tcPr>
                </a:tc>
              </a:tr>
            </a:tbl>
          </a:graphicData>
        </a:graphic>
      </p:graphicFrame>
    </p:spTree>
    <p:extLst>
      <p:ext uri="{BB962C8B-B14F-4D97-AF65-F5344CB8AC3E}">
        <p14:creationId xmlns:p14="http://schemas.microsoft.com/office/powerpoint/2010/main" val="1517368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(Monday PM2)</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968214" cy="276999"/>
          </a:xfrm>
          <a:noFill/>
        </p:spPr>
        <p:txBody>
          <a:bodyPr/>
          <a:lstStyle/>
          <a:p>
            <a:r>
              <a:rPr lang="en-US" altLang="ko-KR" dirty="0"/>
              <a:t>July 2015</a:t>
            </a:r>
          </a:p>
        </p:txBody>
      </p:sp>
      <p:sp>
        <p:nvSpPr>
          <p:cNvPr id="9" name="Content Placeholder 2"/>
          <p:cNvSpPr>
            <a:spLocks noGrp="1"/>
          </p:cNvSpPr>
          <p:nvPr>
            <p:ph idx="1"/>
          </p:nvPr>
        </p:nvSpPr>
        <p:spPr>
          <a:xfrm>
            <a:off x="685800" y="1981200"/>
            <a:ext cx="7772400" cy="4114800"/>
          </a:xfrm>
        </p:spPr>
        <p:txBody>
          <a:bodyPr/>
          <a:lstStyle/>
          <a:p>
            <a:r>
              <a:rPr lang="en-US" altLang="ko-KR" dirty="0" err="1"/>
              <a:t>TGah</a:t>
            </a:r>
            <a:r>
              <a:rPr lang="en-US" altLang="ko-KR" dirty="0"/>
              <a:t> Status Reports</a:t>
            </a:r>
          </a:p>
          <a:p>
            <a:pPr lvl="1"/>
            <a:r>
              <a:rPr lang="en-US" dirty="0" smtClean="0"/>
              <a:t>Except </a:t>
            </a:r>
            <a:r>
              <a:rPr lang="en-US" dirty="0"/>
              <a:t>for 4 comments (CID 7001, 7002, </a:t>
            </a:r>
            <a:r>
              <a:rPr lang="en-US" dirty="0" smtClean="0"/>
              <a:t>7003 and 7012) related </a:t>
            </a:r>
            <a:r>
              <a:rPr lang="en-US" dirty="0"/>
              <a:t>with an intellectual </a:t>
            </a:r>
            <a:r>
              <a:rPr lang="en-US" dirty="0" smtClean="0"/>
              <a:t>property, </a:t>
            </a:r>
            <a:r>
              <a:rPr lang="en-US" dirty="0"/>
              <a:t>all other comments received from LB211 have been </a:t>
            </a:r>
            <a:r>
              <a:rPr lang="en-US" dirty="0" smtClean="0"/>
              <a:t>resolved</a:t>
            </a:r>
          </a:p>
          <a:p>
            <a:pPr lvl="1"/>
            <a:r>
              <a:rPr lang="en-US" altLang="ko-KR" dirty="0"/>
              <a:t>P802.11ah Report to EC on Conditional Approval to go to Sponsor </a:t>
            </a:r>
            <a:r>
              <a:rPr lang="en-US" altLang="ko-KR" dirty="0" smtClean="0"/>
              <a:t>Ballot has been updated (</a:t>
            </a:r>
            <a:r>
              <a:rPr lang="en-US" altLang="ko-KR" dirty="0" smtClean="0">
                <a:hlinkClick r:id="rId2"/>
              </a:rPr>
              <a:t>11-15/0526r1</a:t>
            </a:r>
            <a:r>
              <a:rPr lang="en-US" altLang="ko-KR" dirty="0" smtClean="0"/>
              <a:t>)</a:t>
            </a:r>
            <a:endParaRPr lang="en-US" dirty="0" smtClean="0"/>
          </a:p>
          <a:p>
            <a:pPr lvl="2"/>
            <a:endParaRPr lang="en-US" dirty="0"/>
          </a:p>
          <a:p>
            <a:pPr lvl="1"/>
            <a:endParaRPr lang="en-US" dirty="0"/>
          </a:p>
        </p:txBody>
      </p:sp>
    </p:spTree>
    <p:extLst>
      <p:ext uri="{BB962C8B-B14F-4D97-AF65-F5344CB8AC3E}">
        <p14:creationId xmlns:p14="http://schemas.microsoft.com/office/powerpoint/2010/main" val="61299188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(Tuesday PM1)</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5</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968214" cy="276999"/>
          </a:xfrm>
          <a:noFill/>
        </p:spPr>
        <p:txBody>
          <a:bodyPr/>
          <a:lstStyle/>
          <a:p>
            <a:r>
              <a:rPr lang="en-US" altLang="ko-KR" dirty="0"/>
              <a:t>July 2015</a:t>
            </a:r>
          </a:p>
        </p:txBody>
      </p:sp>
      <p:sp>
        <p:nvSpPr>
          <p:cNvPr id="9" name="Content Placeholder 2"/>
          <p:cNvSpPr>
            <a:spLocks noGrp="1"/>
          </p:cNvSpPr>
          <p:nvPr>
            <p:ph idx="1"/>
          </p:nvPr>
        </p:nvSpPr>
        <p:spPr>
          <a:xfrm>
            <a:off x="685800" y="1981200"/>
            <a:ext cx="7772400" cy="4114800"/>
          </a:xfrm>
        </p:spPr>
        <p:txBody>
          <a:bodyPr/>
          <a:lstStyle/>
          <a:p>
            <a:r>
              <a:rPr lang="en-US" altLang="ko-KR" dirty="0"/>
              <a:t>PHY and </a:t>
            </a:r>
            <a:r>
              <a:rPr lang="en-US" altLang="ko-KR" dirty="0" smtClean="0"/>
              <a:t>MAC</a:t>
            </a:r>
            <a:endParaRPr lang="en-US" altLang="ko-KR" dirty="0"/>
          </a:p>
          <a:p>
            <a:pPr lvl="1"/>
            <a:r>
              <a:rPr lang="en-US" altLang="ko-KR" dirty="0" smtClean="0"/>
              <a:t>TBD</a:t>
            </a:r>
          </a:p>
          <a:p>
            <a:pPr lvl="1"/>
            <a:endParaRPr lang="en-US" dirty="0"/>
          </a:p>
          <a:p>
            <a:pPr lvl="1"/>
            <a:endParaRPr lang="en-US" dirty="0"/>
          </a:p>
        </p:txBody>
      </p:sp>
    </p:spTree>
    <p:extLst>
      <p:ext uri="{BB962C8B-B14F-4D97-AF65-F5344CB8AC3E}">
        <p14:creationId xmlns:p14="http://schemas.microsoft.com/office/powerpoint/2010/main" val="286721696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(Tuesday </a:t>
            </a:r>
            <a:r>
              <a:rPr lang="en-US" altLang="ko-KR" dirty="0" smtClean="0"/>
              <a:t>PM2)</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6</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968214" cy="276999"/>
          </a:xfrm>
          <a:noFill/>
        </p:spPr>
        <p:txBody>
          <a:bodyPr/>
          <a:lstStyle/>
          <a:p>
            <a:r>
              <a:rPr lang="en-US" altLang="ko-KR" dirty="0"/>
              <a:t>July 2015</a:t>
            </a:r>
          </a:p>
        </p:txBody>
      </p:sp>
      <p:sp>
        <p:nvSpPr>
          <p:cNvPr id="9" name="Content Placeholder 2"/>
          <p:cNvSpPr>
            <a:spLocks noGrp="1"/>
          </p:cNvSpPr>
          <p:nvPr>
            <p:ph idx="1"/>
          </p:nvPr>
        </p:nvSpPr>
        <p:spPr>
          <a:xfrm>
            <a:off x="685800" y="1981200"/>
            <a:ext cx="7772400" cy="4114800"/>
          </a:xfrm>
        </p:spPr>
        <p:txBody>
          <a:bodyPr/>
          <a:lstStyle/>
          <a:p>
            <a:r>
              <a:rPr lang="en-US" altLang="ko-KR" dirty="0"/>
              <a:t>PHY and </a:t>
            </a:r>
            <a:r>
              <a:rPr lang="en-US" altLang="ko-KR" dirty="0" smtClean="0"/>
              <a:t>MAC</a:t>
            </a:r>
            <a:endParaRPr lang="en-US" altLang="ko-KR" dirty="0"/>
          </a:p>
          <a:p>
            <a:pPr lvl="1"/>
            <a:r>
              <a:rPr lang="en-US" altLang="ko-KR" dirty="0" smtClean="0"/>
              <a:t>TBD</a:t>
            </a:r>
          </a:p>
          <a:p>
            <a:pPr lvl="1"/>
            <a:endParaRPr lang="en-US" dirty="0"/>
          </a:p>
          <a:p>
            <a:pPr lvl="1"/>
            <a:endParaRPr lang="en-US" dirty="0"/>
          </a:p>
        </p:txBody>
      </p:sp>
    </p:spTree>
    <p:extLst>
      <p:ext uri="{BB962C8B-B14F-4D97-AF65-F5344CB8AC3E}">
        <p14:creationId xmlns:p14="http://schemas.microsoft.com/office/powerpoint/2010/main" val="209766042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a:t>
            </a:r>
            <a:r>
              <a:rPr lang="en-US" altLang="ko-KR" dirty="0" smtClean="0"/>
              <a:t>(Wednesday </a:t>
            </a:r>
            <a:r>
              <a:rPr lang="en-US" altLang="ko-KR" dirty="0" smtClean="0"/>
              <a:t>AM1)</a:t>
            </a:r>
            <a:endParaRPr lang="en-US" dirty="0"/>
          </a:p>
        </p:txBody>
      </p:sp>
      <p:sp>
        <p:nvSpPr>
          <p:cNvPr id="3" name="Content Placeholder 2"/>
          <p:cNvSpPr>
            <a:spLocks noGrp="1"/>
          </p:cNvSpPr>
          <p:nvPr>
            <p:ph idx="1"/>
          </p:nvPr>
        </p:nvSpPr>
        <p:spPr/>
        <p:txBody>
          <a:bodyPr/>
          <a:lstStyle/>
          <a:p>
            <a:r>
              <a:rPr lang="en-US" altLang="ko-KR" dirty="0"/>
              <a:t>Submissions made during conference calls and ready for motion on Wednesday </a:t>
            </a:r>
            <a:r>
              <a:rPr lang="en-US" altLang="ko-KR" dirty="0" smtClean="0"/>
              <a:t>PM2</a:t>
            </a:r>
            <a:endParaRPr lang="en-US" altLang="ko-KR" dirty="0"/>
          </a:p>
          <a:p>
            <a:pPr lvl="1"/>
            <a:r>
              <a:rPr lang="en-US" altLang="ko-KR" dirty="0"/>
              <a:t>TBD</a:t>
            </a:r>
            <a:r>
              <a:rPr lang="en-US" altLang="ko-KR" dirty="0">
                <a:solidFill>
                  <a:schemeClr val="bg2"/>
                </a:solidFill>
              </a:rPr>
              <a:t/>
            </a:r>
            <a:br>
              <a:rPr lang="en-US" altLang="ko-KR" dirty="0">
                <a:solidFill>
                  <a:schemeClr val="bg2"/>
                </a:solidFill>
              </a:rPr>
            </a:br>
            <a:endParaRPr lang="ko-KR" alt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7</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968214" cy="276999"/>
          </a:xfrm>
          <a:noFill/>
        </p:spPr>
        <p:txBody>
          <a:bodyPr/>
          <a:lstStyle/>
          <a:p>
            <a:r>
              <a:rPr lang="en-US" altLang="ko-KR" dirty="0"/>
              <a:t>July 2015</a:t>
            </a:r>
          </a:p>
        </p:txBody>
      </p:sp>
    </p:spTree>
    <p:extLst>
      <p:ext uri="{BB962C8B-B14F-4D97-AF65-F5344CB8AC3E}">
        <p14:creationId xmlns:p14="http://schemas.microsoft.com/office/powerpoint/2010/main" val="268504994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(Wednesday </a:t>
            </a:r>
            <a:r>
              <a:rPr lang="en-US" altLang="ko-KR" dirty="0" smtClean="0"/>
              <a:t>AM1)</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8</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968214" cy="276999"/>
          </a:xfrm>
          <a:noFill/>
        </p:spPr>
        <p:txBody>
          <a:bodyPr/>
          <a:lstStyle/>
          <a:p>
            <a:r>
              <a:rPr lang="en-US" altLang="ko-KR" dirty="0"/>
              <a:t>July 2015</a:t>
            </a:r>
          </a:p>
        </p:txBody>
      </p:sp>
      <p:sp>
        <p:nvSpPr>
          <p:cNvPr id="9" name="Content Placeholder 2"/>
          <p:cNvSpPr>
            <a:spLocks noGrp="1"/>
          </p:cNvSpPr>
          <p:nvPr>
            <p:ph idx="1"/>
          </p:nvPr>
        </p:nvSpPr>
        <p:spPr>
          <a:xfrm>
            <a:off x="685800" y="1981200"/>
            <a:ext cx="7772400" cy="4114800"/>
          </a:xfrm>
        </p:spPr>
        <p:txBody>
          <a:bodyPr/>
          <a:lstStyle/>
          <a:p>
            <a:r>
              <a:rPr lang="en-US" altLang="ko-KR" dirty="0"/>
              <a:t>PHY and </a:t>
            </a:r>
            <a:r>
              <a:rPr lang="en-US" altLang="ko-KR" dirty="0" smtClean="0"/>
              <a:t>MAC</a:t>
            </a:r>
            <a:endParaRPr lang="en-US" altLang="ko-KR" dirty="0"/>
          </a:p>
          <a:p>
            <a:pPr lvl="1"/>
            <a:r>
              <a:rPr lang="en-US" altLang="ko-KR" dirty="0" smtClean="0"/>
              <a:t>TBD</a:t>
            </a:r>
          </a:p>
          <a:p>
            <a:pPr lvl="1"/>
            <a:endParaRPr lang="en-US" dirty="0"/>
          </a:p>
          <a:p>
            <a:pPr lvl="1"/>
            <a:endParaRPr lang="en-US" dirty="0"/>
          </a:p>
        </p:txBody>
      </p:sp>
    </p:spTree>
    <p:extLst>
      <p:ext uri="{BB962C8B-B14F-4D97-AF65-F5344CB8AC3E}">
        <p14:creationId xmlns:p14="http://schemas.microsoft.com/office/powerpoint/2010/main" val="202455355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a:t>
            </a:r>
            <a:r>
              <a:rPr lang="en-US" altLang="ko-KR" dirty="0" smtClean="0"/>
              <a:t>(Thursday </a:t>
            </a:r>
            <a:r>
              <a:rPr lang="en-US" altLang="ko-KR" dirty="0" smtClean="0"/>
              <a:t>AM2</a:t>
            </a:r>
            <a:r>
              <a:rPr lang="en-US" altLang="ko-KR" dirty="0" smtClean="0"/>
              <a:t>)</a:t>
            </a:r>
            <a:endParaRPr lang="en-US" dirty="0"/>
          </a:p>
        </p:txBody>
      </p:sp>
      <p:sp>
        <p:nvSpPr>
          <p:cNvPr id="3" name="Content Placeholder 2"/>
          <p:cNvSpPr>
            <a:spLocks noGrp="1"/>
          </p:cNvSpPr>
          <p:nvPr>
            <p:ph idx="1"/>
          </p:nvPr>
        </p:nvSpPr>
        <p:spPr/>
        <p:txBody>
          <a:bodyPr/>
          <a:lstStyle/>
          <a:p>
            <a:r>
              <a:rPr lang="en-US" altLang="ko-KR" dirty="0"/>
              <a:t>Submissions made during </a:t>
            </a:r>
            <a:r>
              <a:rPr lang="en-US" altLang="ko-KR" dirty="0" smtClean="0"/>
              <a:t>July </a:t>
            </a:r>
            <a:r>
              <a:rPr lang="en-US" altLang="ko-KR" dirty="0" smtClean="0"/>
              <a:t>F2F meeting </a:t>
            </a:r>
            <a:r>
              <a:rPr lang="en-US" altLang="ko-KR" dirty="0"/>
              <a:t>and ready for motion on </a:t>
            </a:r>
            <a:r>
              <a:rPr lang="en-US" altLang="ko-KR" dirty="0" smtClean="0"/>
              <a:t>Thursday PM2</a:t>
            </a:r>
          </a:p>
          <a:p>
            <a:pPr lvl="1"/>
            <a:r>
              <a:rPr lang="en-US" altLang="ko-KR" dirty="0"/>
              <a:t>TBD</a:t>
            </a:r>
            <a:endParaRPr lang="en-US" altLang="ko-KR" dirty="0">
              <a:solidFill>
                <a:schemeClr val="bg2"/>
              </a:solidFill>
            </a:endParaRPr>
          </a:p>
          <a:p>
            <a:pPr lvl="1"/>
            <a:endParaRPr lang="en-US" altLang="ko-KR" dirty="0" smtClean="0"/>
          </a:p>
          <a:p>
            <a:pPr lvl="1"/>
            <a:endParaRPr lang="en-US" altLang="ko-KR" dirty="0"/>
          </a:p>
          <a:p>
            <a:pPr lvl="1"/>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9</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968214" cy="276999"/>
          </a:xfrm>
          <a:noFill/>
        </p:spPr>
        <p:txBody>
          <a:bodyPr/>
          <a:lstStyle/>
          <a:p>
            <a:r>
              <a:rPr lang="en-US" altLang="ko-KR" dirty="0"/>
              <a:t>July 2015</a:t>
            </a:r>
          </a:p>
        </p:txBody>
      </p:sp>
    </p:spTree>
    <p:extLst>
      <p:ext uri="{BB962C8B-B14F-4D97-AF65-F5344CB8AC3E}">
        <p14:creationId xmlns:p14="http://schemas.microsoft.com/office/powerpoint/2010/main" val="2393785413"/>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PathProtect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802-11-PathProtection</Template>
  <TotalTime>11636</TotalTime>
  <Words>1061</Words>
  <Application>Microsoft Office PowerPoint</Application>
  <PresentationFormat>화면 슬라이드 쇼(4:3)</PresentationFormat>
  <Paragraphs>317</Paragraphs>
  <Slides>23</Slides>
  <Notes>6</Notes>
  <HiddenSlides>0</HiddenSlides>
  <MMClips>0</MMClips>
  <ScaleCrop>false</ScaleCrop>
  <HeadingPairs>
    <vt:vector size="6" baseType="variant">
      <vt:variant>
        <vt:lpstr>테마</vt:lpstr>
      </vt:variant>
      <vt:variant>
        <vt:i4>1</vt:i4>
      </vt:variant>
      <vt:variant>
        <vt:lpstr>포함된 OLE 서버</vt:lpstr>
      </vt:variant>
      <vt:variant>
        <vt:i4>1</vt:i4>
      </vt:variant>
      <vt:variant>
        <vt:lpstr>슬라이드 제목</vt:lpstr>
      </vt:variant>
      <vt:variant>
        <vt:i4>23</vt:i4>
      </vt:variant>
    </vt:vector>
  </HeadingPairs>
  <TitlesOfParts>
    <vt:vector size="25" baseType="lpstr">
      <vt:lpstr>802-11-PathProtection</vt:lpstr>
      <vt:lpstr>Document</vt:lpstr>
      <vt:lpstr>IEEE 802.11ah Sub 1 GHz license-exempt operation Agenda for July 2015</vt:lpstr>
      <vt:lpstr>IEEE 802.11ah Agenda</vt:lpstr>
      <vt:lpstr>Submissions (Monday PM2)</vt:lpstr>
      <vt:lpstr>Submissions (Monday PM2)</vt:lpstr>
      <vt:lpstr>Submissions (Tuesday PM1)</vt:lpstr>
      <vt:lpstr>Submissions (Tuesday PM2)</vt:lpstr>
      <vt:lpstr>Submissions (Wednesday AM1)</vt:lpstr>
      <vt:lpstr>Submissions (Wednesday AM1)</vt:lpstr>
      <vt:lpstr>Submissions (Thursday AM2)</vt:lpstr>
      <vt:lpstr>Task group document motions</vt:lpstr>
      <vt:lpstr>Agenda cont. Teleconferences</vt:lpstr>
      <vt:lpstr>Timeline</vt:lpstr>
      <vt:lpstr>Instructions for the WG Chair</vt:lpstr>
      <vt:lpstr>Participants, Patents, and Duty to Inform</vt:lpstr>
      <vt:lpstr>Patent Related Links</vt:lpstr>
      <vt:lpstr>Call for Potentially Essential Patents</vt:lpstr>
      <vt:lpstr>Other Guidelines for IEEE WG Meetings</vt:lpstr>
      <vt:lpstr>Motion 1</vt:lpstr>
      <vt:lpstr>Motion 2</vt:lpstr>
      <vt:lpstr>Motion 3</vt:lpstr>
      <vt:lpstr>Motion 4</vt:lpstr>
      <vt:lpstr>Motion for WGLB on P802.11ah D5.0 (Unchanged)</vt:lpstr>
      <vt:lpstr>Pre-motion 1</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802.11ah January 2012 Agenda</dc:title>
  <dc:creator>David Halasz</dc:creator>
  <cp:lastModifiedBy>Yongho</cp:lastModifiedBy>
  <cp:revision>1092</cp:revision>
  <cp:lastPrinted>1998-02-10T13:28:06Z</cp:lastPrinted>
  <dcterms:created xsi:type="dcterms:W3CDTF">2009-11-09T00:32:22Z</dcterms:created>
  <dcterms:modified xsi:type="dcterms:W3CDTF">2015-06-03T21:18:35Z</dcterms:modified>
</cp:coreProperties>
</file>