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69" r:id="rId2"/>
    <p:sldId id="278" r:id="rId3"/>
    <p:sldId id="417" r:id="rId4"/>
    <p:sldId id="544" r:id="rId5"/>
    <p:sldId id="506" r:id="rId6"/>
    <p:sldId id="545" r:id="rId7"/>
    <p:sldId id="517" r:id="rId8"/>
    <p:sldId id="579" r:id="rId9"/>
    <p:sldId id="557" r:id="rId10"/>
    <p:sldId id="581" r:id="rId11"/>
    <p:sldId id="577" r:id="rId12"/>
    <p:sldId id="298" r:id="rId13"/>
    <p:sldId id="516" r:id="rId14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7842" autoAdjust="0"/>
  </p:normalViewPr>
  <p:slideViewPr>
    <p:cSldViewPr>
      <p:cViewPr varScale="1">
        <p:scale>
          <a:sx n="90" d="100"/>
          <a:sy n="90" d="100"/>
        </p:scale>
        <p:origin x="-1332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20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802.11-15/0726r1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802.11-15/0726r1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DEE30D2-8B42-4084-8B35-04DA80CFBEBD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450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6725" y="96238"/>
            <a:ext cx="218598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863" y="96238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752" y="9000620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163" y="9000620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5002EF3-9D60-4C9A-93BB-4FE7D1200C0C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430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4425" y="703263"/>
            <a:ext cx="4629150" cy="3473450"/>
          </a:xfrm>
          <a:ln/>
        </p:spPr>
      </p:sp>
      <p:sp>
        <p:nvSpPr>
          <p:cNvPr id="4301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r>
              <a:rPr lang="en-US" altLang="en-US" dirty="0" smtClean="0"/>
              <a:t>Next motion is 111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0484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0485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954638-DDF8-48CE-91CC-0B13651AE8F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27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915988" y="4416425"/>
            <a:ext cx="5026025" cy="4181475"/>
          </a:xfrm>
          <a:noFill/>
          <a:extLs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91678" tIns="45035" rIns="91678" bIns="45035"/>
          <a:lstStyle/>
          <a:p>
            <a:endParaRPr lang="en-GB" altLang="en-US" smtClean="0"/>
          </a:p>
        </p:txBody>
      </p:sp>
      <p:sp>
        <p:nvSpPr>
          <p:cNvPr id="32775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8075" y="698500"/>
            <a:ext cx="4643438" cy="3482975"/>
          </a:xfrm>
          <a:ln cap="flat"/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1508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1509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EE34A10C-18A0-4E0F-9669-7ADACABB58B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37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9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253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253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63D77C62-1FB7-4965-80BA-F5C6F8FBFFD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4822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4823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4824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4825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89AFB2D5-88C3-4257-8DA2-2B4A48A67AC0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6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4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82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7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802.11-15/0726r1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July 2015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802.11-15/0726r1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565-02-000m-revmc-sb-mac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mentor.ieee.org/802.11/dcn/15/11-15-0665-00-000m-revmc-sb-gen-adhoc-comments.xlsx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ieee/products/1867583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32-04-000m-revmc-sponsor-ballot-comments.xls" TargetMode="External"/><Relationship Id="rId4" Type="http://schemas.openxmlformats.org/officeDocument/2006/relationships/hyperlink" Target="https://mentor.ieee.org/802.11/dcn/13/11-13-0233-56-000m-revmc-wg-ballot-comments.xls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board/pat/pat-slideset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ieee.org/portal/cms_docs/about/CoE_poster.pdf" TargetMode="External"/><Relationship Id="rId13" Type="http://schemas.openxmlformats.org/officeDocument/2006/relationships/hyperlink" Target="http://www.ieee802.org/devdocs.shtml" TargetMode="External"/><Relationship Id="rId3" Type="http://schemas.openxmlformats.org/officeDocument/2006/relationships/hyperlink" Target="http://standards.ieee.org/board/pat/pat-slideset.ppt" TargetMode="External"/><Relationship Id="rId7" Type="http://schemas.openxmlformats.org/officeDocument/2006/relationships/hyperlink" Target="http://standards.ieee.org/resources/antitrust-guidelines.pdf" TargetMode="External"/><Relationship Id="rId12" Type="http://schemas.openxmlformats.org/officeDocument/2006/relationships/hyperlink" Target="https://mentor.ieee.org/802.11/dcn/14/11-14-0629-10-0000-802-11-operations-manual.docx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standards.ieee.org/faqs/affiliationFAQ.html" TargetMode="External"/><Relationship Id="rId11" Type="http://schemas.openxmlformats.org/officeDocument/2006/relationships/hyperlink" Target="http://www.ieee802.org/PNP/approved/IEEE_802_WG_PandP_v16.pdf" TargetMode="External"/><Relationship Id="rId5" Type="http://schemas.openxmlformats.org/officeDocument/2006/relationships/hyperlink" Target="http://standards.ieee.org/board/pat/loa.pdf" TargetMode="External"/><Relationship Id="rId10" Type="http://schemas.openxmlformats.org/officeDocument/2006/relationships/hyperlink" Target="http://www.ieee802.org/PNP/approved/IEEE_802_OM_v16.pdf" TargetMode="External"/><Relationship Id="rId4" Type="http://schemas.openxmlformats.org/officeDocument/2006/relationships/hyperlink" Target="http://standards.ieee.org/board/pat/faq.pdf" TargetMode="External"/><Relationship Id="rId9" Type="http://schemas.openxmlformats.org/officeDocument/2006/relationships/hyperlink" Target="http://standards.ieee.org/board/aud/LMSC.pdf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mat.ieee.org/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mentor.ieee.org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771-00-000m-revmc-brc-telecon-minutes-june-26.docx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3/11-13-0095-22-000m-editor-reports.ppt" TargetMode="External"/><Relationship Id="rId5" Type="http://schemas.openxmlformats.org/officeDocument/2006/relationships/hyperlink" Target="https://mentor.ieee.org/802.11/dcn/15/11-15-0742-01-000m-revmc-brc-minutes-for-june-portland.docx" TargetMode="External"/><Relationship Id="rId4" Type="http://schemas.openxmlformats.org/officeDocument/2006/relationships/hyperlink" Target="https://mentor.ieee.org/802.11/dcn/15/11-15-0739-02-000m-revmc-brc-telecon-minutes-may-june.docx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1475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July 2015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2015-07-11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71117788"/>
              </p:ext>
            </p:extLst>
          </p:nvPr>
        </p:nvGraphicFramePr>
        <p:xfrm>
          <a:off x="519113" y="2273300"/>
          <a:ext cx="8229600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7" name="Document" r:id="rId4" imgW="8248712" imgH="2536630" progId="Word.Document.8">
                  <p:embed/>
                </p:oleObj>
              </mc:Choice>
              <mc:Fallback>
                <p:oleObj name="Document" r:id="rId4" imgW="8248712" imgH="2536630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9113" y="2273300"/>
                        <a:ext cx="8229600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95839AAB-A856-4DFA-91C3-48167BC1172B}" type="slidenum">
              <a:rPr lang="en-US" smtClean="0"/>
              <a:pPr>
                <a:defRPr/>
              </a:pPr>
              <a:t>10</a:t>
            </a:fld>
            <a:endParaRPr lang="en-US" smtClean="0"/>
          </a:p>
        </p:txBody>
      </p:sp>
      <p:sp>
        <p:nvSpPr>
          <p:cNvPr id="1741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</a:t>
            </a:r>
          </a:p>
        </p:txBody>
      </p:sp>
      <p:sp>
        <p:nvSpPr>
          <p:cNvPr id="1741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 marL="342900" lvl="1" indent="-342900">
              <a:buFontTx/>
              <a:buChar char="•"/>
            </a:pPr>
            <a:r>
              <a:rPr lang="en-US" altLang="en-US" sz="2800" dirty="0" smtClean="0"/>
              <a:t>Approve the comment resolutions in </a:t>
            </a:r>
          </a:p>
          <a:p>
            <a:pPr marL="685800" lvl="2" indent="-342900"/>
            <a:r>
              <a:rPr lang="en-US" altLang="en-US" sz="2400" dirty="0"/>
              <a:t>T</a:t>
            </a:r>
            <a:r>
              <a:rPr lang="en-US" altLang="en-US" sz="2400" dirty="0" smtClean="0"/>
              <a:t>he “</a:t>
            </a:r>
            <a:r>
              <a:rPr lang="en-US" sz="2400" dirty="0" smtClean="0"/>
              <a:t>Motion MAC-”</a:t>
            </a:r>
            <a:r>
              <a:rPr lang="en-US" altLang="en-US" sz="2400" dirty="0" smtClean="0"/>
              <a:t> tab in </a:t>
            </a:r>
            <a:r>
              <a:rPr lang="en-US" sz="2000" u="sng" dirty="0">
                <a:hlinkClick r:id="rId3"/>
              </a:rPr>
              <a:t>https://mentor.ieee.org/802.11/dcn/15/11-15-0565-02-000m-revmc-sb-mac-comments.xls</a:t>
            </a:r>
            <a:r>
              <a:rPr lang="en-US" sz="2000" dirty="0"/>
              <a:t> </a:t>
            </a:r>
            <a:r>
              <a:rPr lang="en-US" sz="2000" dirty="0" smtClean="0"/>
              <a:t> </a:t>
            </a:r>
          </a:p>
          <a:p>
            <a:pPr marL="685800" lvl="2" indent="-342900"/>
            <a:r>
              <a:rPr lang="en-US" altLang="en-US" sz="2200" dirty="0" smtClean="0"/>
              <a:t>The “” tab in </a:t>
            </a:r>
            <a:r>
              <a:rPr lang="en-US" altLang="en-US" sz="2200" dirty="0">
                <a:hlinkClick r:id="rId4"/>
              </a:rPr>
              <a:t>https://</a:t>
            </a:r>
            <a:r>
              <a:rPr lang="en-US" altLang="en-US" sz="2200" dirty="0" smtClean="0">
                <a:hlinkClick r:id="rId4"/>
              </a:rPr>
              <a:t>mentor.ieee.org/802.11/dcn/15/11-15-0665-00-000m-revmc-sb-gen-adhoc-comments.xlsx</a:t>
            </a:r>
            <a:r>
              <a:rPr lang="en-US" altLang="en-US" sz="2200" dirty="0" smtClean="0"/>
              <a:t> </a:t>
            </a:r>
          </a:p>
          <a:p>
            <a:pPr marL="0" lvl="1" indent="0">
              <a:buNone/>
            </a:pPr>
            <a:r>
              <a:rPr lang="en-US" altLang="en-US" sz="2600" dirty="0" smtClean="0"/>
              <a:t>and incorporate the indicated text changes into the </a:t>
            </a:r>
            <a:r>
              <a:rPr lang="en-US" altLang="en-US" sz="2600" dirty="0" err="1" smtClean="0"/>
              <a:t>TGmc</a:t>
            </a:r>
            <a:r>
              <a:rPr lang="en-US" altLang="en-US" sz="2600" dirty="0" smtClean="0"/>
              <a:t> draft.</a:t>
            </a:r>
          </a:p>
          <a:p>
            <a:pPr marL="685800" lvl="2" indent="-342900"/>
            <a:endParaRPr lang="en-US" altLang="en-US" dirty="0" smtClean="0"/>
          </a:p>
          <a:p>
            <a:r>
              <a:rPr lang="en-US" altLang="en-US" dirty="0" smtClean="0"/>
              <a:t>Moved: </a:t>
            </a:r>
          </a:p>
          <a:p>
            <a:r>
              <a:rPr lang="en-US" altLang="en-US" dirty="0" smtClean="0"/>
              <a:t>Seconded: </a:t>
            </a:r>
          </a:p>
          <a:p>
            <a:r>
              <a:rPr lang="en-US" altLang="en-US" dirty="0" smtClean="0"/>
              <a:t>Result: </a:t>
            </a:r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5213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839F739-FCC9-4E0E-9C68-0969B0FEB1F1}" type="slidenum">
              <a:rPr lang="en-US" smtClean="0"/>
              <a:pPr>
                <a:defRPr/>
              </a:pPr>
              <a:t>11</a:t>
            </a:fld>
            <a:endParaRPr lang="en-US" smtClean="0"/>
          </a:p>
        </p:txBody>
      </p:sp>
      <p:sp>
        <p:nvSpPr>
          <p:cNvPr id="2048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Motion  - Authorize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BRC meeting</a:t>
            </a:r>
          </a:p>
        </p:txBody>
      </p:sp>
      <p:sp>
        <p:nvSpPr>
          <p:cNvPr id="204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4191000"/>
          </a:xfrm>
        </p:spPr>
        <p:txBody>
          <a:bodyPr/>
          <a:lstStyle/>
          <a:p>
            <a:r>
              <a:rPr lang="en-GB" dirty="0"/>
              <a:t>Motion:</a:t>
            </a:r>
            <a:endParaRPr lang="en-US" dirty="0"/>
          </a:p>
          <a:p>
            <a:pPr lvl="0"/>
            <a:r>
              <a:rPr lang="en-GB" dirty="0"/>
              <a:t>Authorize </a:t>
            </a:r>
            <a:r>
              <a:rPr lang="en-GB" dirty="0" smtClean="0"/>
              <a:t>the </a:t>
            </a:r>
            <a:r>
              <a:rPr lang="en-GB" dirty="0" err="1" smtClean="0"/>
              <a:t>TGmc</a:t>
            </a:r>
            <a:r>
              <a:rPr lang="en-GB" dirty="0" smtClean="0"/>
              <a:t> BRC to </a:t>
            </a:r>
            <a:r>
              <a:rPr lang="en-GB" dirty="0"/>
              <a:t>hold </a:t>
            </a:r>
            <a:r>
              <a:rPr lang="en-GB" dirty="0" smtClean="0"/>
              <a:t>a meeting date/location for </a:t>
            </a:r>
            <a:r>
              <a:rPr lang="en-GB" dirty="0"/>
              <a:t>the purpose of </a:t>
            </a:r>
            <a:r>
              <a:rPr lang="en-GB" dirty="0" smtClean="0"/>
              <a:t>Sponsor Ballot comment resolution.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GB" dirty="0" smtClean="0"/>
              <a:t>Moved</a:t>
            </a:r>
            <a:r>
              <a:rPr lang="en-GB" dirty="0"/>
              <a:t>: </a:t>
            </a:r>
            <a:endParaRPr lang="en-GB" dirty="0" smtClean="0"/>
          </a:p>
          <a:p>
            <a:pPr lvl="0"/>
            <a:r>
              <a:rPr lang="en-GB" dirty="0" smtClean="0"/>
              <a:t>Seconded</a:t>
            </a:r>
            <a:r>
              <a:rPr lang="en-GB" dirty="0"/>
              <a:t>: </a:t>
            </a:r>
            <a:endParaRPr lang="en-GB" dirty="0" smtClean="0"/>
          </a:p>
          <a:p>
            <a:pPr lvl="0"/>
            <a:r>
              <a:rPr lang="en-GB" dirty="0" smtClean="0"/>
              <a:t>Result</a:t>
            </a:r>
            <a:r>
              <a:rPr lang="en-GB" dirty="0"/>
              <a:t>: </a:t>
            </a:r>
            <a:endParaRPr lang="en-US" dirty="0"/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6707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12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July - September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Initial Sponsor Ballot comment resolution</a:t>
            </a:r>
          </a:p>
          <a:p>
            <a:r>
              <a:rPr lang="en-US" altLang="en-US" dirty="0" smtClean="0"/>
              <a:t>Conference </a:t>
            </a:r>
            <a:r>
              <a:rPr lang="en-US" altLang="en-US" dirty="0"/>
              <a:t>c</a:t>
            </a:r>
            <a:r>
              <a:rPr lang="en-US" altLang="en-US" dirty="0" smtClean="0"/>
              <a:t>alls 10am Eastern  2 hours</a:t>
            </a:r>
          </a:p>
          <a:p>
            <a:pPr lvl="1"/>
            <a:r>
              <a:rPr lang="en-US" altLang="en-US" dirty="0" smtClean="0"/>
              <a:t>July 31, August 7, 14</a:t>
            </a:r>
            <a:r>
              <a:rPr lang="en-US" altLang="en-US" dirty="0" smtClean="0"/>
              <a:t>, </a:t>
            </a:r>
            <a:r>
              <a:rPr lang="en-US" altLang="en-US" dirty="0" smtClean="0"/>
              <a:t>28, Sept 4</a:t>
            </a:r>
          </a:p>
          <a:p>
            <a:r>
              <a:rPr lang="en-US" altLang="en-US" dirty="0" smtClean="0"/>
              <a:t>Ballot Resolution Committee meeting </a:t>
            </a:r>
            <a:r>
              <a:rPr lang="en-US" altLang="en-US" dirty="0" smtClean="0"/>
              <a:t>– Cambridge UK August 19-21</a:t>
            </a:r>
            <a:endParaRPr lang="en-US" altLang="en-US" dirty="0" smtClean="0"/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</a:t>
            </a:r>
            <a:r>
              <a:rPr lang="en-US" altLang="en-US" dirty="0" smtClean="0"/>
              <a:t>of 11mc in the IEEE store</a:t>
            </a:r>
          </a:p>
          <a:p>
            <a:pPr lvl="1"/>
            <a:r>
              <a:rPr lang="en-US" altLang="en-US" dirty="0" smtClean="0"/>
              <a:t>D4.0 is </a:t>
            </a:r>
            <a:r>
              <a:rPr lang="en-US" altLang="en-US" dirty="0"/>
              <a:t>available, see </a:t>
            </a:r>
            <a:r>
              <a:rPr lang="en-US" altLang="en-US" dirty="0">
                <a:hlinkClick r:id="rId3"/>
              </a:rPr>
              <a:t>http://</a:t>
            </a:r>
            <a:r>
              <a:rPr lang="en-US" altLang="en-US" dirty="0" smtClean="0">
                <a:hlinkClick r:id="rId3"/>
              </a:rPr>
              <a:t>www.techstreet.com/ieee/products/1867583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D4.0 forwarded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mentor.ieee.org/802.11/dcn/13/11-13-0233-56-000m-revmc-wg-ballot-comments.xls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>
                <a:hlinkClick r:id="rId5"/>
              </a:rPr>
              <a:t>https://</a:t>
            </a:r>
            <a:r>
              <a:rPr lang="en-US" altLang="en-US" sz="2000" dirty="0" smtClean="0">
                <a:hlinkClick r:id="rId5"/>
              </a:rPr>
              <a:t>mentor.ieee.org/802.11/dcn/15/11-15-0532-04-000m-revmc-sponsor-ballot-comments.xls</a:t>
            </a:r>
            <a:r>
              <a:rPr lang="en-US" altLang="en-US" sz="20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July 2015 session.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is operating as the Ballot Resolution Committee for P802.11REVmc.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33375" y="1371600"/>
            <a:ext cx="4010025" cy="167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Monday PM1</a:t>
            </a:r>
          </a:p>
          <a:p>
            <a:pPr lvl="1"/>
            <a:r>
              <a:rPr lang="en-US" altLang="en-US" sz="1600" dirty="0"/>
              <a:t>Chair’s Welcome, Status, Review of Objectives, Approve agenda, minutes</a:t>
            </a:r>
          </a:p>
          <a:p>
            <a:pPr lvl="1"/>
            <a:r>
              <a:rPr lang="en-US" altLang="en-US" sz="1600" dirty="0"/>
              <a:t>Editor’s </a:t>
            </a:r>
            <a:r>
              <a:rPr lang="en-US" altLang="en-US" sz="1600" dirty="0" smtClean="0"/>
              <a:t>Report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 11-15-758, 11-15-762</a:t>
            </a:r>
            <a:endParaRPr lang="en-US" altLang="en-US" sz="1600" dirty="0" smtClean="0"/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763386" y="4114800"/>
            <a:ext cx="4152014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PM1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Comment resolution</a:t>
            </a:r>
            <a:endParaRPr lang="en-US" altLang="en-US" sz="1600" dirty="0"/>
          </a:p>
          <a:p>
            <a:pPr lvl="1">
              <a:lnSpc>
                <a:spcPct val="80000"/>
              </a:lnSpc>
            </a:pPr>
            <a:endParaRPr lang="en-US" altLang="en-US" sz="1400" dirty="0"/>
          </a:p>
          <a:p>
            <a:pPr marL="457200" lvl="1" indent="0">
              <a:buNone/>
            </a:pPr>
            <a:endParaRPr lang="en-US" altLang="en-US" sz="1600" dirty="0" smtClean="0"/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355984" y="4648200"/>
            <a:ext cx="455295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PM2 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</a:t>
            </a:r>
          </a:p>
          <a:p>
            <a:pPr lvl="1"/>
            <a:r>
              <a:rPr lang="en-US" altLang="en-US" sz="1600" dirty="0"/>
              <a:t>Security CIDs, 11-15-769, 11-15-763</a:t>
            </a:r>
            <a:endParaRPr lang="en-US" altLang="en-US" sz="1600" dirty="0"/>
          </a:p>
          <a:p>
            <a:pPr lvl="1">
              <a:lnSpc>
                <a:spcPct val="80000"/>
              </a:lnSpc>
            </a:pPr>
            <a:endParaRPr lang="en-US" altLang="en-US" sz="1600" dirty="0" smtClean="0"/>
          </a:p>
        </p:txBody>
      </p:sp>
      <p:sp>
        <p:nvSpPr>
          <p:cNvPr id="13" name="Rectangle 35"/>
          <p:cNvSpPr>
            <a:spLocks noChangeArrowheads="1"/>
          </p:cNvSpPr>
          <p:nvPr/>
        </p:nvSpPr>
        <p:spPr bwMode="auto">
          <a:xfrm>
            <a:off x="4800600" y="4876800"/>
            <a:ext cx="4171064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PM2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Motions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Plans </a:t>
            </a:r>
            <a:r>
              <a:rPr lang="en-US" altLang="en-US" sz="1600" dirty="0"/>
              <a:t>for </a:t>
            </a:r>
            <a:r>
              <a:rPr lang="en-US" altLang="en-US" sz="1600" dirty="0" smtClean="0"/>
              <a:t>September, </a:t>
            </a:r>
            <a:r>
              <a:rPr lang="en-US" altLang="en-US" sz="1600" dirty="0"/>
              <a:t>Schedule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AOB, Adjourn</a:t>
            </a:r>
          </a:p>
          <a:p>
            <a:pPr lvl="1">
              <a:lnSpc>
                <a:spcPct val="80000"/>
              </a:lnSpc>
            </a:pPr>
            <a:endParaRPr lang="en-US" altLang="en-US" sz="1400" dirty="0"/>
          </a:p>
          <a:p>
            <a:pPr marL="457200" lvl="1" indent="0">
              <a:buNone/>
            </a:pPr>
            <a:endParaRPr lang="en-US" altLang="en-US" sz="1600" dirty="0" smtClean="0"/>
          </a:p>
        </p:txBody>
      </p:sp>
      <p:sp>
        <p:nvSpPr>
          <p:cNvPr id="14" name="Rectangle 35"/>
          <p:cNvSpPr>
            <a:spLocks noChangeArrowheads="1"/>
          </p:cNvSpPr>
          <p:nvPr/>
        </p:nvSpPr>
        <p:spPr bwMode="auto">
          <a:xfrm>
            <a:off x="355984" y="3352800"/>
            <a:ext cx="3248025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PM1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11ad </a:t>
            </a:r>
            <a:r>
              <a:rPr lang="en-US" altLang="en-US" sz="1600" dirty="0" smtClean="0"/>
              <a:t>comment </a:t>
            </a:r>
            <a:r>
              <a:rPr lang="en-US" altLang="en-US" sz="1600" dirty="0"/>
              <a:t>resolution, </a:t>
            </a:r>
            <a:r>
              <a:rPr lang="en-US" altLang="en-US" sz="1600" dirty="0" smtClean="0"/>
              <a:t>11-15-538</a:t>
            </a:r>
            <a:r>
              <a:rPr lang="en-US" altLang="en-US" sz="1600" dirty="0" smtClean="0"/>
              <a:t/>
            </a:r>
            <a:br>
              <a:rPr lang="en-US" altLang="en-US" sz="1600" dirty="0" smtClean="0"/>
            </a:br>
            <a:endParaRPr lang="en-US" altLang="en-US" sz="1600" dirty="0" smtClean="0"/>
          </a:p>
        </p:txBody>
      </p:sp>
      <p:sp>
        <p:nvSpPr>
          <p:cNvPr id="15" name="Rectangle 35"/>
          <p:cNvSpPr>
            <a:spLocks noChangeArrowheads="1"/>
          </p:cNvSpPr>
          <p:nvPr/>
        </p:nvSpPr>
        <p:spPr bwMode="auto">
          <a:xfrm>
            <a:off x="4752532" y="1371600"/>
            <a:ext cx="4219132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PM1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Motions: </a:t>
            </a:r>
            <a:r>
              <a:rPr lang="en-US" altLang="en-US" sz="1600" dirty="0" err="1" smtClean="0"/>
              <a:t>Editorialsspeculativelyedited</a:t>
            </a:r>
            <a:r>
              <a:rPr lang="en-US" altLang="en-US" sz="1600" dirty="0" smtClean="0"/>
              <a:t>, MAC, GEN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 – Location </a:t>
            </a:r>
            <a:r>
              <a:rPr lang="en-US" altLang="en-US" sz="1600" dirty="0" smtClean="0"/>
              <a:t>CIDs </a:t>
            </a:r>
            <a:endParaRPr lang="en-US" altLang="en-US" sz="1600" dirty="0" smtClean="0"/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4752532" y="2514600"/>
            <a:ext cx="3934268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11-15-0516 Graham Smith CCA 11b</a:t>
            </a:r>
          </a:p>
          <a:p>
            <a:pPr lvl="1"/>
            <a:r>
              <a:rPr lang="en-US" altLang="en-US" sz="1600" dirty="0" smtClean="0"/>
              <a:t>Comment </a:t>
            </a:r>
            <a:r>
              <a:rPr lang="en-US" altLang="en-US" sz="1600" dirty="0" smtClean="0"/>
              <a:t>resolution – CIDs 5959, 5960 Matt Fischer 11-15-653, 11-15-654</a:t>
            </a:r>
          </a:p>
          <a:p>
            <a:pPr lvl="1"/>
            <a:endParaRPr lang="en-US" alt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614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614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36470C5-5E19-4BAF-ABCF-BFE882D72B5A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5125" name="Rectangle 2"/>
          <p:cNvSpPr>
            <a:spLocks noChangeArrowheads="1"/>
          </p:cNvSpPr>
          <p:nvPr/>
        </p:nvSpPr>
        <p:spPr bwMode="auto">
          <a:xfrm>
            <a:off x="685800" y="-228600"/>
            <a:ext cx="7772400" cy="106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en-GB" altLang="en-US" sz="2800" u="sng">
              <a:solidFill>
                <a:schemeClr val="tx2"/>
              </a:solidFill>
            </a:endParaRPr>
          </a:p>
        </p:txBody>
      </p:sp>
      <p:sp>
        <p:nvSpPr>
          <p:cNvPr id="5126" name="Rectangle 3"/>
          <p:cNvSpPr>
            <a:spLocks noChangeArrowheads="1"/>
          </p:cNvSpPr>
          <p:nvPr/>
        </p:nvSpPr>
        <p:spPr bwMode="auto">
          <a:xfrm>
            <a:off x="381000" y="838200"/>
            <a:ext cx="8458200" cy="556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233363" indent="-180975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endParaRPr lang="en-GB" altLang="en-US" sz="1400"/>
          </a:p>
        </p:txBody>
      </p:sp>
      <p:sp>
        <p:nvSpPr>
          <p:cNvPr id="5127" name="Rectangle 4"/>
          <p:cNvSpPr>
            <a:spLocks noGrp="1" noChangeArrowheads="1"/>
          </p:cNvSpPr>
          <p:nvPr>
            <p:ph type="title"/>
          </p:nvPr>
        </p:nvSpPr>
        <p:spPr>
          <a:xfrm>
            <a:off x="152400" y="609600"/>
            <a:ext cx="7772400" cy="1066800"/>
          </a:xfrm>
        </p:spPr>
        <p:txBody>
          <a:bodyPr/>
          <a:lstStyle/>
          <a:p>
            <a:r>
              <a:rPr lang="en-US" altLang="en-US" sz="2800" smtClean="0"/>
              <a:t>TGmc – </a:t>
            </a:r>
            <a:r>
              <a:rPr lang="en-US" altLang="en-US" smtClean="0"/>
              <a:t>Monday PM1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5128" name="Rectangle 5"/>
          <p:cNvSpPr>
            <a:spLocks noChangeArrowheads="1"/>
          </p:cNvSpPr>
          <p:nvPr/>
        </p:nvSpPr>
        <p:spPr bwMode="auto">
          <a:xfrm>
            <a:off x="381000" y="1852613"/>
            <a:ext cx="8077200" cy="172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Call Meeting to Order </a:t>
            </a:r>
          </a:p>
          <a:p>
            <a:pPr>
              <a:lnSpc>
                <a:spcPct val="80000"/>
              </a:lnSpc>
              <a:spcAft>
                <a:spcPct val="30000"/>
              </a:spcAft>
            </a:pPr>
            <a:r>
              <a:rPr lang="en-US" altLang="en-US" sz="1800" b="0" dirty="0"/>
              <a:t>  Policies and Procedures, Attendance reminder</a:t>
            </a:r>
          </a:p>
          <a:p>
            <a:pPr lvl="1">
              <a:lnSpc>
                <a:spcPct val="80000"/>
              </a:lnSpc>
              <a:spcAft>
                <a:spcPct val="30000"/>
              </a:spcAft>
              <a:buFontTx/>
              <a:buChar char="•"/>
            </a:pPr>
            <a:r>
              <a:rPr lang="en-US" altLang="en-US" sz="1800" dirty="0"/>
              <a:t> **IEEE Patent Policy </a:t>
            </a:r>
            <a:r>
              <a:rPr lang="en-US" altLang="en-US" sz="1800" dirty="0">
                <a:hlinkClick r:id="rId3"/>
              </a:rPr>
              <a:t>http://standards.ieee.org/board/pat/pat-slideset.ppt</a:t>
            </a:r>
            <a:r>
              <a:rPr lang="en-US" altLang="en-US" sz="1800" dirty="0"/>
              <a:t>	</a:t>
            </a:r>
          </a:p>
          <a:p>
            <a:pPr lvl="2">
              <a:lnSpc>
                <a:spcPct val="80000"/>
              </a:lnSpc>
              <a:spcAft>
                <a:spcPct val="30000"/>
              </a:spcAft>
            </a:pPr>
            <a:r>
              <a:rPr lang="en-US" altLang="en-US" dirty="0"/>
              <a:t> Are there any patent claim(s)/patent application claim(s) and/or the holder of patent claim(s)/patent application claim(s) that the participant believes may be essential for the use of that standard? Minute any responses that were given, specifically the patent claim(s)/patent application claim(s) and/or the holder of the patent claim(s)/patent application claim(s) that were identified (if any) and by whom.</a:t>
            </a:r>
            <a:endParaRPr lang="en-US" altLang="en-US" sz="1800" dirty="0"/>
          </a:p>
        </p:txBody>
      </p:sp>
      <p:sp>
        <p:nvSpPr>
          <p:cNvPr id="5129" name="Text Box 6"/>
          <p:cNvSpPr txBox="1">
            <a:spLocks noChangeArrowheads="1"/>
          </p:cNvSpPr>
          <p:nvPr/>
        </p:nvSpPr>
        <p:spPr bwMode="auto">
          <a:xfrm>
            <a:off x="517525" y="5989638"/>
            <a:ext cx="2382838" cy="639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 type="none" w="sm" len="sm"/>
                <a:tailEnd type="none" w="sm" len="sm"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 Read slide deck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*** Note especially items #7 &amp; #11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1200" b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717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717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AC17A76A-C091-475B-95FE-E64D9C972BC7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6149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7772400" cy="5334000"/>
          </a:xfrm>
        </p:spPr>
        <p:txBody>
          <a:bodyPr/>
          <a:lstStyle/>
          <a:p>
            <a:pPr>
              <a:lnSpc>
                <a:spcPct val="80000"/>
              </a:lnSpc>
              <a:defRPr/>
            </a:pPr>
            <a:r>
              <a:rPr lang="en-US" altLang="en-US" dirty="0" smtClean="0"/>
              <a:t>Please review the documents at the following links: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Patent Policy: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3" tooltip="http://standards.ieee.org/board/pat/pat-slideset.ppt"/>
              </a:rPr>
              <a:t>http://standards.ieee.org/board/pat/pat-slideset.ppt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Patent FAQ: 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4" tooltip="http://standards.ieee.org/board/pat/faq.pdf"/>
              </a:rPr>
              <a:t>http://standards.ieee.org/board/pat/faq.pdf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Letter of Assurance Form: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5" tooltip="http://standards.ieee.org/board/pat/loa.pdf"/>
              </a:rPr>
              <a:t>http://standards.ieee.org/board/pat/loa.pdf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Affiliation FAQ: </a:t>
            </a:r>
            <a:r>
              <a:rPr lang="en-US" altLang="en-US" sz="1600" dirty="0" smtClean="0">
                <a:hlinkClick r:id="rId6" tooltip="http://standards.ieee.org/faqs/affiliationFAQ.html"/>
              </a:rPr>
              <a:t>http://standards.ieee.org/faqs/affiliationFAQ.html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Anti-Trust FAQ: </a:t>
            </a:r>
            <a:r>
              <a:rPr lang="en-US" altLang="en-US" sz="1600" dirty="0" smtClean="0">
                <a:hlinkClick r:id="rId7" tooltip="http://standards.ieee.org/resources/antitrust-guidelines.pdf"/>
              </a:rPr>
              <a:t>http://standards.ieee.org/resources/antitrust-guidelines.pdf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Ethics:</a:t>
            </a:r>
            <a:r>
              <a:rPr lang="en-US" altLang="en-US" sz="1600" dirty="0" smtClean="0"/>
              <a:t> </a:t>
            </a:r>
            <a:r>
              <a:rPr lang="en-US" altLang="en-US" sz="1600" dirty="0" smtClean="0">
                <a:hlinkClick r:id="rId8" tooltip="http://www.ieee.org/portal/cms_docs/about/CoE_poster.pdf"/>
              </a:rPr>
              <a:t>http://www.ieee.org/portal/cms_docs/about/CoE_poster.pdf</a:t>
            </a:r>
            <a:endParaRPr lang="en-US" altLang="en-US" sz="1600" dirty="0" smtClean="0"/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P&amp;P: </a:t>
            </a:r>
            <a:r>
              <a:rPr lang="en-US" altLang="en-US" sz="1600" dirty="0" smtClean="0">
                <a:hlinkClick r:id="rId9"/>
              </a:rPr>
              <a:t>http://standards.ieee.org/board/aud/LMSC.pdf</a:t>
            </a:r>
            <a:r>
              <a:rPr lang="en-US" altLang="en-US" sz="1600" dirty="0" smtClean="0"/>
              <a:t>  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LMSC OM: </a:t>
            </a:r>
            <a:r>
              <a:rPr lang="en-US" altLang="en-US" sz="1600" dirty="0">
                <a:hlinkClick r:id="rId10"/>
              </a:rPr>
              <a:t>http://</a:t>
            </a:r>
            <a:r>
              <a:rPr lang="en-US" altLang="en-US" sz="1600" dirty="0" smtClean="0">
                <a:hlinkClick r:id="rId10"/>
              </a:rPr>
              <a:t>www.ieee802.org/PNP/approved/IEEE_802_OM_v16.pdf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802 WG P&amp;P: </a:t>
            </a:r>
            <a:r>
              <a:rPr lang="en-US" altLang="en-US" sz="1600" dirty="0">
                <a:hlinkClick r:id="rId11"/>
              </a:rPr>
              <a:t>http://</a:t>
            </a:r>
            <a:r>
              <a:rPr lang="en-US" altLang="en-US" sz="1600" dirty="0" smtClean="0">
                <a:hlinkClick r:id="rId11"/>
              </a:rPr>
              <a:t>www.ieee802.org/PNP/approved/IEEE_802_WG_PandP_v16.pdf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80000"/>
              </a:lnSpc>
              <a:defRPr/>
            </a:pPr>
            <a:r>
              <a:rPr lang="en-US" altLang="en-US" dirty="0" smtClean="0"/>
              <a:t>IEEE 802.11 WG OM: </a:t>
            </a:r>
            <a:r>
              <a:rPr lang="en-US" altLang="en-US" sz="1600" dirty="0">
                <a:hlinkClick r:id="rId12"/>
              </a:rPr>
              <a:t>https://</a:t>
            </a:r>
            <a:r>
              <a:rPr lang="en-US" altLang="en-US" sz="1600" dirty="0" smtClean="0">
                <a:hlinkClick r:id="rId12"/>
              </a:rPr>
              <a:t>mentor.ieee.org/802.11/dcn/14/11-14-0629-10-0000-802-11-operations-manual.docx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80000"/>
              </a:lnSpc>
              <a:defRPr/>
            </a:pPr>
            <a:endParaRPr lang="en-US" altLang="en-US" sz="1600" dirty="0"/>
          </a:p>
          <a:p>
            <a:pPr lvl="1">
              <a:lnSpc>
                <a:spcPct val="80000"/>
              </a:lnSpc>
              <a:defRPr/>
            </a:pPr>
            <a:endParaRPr lang="en-US" altLang="en-US" sz="1600" dirty="0" smtClean="0"/>
          </a:p>
          <a:p>
            <a:pPr marL="457200" lvl="1" indent="0">
              <a:lnSpc>
                <a:spcPct val="80000"/>
              </a:lnSpc>
              <a:buFontTx/>
              <a:buNone/>
              <a:defRPr/>
            </a:pPr>
            <a:r>
              <a:rPr lang="en-US" altLang="en-US" sz="1600" dirty="0" smtClean="0"/>
              <a:t>From IEEE 802 Procedural document website: </a:t>
            </a:r>
            <a:r>
              <a:rPr lang="en-US" altLang="en-US" sz="1600" dirty="0" smtClean="0">
                <a:hlinkClick r:id="rId13"/>
              </a:rPr>
              <a:t>http</a:t>
            </a:r>
            <a:r>
              <a:rPr lang="en-US" altLang="en-US" sz="1600" dirty="0">
                <a:hlinkClick r:id="rId13"/>
              </a:rPr>
              <a:t>://</a:t>
            </a:r>
            <a:r>
              <a:rPr lang="en-US" altLang="en-US" sz="1600" dirty="0" smtClean="0">
                <a:hlinkClick r:id="rId13"/>
              </a:rPr>
              <a:t>www.ieee802.org/devdocs.shtml</a:t>
            </a:r>
            <a:r>
              <a:rPr lang="en-US" altLang="en-US" sz="1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819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819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E561B01-4F0C-4DBD-8C25-C78BA8CFE8DF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7174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Logistics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7175" name="Rectangle 3"/>
          <p:cNvSpPr>
            <a:spLocks noGrp="1" noChangeArrowheads="1"/>
          </p:cNvSpPr>
          <p:nvPr>
            <p:ph type="body" idx="4294967295"/>
          </p:nvPr>
        </p:nvSpPr>
        <p:spPr/>
        <p:txBody>
          <a:bodyPr/>
          <a:lstStyle/>
          <a:p>
            <a:pPr algn="just"/>
            <a:r>
              <a:rPr lang="en-US" altLang="en-US" dirty="0" smtClean="0"/>
              <a:t>Attendance recording procedures</a:t>
            </a:r>
          </a:p>
          <a:p>
            <a:pPr lvl="1"/>
            <a:r>
              <a:rPr lang="en-US" altLang="en-US" dirty="0" smtClean="0">
                <a:hlinkClick r:id="rId3"/>
              </a:rPr>
              <a:t>https://imat.ieee.org</a:t>
            </a:r>
            <a:r>
              <a:rPr lang="en-US" altLang="en-US" dirty="0" smtClean="0"/>
              <a:t> </a:t>
            </a:r>
            <a:endParaRPr lang="en-US" altLang="en-US" sz="1800" dirty="0" smtClean="0"/>
          </a:p>
          <a:p>
            <a:pPr lvl="1"/>
            <a:r>
              <a:rPr lang="en-US" altLang="en-US" dirty="0" smtClean="0"/>
              <a:t>Must register before logging attendance</a:t>
            </a:r>
          </a:p>
          <a:p>
            <a:pPr lvl="1"/>
            <a:r>
              <a:rPr lang="en-US" altLang="en-US" dirty="0" smtClean="0"/>
              <a:t>Must log attendance during each 2 hour session</a:t>
            </a:r>
          </a:p>
          <a:p>
            <a:r>
              <a:rPr lang="en-US" altLang="en-US" dirty="0" smtClean="0"/>
              <a:t>Documentation</a:t>
            </a:r>
          </a:p>
          <a:p>
            <a:pPr lvl="1"/>
            <a:r>
              <a:rPr lang="en-US" altLang="en-US" dirty="0" smtClean="0">
                <a:hlinkClick r:id="rId4"/>
              </a:rPr>
              <a:t>http://mentor.ieee.org</a:t>
            </a:r>
            <a:endParaRPr lang="en-US" altLang="en-US" dirty="0" smtClean="0"/>
          </a:p>
          <a:p>
            <a:pPr lvl="1"/>
            <a:r>
              <a:rPr lang="en-US" altLang="en-US" dirty="0" smtClean="0"/>
              <a:t>Use “</a:t>
            </a:r>
            <a:r>
              <a:rPr lang="en-US" altLang="en-US" dirty="0" err="1" smtClean="0"/>
              <a:t>TGm</a:t>
            </a:r>
            <a:r>
              <a:rPr lang="en-US" altLang="en-US" dirty="0" smtClean="0"/>
              <a:t>” for documents relating to the Revision PAR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77724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Operate as the Ballot Resolution Group for P802.11-REVmc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Vancouver minutes: 11-15-0523 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>
                <a:hlinkClick r:id="rId3"/>
              </a:rPr>
              <a:t>https</a:t>
            </a:r>
            <a:r>
              <a:rPr lang="en-US" altLang="en-US" dirty="0">
                <a:hlinkClick r:id="rId3"/>
              </a:rPr>
              <a:t>://</a:t>
            </a:r>
            <a:r>
              <a:rPr lang="en-US" altLang="en-US" dirty="0" smtClean="0">
                <a:hlinkClick r:id="rId3"/>
              </a:rPr>
              <a:t>mentor.ieee.org/802.11/dcn/15/11-15-0771-00-000m-revmc-brc-telecon-minutes-june-26.docx</a:t>
            </a:r>
            <a:endParaRPr lang="en-US" altLang="en-US" dirty="0" smtClean="0"/>
          </a:p>
          <a:p>
            <a:pPr lvl="1">
              <a:lnSpc>
                <a:spcPct val="90000"/>
              </a:lnSpc>
            </a:pPr>
            <a:r>
              <a:rPr lang="en-US" altLang="en-US" dirty="0">
                <a:hlinkClick r:id="rId4"/>
              </a:rPr>
              <a:t>https://</a:t>
            </a:r>
            <a:r>
              <a:rPr lang="en-US" altLang="en-US" dirty="0" smtClean="0">
                <a:hlinkClick r:id="rId4"/>
              </a:rPr>
              <a:t>mentor.ieee.org/802.11/dcn/15/11-15-0739-02-000m-revmc-brc-telecon-minutes-may-june.docx</a:t>
            </a:r>
            <a:r>
              <a:rPr lang="en-US" altLang="en-US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dirty="0">
                <a:hlinkClick r:id="rId5"/>
              </a:rPr>
              <a:t>https://</a:t>
            </a:r>
            <a:r>
              <a:rPr lang="en-US" altLang="en-US" dirty="0" smtClean="0">
                <a:hlinkClick r:id="rId5"/>
              </a:rPr>
              <a:t>mentor.ieee.org/802.11/dcn/15/11-15-0742-01-000m-revmc-brc-minutes-for-june-portland.docx</a:t>
            </a:r>
            <a:endParaRPr lang="en-US" altLang="en-US" dirty="0" smtClean="0"/>
          </a:p>
          <a:p>
            <a:pPr>
              <a:lnSpc>
                <a:spcPct val="90000"/>
              </a:lnSpc>
            </a:pPr>
            <a:r>
              <a:rPr lang="en-US" altLang="en-US" dirty="0" smtClean="0"/>
              <a:t> </a:t>
            </a: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/>
              <a:t>Editor report: </a:t>
            </a:r>
            <a:r>
              <a:rPr lang="en-US" altLang="en-US" dirty="0">
                <a:hlinkClick r:id="rId6"/>
              </a:rPr>
              <a:t>https://</a:t>
            </a:r>
            <a:r>
              <a:rPr lang="en-US" altLang="en-US" dirty="0" smtClean="0">
                <a:hlinkClick r:id="rId6"/>
              </a:rPr>
              <a:t>mentor.ieee.org/802.11/dcn/13/11-13-0095-22-000m-editor-reports.ppt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WG </a:t>
            </a:r>
            <a:r>
              <a:rPr lang="en-US" dirty="0"/>
              <a:t>chair has delegated </a:t>
            </a:r>
            <a:r>
              <a:rPr lang="en-US" dirty="0" smtClean="0"/>
              <a:t>BRC </a:t>
            </a:r>
            <a:r>
              <a:rPr lang="en-US" altLang="en-US" dirty="0"/>
              <a:t>Ballot Resolution </a:t>
            </a:r>
            <a:r>
              <a:rPr lang="en-US" altLang="en-US" dirty="0" smtClean="0"/>
              <a:t>Committee </a:t>
            </a:r>
            <a:r>
              <a:rPr lang="en-US" dirty="0" smtClean="0"/>
              <a:t>responsibility </a:t>
            </a:r>
            <a:r>
              <a:rPr lang="en-US" dirty="0"/>
              <a:t>to </a:t>
            </a:r>
            <a:r>
              <a:rPr lang="en-US" dirty="0" err="1" smtClean="0"/>
              <a:t>TGmc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www.ieee802.org/11/email/stds-802-11/msg01475.html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“</a:t>
            </a:r>
            <a:r>
              <a:rPr lang="en-US" sz="2000" b="0" i="1" dirty="0" smtClean="0"/>
              <a:t>The </a:t>
            </a:r>
            <a:r>
              <a:rPr lang="en-US" sz="2000" b="0" i="1" dirty="0"/>
              <a:t>resolution of comments is delegated to </a:t>
            </a:r>
            <a:r>
              <a:rPr lang="en-US" sz="2000" b="0" i="1" dirty="0" err="1"/>
              <a:t>TGmc</a:t>
            </a:r>
            <a:r>
              <a:rPr lang="en-US" sz="2000" b="0" i="1" dirty="0"/>
              <a:t>, acting as a sponsor Ballot Resolution Committee (BRC):</a:t>
            </a:r>
          </a:p>
          <a:p>
            <a:pPr lvl="1"/>
            <a:r>
              <a:rPr lang="en-US" sz="1800" b="0" i="1" dirty="0" smtClean="0"/>
              <a:t>For </a:t>
            </a:r>
            <a:r>
              <a:rPr lang="en-US" sz="1800" b="0" i="1" dirty="0"/>
              <a:t>convenience, we will continue to use the term “</a:t>
            </a:r>
            <a:r>
              <a:rPr lang="en-US" sz="1800" b="0" i="1" dirty="0" err="1"/>
              <a:t>TGmc</a:t>
            </a:r>
            <a:r>
              <a:rPr lang="en-US" sz="1800" b="0" i="1" dirty="0"/>
              <a:t>” to represent this </a:t>
            </a:r>
            <a:r>
              <a:rPr lang="en-US" sz="1800" b="0" i="1" dirty="0" smtClean="0"/>
              <a:t>BRC</a:t>
            </a:r>
          </a:p>
          <a:p>
            <a:pPr lvl="1"/>
            <a:r>
              <a:rPr lang="en-US" sz="1800" b="0" i="1" dirty="0" smtClean="0"/>
              <a:t>Any </a:t>
            </a:r>
            <a:r>
              <a:rPr lang="en-US" sz="1800" b="0" i="1" dirty="0"/>
              <a:t>voting member of 802.11 can vote at </a:t>
            </a:r>
            <a:r>
              <a:rPr lang="en-US" sz="1800" b="0" i="1" dirty="0" err="1"/>
              <a:t>TGmc</a:t>
            </a:r>
            <a:r>
              <a:rPr lang="en-US" sz="1800" b="0" i="1" dirty="0"/>
              <a:t> </a:t>
            </a:r>
            <a:r>
              <a:rPr lang="en-US" sz="1800" b="0" i="1" dirty="0" smtClean="0"/>
              <a:t>meetings</a:t>
            </a:r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can consider motions (e.g. comment resolution,  other changes to the draft, to recirculate) in any of its meetings – including </a:t>
            </a:r>
            <a:r>
              <a:rPr lang="en-US" sz="1800" b="0" i="1" dirty="0" err="1" smtClean="0"/>
              <a:t>telecons</a:t>
            </a:r>
            <a:endParaRPr lang="en-US" sz="1800" i="1" dirty="0" smtClean="0"/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will meet during 802.11 F2F meetings</a:t>
            </a:r>
          </a:p>
          <a:p>
            <a:pPr lvl="1"/>
            <a:endParaRPr lang="en-US" sz="1800" b="0" i="1" dirty="0"/>
          </a:p>
          <a:p>
            <a:pPr lvl="1"/>
            <a:r>
              <a:rPr lang="en-US" sz="1800" b="0" i="1" dirty="0"/>
              <a:t>Ultimately the WG is required to approve any request to the executive committee to move </a:t>
            </a:r>
            <a:r>
              <a:rPr lang="en-US" sz="1800" b="0" i="1" dirty="0" smtClean="0"/>
              <a:t>the project </a:t>
            </a:r>
            <a:r>
              <a:rPr lang="en-US" sz="1800" b="0" i="1" dirty="0"/>
              <a:t>to the standards board for approval</a:t>
            </a:r>
            <a:r>
              <a:rPr lang="en-US" sz="1800" b="0" i="1" dirty="0" smtClean="0"/>
              <a:t>.”</a:t>
            </a:r>
            <a:endParaRPr lang="en-US" sz="1800" b="0" i="1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1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smtClean="0"/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HP-Aruba Networks</a:t>
            </a:r>
            <a:endParaRPr lang="en-US" smtClean="0"/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>
                <a:solidFill>
                  <a:srgbClr val="006600"/>
                </a:solidFill>
              </a:rPr>
              <a:t>NesCom</a:t>
            </a:r>
            <a:r>
              <a:rPr lang="en-US" altLang="en-US" sz="2000" dirty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2015 – D4.0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Form Sponsor Pool:  Open Dec 15th or so, close Feb 20, 2015 –good for 6 months (end of July 2015)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EC conditional </a:t>
            </a:r>
            <a:r>
              <a:rPr lang="en-US" altLang="en-US" sz="2000" dirty="0">
                <a:solidFill>
                  <a:srgbClr val="006600"/>
                </a:solidFill>
              </a:rPr>
              <a:t>SB approval March </a:t>
            </a:r>
            <a:r>
              <a:rPr lang="en-US" altLang="en-US" sz="2000" dirty="0" smtClean="0">
                <a:solidFill>
                  <a:srgbClr val="006600"/>
                </a:solidFill>
              </a:rPr>
              <a:t>2015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August 19-21 Cambridge UK meeting planned 2015; 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Targeting September 2015 SB recirculation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Nov 2015/</a:t>
            </a:r>
            <a:r>
              <a:rPr lang="en-US" altLang="en-US" sz="2000" dirty="0" smtClean="0">
                <a:solidFill>
                  <a:schemeClr val="accent6"/>
                </a:solidFill>
              </a:rPr>
              <a:t>Jan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/>
              <a:t>March 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 – </a:t>
            </a:r>
            <a:r>
              <a:rPr lang="en-US" altLang="en-US" sz="2000" dirty="0">
                <a:solidFill>
                  <a:schemeClr val="accent2"/>
                </a:solidFill>
              </a:rPr>
              <a:t>move to June?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406617</TotalTime>
  <Words>942</Words>
  <Application>Microsoft Office PowerPoint</Application>
  <PresentationFormat>On-screen Show (4:3)</PresentationFormat>
  <Paragraphs>230</Paragraphs>
  <Slides>13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5" baseType="lpstr">
      <vt:lpstr>802-11-Submission</vt:lpstr>
      <vt:lpstr>Microsoft Word 97 - 2003 Document</vt:lpstr>
      <vt:lpstr>IEEE 802.11 TGmc July 2015 Agenda</vt:lpstr>
      <vt:lpstr>Abstract</vt:lpstr>
      <vt:lpstr>TGmc Agenda</vt:lpstr>
      <vt:lpstr>TGmc – Monday PM1 </vt:lpstr>
      <vt:lpstr>PowerPoint Presentation</vt:lpstr>
      <vt:lpstr>Logistics </vt:lpstr>
      <vt:lpstr>Monday PM1 (continued) </vt:lpstr>
      <vt:lpstr>Monday PM1 (continued) </vt:lpstr>
      <vt:lpstr>TGmc Plan of Record - modified</vt:lpstr>
      <vt:lpstr>Motion </vt:lpstr>
      <vt:lpstr>Motion  - Authorize TGmc BRC meeting</vt:lpstr>
      <vt:lpstr>July - September Meeting Planning</vt:lpstr>
      <vt:lpstr>References</vt:lpstr>
    </vt:vector>
  </TitlesOfParts>
  <Company>Aruba Networks, a subsidiary of 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2160</cp:revision>
  <cp:lastPrinted>1998-02-10T13:28:06Z</cp:lastPrinted>
  <dcterms:created xsi:type="dcterms:W3CDTF">2005-01-04T21:26:55Z</dcterms:created>
  <dcterms:modified xsi:type="dcterms:W3CDTF">2015-07-12T03:19:13Z</dcterms:modified>
</cp:coreProperties>
</file>