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84" r:id="rId4"/>
    <p:sldId id="289" r:id="rId5"/>
    <p:sldId id="297" r:id="rId6"/>
    <p:sldId id="298" r:id="rId7"/>
    <p:sldId id="260" r:id="rId8"/>
    <p:sldId id="300" r:id="rId9"/>
    <p:sldId id="258" r:id="rId10"/>
    <p:sldId id="259" r:id="rId11"/>
    <p:sldId id="286" r:id="rId12"/>
    <p:sldId id="287" r:id="rId13"/>
    <p:sldId id="262" r:id="rId14"/>
    <p:sldId id="263" r:id="rId15"/>
    <p:sldId id="295" r:id="rId16"/>
    <p:sldId id="296" r:id="rId17"/>
    <p:sldId id="264" r:id="rId18"/>
    <p:sldId id="265" r:id="rId19"/>
    <p:sldId id="290" r:id="rId20"/>
    <p:sldId id="291" r:id="rId21"/>
    <p:sldId id="272" r:id="rId22"/>
    <p:sldId id="293" r:id="rId23"/>
    <p:sldId id="294" r:id="rId24"/>
    <p:sldId id="299" r:id="rId25"/>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855" autoAdjust="0"/>
    <p:restoredTop sz="93728" autoAdjust="0"/>
  </p:normalViewPr>
  <p:slideViewPr>
    <p:cSldViewPr>
      <p:cViewPr>
        <p:scale>
          <a:sx n="100" d="100"/>
          <a:sy n="100" d="100"/>
        </p:scale>
        <p:origin x="-492" y="-7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xmlns=""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p14="http://schemas.microsoft.com/office/powerpoint/2010/main" xmlns=""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May, </a:t>
            </a:r>
            <a:r>
              <a:rPr lang="en-US" sz="1800" b="1" i="0" u="none" strike="noStrike" cap="none" baseline="0" dirty="0" smtClean="0">
                <a:solidFill>
                  <a:schemeClr val="dk1"/>
                </a:solidFill>
                <a:latin typeface="Times New Roman"/>
                <a:ea typeface="Times New Roman"/>
                <a:cs typeface="Times New Roman"/>
                <a:sym typeface="Times New Roman"/>
              </a:rPr>
              <a:t>2015                                                                </a:t>
            </a:r>
            <a:r>
              <a:rPr lang="en-US" sz="1800" b="1" i="0" u="none" strike="noStrike" cap="none" baseline="0" dirty="0" smtClean="0">
                <a:solidFill>
                  <a:schemeClr val="dk1"/>
                </a:solidFill>
                <a:latin typeface="Times New Roman"/>
                <a:ea typeface="Times New Roman"/>
                <a:cs typeface="Times New Roman"/>
                <a:sym typeface="Times New Roman"/>
              </a:rPr>
              <a:t>doc.: IEEE 802.11-2015/0625r0</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3.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7.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7" Type="http://schemas.openxmlformats.org/officeDocument/2006/relationships/hyperlink" Target="http://cbnl.com/sites/all/files/userfiles/files/Examining%20small%20cell%20backhaul%20requirements%20webinar%2015%20Feb%20201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2015-5</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xmlns="" val="2742469584"/>
              </p:ext>
            </p:extLst>
          </p:nvPr>
        </p:nvGraphicFramePr>
        <p:xfrm>
          <a:off x="400050" y="2352675"/>
          <a:ext cx="7829550" cy="3971925"/>
        </p:xfrm>
        <a:graphic>
          <a:graphicData uri="http://schemas.openxmlformats.org/presentationml/2006/ole">
            <p:oleObj spid="_x0000_s2053" name="Document" r:id="rId4" imgW="8242501" imgH="4193210" progId="Word.Document.8">
              <p:embed/>
            </p:oleObj>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a:t>
            </a:r>
            <a:r>
              <a:rPr lang="en-US" sz="1400" b="0" i="0" u="none" strike="noStrike" cap="none" baseline="0" dirty="0" err="1" smtClean="0">
                <a:latin typeface="Arial"/>
                <a:ea typeface="Arial"/>
                <a:cs typeface="Arial"/>
                <a:sym typeface="Arial"/>
              </a:rPr>
              <a:t>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a:t>
            </a:r>
            <a:r>
              <a:rPr kumimoji="0" lang="en-US" sz="1600" b="1" kern="0" dirty="0" err="1" smtClean="0">
                <a:solidFill>
                  <a:schemeClr val="tx1"/>
                </a:solidFill>
                <a:latin typeface="+mn-lt"/>
                <a:ea typeface="Times New Roman"/>
                <a:cs typeface="Times New Roman"/>
                <a:sym typeface="Times New Roman"/>
              </a:rPr>
              <a:t>Gbps</a:t>
            </a:r>
            <a:r>
              <a:rPr kumimoji="0" lang="en-US" sz="1600" b="1" kern="0" dirty="0" smtClean="0">
                <a:solidFill>
                  <a:schemeClr val="tx1"/>
                </a:solidFill>
                <a:latin typeface="+mn-lt"/>
                <a:ea typeface="Times New Roman"/>
                <a:cs typeface="Times New Roman"/>
                <a:sym typeface="Times New Roman"/>
              </a:rPr>
              <a:t>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xmlns=""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xmlns=""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xmlns=""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with Single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a:t>
            </a:r>
            <a:r>
              <a:rPr lang="en-US"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4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11ay APs forms a  P2P/P2MP wireless outdoor backhaul connectivity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a:t>
            </a:r>
            <a:r>
              <a:rPr lang="en-US" sz="1400" b="0" i="0" u="none" strike="noStrike" cap="none" baseline="0" dirty="0" smtClean="0">
                <a:solidFill>
                  <a:schemeClr val="dk1"/>
                </a:solidFill>
                <a:latin typeface="Arial"/>
                <a:ea typeface="Arial"/>
                <a:cs typeface="Arial"/>
                <a:sym typeface="Arial"/>
              </a:rPr>
              <a:t>access networks, inter</a:t>
            </a:r>
            <a:r>
              <a:rPr lang="en-US" sz="1400" b="0" i="0" u="none" strike="noStrike" cap="none" dirty="0" smtClean="0">
                <a:solidFill>
                  <a:schemeClr val="dk1"/>
                </a:solidFill>
                <a:latin typeface="Arial"/>
                <a:ea typeface="Arial"/>
                <a:cs typeface="Arial"/>
                <a:sym typeface="Arial"/>
              </a:rPr>
              <a:t> buildings or so.</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link aggregation, High reliability </a:t>
            </a:r>
            <a:r>
              <a:rPr lang="en-US" sz="1400" b="0" i="0" u="none" strike="noStrike" cap="none" baseline="0" dirty="0" smtClean="0">
                <a:solidFill>
                  <a:srgbClr val="FF0000"/>
                </a:solidFill>
                <a:latin typeface="Arial"/>
                <a:ea typeface="Arial"/>
                <a:cs typeface="Arial"/>
                <a:sym typeface="Arial"/>
              </a:rPr>
              <a:t>and </a:t>
            </a:r>
            <a:r>
              <a:rPr lang="en-US" dirty="0" smtClean="0">
                <a:solidFill>
                  <a:srgbClr val="FF0000"/>
                </a:solidFill>
              </a:rPr>
              <a:t>availability (99.99%) </a:t>
            </a:r>
          </a:p>
          <a:p>
            <a:pPr lvl="0">
              <a:buSzPct val="25000"/>
            </a:pPr>
            <a:endParaRPr lang="en-US" sz="1400" b="0" i="0" u="none" strike="noStrike" cap="none" baseline="0" dirty="0" smtClean="0">
              <a:solidFill>
                <a:srgbClr val="000000"/>
              </a:solidFill>
              <a:latin typeface="Arial"/>
              <a:ea typeface="Arial"/>
              <a:cs typeface="Arial"/>
              <a:sym typeface="Arial"/>
            </a:endParaRPr>
          </a:p>
          <a:p>
            <a:pPr lvl="0">
              <a:buSzPct val="25000"/>
            </a:pPr>
            <a:r>
              <a:rPr lang="en-US" dirty="0" smtClean="0">
                <a:solidFill>
                  <a:srgbClr val="FF0000"/>
                </a:solidFill>
              </a:rPr>
              <a:t>High requirements for </a:t>
            </a:r>
            <a:r>
              <a:rPr lang="en-US" dirty="0" err="1" smtClean="0">
                <a:solidFill>
                  <a:srgbClr val="FF0000"/>
                </a:solidFill>
              </a:rPr>
              <a:t>QoS</a:t>
            </a:r>
            <a:r>
              <a:rPr lang="en-US" dirty="0" smtClean="0">
                <a:solidFill>
                  <a:srgbClr val="FF0000"/>
                </a:solidFill>
              </a:rPr>
              <a:t>/</a:t>
            </a:r>
            <a:r>
              <a:rPr lang="en-US" dirty="0" err="1" smtClean="0">
                <a:solidFill>
                  <a:srgbClr val="FF0000"/>
                </a:solidFill>
              </a:rPr>
              <a:t>QoE</a:t>
            </a:r>
            <a:r>
              <a:rPr lang="en-US" dirty="0" smtClean="0">
                <a:solidFill>
                  <a:srgbClr val="FF0000"/>
                </a:solidFill>
              </a:rPr>
              <a:t> [9]</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LOS.  Distance </a:t>
            </a:r>
            <a:r>
              <a:rPr lang="en-US" sz="1400" b="0" i="0" u="none" strike="noStrike" cap="none" baseline="0" dirty="0" smtClean="0">
                <a:solidFill>
                  <a:schemeClr val="dk1"/>
                </a:solidFill>
                <a:latin typeface="Arial"/>
                <a:ea typeface="Arial"/>
                <a:cs typeface="Arial"/>
                <a:sym typeface="Arial"/>
              </a:rPr>
              <a:t>is &lt;1000m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a:t>
            </a:r>
            <a:r>
              <a:rPr lang="en-US" sz="2400" b="1" dirty="0" smtClean="0">
                <a:solidFill>
                  <a:schemeClr val="dk2"/>
                </a:solidFill>
                <a:latin typeface="Times New Roman"/>
                <a:ea typeface="Times New Roman"/>
                <a:cs typeface="Times New Roman"/>
                <a:sym typeface="Times New Roman"/>
              </a:rPr>
              <a:t>S</a:t>
            </a:r>
            <a:r>
              <a:rPr lang="en-US" sz="2400" b="1" i="0" u="none" strike="noStrike" cap="none" baseline="0" dirty="0" smtClean="0">
                <a:solidFill>
                  <a:schemeClr val="dk2"/>
                </a:solidFill>
                <a:latin typeface="Times New Roman"/>
                <a:ea typeface="Times New Roman"/>
                <a:cs typeface="Times New Roman"/>
                <a:sym typeface="Times New Roman"/>
              </a:rPr>
              <a:t>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57199" y="1600200"/>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&gt;20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less than 1000m LOS @60Ghz </a:t>
            </a:r>
            <a:r>
              <a:rPr lang="en-US" sz="1600" b="1" i="0" u="none" strike="noStrike" cap="none" baseline="0" dirty="0">
                <a:solidFill>
                  <a:srgbClr val="FF0000"/>
                </a:solidFill>
                <a:latin typeface="Times New Roman"/>
                <a:ea typeface="Times New Roman"/>
                <a:cs typeface="Times New Roman"/>
                <a:sym typeface="Times New Roman"/>
              </a:rPr>
              <a:t>band </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Low </a:t>
            </a:r>
            <a:r>
              <a:rPr lang="en-US" sz="1600" b="1" i="0" u="none" strike="noStrike" cap="none" baseline="0" dirty="0">
                <a:solidFill>
                  <a:srgbClr val="FF0000"/>
                </a:solidFill>
                <a:latin typeface="Times New Roman"/>
                <a:ea typeface="Times New Roman"/>
                <a:cs typeface="Times New Roman"/>
                <a:sym typeface="Times New Roman"/>
              </a:rPr>
              <a:t>latency &lt; </a:t>
            </a:r>
            <a:r>
              <a:rPr lang="en-US" sz="1600" b="1" i="0" u="none" strike="noStrike" cap="none" baseline="0" dirty="0" smtClean="0">
                <a:solidFill>
                  <a:srgbClr val="FF0000"/>
                </a:solidFill>
                <a:latin typeface="Times New Roman"/>
                <a:ea typeface="Times New Roman"/>
                <a:cs typeface="Times New Roman"/>
                <a:sym typeface="Times New Roman"/>
              </a:rPr>
              <a:t>35ms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or 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644008" y="1700808"/>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9</a:t>
            </a:r>
            <a:r>
              <a:rPr lang="en-US" sz="2800" b="1" i="0" u="none" strike="noStrike" cap="none" baseline="0" dirty="0" smtClean="0">
                <a:solidFill>
                  <a:schemeClr val="dk2"/>
                </a:solidFill>
                <a:latin typeface="Times New Roman"/>
                <a:ea typeface="Times New Roman"/>
                <a:cs typeface="Times New Roman"/>
                <a:sym typeface="Times New Roman"/>
              </a:rPr>
              <a:t>: Wireless</a:t>
            </a:r>
            <a:r>
              <a:rPr lang="en-US" sz="2800" b="1" i="0" u="none" strike="noStrike" cap="none" dirty="0" smtClean="0">
                <a:solidFill>
                  <a:schemeClr val="dk2"/>
                </a:solidFill>
                <a:latin typeface="Times New Roman"/>
                <a:ea typeface="Times New Roman"/>
                <a:cs typeface="Times New Roman"/>
                <a:sym typeface="Times New Roman"/>
              </a:rPr>
              <a:t> Backhauling  with </a:t>
            </a:r>
            <a:r>
              <a:rPr lang="en-US" sz="2800" b="1" dirty="0" smtClean="0">
                <a:solidFill>
                  <a:schemeClr val="dk2"/>
                </a:solidFill>
                <a:latin typeface="Times New Roman"/>
                <a:ea typeface="Times New Roman"/>
                <a:cs typeface="Times New Roman"/>
                <a:sym typeface="Times New Roman"/>
              </a:rPr>
              <a:t>Multi-hop</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misalignment.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b="1" u="sng" dirty="0" smtClean="0">
                <a:solidFill>
                  <a:schemeClr val="dk1"/>
                </a:solidFill>
              </a:rPr>
              <a:t>Use Case:</a:t>
            </a:r>
          </a:p>
          <a:p>
            <a:pPr lvl="0">
              <a:buClr>
                <a:schemeClr val="dk1"/>
              </a:buClr>
              <a:buSzPct val="100000"/>
              <a:buFont typeface="Arial"/>
              <a:buAutoNum type="arabicPeriod"/>
            </a:pPr>
            <a:r>
              <a:rPr lang="en-US" dirty="0" smtClean="0">
                <a:solidFill>
                  <a:schemeClr val="dk1"/>
                </a:solidFill>
              </a:rPr>
              <a:t>   Alice fire up her laptop at the bus stop to download the latest UHD movie while waiting</a:t>
            </a:r>
          </a:p>
          <a:p>
            <a:pPr lvl="0">
              <a:buClr>
                <a:schemeClr val="dk1"/>
              </a:buClr>
              <a:buSzPct val="100000"/>
              <a:buFont typeface="Arial"/>
              <a:buAutoNum type="arabicPeriod"/>
            </a:pPr>
            <a:r>
              <a:rPr lang="en-US" dirty="0" smtClean="0">
                <a:solidFill>
                  <a:schemeClr val="dk1"/>
                </a:solidFill>
              </a:rPr>
              <a:t>  The bus stop mounted the 11ay AP and connected wirelessly to another 11ay Portal AP mounted on the outside curb light-pole.</a:t>
            </a:r>
          </a:p>
          <a:p>
            <a:pPr marL="0" marR="0" lvl="0" indent="0" algn="l" rtl="0">
              <a:spcBef>
                <a:spcPts val="0"/>
              </a:spcBef>
              <a:spcAft>
                <a:spcPts val="0"/>
              </a:spcAft>
              <a:buClr>
                <a:schemeClr val="dk1"/>
              </a:buClr>
              <a:buSzPct val="100000"/>
              <a:buFont typeface="Arial"/>
              <a:buAutoNum type="arabicPeriod"/>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11ay APs forms a  P2P/P2MP wireless out door backhaul connectivity. The topology of the network could allow the connectivity through multiple hops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inter-connect offices, data centers and many other IT applications.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000000"/>
                </a:solidFill>
                <a:latin typeface="Arial"/>
                <a:ea typeface="Arial"/>
                <a:cs typeface="Arial"/>
                <a:sym typeface="Arial"/>
              </a:rPr>
              <a:t>The data transfers at ~</a:t>
            </a:r>
            <a:r>
              <a:rPr lang="en-US" sz="1400" b="0" i="0" u="none" strike="noStrike" cap="none" baseline="0" dirty="0" smtClean="0">
                <a:solidFill>
                  <a:srgbClr val="000000"/>
                </a:solidFill>
                <a:latin typeface="Arial"/>
                <a:ea typeface="Arial"/>
                <a:cs typeface="Arial"/>
                <a:sym typeface="Arial"/>
              </a:rPr>
              <a:t>2</a:t>
            </a:r>
            <a:r>
              <a:rPr lang="en-US" sz="1400" b="0" i="0" u="none" strike="noStrike" cap="none"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Gbps</a:t>
            </a:r>
            <a:r>
              <a:rPr lang="en-US" sz="1400" b="0" i="0" u="none" strike="noStrike" cap="none" baseline="0" dirty="0" smtClean="0">
                <a:solidFill>
                  <a:srgbClr val="000000"/>
                </a:solidFill>
                <a:latin typeface="Arial"/>
                <a:ea typeface="Arial"/>
                <a:cs typeface="Arial"/>
                <a:sym typeface="Arial"/>
              </a:rPr>
              <a:t> with per link.</a:t>
            </a:r>
            <a:r>
              <a:rPr lang="en-US" sz="1400" b="0" i="0" u="none" strike="noStrike" cap="none" dirty="0" smtClean="0">
                <a:solidFill>
                  <a:srgbClr val="000000"/>
                </a:solidFill>
                <a:latin typeface="Arial"/>
                <a:ea typeface="Arial"/>
                <a:cs typeface="Arial"/>
                <a:sym typeface="Arial"/>
              </a:rPr>
              <a:t> </a:t>
            </a: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sz="1400" b="0" i="0" u="none" strike="noStrike" cap="none" baseline="0" dirty="0" smtClean="0">
                <a:solidFill>
                  <a:srgbClr val="FF0000"/>
                </a:solidFill>
                <a:latin typeface="Arial"/>
                <a:ea typeface="Arial"/>
                <a:cs typeface="Arial"/>
                <a:sym typeface="Arial"/>
              </a:rPr>
              <a:t>The</a:t>
            </a:r>
            <a:r>
              <a:rPr lang="en-US" sz="1400" b="0" i="0" u="none" strike="noStrike" cap="none" dirty="0" smtClean="0">
                <a:solidFill>
                  <a:srgbClr val="FF0000"/>
                </a:solidFill>
                <a:latin typeface="Arial"/>
                <a:ea typeface="Arial"/>
                <a:cs typeface="Arial"/>
                <a:sym typeface="Arial"/>
              </a:rPr>
              <a:t> maximum number of </a:t>
            </a:r>
            <a:r>
              <a:rPr lang="en-US" dirty="0" smtClean="0">
                <a:solidFill>
                  <a:srgbClr val="FF0000"/>
                </a:solidFill>
              </a:rPr>
              <a:t>hops</a:t>
            </a:r>
            <a:r>
              <a:rPr lang="en-US" sz="1400" b="0" i="0" u="none" strike="noStrike" cap="none" dirty="0" smtClean="0">
                <a:solidFill>
                  <a:srgbClr val="FF0000"/>
                </a:solidFill>
                <a:latin typeface="Arial"/>
                <a:ea typeface="Arial"/>
                <a:cs typeface="Arial"/>
                <a:sym typeface="Arial"/>
              </a:rPr>
              <a:t> should not exceed 5</a:t>
            </a:r>
            <a:endParaRPr lang="en-US" sz="140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SzPct val="25000"/>
              <a:buNone/>
            </a:pPr>
            <a:endParaRPr lang="en-US" dirty="0" smtClean="0"/>
          </a:p>
          <a:p>
            <a:pPr lvl="0">
              <a:buSzPct val="25000"/>
            </a:pPr>
            <a:r>
              <a:rPr lang="en-US" sz="1400" b="0" i="0" u="none" strike="noStrike" cap="none" baseline="0" dirty="0" smtClean="0">
                <a:solidFill>
                  <a:srgbClr val="000000"/>
                </a:solidFill>
                <a:latin typeface="Arial"/>
                <a:ea typeface="Arial"/>
                <a:cs typeface="Arial"/>
                <a:sym typeface="Arial"/>
              </a:rPr>
              <a:t>High </a:t>
            </a:r>
            <a:r>
              <a:rPr lang="en-US" sz="1400" b="0" i="0" u="none" strike="noStrike" cap="none" baseline="0" dirty="0">
                <a:solidFill>
                  <a:srgbClr val="000000"/>
                </a:solidFill>
                <a:latin typeface="Arial"/>
                <a:ea typeface="Arial"/>
                <a:cs typeface="Arial"/>
                <a:sym typeface="Arial"/>
              </a:rPr>
              <a:t>reliability </a:t>
            </a:r>
            <a:r>
              <a:rPr lang="en-US" sz="1400" b="0" i="0" u="none" strike="noStrike" cap="none" baseline="0" dirty="0" smtClean="0">
                <a:solidFill>
                  <a:srgbClr val="000000"/>
                </a:solidFill>
                <a:latin typeface="Arial"/>
                <a:ea typeface="Arial"/>
                <a:cs typeface="Arial"/>
                <a:sym typeface="Arial"/>
              </a:rPr>
              <a:t>and </a:t>
            </a:r>
            <a:r>
              <a:rPr lang="en-US" dirty="0" smtClean="0"/>
              <a:t>availability(99.99%) </a:t>
            </a:r>
            <a:endParaRPr lang="en-US" sz="1400" b="0" i="0" u="none" strike="noStrike" cap="none" baseline="0" dirty="0">
              <a:solidFill>
                <a:srgbClr val="00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a:t>
            </a:r>
            <a:r>
              <a:rPr lang="en-US" sz="1400" b="0" i="0" u="none" strike="noStrike" cap="none" baseline="0" dirty="0" smtClean="0">
                <a:solidFill>
                  <a:schemeClr val="dk1"/>
                </a:solidFill>
                <a:latin typeface="Arial"/>
                <a:ea typeface="Arial"/>
                <a:cs typeface="Arial"/>
                <a:sym typeface="Arial"/>
              </a:rPr>
              <a:t>LOS on each link.  </a:t>
            </a:r>
            <a:r>
              <a:rPr lang="en-US" sz="1400" b="0" i="0" u="none" strike="noStrike" cap="none" baseline="0" dirty="0">
                <a:solidFill>
                  <a:schemeClr val="dk1"/>
                </a:solidFill>
                <a:latin typeface="Arial"/>
                <a:ea typeface="Arial"/>
                <a:cs typeface="Arial"/>
                <a:sym typeface="Arial"/>
              </a:rPr>
              <a:t>Distance </a:t>
            </a:r>
            <a:r>
              <a:rPr lang="en-US" sz="1400" b="0" i="0" u="none" strike="noStrike" cap="none" baseline="0" dirty="0" smtClean="0">
                <a:solidFill>
                  <a:schemeClr val="dk1"/>
                </a:solidFill>
                <a:latin typeface="Arial"/>
                <a:ea typeface="Arial"/>
                <a:cs typeface="Arial"/>
                <a:sym typeface="Arial"/>
              </a:rPr>
              <a:t>between each link &lt;150m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9</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Multi-hop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683568" y="1268760"/>
            <a:ext cx="6192688"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2Gbps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at less than </a:t>
            </a:r>
            <a:r>
              <a:rPr lang="en-US" sz="1600" b="1" i="0" u="none" strike="noStrike" cap="none" baseline="0" dirty="0" smtClean="0">
                <a:solidFill>
                  <a:srgbClr val="FF0000"/>
                </a:solidFill>
                <a:latin typeface="Times New Roman"/>
                <a:ea typeface="Times New Roman"/>
                <a:cs typeface="Times New Roman"/>
                <a:sym typeface="Times New Roman"/>
              </a:rPr>
              <a:t>150m LOS in</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@60Ghz </a:t>
            </a:r>
            <a:r>
              <a:rPr lang="en-US" sz="1600" b="1" i="0" u="none" strike="noStrike" cap="none" baseline="0" dirty="0">
                <a:solidFill>
                  <a:srgbClr val="FF0000"/>
                </a:solidFill>
                <a:latin typeface="Times New Roman"/>
                <a:ea typeface="Times New Roman"/>
                <a:cs typeface="Times New Roman"/>
                <a:sym typeface="Times New Roman"/>
              </a:rPr>
              <a:t>band </a:t>
            </a:r>
            <a:endParaRPr lang="en-US" sz="1600" b="1" i="0" u="none" strike="noStrike" cap="none" baseline="0" dirty="0" smtClean="0">
              <a:solidFill>
                <a:srgbClr val="FF0000"/>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dirty="0" smtClean="0">
                <a:solidFill>
                  <a:schemeClr val="dk1"/>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 # of hops AP &lt;5</a:t>
            </a:r>
          </a:p>
          <a:p>
            <a:pPr lvl="0" indent="-342900">
              <a:lnSpc>
                <a:spcPct val="80000"/>
              </a:lnSpc>
              <a:spcBef>
                <a:spcPts val="270"/>
              </a:spcBef>
              <a:buSzPct val="25000"/>
              <a:buNone/>
            </a:pPr>
            <a:r>
              <a:rPr lang="en-US" sz="1600" b="1" i="0" u="none" strike="noStrike" cap="none" baseline="0" dirty="0" smtClean="0">
                <a:solidFill>
                  <a:srgbClr val="FF0000"/>
                </a:solidFill>
                <a:latin typeface="Times New Roman"/>
                <a:ea typeface="Times New Roman"/>
                <a:cs typeface="Times New Roman"/>
                <a:sym typeface="Times New Roman"/>
              </a:rPr>
              <a:t>        - P2P/P2MP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Low </a:t>
            </a:r>
            <a:r>
              <a:rPr lang="en-US" sz="1600" b="1" i="0" u="none" strike="noStrike" cap="none" baseline="0" dirty="0">
                <a:solidFill>
                  <a:schemeClr val="dk1"/>
                </a:solidFill>
                <a:latin typeface="Times New Roman"/>
                <a:ea typeface="Times New Roman"/>
                <a:cs typeface="Times New Roman"/>
                <a:sym typeface="Times New Roman"/>
              </a:rPr>
              <a:t>latency &lt; </a:t>
            </a:r>
            <a:r>
              <a:rPr lang="en-US" sz="1600" b="1" i="0" u="none" strike="noStrike" cap="none" baseline="0" dirty="0" smtClean="0">
                <a:solidFill>
                  <a:schemeClr val="dk1"/>
                </a:solidFill>
                <a:latin typeface="Times New Roman"/>
                <a:ea typeface="Times New Roman"/>
                <a:cs typeface="Times New Roman"/>
                <a:sym typeface="Times New Roman"/>
              </a:rPr>
              <a:t>35ms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sz="1600" b="1" i="0" u="none" strike="noStrike" cap="none" baseline="0" dirty="0">
              <a:solidFill>
                <a:schemeClr val="dk1"/>
              </a:solidFill>
              <a:latin typeface="Times New Roman"/>
              <a:ea typeface="Times New Roman"/>
              <a:cs typeface="Times New Roman"/>
              <a:sym typeface="Times New Roman"/>
            </a:endParaRPr>
          </a:p>
        </p:txBody>
      </p:sp>
      <p:grpSp>
        <p:nvGrpSpPr>
          <p:cNvPr id="3" name="Shape 342"/>
          <p:cNvGrpSpPr/>
          <p:nvPr/>
        </p:nvGrpSpPr>
        <p:grpSpPr>
          <a:xfrm>
            <a:off x="953845" y="4149080"/>
            <a:ext cx="3906187" cy="2160240"/>
            <a:chOff x="1691680" y="3027015"/>
            <a:chExt cx="3816424" cy="1626120"/>
          </a:xfrm>
        </p:grpSpPr>
        <p:grpSp>
          <p:nvGrpSpPr>
            <p:cNvPr id="4"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5"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6"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7"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4">
            <a:alphaModFix/>
          </a:blip>
          <a:srcRect/>
          <a:stretch/>
        </p:blipFill>
        <p:spPr>
          <a:xfrm>
            <a:off x="1170856" y="5510075"/>
            <a:ext cx="596778" cy="392997"/>
          </a:xfrm>
          <a:prstGeom prst="rect">
            <a:avLst/>
          </a:prstGeom>
          <a:noFill/>
          <a:ln>
            <a:noFill/>
          </a:ln>
        </p:spPr>
      </p:pic>
      <p:pic>
        <p:nvPicPr>
          <p:cNvPr id="21" name="Shape 376"/>
          <p:cNvPicPr preferRelativeResize="0"/>
          <p:nvPr/>
        </p:nvPicPr>
        <p:blipFill rotWithShape="1">
          <a:blip r:embed="rId5">
            <a:alphaModFix/>
          </a:blip>
          <a:srcRect/>
          <a:stretch/>
        </p:blipFill>
        <p:spPr>
          <a:xfrm>
            <a:off x="1279361" y="5687254"/>
            <a:ext cx="200827" cy="253185"/>
          </a:xfrm>
          <a:prstGeom prst="rect">
            <a:avLst/>
          </a:prstGeom>
          <a:noFill/>
          <a:ln>
            <a:noFill/>
          </a:ln>
        </p:spPr>
      </p:pic>
      <p:grpSp>
        <p:nvGrpSpPr>
          <p:cNvPr id="8" name="Shape 377"/>
          <p:cNvGrpSpPr/>
          <p:nvPr/>
        </p:nvGrpSpPr>
        <p:grpSpPr>
          <a:xfrm>
            <a:off x="899592" y="5325636"/>
            <a:ext cx="379768" cy="614804"/>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5">
            <a:alphaModFix/>
          </a:blip>
          <a:srcRect/>
          <a:stretch/>
        </p:blipFill>
        <p:spPr>
          <a:xfrm>
            <a:off x="2601604" y="5694517"/>
            <a:ext cx="196828" cy="248145"/>
          </a:xfrm>
          <a:prstGeom prst="rect">
            <a:avLst/>
          </a:prstGeom>
          <a:noFill/>
          <a:ln>
            <a:noFill/>
          </a:ln>
        </p:spPr>
      </p:pic>
      <p:grpSp>
        <p:nvGrpSpPr>
          <p:cNvPr id="62" name="Shape 342"/>
          <p:cNvGrpSpPr/>
          <p:nvPr/>
        </p:nvGrpSpPr>
        <p:grpSpPr>
          <a:xfrm>
            <a:off x="4770269" y="4149080"/>
            <a:ext cx="3906187" cy="2160240"/>
            <a:chOff x="1691680" y="3027015"/>
            <a:chExt cx="3816424" cy="1626120"/>
          </a:xfrm>
        </p:grpSpPr>
        <p:grpSp>
          <p:nvGrpSpPr>
            <p:cNvPr id="72" name="Shape 343"/>
            <p:cNvGrpSpPr/>
            <p:nvPr/>
          </p:nvGrpSpPr>
          <p:grpSpPr>
            <a:xfrm>
              <a:off x="1758545" y="3573015"/>
              <a:ext cx="1939072" cy="1080119"/>
              <a:chOff x="5724128" y="404663"/>
              <a:chExt cx="1656183" cy="942045"/>
            </a:xfrm>
          </p:grpSpPr>
          <p:sp>
            <p:nvSpPr>
              <p:cNvPr id="102"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3" name="Shape 346"/>
            <p:cNvGrpSpPr/>
            <p:nvPr/>
          </p:nvGrpSpPr>
          <p:grpSpPr>
            <a:xfrm>
              <a:off x="3430159" y="3501006"/>
              <a:ext cx="2005937" cy="1152129"/>
              <a:chOff x="5724128" y="404663"/>
              <a:chExt cx="1656183" cy="942045"/>
            </a:xfrm>
          </p:grpSpPr>
          <p:sp>
            <p:nvSpPr>
              <p:cNvPr id="100"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1"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4" name="Shape 349"/>
            <p:cNvGrpSpPr/>
            <p:nvPr/>
          </p:nvGrpSpPr>
          <p:grpSpPr>
            <a:xfrm>
              <a:off x="4098792" y="3212976"/>
              <a:ext cx="404838" cy="1141141"/>
              <a:chOff x="5148064" y="4190325"/>
              <a:chExt cx="435980" cy="937142"/>
            </a:xfrm>
          </p:grpSpPr>
          <p:cxnSp>
            <p:nvCxnSpPr>
              <p:cNvPr id="96"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75"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76"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78"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79"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1" name="Shape 361"/>
            <p:cNvPicPr preferRelativeResize="0"/>
            <p:nvPr/>
          </p:nvPicPr>
          <p:blipFill rotWithShape="1">
            <a:blip r:embed="rId5">
              <a:alphaModFix/>
            </a:blip>
            <a:srcRect/>
            <a:stretch/>
          </p:blipFill>
          <p:spPr>
            <a:xfrm>
              <a:off x="3705903" y="4188667"/>
              <a:ext cx="192306" cy="186791"/>
            </a:xfrm>
            <a:prstGeom prst="rect">
              <a:avLst/>
            </a:prstGeom>
            <a:noFill/>
            <a:ln>
              <a:noFill/>
            </a:ln>
          </p:spPr>
        </p:pic>
        <p:sp>
          <p:nvSpPr>
            <p:cNvPr id="84"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86"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87"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88" name="Shape 367"/>
            <p:cNvGrpSpPr/>
            <p:nvPr/>
          </p:nvGrpSpPr>
          <p:grpSpPr>
            <a:xfrm>
              <a:off x="2360326" y="3212975"/>
              <a:ext cx="404839" cy="1168888"/>
              <a:chOff x="5148064" y="4190325"/>
              <a:chExt cx="435980" cy="937142"/>
            </a:xfrm>
          </p:grpSpPr>
          <p:cxnSp>
            <p:nvCxnSpPr>
              <p:cNvPr id="92"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3"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4"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5"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9"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0" name="Shape 373"/>
            <p:cNvCxnSpPr>
              <a:stCxn id="103"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1" name="Shape 374"/>
            <p:cNvCxnSpPr>
              <a:stCxn id="84"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65" name="Shape 377"/>
          <p:cNvGrpSpPr/>
          <p:nvPr/>
        </p:nvGrpSpPr>
        <p:grpSpPr>
          <a:xfrm>
            <a:off x="4716016" y="5325636"/>
            <a:ext cx="379768" cy="614804"/>
            <a:chOff x="467543" y="3717032"/>
            <a:chExt cx="504056" cy="720080"/>
          </a:xfrm>
        </p:grpSpPr>
        <p:sp>
          <p:nvSpPr>
            <p:cNvPr id="70"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71"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8" name="Shape 382"/>
          <p:cNvPicPr preferRelativeResize="0"/>
          <p:nvPr/>
        </p:nvPicPr>
        <p:blipFill rotWithShape="1">
          <a:blip r:embed="rId5">
            <a:alphaModFix/>
          </a:blip>
          <a:srcRect/>
          <a:stretch/>
        </p:blipFill>
        <p:spPr>
          <a:xfrm>
            <a:off x="6418028" y="5694517"/>
            <a:ext cx="196828" cy="248145"/>
          </a:xfrm>
          <a:prstGeom prst="rect">
            <a:avLst/>
          </a:prstGeom>
          <a:noFill/>
          <a:ln>
            <a:noFill/>
          </a:ln>
        </p:spPr>
      </p:pic>
      <p:cxnSp>
        <p:nvCxnSpPr>
          <p:cNvPr id="10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10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10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1028"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109" name="TextBox 108"/>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p14="http://schemas.microsoft.com/office/powerpoint/2010/main" xmlns="" val="2484724683"/>
              </p:ext>
            </p:extLst>
          </p:nvPr>
        </p:nvGraphicFramePr>
        <p:xfrm>
          <a:off x="323528" y="1124744"/>
          <a:ext cx="8568952" cy="5175534"/>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single hop</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&lt;150m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multi-hop*</a:t>
                      </a: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22</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[10]</a:t>
            </a:r>
            <a:r>
              <a:rPr lang="en-US" sz="1200" u="sng" dirty="0" smtClean="0">
                <a:hlinkClick r:id="rId7"/>
              </a:rPr>
              <a:t>http://cbnl.com/sites/all/files/userfiles/files/Examining%20small%20cell%20backhaul%20requirements%20webinar%2015%20Feb%202012.pdf</a:t>
            </a:r>
            <a:r>
              <a:rPr lang="en-US" sz="1200" dirty="0" smtClean="0"/>
              <a:t> </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11-15-0345-00-</a:t>
            </a:r>
            <a:r>
              <a:rPr lang="en-US" altLang="zh-CN" sz="1600" dirty="0" smtClean="0">
                <a:solidFill>
                  <a:schemeClr val="dk1"/>
                </a:solidFill>
                <a:latin typeface="Times New Roman"/>
                <a:ea typeface="Times New Roman"/>
                <a:cs typeface="Times New Roman"/>
                <a:sym typeface="Times New Roman"/>
              </a:rPr>
              <a:t>8K-UHD-Wireless-Transfer-Usage-Model-for-11ay</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r>
              <a:rPr lang="en-US" smtClean="0"/>
              <a:t>Slide </a:t>
            </a:r>
            <a:fld id="{00000000-1234-1234-1234-123412341234}" type="slidenum">
              <a:rPr lang="en-US" smtClean="0"/>
              <a:pPr marL="0" lvl="0" indent="0">
                <a:spcBef>
                  <a:spcPts val="0"/>
                </a:spcBef>
                <a:buSzPct val="25000"/>
                <a:buNone/>
              </a:pPr>
              <a:t>24</a:t>
            </a:fld>
            <a:endParaRPr lang="en-US"/>
          </a:p>
        </p:txBody>
      </p:sp>
      <p:sp>
        <p:nvSpPr>
          <p:cNvPr id="3" name="Rectangle 2"/>
          <p:cNvSpPr/>
          <p:nvPr/>
        </p:nvSpPr>
        <p:spPr>
          <a:xfrm>
            <a:off x="395536" y="1196752"/>
            <a:ext cx="8064896" cy="3216265"/>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sz="11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a:t>
            </a:r>
            <a:r>
              <a:rPr lang="en-US" altLang="zh-CN" sz="2400" dirty="0" smtClean="0"/>
              <a:t>Do you agree that the use cases described in document 11-15/328r4 represent a sufficient set of use cases for the 11ay SG and future TG?</a:t>
            </a: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Yes:</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No: </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Need to know more:</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Straw</a:t>
            </a:r>
            <a:r>
              <a:rPr kumimoji="0" lang="en-US" sz="3200" b="1" i="0" u="none" strike="noStrike" kern="0" cap="none" spc="0" normalizeH="0" noProof="0" dirty="0" smtClean="0">
                <a:ln>
                  <a:noFill/>
                </a:ln>
                <a:solidFill>
                  <a:schemeClr val="dk2"/>
                </a:solidFill>
                <a:effectLst/>
                <a:uLnTx/>
                <a:uFillTx/>
                <a:latin typeface="Times New Roman"/>
                <a:ea typeface="Times New Roman"/>
                <a:cs typeface="Times New Roman"/>
                <a:sym typeface="Times New Roman"/>
              </a:rPr>
              <a:t> Poll</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xmlns=""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a:t>
            </a:r>
            <a:r>
              <a:rPr lang="en-US" altLang="ko-KR" dirty="0" err="1" smtClean="0">
                <a:solidFill>
                  <a:srgbClr val="FF0000"/>
                </a:solidFill>
                <a:ea typeface="굴림" pitchFamily="50" charset="-127"/>
              </a:rPr>
              <a:t>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xmlns=""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xmlns=""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a:t>
            </a:r>
            <a:r>
              <a:rPr kumimoji="0" lang="en-US" altLang="ko-KR" sz="1200" b="0" i="0" u="none" strike="noStrike" kern="0" cap="none" spc="0" normalizeH="0" baseline="0" noProof="0" dirty="0" err="1" smtClean="0">
                <a:ln>
                  <a:noFill/>
                </a:ln>
                <a:solidFill>
                  <a:srgbClr val="000000"/>
                </a:solidFill>
                <a:effectLst/>
                <a:uLnTx/>
                <a:uFillTx/>
                <a:latin typeface="+mn-lt"/>
                <a:ea typeface="+mn-ea"/>
                <a:cs typeface="+mn-cs"/>
              </a:rPr>
              <a:t>Gbps</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3568" y="548680"/>
            <a:ext cx="7772400"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t>
            </a:r>
            <a:r>
              <a:rPr lang="en-US" sz="1800" b="1" i="0" u="none" strike="noStrike" cap="none" baseline="0" dirty="0" smtClean="0">
                <a:solidFill>
                  <a:schemeClr val="dk2"/>
                </a:solidFill>
                <a:latin typeface="Times New Roman"/>
                <a:ea typeface="Times New Roman"/>
                <a:cs typeface="Times New Roman"/>
                <a:sym typeface="Times New Roman"/>
              </a:rPr>
              <a:t>Augmented Reality</a:t>
            </a:r>
            <a:r>
              <a:rPr lang="en-US" sz="1800" b="1" dirty="0" smtClean="0">
                <a:solidFill>
                  <a:schemeClr val="dk2"/>
                </a:solidFill>
                <a:latin typeface="Times New Roman"/>
                <a:ea typeface="Times New Roman"/>
                <a:cs typeface="Times New Roman"/>
                <a:sym typeface="Times New Roman"/>
              </a:rPr>
              <a:t>/Virtual Reality Wearable devices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124744"/>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strike="noStrike" cap="none" baseline="0" dirty="0">
                <a:solidFill>
                  <a:schemeClr val="tx1"/>
                </a:solidFill>
                <a:latin typeface="Arial"/>
                <a:ea typeface="Arial"/>
                <a:cs typeface="Arial"/>
                <a:sym typeface="Arial"/>
              </a:rPr>
              <a:t>Traffic Conditions:</a:t>
            </a:r>
            <a:r>
              <a:rPr lang="en-US" sz="1200" b="0" i="0" strike="noStrike" cap="none" baseline="0" dirty="0">
                <a:solidFill>
                  <a:schemeClr val="tx1"/>
                </a:solidFill>
                <a:latin typeface="Arial"/>
                <a:ea typeface="Arial"/>
                <a:cs typeface="Arial"/>
                <a:sym typeface="Arial"/>
              </a:rPr>
              <a:t> </a:t>
            </a:r>
          </a:p>
          <a:p>
            <a:pPr lvl="0">
              <a:buClr>
                <a:schemeClr val="dk1"/>
              </a:buClr>
              <a:buSzPct val="100000"/>
            </a:pPr>
            <a:r>
              <a:rPr lang="en-US" altLang="zh-CN" sz="1200" dirty="0" smtClean="0">
                <a:solidFill>
                  <a:schemeClr val="tx1"/>
                </a:solidFill>
              </a:rPr>
              <a:t>Potential </a:t>
            </a:r>
            <a:r>
              <a:rPr lang="en-US" altLang="zh-CN" sz="1200" dirty="0" smtClean="0">
                <a:solidFill>
                  <a:schemeClr val="tx1"/>
                </a:solidFill>
              </a:rPr>
              <a:t>obstruction </a:t>
            </a:r>
            <a:r>
              <a:rPr lang="en-US" altLang="zh-CN" sz="1200" dirty="0" smtClean="0">
                <a:solidFill>
                  <a:schemeClr val="tx1"/>
                </a:solidFill>
              </a:rPr>
              <a:t>of </a:t>
            </a:r>
            <a:r>
              <a:rPr lang="en-US" altLang="zh-CN" sz="1200" dirty="0" smtClean="0">
                <a:solidFill>
                  <a:schemeClr val="tx1"/>
                </a:solidFill>
              </a:rPr>
              <a:t>LOS</a:t>
            </a:r>
            <a:r>
              <a:rPr lang="en-US" altLang="zh-CN" sz="1200" strike="sngStrike" dirty="0" smtClean="0">
                <a:solidFill>
                  <a:schemeClr val="tx1"/>
                </a:solidFill>
              </a:rPr>
              <a:t>. </a:t>
            </a:r>
            <a:r>
              <a:rPr lang="en-US" altLang="zh-CN" sz="1200" dirty="0" smtClean="0">
                <a:solidFill>
                  <a:schemeClr val="tx1"/>
                </a:solidFill>
              </a:rPr>
              <a:t>and interference from other 11ay users  (e.g. other </a:t>
            </a:r>
            <a:r>
              <a:rPr lang="en-US" altLang="zh-CN" sz="1200" dirty="0" err="1" smtClean="0">
                <a:solidFill>
                  <a:schemeClr val="tx1"/>
                </a:solidFill>
              </a:rPr>
              <a:t>wearables</a:t>
            </a:r>
            <a:r>
              <a:rPr lang="en-US" altLang="zh-CN" sz="1200" dirty="0" smtClean="0">
                <a:solidFill>
                  <a:schemeClr val="tx1"/>
                </a:solidFill>
              </a:rPr>
              <a:t>,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a:t>
            </a:r>
            <a:r>
              <a:rPr lang="en-US" altLang="zh-CN" sz="1200" dirty="0" smtClean="0">
                <a:solidFill>
                  <a:schemeClr val="tx1"/>
                </a:solidFill>
              </a:rPr>
              <a:t>be stationary or moving (pedestrian speed) while in use. </a:t>
            </a:r>
            <a:endParaRPr lang="en-US" altLang="zh-CN" sz="1200" dirty="0" smtClean="0">
              <a:solidFill>
                <a:schemeClr val="tx1"/>
              </a:solidFill>
            </a:endParaRP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r>
              <a:rPr lang="en-US" sz="1200" b="1" i="0" u="sng"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25000"/>
              <a:buFont typeface="Arial"/>
              <a:buNone/>
            </a:pPr>
            <a:r>
              <a:rPr lang="en-US" sz="1200" dirty="0" smtClean="0">
                <a:solidFill>
                  <a:schemeClr val="dk1"/>
                </a:solidFill>
              </a:rPr>
              <a:t>AR/VR  wearable devices</a:t>
            </a:r>
            <a:endParaRPr lang="en-US" sz="1200" i="0"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smtClean="0">
                <a:solidFill>
                  <a:schemeClr val="dk1"/>
                </a:solidFill>
                <a:latin typeface="Arial"/>
                <a:ea typeface="Arial"/>
                <a:cs typeface="Arial"/>
                <a:sym typeface="Arial"/>
              </a:rPr>
              <a:t> User </a:t>
            </a:r>
            <a:r>
              <a:rPr lang="en-US" sz="1200" dirty="0" smtClean="0">
                <a:solidFill>
                  <a:schemeClr val="dk1"/>
                </a:solidFill>
              </a:rPr>
              <a:t>plays games by </a:t>
            </a:r>
            <a:r>
              <a:rPr lang="en-US" sz="1200" b="0" i="0" u="none" strike="noStrike" cap="none" baseline="0" dirty="0" smtClean="0">
                <a:solidFill>
                  <a:schemeClr val="dk1"/>
                </a:solidFill>
                <a:latin typeface="Arial"/>
                <a:ea typeface="Arial"/>
                <a:cs typeface="Arial"/>
                <a:sym typeface="Arial"/>
              </a:rPr>
              <a:t>wearing his AR/VR</a:t>
            </a:r>
            <a:r>
              <a:rPr lang="en-US" sz="1200" b="0" i="0" u="none" strike="noStrike" cap="none" dirty="0" smtClean="0">
                <a:solidFill>
                  <a:schemeClr val="dk1"/>
                </a:solidFill>
                <a:latin typeface="Arial"/>
                <a:ea typeface="Arial"/>
                <a:cs typeface="Arial"/>
                <a:sym typeface="Arial"/>
              </a:rPr>
              <a:t> </a:t>
            </a:r>
            <a:r>
              <a:rPr lang="en-US" sz="1200" b="0" i="0" u="none" strike="noStrike" cap="none" baseline="0" dirty="0" smtClean="0">
                <a:solidFill>
                  <a:schemeClr val="dk1"/>
                </a:solidFill>
                <a:latin typeface="Arial"/>
                <a:ea typeface="Arial"/>
                <a:cs typeface="Arial"/>
                <a:sym typeface="Arial"/>
              </a:rPr>
              <a:t>goggle.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smtClean="0">
                <a:solidFill>
                  <a:schemeClr val="dk1"/>
                </a:solidFill>
                <a:latin typeface="Arial"/>
                <a:ea typeface="Arial"/>
                <a:cs typeface="Arial"/>
                <a:sym typeface="Arial"/>
              </a:rPr>
              <a:t> The</a:t>
            </a:r>
            <a:r>
              <a:rPr lang="en-US" sz="1200" b="0" i="0" u="none" strike="noStrike" cap="none" dirty="0" smtClean="0">
                <a:solidFill>
                  <a:schemeClr val="dk1"/>
                </a:solidFill>
                <a:latin typeface="Arial"/>
                <a:ea typeface="Arial"/>
                <a:cs typeface="Arial"/>
                <a:sym typeface="Arial"/>
              </a:rPr>
              <a:t> goggle communicates with the game console at the end of living room</a:t>
            </a:r>
            <a:r>
              <a:rPr lang="en-US" sz="12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smtClean="0">
                <a:solidFill>
                  <a:schemeClr val="dk1"/>
                </a:solidFill>
                <a:latin typeface="Arial"/>
                <a:ea typeface="Arial"/>
                <a:cs typeface="Arial"/>
                <a:sym typeface="Arial"/>
              </a:rPr>
              <a:t> User</a:t>
            </a:r>
            <a:r>
              <a:rPr lang="en-US" sz="1200" dirty="0" smtClean="0">
                <a:solidFill>
                  <a:schemeClr val="dk1"/>
                </a:solidFill>
              </a:rPr>
              <a:t> </a:t>
            </a:r>
            <a:r>
              <a:rPr lang="en-US" sz="1200" dirty="0" smtClean="0">
                <a:solidFill>
                  <a:schemeClr val="dk1"/>
                </a:solidFill>
              </a:rPr>
              <a:t>constantly moves in order to adjust to the virtual reality environments.</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 </a:t>
            </a:r>
            <a:r>
              <a:rPr lang="en-US" sz="1200" b="0" i="0" u="none" strike="noStrike" cap="none" dirty="0" err="1" smtClean="0">
                <a:solidFill>
                  <a:schemeClr val="dk1"/>
                </a:solidFill>
                <a:latin typeface="Arial"/>
                <a:ea typeface="Arial"/>
                <a:cs typeface="Arial"/>
                <a:sym typeface="Arial"/>
              </a:rPr>
              <a:t>QoS</a:t>
            </a:r>
            <a:r>
              <a:rPr lang="en-US" sz="1200" b="0" i="0" u="none" strike="noStrike" cap="none" dirty="0" smtClean="0">
                <a:solidFill>
                  <a:schemeClr val="dk1"/>
                </a:solidFill>
                <a:latin typeface="Arial"/>
                <a:ea typeface="Arial"/>
                <a:cs typeface="Arial"/>
                <a:sym typeface="Arial"/>
              </a:rPr>
              <a:t>/</a:t>
            </a:r>
            <a:r>
              <a:rPr lang="en-US" sz="1200" b="0" i="0" u="none" strike="noStrike" cap="none" dirty="0" err="1" smtClean="0">
                <a:solidFill>
                  <a:schemeClr val="dk1"/>
                </a:solidFill>
                <a:latin typeface="Arial"/>
                <a:ea typeface="Arial"/>
                <a:cs typeface="Arial"/>
                <a:sym typeface="Arial"/>
              </a:rPr>
              <a:t>QoE</a:t>
            </a:r>
            <a:r>
              <a:rPr lang="en-US" sz="1200" b="0" i="0" u="none" strike="noStrike" cap="none" dirty="0" smtClean="0">
                <a:solidFill>
                  <a:schemeClr val="dk1"/>
                </a:solidFill>
                <a:latin typeface="Arial"/>
                <a:ea typeface="Arial"/>
                <a:cs typeface="Arial"/>
                <a:sym typeface="Arial"/>
              </a:rPr>
              <a:t> requirements are met.</a:t>
            </a:r>
          </a:p>
          <a:p>
            <a:pPr marL="0" marR="0" lvl="0" indent="0" algn="l" rtl="0">
              <a:spcBef>
                <a:spcPts val="0"/>
              </a:spcBef>
              <a:spcAft>
                <a:spcPts val="0"/>
              </a:spcAft>
              <a:buClr>
                <a:schemeClr val="dk1"/>
              </a:buClr>
              <a:buSzPct val="100000"/>
            </a:pP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323528" y="980728"/>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AR/VR Wearable </a:t>
            </a:r>
            <a:r>
              <a:rPr lang="en-US" altLang="zh-CN" sz="1200" dirty="0" smtClean="0">
                <a:solidFill>
                  <a:schemeClr val="tx1"/>
                </a:solidFill>
              </a:rPr>
              <a:t>devices (e.g. augmented/virtual reality </a:t>
            </a:r>
            <a:r>
              <a:rPr lang="en-US" altLang="zh-CN" sz="1200" dirty="0" smtClean="0">
                <a:solidFill>
                  <a:schemeClr val="tx1"/>
                </a:solidFill>
              </a:rPr>
              <a:t>goggles, etc</a:t>
            </a:r>
            <a:r>
              <a:rPr lang="en-US" altLang="zh-CN" sz="1200" dirty="0" smtClean="0">
                <a:solidFill>
                  <a:schemeClr val="tx1"/>
                </a:solidFill>
              </a:rPr>
              <a:t>.) and their managing </a:t>
            </a:r>
            <a:r>
              <a:rPr lang="en-US" altLang="zh-CN" sz="1200" dirty="0" smtClean="0">
                <a:solidFill>
                  <a:schemeClr val="tx1"/>
                </a:solidFill>
              </a:rPr>
              <a:t>devices </a:t>
            </a:r>
            <a:r>
              <a:rPr lang="en-US" altLang="zh-CN" sz="1200" dirty="0" smtClean="0">
                <a:solidFill>
                  <a:schemeClr val="tx1"/>
                </a:solidFill>
              </a:rPr>
              <a:t>(e.g. gaming console, </a:t>
            </a:r>
            <a:r>
              <a:rPr lang="en-US" altLang="zh-CN" sz="1200" dirty="0" err="1" smtClean="0">
                <a:solidFill>
                  <a:schemeClr val="tx1"/>
                </a:solidFill>
              </a:rPr>
              <a:t>smartphone</a:t>
            </a:r>
            <a:r>
              <a:rPr lang="en-US" altLang="zh-CN" sz="1200" dirty="0" smtClean="0">
                <a:solidFill>
                  <a:schemeClr val="tx1"/>
                </a:solidFill>
              </a:rPr>
              <a:t>, etc.) </a:t>
            </a:r>
            <a:r>
              <a:rPr lang="en-US" altLang="zh-CN" sz="1200" dirty="0" smtClean="0">
                <a:solidFill>
                  <a:schemeClr val="tx1"/>
                </a:solidFill>
              </a:rPr>
              <a:t>are </a:t>
            </a:r>
            <a:r>
              <a:rPr lang="en-US" altLang="zh-CN" sz="1200" dirty="0" smtClean="0">
                <a:solidFill>
                  <a:schemeClr val="tx1"/>
                </a:solidFill>
              </a:rPr>
              <a:t>equipped with </a:t>
            </a:r>
            <a:r>
              <a:rPr lang="en-US" altLang="zh-CN" sz="1200" dirty="0" smtClean="0">
                <a:solidFill>
                  <a:schemeClr val="tx1"/>
                </a:solidFill>
              </a:rPr>
              <a:t>11ay interfaces. </a:t>
            </a:r>
            <a:endParaRPr lang="en-US" altLang="zh-CN" sz="1200" strike="sngStrike" dirty="0" smtClean="0">
              <a:solidFill>
                <a:schemeClr val="tx1"/>
              </a:solidFill>
            </a:endParaRPr>
          </a:p>
          <a:p>
            <a:pPr lvl="0">
              <a:buSzPct val="25000"/>
            </a:pPr>
            <a:r>
              <a:rPr lang="en-US" altLang="zh-CN" sz="1200" dirty="0" smtClean="0">
                <a:solidFill>
                  <a:schemeClr val="tx1"/>
                </a:solidFill>
              </a:rPr>
              <a:t>The device and its managing </a:t>
            </a:r>
            <a:r>
              <a:rPr lang="en-US" altLang="zh-CN" sz="1200" dirty="0" smtClean="0">
                <a:solidFill>
                  <a:schemeClr val="tx1"/>
                </a:solidFill>
              </a:rPr>
              <a:t>device form a </a:t>
            </a:r>
            <a:r>
              <a:rPr lang="en-US" altLang="zh-CN" sz="1200" dirty="0" smtClean="0">
                <a:solidFill>
                  <a:schemeClr val="tx1"/>
                </a:solidFill>
              </a:rPr>
              <a:t>PBSS. All desired media content, processing power, and control needed by the devices reside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200" b="1" i="0" u="sng" strike="noStrike" cap="none" baseline="0" dirty="0" smtClean="0">
                <a:solidFill>
                  <a:schemeClr val="dk1"/>
                </a:solidFill>
                <a:latin typeface="Arial"/>
                <a:ea typeface="Arial"/>
                <a:cs typeface="Arial"/>
                <a:sym typeface="Arial"/>
              </a:rPr>
              <a:t>Application</a:t>
            </a:r>
            <a:r>
              <a:rPr lang="en-US" sz="1200" b="1" i="0" u="sng"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User </a:t>
            </a:r>
            <a:r>
              <a:rPr lang="en-US" altLang="zh-CN" sz="1200" dirty="0" smtClean="0">
                <a:solidFill>
                  <a:schemeClr val="tx1"/>
                </a:solidFill>
              </a:rPr>
              <a:t>plays game using </a:t>
            </a:r>
            <a:r>
              <a:rPr lang="en-US" altLang="zh-CN" sz="1200" dirty="0" smtClean="0">
                <a:solidFill>
                  <a:schemeClr val="tx1"/>
                </a:solidFill>
              </a:rPr>
              <a:t>his </a:t>
            </a:r>
            <a:r>
              <a:rPr lang="en-US" altLang="zh-CN" sz="1200" dirty="0" smtClean="0">
                <a:solidFill>
                  <a:schemeClr val="tx1"/>
                </a:solidFill>
              </a:rPr>
              <a:t>AR/VR  goggles communicate with the managing </a:t>
            </a:r>
            <a:r>
              <a:rPr lang="en-US" altLang="zh-CN" sz="1200" dirty="0" smtClean="0">
                <a:solidFill>
                  <a:schemeClr val="tx1"/>
                </a:solidFill>
              </a:rPr>
              <a:t>device (e.g. gaming console, </a:t>
            </a:r>
            <a:r>
              <a:rPr lang="en-US" altLang="zh-CN" sz="1200" dirty="0" err="1" smtClean="0">
                <a:solidFill>
                  <a:schemeClr val="tx1"/>
                </a:solidFill>
              </a:rPr>
              <a:t>smartphone</a:t>
            </a:r>
            <a:r>
              <a:rPr lang="en-US" altLang="zh-CN" sz="1200" dirty="0" smtClean="0">
                <a:solidFill>
                  <a:schemeClr val="tx1"/>
                </a:solidFill>
              </a:rPr>
              <a:t>, etc.).  </a:t>
            </a:r>
            <a:r>
              <a:rPr lang="en-US" altLang="zh-CN" sz="1200" dirty="0" smtClean="0">
                <a:solidFill>
                  <a:schemeClr val="tx1"/>
                </a:solidFill>
              </a:rPr>
              <a:t>User uses the wearable </a:t>
            </a:r>
            <a:r>
              <a:rPr lang="en-US" altLang="zh-CN" sz="1200" dirty="0" smtClean="0">
                <a:solidFill>
                  <a:schemeClr val="tx1"/>
                </a:solidFill>
              </a:rPr>
              <a:t>(e.g. body sensor) communicates with managing device to store/process data and receive control information. </a:t>
            </a:r>
            <a:endParaRPr lang="en-US" altLang="zh-CN" sz="1200" strike="sngStrike" dirty="0" smtClean="0">
              <a:solidFill>
                <a:schemeClr val="tx1"/>
              </a:solidFill>
            </a:endParaRPr>
          </a:p>
          <a:p>
            <a:pPr lvl="0">
              <a:buSzPct val="25000"/>
            </a:pPr>
            <a:r>
              <a:rPr lang="en-US" altLang="zh-CN" sz="1200" dirty="0" smtClean="0">
                <a:solidFill>
                  <a:schemeClr val="tx1"/>
                </a:solidFill>
              </a:rPr>
              <a:t>All </a:t>
            </a:r>
            <a:r>
              <a:rPr lang="en-US" altLang="zh-CN" sz="1200" dirty="0" smtClean="0">
                <a:solidFill>
                  <a:schemeClr val="tx1"/>
                </a:solidFill>
              </a:rPr>
              <a:t> devices must </a:t>
            </a:r>
            <a:r>
              <a:rPr lang="en-US" altLang="zh-CN" sz="1200" dirty="0" smtClean="0">
                <a:solidFill>
                  <a:schemeClr val="tx1"/>
                </a:solidFill>
              </a:rPr>
              <a:t>be able to </a:t>
            </a:r>
            <a:r>
              <a:rPr lang="en-US" altLang="zh-CN" sz="1200" dirty="0" smtClean="0">
                <a:solidFill>
                  <a:schemeClr val="tx1"/>
                </a:solidFill>
              </a:rPr>
              <a:t>tolerate moderate </a:t>
            </a:r>
            <a:r>
              <a:rPr lang="en-US" altLang="zh-CN" sz="1200" dirty="0" smtClean="0">
                <a:solidFill>
                  <a:schemeClr val="tx1"/>
                </a:solidFill>
              </a:rPr>
              <a:t>user </a:t>
            </a:r>
            <a:r>
              <a:rPr lang="en-US" altLang="zh-CN" sz="1200" dirty="0" smtClean="0">
                <a:solidFill>
                  <a:schemeClr val="tx1"/>
                </a:solidFill>
              </a:rPr>
              <a:t>movement</a:t>
            </a:r>
            <a:r>
              <a:rPr lang="en-US" altLang="zh-CN" sz="1200" strike="sngStrike" dirty="0" smtClean="0">
                <a:solidFill>
                  <a:schemeClr val="tx1"/>
                </a:solidFill>
              </a:rPr>
              <a:t>s</a:t>
            </a:r>
          </a:p>
          <a:p>
            <a:pPr>
              <a:buSzPct val="25000"/>
            </a:pPr>
            <a:r>
              <a:rPr lang="en-US" altLang="zh-CN" sz="1200" dirty="0" smtClean="0">
                <a:solidFill>
                  <a:srgbClr val="FF0000"/>
                </a:solidFill>
              </a:rPr>
              <a:t>For AR/VR devices and some wearable devices, data rate at ~20 </a:t>
            </a:r>
            <a:r>
              <a:rPr lang="en-US" altLang="zh-CN" sz="1200" dirty="0" err="1" smtClean="0">
                <a:solidFill>
                  <a:srgbClr val="FF0000"/>
                </a:solidFill>
              </a:rPr>
              <a:t>Gbps</a:t>
            </a:r>
            <a:r>
              <a:rPr lang="en-US" altLang="zh-CN" sz="1200" dirty="0" smtClean="0">
                <a:solidFill>
                  <a:srgbClr val="FF0000"/>
                </a:solidFill>
              </a:rPr>
              <a:t>, latency &lt; 5 </a:t>
            </a:r>
            <a:r>
              <a:rPr lang="en-US" altLang="zh-CN" sz="1200" dirty="0" smtClean="0">
                <a:solidFill>
                  <a:srgbClr val="FF0000"/>
                </a:solidFill>
              </a:rPr>
              <a:t>ms,  </a:t>
            </a:r>
            <a:r>
              <a:rPr lang="en-US" altLang="zh-CN" sz="1200" dirty="0" smtClean="0">
                <a:solidFill>
                  <a:srgbClr val="FF0000"/>
                </a:solidFill>
              </a:rPr>
              <a:t>jitter &lt;5 </a:t>
            </a:r>
            <a:r>
              <a:rPr lang="en-US" altLang="zh-CN" sz="1200" dirty="0" smtClean="0">
                <a:solidFill>
                  <a:srgbClr val="FF0000"/>
                </a:solidFill>
              </a:rPr>
              <a:t>ms, </a:t>
            </a:r>
            <a:r>
              <a:rPr lang="en-US" altLang="zh-CN" sz="1200" dirty="0" smtClean="0">
                <a:solidFill>
                  <a:srgbClr val="FF0000"/>
                </a:solidFill>
              </a:rPr>
              <a:t>PER&lt;10E-2</a:t>
            </a:r>
            <a:r>
              <a:rPr lang="en-US" altLang="zh-CN" sz="1200" dirty="0" smtClean="0">
                <a:solidFill>
                  <a:schemeClr val="tx1"/>
                </a:solidFill>
              </a:rPr>
              <a:t>. </a:t>
            </a:r>
            <a:endParaRPr lang="en-US" altLang="zh-CN" sz="1200" dirty="0" smtClean="0">
              <a:solidFill>
                <a:schemeClr val="tx1"/>
              </a:solidFill>
            </a:endParaRPr>
          </a:p>
          <a:p>
            <a:pPr marL="0" marR="0" lvl="0" indent="0" algn="l" rtl="0">
              <a:spcBef>
                <a:spcPts val="0"/>
              </a:spcBef>
              <a:spcAft>
                <a:spcPts val="0"/>
              </a:spcAft>
              <a:buSzPct val="25000"/>
              <a:buNone/>
            </a:pPr>
            <a:r>
              <a:rPr lang="en-US" sz="1200" b="1" i="0" strike="noStrike" cap="none" baseline="0" dirty="0" smtClean="0">
                <a:solidFill>
                  <a:schemeClr val="tx1"/>
                </a:solidFill>
                <a:latin typeface="Arial"/>
                <a:ea typeface="Arial"/>
                <a:cs typeface="Arial"/>
                <a:sym typeface="Arial"/>
              </a:rPr>
              <a:t>Environment</a:t>
            </a:r>
            <a:r>
              <a:rPr lang="en-US" sz="1200" b="1" i="0" strike="noStrike" cap="none" baseline="0" dirty="0">
                <a:solidFill>
                  <a:schemeClr val="tx1"/>
                </a:solidFill>
                <a:latin typeface="Arial"/>
                <a:ea typeface="Arial"/>
                <a:cs typeface="Arial"/>
                <a:sym typeface="Arial"/>
              </a:rPr>
              <a:t>:</a:t>
            </a:r>
            <a:r>
              <a:rPr lang="en-US" sz="1200" b="0" i="0" strike="noStrike" cap="none" baseline="0" dirty="0">
                <a:solidFill>
                  <a:schemeClr val="tx1"/>
                </a:solidFill>
                <a:latin typeface="Arial"/>
                <a:ea typeface="Arial"/>
                <a:cs typeface="Arial"/>
                <a:sym typeface="Arial"/>
              </a:rPr>
              <a:t> </a:t>
            </a:r>
          </a:p>
          <a:p>
            <a:pPr>
              <a:buSzPct val="25000"/>
            </a:pPr>
            <a:r>
              <a:rPr lang="en-US" altLang="zh-CN" sz="1200" dirty="0" smtClean="0">
                <a:solidFill>
                  <a:schemeClr val="tx1"/>
                </a:solidFill>
              </a:rPr>
              <a:t>All Devices operate in </a:t>
            </a:r>
            <a:r>
              <a:rPr lang="en-US" altLang="zh-CN" sz="1200" dirty="0" smtClean="0">
                <a:solidFill>
                  <a:schemeClr val="tx1"/>
                </a:solidFill>
              </a:rPr>
              <a:t>home or in public.  </a:t>
            </a:r>
            <a:endParaRPr lang="en-US" altLang="zh-CN" sz="1200" dirty="0" smtClean="0">
              <a:solidFill>
                <a:schemeClr val="tx1"/>
              </a:solidFill>
            </a:endParaRPr>
          </a:p>
          <a:p>
            <a:pPr>
              <a:buSzPct val="25000"/>
            </a:pPr>
            <a:r>
              <a:rPr lang="en-US" altLang="zh-CN" sz="1200" dirty="0" smtClean="0">
                <a:solidFill>
                  <a:schemeClr val="tx1"/>
                </a:solidFill>
              </a:rPr>
              <a:t> </a:t>
            </a:r>
            <a:r>
              <a:rPr lang="en-US" altLang="zh-CN" sz="1200" dirty="0" smtClean="0">
                <a:solidFill>
                  <a:schemeClr val="tx1"/>
                </a:solidFill>
              </a:rPr>
              <a:t>At </a:t>
            </a:r>
            <a:r>
              <a:rPr lang="en-US" altLang="zh-CN" sz="1200" dirty="0" smtClean="0">
                <a:solidFill>
                  <a:schemeClr val="tx1"/>
                </a:solidFill>
              </a:rPr>
              <a:t>home &lt; 4 interferers. In public (e.g. commuter train) up to 500 potential interferers. Interferers have varying </a:t>
            </a:r>
            <a:r>
              <a:rPr lang="en-US" altLang="zh-CN" sz="1200" dirty="0" err="1" smtClean="0">
                <a:solidFill>
                  <a:schemeClr val="tx1"/>
                </a:solidFill>
              </a:rPr>
              <a:t>QoS</a:t>
            </a:r>
            <a:r>
              <a:rPr lang="en-US" altLang="zh-CN" sz="1200" dirty="0" smtClean="0">
                <a:solidFill>
                  <a:schemeClr val="tx1"/>
                </a:solidFill>
              </a:rPr>
              <a:t> requirements</a:t>
            </a:r>
            <a:r>
              <a:rPr lang="en-US" altLang="zh-CN" sz="1200" dirty="0" smtClean="0">
                <a:solidFill>
                  <a:schemeClr val="tx1"/>
                </a:solidFill>
              </a:rPr>
              <a:t>.</a:t>
            </a:r>
          </a:p>
          <a:p>
            <a:pPr>
              <a:buSzPct val="25000"/>
            </a:pPr>
            <a:r>
              <a:rPr lang="en-US" altLang="zh-CN" sz="1200" dirty="0" smtClean="0">
                <a:solidFill>
                  <a:schemeClr val="tx1"/>
                </a:solidFill>
              </a:rPr>
              <a:t>Transmissions (both desired signal and interference) can be LOS or NLOS. The device-to-device link is &lt; 5m .</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179512" y="1340768"/>
            <a:ext cx="4953000"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wearable</a:t>
            </a:r>
            <a:r>
              <a:rPr lang="en-US" sz="1400" b="1" i="0" strike="noStrike" cap="none" dirty="0" smtClean="0">
                <a:solidFill>
                  <a:schemeClr val="tx1"/>
                </a:solidFill>
                <a:latin typeface="Times New Roman"/>
                <a:ea typeface="Times New Roman"/>
                <a:cs typeface="Times New Roman"/>
                <a:sym typeface="Times New Roman"/>
              </a:rPr>
              <a:t> devices</a:t>
            </a:r>
            <a:r>
              <a:rPr lang="en-US" sz="1400" b="1" i="0" strike="noStrike" cap="none" baseline="0" dirty="0" smtClean="0">
                <a:solidFill>
                  <a:schemeClr val="tx1"/>
                </a:solidFill>
                <a:latin typeface="Times New Roman"/>
                <a:ea typeface="Times New Roman"/>
                <a:cs typeface="Times New Roman"/>
                <a:sym typeface="Times New Roman"/>
              </a:rPr>
              <a:t> are used in home and public</a:t>
            </a:r>
          </a:p>
          <a:p>
            <a:pPr marL="342900" marR="0" lvl="0" indent="-342900" algn="l" rtl="0">
              <a:lnSpc>
                <a:spcPct val="90000"/>
              </a:lnSpc>
              <a:spcBef>
                <a:spcPts val="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is touting close-to-reality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The wearable device is subject to low level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The </a:t>
            </a:r>
            <a:r>
              <a:rPr lang="en-US" sz="1100" dirty="0" smtClean="0">
                <a:solidFill>
                  <a:schemeClr val="tx1"/>
                </a:solidFill>
                <a:latin typeface="Times New Roman"/>
                <a:ea typeface="Times New Roman"/>
                <a:cs typeface="Times New Roman"/>
                <a:sym typeface="Times New Roman"/>
              </a:rPr>
              <a:t>v</a:t>
            </a:r>
            <a:r>
              <a:rPr lang="en-US" sz="1100" b="0" i="0" strike="noStrike" cap="none" baseline="0" dirty="0" smtClean="0">
                <a:solidFill>
                  <a:schemeClr val="tx1"/>
                </a:solidFill>
                <a:latin typeface="Times New Roman"/>
                <a:ea typeface="Times New Roman"/>
                <a:cs typeface="Times New Roman"/>
                <a:sym typeface="Times New Roman"/>
              </a:rPr>
              <a:t>ideo quality can support up to 3D 4K </a:t>
            </a:r>
          </a:p>
          <a:p>
            <a:pPr lvl="1">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The operating environment is usually indoor  &lt;= 10 </a:t>
            </a:r>
            <a:r>
              <a:rPr lang="en-US" sz="1100" dirty="0" smtClean="0">
                <a:solidFill>
                  <a:schemeClr val="tx1"/>
                </a:solidFill>
                <a:ea typeface="Times New Roman"/>
                <a:cs typeface="Times New Roman"/>
                <a:sym typeface="Times New Roman"/>
              </a:rPr>
              <a:t>ft </a:t>
            </a:r>
            <a:endParaRPr lang="en-US" sz="1100" strike="sngStrike" dirty="0" smtClean="0">
              <a:solidFill>
                <a:schemeClr val="tx1"/>
              </a:solidFill>
              <a:ea typeface="Times New Roman"/>
              <a:cs typeface="Times New Roman"/>
              <a:sym typeface="Times New Roman"/>
            </a:endParaRPr>
          </a:p>
          <a:p>
            <a:pPr lvl="1">
              <a:lnSpc>
                <a:spcPct val="90000"/>
              </a:lnSpc>
              <a:spcBef>
                <a:spcPts val="310"/>
              </a:spcBef>
              <a:spcAft>
                <a:spcPts val="0"/>
              </a:spcAft>
              <a:buClr>
                <a:schemeClr val="dk1"/>
              </a:buClr>
              <a:buSzPct val="96875"/>
              <a:buFont typeface="Times New Roman"/>
              <a:buChar char="–"/>
            </a:pPr>
            <a:r>
              <a:rPr lang="en-US" sz="1100" b="0" i="0" strike="noStrike" cap="none" baseline="0" dirty="0" smtClean="0">
                <a:solidFill>
                  <a:schemeClr val="tx1"/>
                </a:solidFill>
                <a:latin typeface="Times New Roman"/>
                <a:ea typeface="Times New Roman"/>
                <a:cs typeface="Times New Roman"/>
                <a:sym typeface="Times New Roman"/>
              </a:rPr>
              <a:t>Current products include </a:t>
            </a:r>
            <a:r>
              <a:rPr lang="en-US" sz="1100" dirty="0" smtClean="0">
                <a:solidFill>
                  <a:schemeClr val="tx1"/>
                </a:solidFill>
                <a:ea typeface="Times New Roman"/>
                <a:cs typeface="Times New Roman"/>
                <a:sym typeface="Times New Roman"/>
              </a:rPr>
              <a:t>Sony HMZ-T3 and VR glasses by Oculus</a:t>
            </a:r>
            <a:endParaRPr lang="en-US" sz="1400" dirty="0" smtClean="0">
              <a:solidFill>
                <a:schemeClr val="tx1"/>
              </a:solidFill>
              <a:ea typeface="Times New Roman"/>
              <a:cs typeface="Times New Roman"/>
              <a:sym typeface="Times New Roman"/>
            </a:endParaRPr>
          </a:p>
          <a:p>
            <a:pPr marL="342900" marR="0" lvl="0" indent="-342900" algn="l" rtl="0">
              <a:lnSpc>
                <a:spcPct val="90000"/>
              </a:lnSpc>
              <a:spcBef>
                <a:spcPts val="388"/>
              </a:spcBef>
              <a:spcAft>
                <a:spcPts val="0"/>
              </a:spcAft>
              <a:buClr>
                <a:schemeClr val="dk1"/>
              </a:buClr>
              <a:buFont typeface="Times New Roman"/>
              <a:buNone/>
            </a:pP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p14="http://schemas.microsoft.com/office/powerpoint/2010/main" xmlns="" val="3651874839"/>
              </p:ext>
            </p:extLst>
          </p:nvPr>
        </p:nvGraphicFramePr>
        <p:xfrm>
          <a:off x="5105400" y="1447800"/>
          <a:ext cx="3810000" cy="272931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smtClean="0">
                          <a:solidFill>
                            <a:schemeClr val="dk1"/>
                          </a:solidFill>
                        </a:rPr>
                        <a:t>10ft</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Range of motion for wearables and handhelds</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sng" strike="noStrike" cap="none" baseline="0" dirty="0">
                        <a:solidFill>
                          <a:srgbClr val="00B050"/>
                        </a:solidFill>
                      </a:endParaRPr>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pic>
        <p:nvPicPr>
          <p:cNvPr id="6" name="Picture 5" descr="sony-head-mount-hmz.jpg"/>
          <p:cNvPicPr>
            <a:picLocks noChangeAspect="1"/>
          </p:cNvPicPr>
          <p:nvPr/>
        </p:nvPicPr>
        <p:blipFill>
          <a:blip r:embed="rId3" cstate="print"/>
          <a:stretch>
            <a:fillRect/>
          </a:stretch>
        </p:blipFill>
        <p:spPr>
          <a:xfrm>
            <a:off x="0" y="4800600"/>
            <a:ext cx="2817377" cy="1614574"/>
          </a:xfrm>
          <a:prstGeom prst="rect">
            <a:avLst/>
          </a:prstGeom>
        </p:spPr>
      </p:pic>
      <p:sp>
        <p:nvSpPr>
          <p:cNvPr id="8" name="Shape 141"/>
          <p:cNvSpPr txBox="1">
            <a:spLocks noGrp="1"/>
          </p:cNvSpPr>
          <p:nvPr>
            <p:ph type="title"/>
          </p:nvPr>
        </p:nvSpPr>
        <p:spPr>
          <a:xfrm>
            <a:off x="467544" y="476672"/>
            <a:ext cx="8147248" cy="81994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smtClean="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wearable devices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28148565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17052</TotalTime>
  <Words>3770</Words>
  <Application>Microsoft Office PowerPoint</Application>
  <PresentationFormat>On-screen Show (4:3)</PresentationFormat>
  <Paragraphs>640</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802-11-Submission</vt:lpstr>
      <vt:lpstr>Microsoft Office Word 97 - 2003 文档</vt:lpstr>
      <vt:lpstr>Image</vt:lpstr>
      <vt:lpstr>IEEE 802.11 TGay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Wearable devices</vt:lpstr>
      <vt:lpstr>Usage Model 3: Augmented Reality/Virtual Reality wearable devices</vt:lpstr>
      <vt:lpstr>Usage Model 4: Data Center 11ay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with Single Hop</vt:lpstr>
      <vt:lpstr>Usage Model 8: Wireless Backhaul with Single hop</vt:lpstr>
      <vt:lpstr>Usage Model 9: Wireless Backhauling  with Multi-hop</vt:lpstr>
      <vt:lpstr>Usage Model 9: Wireless Backhaul with Multi-hop</vt:lpstr>
      <vt:lpstr>Summary of Key metrics </vt:lpstr>
      <vt:lpstr>References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88</cp:revision>
  <dcterms:modified xsi:type="dcterms:W3CDTF">2015-05-11T15:31:23Z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