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504" r:id="rId9"/>
    <p:sldId id="481" r:id="rId10"/>
    <p:sldId id="505" r:id="rId11"/>
    <p:sldId id="482" r:id="rId12"/>
    <p:sldId id="483" r:id="rId13"/>
    <p:sldId id="484" r:id="rId14"/>
    <p:sldId id="485" r:id="rId15"/>
    <p:sldId id="487" r:id="rId16"/>
    <p:sldId id="488" r:id="rId17"/>
    <p:sldId id="490" r:id="rId18"/>
    <p:sldId id="506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500" r:id="rId27"/>
    <p:sldId id="502" r:id="rId2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>
        <p:scale>
          <a:sx n="80" d="100"/>
          <a:sy n="80" d="100"/>
        </p:scale>
        <p:origin x="-1042" y="-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802.11-15/0573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</a:t>
            </a:r>
            <a:r>
              <a:rPr lang="en-US" dirty="0" smtClean="0"/>
              <a:t>Sequence for UL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2668"/>
              </p:ext>
            </p:extLst>
          </p:nvPr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Problem Statement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b="0" dirty="0" smtClean="0"/>
              <a:t>In uplink multiuser MIMO, different UL users have different carrier frequency offsets</a:t>
            </a:r>
          </a:p>
          <a:p>
            <a:r>
              <a:rPr lang="en-US" altLang="ja-JP" sz="2800" b="0" dirty="0" smtClean="0"/>
              <a:t>AP needs to estimate the CFOs for demodulating data and mitigate multiuser interference</a:t>
            </a:r>
          </a:p>
          <a:p>
            <a:r>
              <a:rPr lang="en-US" altLang="ja-JP" sz="2800" b="0" dirty="0" smtClean="0"/>
              <a:t>For the CFO estimation, phase responses at different LTF symbol instants need to be obtained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Proposed </a:t>
            </a:r>
            <a:r>
              <a:rPr lang="en-US" kern="0" dirty="0" smtClean="0"/>
              <a:t>Solution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2295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Reuse existing P matrix </a:t>
            </a:r>
            <a:r>
              <a:rPr lang="en-US" altLang="ja-JP" dirty="0" smtClean="0"/>
              <a:t>design</a:t>
            </a:r>
          </a:p>
          <a:p>
            <a:r>
              <a:rPr lang="en-US" altLang="ja-JP" dirty="0" smtClean="0"/>
              <a:t>Define </a:t>
            </a:r>
            <a:r>
              <a:rPr lang="en-US" altLang="ja-JP" dirty="0" smtClean="0"/>
              <a:t>orthogonal </a:t>
            </a:r>
            <a:r>
              <a:rPr lang="en-US" altLang="ja-JP" dirty="0" smtClean="0"/>
              <a:t>LTF sequences for UL MU-MIMO</a:t>
            </a:r>
          </a:p>
          <a:p>
            <a:r>
              <a:rPr lang="en-US" altLang="ja-JP" dirty="0" smtClean="0"/>
              <a:t>Assign </a:t>
            </a:r>
            <a:r>
              <a:rPr lang="en-US" altLang="ja-JP" dirty="0" smtClean="0"/>
              <a:t>orthogonal </a:t>
            </a:r>
            <a:r>
              <a:rPr lang="en-US" altLang="ja-JP" dirty="0" smtClean="0"/>
              <a:t>LTF sequences to different streams within the UL MU-MIMO burst </a:t>
            </a:r>
          </a:p>
          <a:p>
            <a:pPr lvl="1"/>
            <a:r>
              <a:rPr lang="en-US" altLang="ja-JP" dirty="0" smtClean="0"/>
              <a:t>Exploit frequency domain correlation</a:t>
            </a:r>
          </a:p>
          <a:p>
            <a:pPr lvl="1"/>
            <a:r>
              <a:rPr lang="en-US" altLang="ja-JP" dirty="0" smtClean="0"/>
              <a:t>Individual channel responses </a:t>
            </a:r>
            <a:r>
              <a:rPr lang="en-US" altLang="ja-JP" dirty="0" smtClean="0"/>
              <a:t>can </a:t>
            </a:r>
            <a:r>
              <a:rPr lang="en-US" altLang="ja-JP" dirty="0" smtClean="0"/>
              <a:t>be estimated </a:t>
            </a:r>
            <a:r>
              <a:rPr lang="en-US" altLang="ja-JP" dirty="0"/>
              <a:t>for each LTF symbol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CFO can be estimated by checking the phase difference between the channel estimates obtained at different LTF symbols</a:t>
            </a:r>
          </a:p>
          <a:p>
            <a:r>
              <a:rPr lang="en-US" altLang="ja-JP" dirty="0" smtClean="0"/>
              <a:t>Additional benefit — no pilot tones needed in LTF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Generating LTF </a:t>
            </a:r>
            <a:r>
              <a:rPr lang="en-US" kern="0" dirty="0"/>
              <a:t>s</a:t>
            </a:r>
            <a:r>
              <a:rPr lang="en-US" kern="0" dirty="0" smtClean="0"/>
              <a:t>equences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599" cy="2393641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Generated from P </a:t>
            </a:r>
            <a:r>
              <a:rPr lang="en-US" altLang="ja-JP" dirty="0" smtClean="0"/>
              <a:t>matrix</a:t>
            </a:r>
          </a:p>
          <a:p>
            <a:pPr lvl="1"/>
            <a:r>
              <a:rPr lang="en-US" altLang="ja-JP" sz="2000" dirty="0" smtClean="0"/>
              <a:t>Scramble </a:t>
            </a:r>
            <a:r>
              <a:rPr lang="en-US" altLang="ja-JP" sz="2000" dirty="0"/>
              <a:t>a common sequence by different rows of P matrix</a:t>
            </a:r>
          </a:p>
          <a:p>
            <a:r>
              <a:rPr lang="en-US" altLang="ja-JP" dirty="0" smtClean="0"/>
              <a:t>Piecewise orthogonal</a:t>
            </a:r>
          </a:p>
          <a:p>
            <a:pPr lvl="1"/>
            <a:r>
              <a:rPr lang="en-US" altLang="ja-JP" dirty="0" smtClean="0"/>
              <a:t>Sub-sequences with any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(e.g. 4) contiguous </a:t>
            </a:r>
            <a:r>
              <a:rPr lang="en-US" altLang="ja-JP" dirty="0" smtClean="0"/>
              <a:t>entries are orthogonal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467600" cy="247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Cyclic Orthogonality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0037"/>
            <a:ext cx="7772400" cy="2212004"/>
          </a:xfrm>
        </p:spPr>
        <p:txBody>
          <a:bodyPr/>
          <a:lstStyle/>
          <a:p>
            <a:r>
              <a:rPr lang="en-US" altLang="ko-KR" sz="2400" b="1" dirty="0" smtClean="0"/>
              <a:t>Orthogonal sequences of any length can be generated by exploiting cyclic orthogonality among P matrix rows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.g. 2 users with 26 tones and </a:t>
            </a:r>
            <a:r>
              <a:rPr lang="en-US" altLang="ko-KR" sz="2400" i="1" dirty="0" smtClean="0"/>
              <a:t>K</a:t>
            </a:r>
            <a:r>
              <a:rPr lang="en-US" altLang="ko-KR" sz="2400" dirty="0" smtClean="0"/>
              <a:t>=4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pSp>
        <p:nvGrpSpPr>
          <p:cNvPr id="6" name="그룹 5"/>
          <p:cNvGrpSpPr/>
          <p:nvPr/>
        </p:nvGrpSpPr>
        <p:grpSpPr>
          <a:xfrm>
            <a:off x="967320" y="3505200"/>
            <a:ext cx="6851297" cy="3012375"/>
            <a:chOff x="566848" y="2686888"/>
            <a:chExt cx="6957480" cy="3012375"/>
          </a:xfrm>
        </p:grpSpPr>
        <p:grpSp>
          <p:nvGrpSpPr>
            <p:cNvPr id="7" name="그룹 6"/>
            <p:cNvGrpSpPr/>
            <p:nvPr/>
          </p:nvGrpSpPr>
          <p:grpSpPr>
            <a:xfrm>
              <a:off x="566848" y="2839288"/>
              <a:ext cx="6928392" cy="1309792"/>
              <a:chOff x="566848" y="2839288"/>
              <a:chExt cx="6928392" cy="1309792"/>
            </a:xfrm>
          </p:grpSpPr>
          <p:grpSp>
            <p:nvGrpSpPr>
              <p:cNvPr id="25" name="그룹 24"/>
              <p:cNvGrpSpPr/>
              <p:nvPr/>
            </p:nvGrpSpPr>
            <p:grpSpPr>
              <a:xfrm>
                <a:off x="566848" y="3717032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3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1" name="TextBox 3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1</a:t>
                  </a:r>
                  <a:endParaRPr lang="ko-KR" altLang="en-US" dirty="0"/>
                </a:p>
              </p:txBody>
            </p:sp>
            <p:graphicFrame>
              <p:nvGraphicFramePr>
                <p:cNvPr id="3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3" name="TextBox 3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3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736" y="2839288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490960" y="3429000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852936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68208" y="3442648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566848" y="4271067"/>
              <a:ext cx="6928392" cy="1102149"/>
              <a:chOff x="566848" y="4271067"/>
              <a:chExt cx="6928392" cy="1102149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566848" y="4941168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2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1" name="TextBox 2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2</a:t>
                  </a:r>
                  <a:endParaRPr lang="ko-KR" altLang="en-US" dirty="0"/>
                </a:p>
              </p:txBody>
            </p:sp>
            <p:graphicFrame>
              <p:nvGraphicFramePr>
                <p:cNvPr id="2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3" name="TextBox 2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2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976" y="4313669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483768" y="4702204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795" y="4271067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265587" y="4659602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sp>
          <p:nvSpPr>
            <p:cNvPr id="9" name="타원 8"/>
            <p:cNvSpPr/>
            <p:nvPr/>
          </p:nvSpPr>
          <p:spPr>
            <a:xfrm>
              <a:off x="4500795" y="3140968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4404101" y="4456362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아래로 구부러진 화살표 10"/>
            <p:cNvSpPr/>
            <p:nvPr/>
          </p:nvSpPr>
          <p:spPr>
            <a:xfrm>
              <a:off x="5076056" y="2839288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아래로 구부러진 화살표 11"/>
            <p:cNvSpPr/>
            <p:nvPr/>
          </p:nvSpPr>
          <p:spPr>
            <a:xfrm>
              <a:off x="5076056" y="4168330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25136" y="2686888"/>
              <a:ext cx="2099192" cy="26848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2394" y="5299153"/>
              <a:ext cx="1446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</a:rPr>
                <a:t>orthogonal</a:t>
              </a:r>
              <a:endParaRPr lang="ko-KR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09196" y="3857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-1]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9350" y="51697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 1]</a:t>
            </a:r>
            <a:endParaRPr lang="ko-KR" alt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5975" y="4267200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50925" y="5522025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Orthogonal Tone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By </a:t>
            </a:r>
            <a:r>
              <a:rPr lang="en-US" altLang="ko-KR" sz="2800" dirty="0"/>
              <a:t>exploiting </a:t>
            </a:r>
            <a:r>
              <a:rPr lang="en-US" altLang="ko-KR" sz="2800" dirty="0" smtClean="0"/>
              <a:t>cyclic orthogonality</a:t>
            </a:r>
            <a:r>
              <a:rPr lang="en-US" altLang="ko-KR" sz="2800" dirty="0"/>
              <a:t>,</a:t>
            </a:r>
            <a:r>
              <a:rPr lang="en-US" altLang="ko-KR" sz="2800" dirty="0" smtClean="0"/>
              <a:t> we have many orthogonal tone blocks generating data samples for </a:t>
            </a:r>
            <a:r>
              <a:rPr lang="en-US" altLang="ko-KR" sz="2800" dirty="0" smtClean="0"/>
              <a:t>CFO </a:t>
            </a:r>
            <a:r>
              <a:rPr lang="en-US" altLang="ko-KR" sz="2800" dirty="0" smtClean="0"/>
              <a:t>estimation</a:t>
            </a:r>
            <a:endParaRPr lang="en-US" altLang="ko-KR" sz="2800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30616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9410"/>
              </p:ext>
            </p:extLst>
          </p:nvPr>
        </p:nvGraphicFramePr>
        <p:xfrm>
          <a:off x="2527920" y="396922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9595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1</a:t>
            </a:r>
            <a:endParaRPr lang="ko-KR" altLang="en-US" sz="2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31704"/>
              </p:ext>
            </p:extLst>
          </p:nvPr>
        </p:nvGraphicFramePr>
        <p:xfrm>
          <a:off x="2527920" y="4639854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4630229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2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2494412" y="3733800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003101" y="37769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512149" y="38154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020838" y="3848941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29886" y="38920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048200" y="39305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54352" y="5470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1</a:t>
            </a:r>
            <a:endParaRPr lang="ko-KR" altLang="en-US" sz="14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2494412" y="5173960"/>
            <a:ext cx="248788" cy="296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86136" y="5486400"/>
            <a:ext cx="11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2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 flipV="1">
            <a:off x="3386136" y="5261266"/>
            <a:ext cx="152392" cy="241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0616" y="5579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9410" y="3959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0269" y="46506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609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LTF symbols of stream </a:t>
            </a:r>
            <a:r>
              <a:rPr lang="en-US" sz="2800" i="1" kern="0" dirty="0" smtClean="0"/>
              <a:t>k</a:t>
            </a:r>
            <a:endParaRPr lang="en-US" sz="2800" i="1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95083" y="5793373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3124200" y="5791200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43200" y="6047601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4152900" y="5791200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05109" y="6067454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7109884" y="3496932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530673" y="3315183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8153760" y="1143000"/>
            <a:ext cx="154274" cy="40005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530673" y="3592182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57534" y="1447800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</a:t>
            </a:r>
            <a:r>
              <a:rPr lang="en-US" sz="1600" i="1" baseline="-25000" dirty="0" smtClean="0"/>
              <a:t>i</a:t>
            </a:r>
            <a:r>
              <a:rPr lang="en-US" sz="1600" dirty="0" smtClean="0"/>
              <a:t>(</a:t>
            </a:r>
            <a:r>
              <a:rPr lang="en-US" sz="1600" i="1" dirty="0" smtClean="0"/>
              <a:t>k</a:t>
            </a:r>
            <a:r>
              <a:rPr lang="en-US" sz="1600" dirty="0" smtClean="0"/>
              <a:t>) </a:t>
            </a:r>
            <a:r>
              <a:rPr lang="en-US" sz="1600" dirty="0" err="1" smtClean="0"/>
              <a:t>C</a:t>
            </a:r>
            <a:r>
              <a:rPr lang="en-US" sz="1600" i="1" baseline="-25000" dirty="0" err="1" smtClean="0"/>
              <a:t>j</a:t>
            </a:r>
            <a:r>
              <a:rPr lang="en-US" sz="1600" dirty="0" smtClean="0"/>
              <a:t>(</a:t>
            </a:r>
            <a:r>
              <a:rPr lang="en-US" sz="1600" i="1" dirty="0" smtClean="0"/>
              <a:t>k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7109884" y="3748087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048713" y="914400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 index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8001000" y="1752600"/>
            <a:ext cx="305917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891458" y="1981200"/>
            <a:ext cx="1318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</a:t>
            </a:r>
            <a:r>
              <a:rPr lang="en-US" dirty="0"/>
              <a:t>s</a:t>
            </a:r>
            <a:r>
              <a:rPr lang="en-US" dirty="0" smtClean="0"/>
              <a:t>ymbol index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7315200" y="1752600"/>
            <a:ext cx="24765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566291" y="1981200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index</a:t>
            </a:r>
            <a:endParaRPr lang="en-US" dirty="0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81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838200"/>
          </a:xfrm>
        </p:spPr>
        <p:txBody>
          <a:bodyPr/>
          <a:lstStyle/>
          <a:p>
            <a:r>
              <a:rPr lang="en-US" altLang="zh-CN" sz="2800" dirty="0" smtClean="0"/>
              <a:t>LTF symbols of multiple streams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7700" cy="1295400"/>
          </a:xfrm>
        </p:spPr>
        <p:txBody>
          <a:bodyPr/>
          <a:lstStyle/>
          <a:p>
            <a:r>
              <a:rPr lang="en-US" altLang="zh-CN" b="0" dirty="0" smtClean="0"/>
              <a:t>Orthogonal sequences are applied to different streams on each tone block</a:t>
            </a:r>
            <a:endParaRPr lang="en-US" altLang="zh-CN" b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19200" y="3505200"/>
            <a:ext cx="1905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219200" y="3962400"/>
            <a:ext cx="7620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80" y="359265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Orthogonal sequences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46140"/>
            <a:ext cx="5334000" cy="31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Estimation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8267700" cy="1926940"/>
          </a:xfrm>
        </p:spPr>
        <p:txBody>
          <a:bodyPr/>
          <a:lstStyle/>
          <a:p>
            <a:r>
              <a:rPr lang="en-US" altLang="zh-CN" dirty="0" smtClean="0"/>
              <a:t>Channel remains </a:t>
            </a:r>
            <a:r>
              <a:rPr lang="en-US" altLang="zh-CN" dirty="0"/>
              <a:t>roughly unchanged </a:t>
            </a:r>
            <a:r>
              <a:rPr lang="en-US" altLang="zh-CN" dirty="0" smtClean="0"/>
              <a:t>(i.e. correlated) over tone block </a:t>
            </a:r>
            <a:r>
              <a:rPr lang="en-US" altLang="zh-CN" dirty="0"/>
              <a:t>but varies over time due to </a:t>
            </a:r>
            <a:r>
              <a:rPr lang="en-US" altLang="zh-CN" dirty="0" smtClean="0"/>
              <a:t>CFO</a:t>
            </a:r>
          </a:p>
          <a:p>
            <a:r>
              <a:rPr lang="en-US" altLang="zh-CN" dirty="0"/>
              <a:t>Phase rotation across LTF symbols is observed from each tone block</a:t>
            </a:r>
          </a:p>
          <a:p>
            <a:r>
              <a:rPr lang="en-US" altLang="zh-CN" dirty="0"/>
              <a:t>Phase rotation is averaged over tone blocks </a:t>
            </a:r>
            <a:r>
              <a:rPr lang="en-US" altLang="zh-CN" dirty="0" smtClean="0"/>
              <a:t>and </a:t>
            </a:r>
            <a:r>
              <a:rPr lang="en-US" altLang="zh-CN" dirty="0"/>
              <a:t>Rx antennas</a:t>
            </a:r>
          </a:p>
          <a:p>
            <a:r>
              <a:rPr lang="en-US" altLang="zh-CN" dirty="0"/>
              <a:t>Averaged rotation rate is the CFO estimate</a:t>
            </a:r>
          </a:p>
          <a:p>
            <a:endParaRPr lang="en-US" altLang="zh-CN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667000" y="4017163"/>
            <a:ext cx="1498315" cy="1642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67000" y="4572000"/>
            <a:ext cx="599326" cy="390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55591" y="4017163"/>
            <a:ext cx="151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Orthogonal sequences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One P matrix for all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80040" cy="1219200"/>
          </a:xfrm>
        </p:spPr>
        <p:txBody>
          <a:bodyPr/>
          <a:lstStyle/>
          <a:p>
            <a:r>
              <a:rPr lang="en-US" altLang="zh-CN" sz="2400" dirty="0" smtClean="0"/>
              <a:t>Since the 8x8 P matrix consists of orthogonal 2x2 and 4x4 sub-matrixes, we can use the rows of 8x8 P matrix to define LTF sequences for up to 8 streams</a:t>
            </a:r>
            <a:endParaRPr lang="en-US" altLang="zh-CN" sz="240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b="0" i="1" dirty="0" smtClean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×4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9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479043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000" b="0" dirty="0" smtClean="0"/>
              <a:t>Uplink MU-MIMO</a:t>
            </a:r>
          </a:p>
          <a:p>
            <a:r>
              <a:rPr lang="en-US" altLang="zh-CN" sz="2000" b="0" dirty="0" smtClean="0"/>
              <a:t>8 Rx </a:t>
            </a:r>
            <a:r>
              <a:rPr lang="en-US" altLang="zh-CN" sz="2000" b="0" dirty="0" smtClean="0"/>
              <a:t>antennas </a:t>
            </a:r>
            <a:r>
              <a:rPr lang="en-US" altLang="zh-CN" sz="2000" b="0" dirty="0" smtClean="0"/>
              <a:t>at AP, 4/6 STAs each sending 1 stream</a:t>
            </a:r>
          </a:p>
          <a:p>
            <a:r>
              <a:rPr lang="en-US" altLang="zh-CN" sz="2000" b="0" dirty="0" smtClean="0"/>
              <a:t>MCS7/MCS4; </a:t>
            </a:r>
            <a:r>
              <a:rPr lang="en-US" altLang="zh-CN" sz="2000" b="0" dirty="0"/>
              <a:t>20 MHz </a:t>
            </a:r>
            <a:r>
              <a:rPr lang="en-US" altLang="zh-CN" sz="2000" b="0" dirty="0" smtClean="0"/>
              <a:t>bandwidth; </a:t>
            </a:r>
            <a:r>
              <a:rPr lang="en-US" altLang="zh-CN" sz="2000" b="0" dirty="0" err="1" smtClean="0"/>
              <a:t>ChDNLoS</a:t>
            </a:r>
            <a:r>
              <a:rPr lang="en-US" altLang="zh-CN" sz="2000" b="0" dirty="0" smtClean="0"/>
              <a:t>/</a:t>
            </a:r>
            <a:r>
              <a:rPr lang="en-US" altLang="zh-CN" sz="2000" b="0" dirty="0" err="1" smtClean="0"/>
              <a:t>UMiNLoS</a:t>
            </a:r>
            <a:endParaRPr lang="en-US" altLang="zh-CN" sz="2000" b="0" dirty="0"/>
          </a:p>
          <a:p>
            <a:r>
              <a:rPr lang="en-US" altLang="zh-CN" sz="2000" b="0" dirty="0"/>
              <a:t>CFO </a:t>
            </a:r>
            <a:r>
              <a:rPr lang="en-US" altLang="zh-CN" sz="2000" b="0" dirty="0" smtClean="0"/>
              <a:t>error is modeled as +</a:t>
            </a:r>
            <a:r>
              <a:rPr lang="en-US" altLang="zh-CN" sz="2000" b="0" dirty="0"/>
              <a:t>CFO/-</a:t>
            </a:r>
            <a:r>
              <a:rPr lang="en-US" altLang="zh-CN" sz="2000" b="0" dirty="0" smtClean="0"/>
              <a:t>CFO with fixed value</a:t>
            </a:r>
          </a:p>
          <a:p>
            <a:r>
              <a:rPr lang="en-US" altLang="zh-CN" sz="2000" b="0" dirty="0" smtClean="0"/>
              <a:t>Timing offset is uniformly distributed over [0, </a:t>
            </a:r>
            <a:r>
              <a:rPr lang="en-US" altLang="zh-CN" sz="2000" b="0" dirty="0" err="1" smtClean="0"/>
              <a:t>T</a:t>
            </a:r>
            <a:r>
              <a:rPr lang="en-US" altLang="zh-CN" sz="2000" b="0" baseline="-25000" dirty="0" err="1" smtClean="0"/>
              <a:t>off</a:t>
            </a:r>
            <a:r>
              <a:rPr lang="en-US" altLang="zh-CN" sz="2000" b="0" dirty="0" smtClean="0"/>
              <a:t> ns] for each STA</a:t>
            </a:r>
          </a:p>
          <a:p>
            <a:r>
              <a:rPr lang="en-US" altLang="zh-CN" sz="2000" b="0" dirty="0" smtClean="0"/>
              <a:t>CSD value follows 11ac &amp; 11ax larger CSD(TBD)</a:t>
            </a:r>
            <a:endParaRPr lang="en-US" altLang="zh-CN" sz="2000" b="0" dirty="0"/>
          </a:p>
          <a:p>
            <a:r>
              <a:rPr lang="en-US" altLang="zh-CN" sz="2000" b="0" dirty="0"/>
              <a:t>Per STA </a:t>
            </a:r>
            <a:r>
              <a:rPr lang="en-US" altLang="zh-CN" sz="2000" b="0" dirty="0" smtClean="0"/>
              <a:t>pilot tracking is enabled</a:t>
            </a:r>
            <a:endParaRPr lang="en-US" altLang="zh-CN" sz="2000" b="0" dirty="0"/>
          </a:p>
          <a:p>
            <a:r>
              <a:rPr lang="en-US" altLang="zh-CN" sz="2000" b="0" dirty="0" smtClean="0"/>
              <a:t>CFO is estimated and compensated for the proposed new LTF sequence</a:t>
            </a:r>
            <a:endParaRPr lang="en-US" altLang="zh-CN" sz="2000" b="0" dirty="0"/>
          </a:p>
          <a:p>
            <a:r>
              <a:rPr lang="en-US" altLang="zh-CN" sz="2000" b="0" dirty="0" smtClean="0"/>
              <a:t>Channel smoothing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not applied</a:t>
            </a:r>
            <a:endParaRPr lang="en-US" altLang="zh-CN" sz="2000" b="0" dirty="0"/>
          </a:p>
          <a:p>
            <a:r>
              <a:rPr lang="en-US" altLang="zh-CN" sz="2000" b="0" dirty="0" smtClean="0"/>
              <a:t>4x/2x (3.2us/1.6us </a:t>
            </a:r>
            <a:r>
              <a:rPr lang="en-US" altLang="zh-CN" sz="2000" b="0" dirty="0"/>
              <a:t>GI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LTF is </a:t>
            </a:r>
            <a:r>
              <a:rPr lang="en-US" altLang="zh-CN" sz="2000" b="0" dirty="0" smtClean="0"/>
              <a:t>used</a:t>
            </a:r>
            <a:endParaRPr lang="en-US" altLang="zh-CN" sz="2000" b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4999"/>
            <a:ext cx="765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lt"/>
              </a:rPr>
              <a:t>Tolerate +/- 400 Hz CFO within negligible degradation to ideal and &gt;3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6" y="1295400"/>
            <a:ext cx="7239000" cy="44195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Timing Offset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476" y="5762537"/>
            <a:ext cx="758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Tolerate 1 </a:t>
            </a:r>
            <a:r>
              <a:rPr lang="el-GR" altLang="zh-CN" sz="2000" dirty="0" smtClean="0">
                <a:latin typeface="+mn-lt"/>
              </a:rPr>
              <a:t>μ</a:t>
            </a:r>
            <a:r>
              <a:rPr lang="en-US" altLang="zh-CN" sz="2000" dirty="0" smtClean="0">
                <a:latin typeface="+mn-lt"/>
              </a:rPr>
              <a:t>s timing offset at 10% PER with sub-dB degradation to ideal and 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05600" cy="47925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733800" y="2743200"/>
            <a:ext cx="533400" cy="76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05200" y="2819400"/>
            <a:ext cx="304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15519" y="3155289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Within 1 dB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25146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4413" y="228302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dB</a:t>
            </a:r>
            <a:endParaRPr lang="en-US" sz="1400" b="1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Robust to Frequency Selectivity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684746"/>
            <a:ext cx="4648200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in outdoor channels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74" y="1600200"/>
            <a:ext cx="5715000" cy="4084546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 per-stream CSD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19" y="5778440"/>
            <a:ext cx="2871861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with CSD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34" y="1400317"/>
            <a:ext cx="5920132" cy="4378123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2x </a:t>
            </a:r>
            <a:r>
              <a:rPr lang="en-US" altLang="zh-CN" dirty="0"/>
              <a:t>LTF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5805664"/>
            <a:ext cx="7698750" cy="64355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000" b="0" dirty="0"/>
              <a:t>Work fine with </a:t>
            </a:r>
            <a:r>
              <a:rPr lang="en-US" altLang="zh-CN" sz="2000" b="0" dirty="0" smtClean="0"/>
              <a:t>2x LTFs</a:t>
            </a:r>
            <a:endParaRPr lang="zh-CN" alt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88" y="1401914"/>
            <a:ext cx="6161623" cy="4403750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18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89000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7776864" cy="44958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The CFO problem </a:t>
            </a:r>
            <a:r>
              <a:rPr lang="en-US" altLang="ja-JP" dirty="0" smtClean="0"/>
              <a:t>in </a:t>
            </a:r>
            <a:r>
              <a:rPr lang="en-US" altLang="ja-JP" dirty="0" smtClean="0"/>
              <a:t>UL MU-MIMO </a:t>
            </a:r>
            <a:r>
              <a:rPr lang="en-US" altLang="ja-JP" dirty="0" smtClean="0"/>
              <a:t>can </a:t>
            </a:r>
            <a:r>
              <a:rPr lang="en-US" altLang="ja-JP" dirty="0" smtClean="0"/>
              <a:t>be solved by assigning </a:t>
            </a:r>
            <a:r>
              <a:rPr lang="en-US" altLang="ja-JP" dirty="0" smtClean="0"/>
              <a:t>orthogonal </a:t>
            </a:r>
            <a:r>
              <a:rPr lang="en-US" altLang="ja-JP" dirty="0" smtClean="0"/>
              <a:t>LTF sequences to different streams</a:t>
            </a:r>
          </a:p>
          <a:p>
            <a:pPr lvl="1"/>
            <a:r>
              <a:rPr lang="en-US" altLang="ja-JP" sz="2400" dirty="0" smtClean="0"/>
              <a:t>Optimal performance</a:t>
            </a:r>
          </a:p>
          <a:p>
            <a:pPr lvl="1"/>
            <a:r>
              <a:rPr lang="en-US" altLang="ja-JP" sz="2400" dirty="0" smtClean="0"/>
              <a:t>Maximum </a:t>
            </a:r>
            <a:r>
              <a:rPr lang="en-US" altLang="ja-JP" sz="2400" dirty="0" smtClean="0"/>
              <a:t>reuse of legacy design</a:t>
            </a:r>
          </a:p>
          <a:p>
            <a:pPr lvl="1"/>
            <a:r>
              <a:rPr lang="en-US" altLang="ja-JP" sz="2400" dirty="0" smtClean="0"/>
              <a:t>Low complexity</a:t>
            </a:r>
          </a:p>
          <a:p>
            <a:r>
              <a:rPr lang="en-US" altLang="ja-JP" dirty="0" smtClean="0"/>
              <a:t>Propose to use the rows of 8x8 P matrix as the masking sequences for generating the orthogonal HE-LTF sequences for UL MU-MIMO</a:t>
            </a:r>
            <a:endParaRPr lang="en-US" altLang="ja-JP" dirty="0"/>
          </a:p>
          <a:p>
            <a:pPr marL="0" indent="0">
              <a:buNone/>
            </a:pPr>
            <a:endParaRPr lang="en-US" altLang="ja-JP" sz="2800" b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 dirty="0" smtClean="0"/>
              <a:t>]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,” </a:t>
            </a:r>
            <a:r>
              <a:rPr lang="en-GB" dirty="0"/>
              <a:t>doc.: IEEE </a:t>
            </a:r>
            <a:r>
              <a:rPr lang="en-GB" dirty="0" smtClean="0"/>
              <a:t>802.11-15/0132r4, Section 3.2, March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generating the </a:t>
            </a:r>
            <a:r>
              <a:rPr lang="en-US" dirty="0" smtClean="0"/>
              <a:t>HE-</a:t>
            </a:r>
            <a:r>
              <a:rPr lang="en-US" dirty="0" smtClean="0"/>
              <a:t>LTF sequences for UL MU-MIMO as </a:t>
            </a:r>
            <a:r>
              <a:rPr lang="en-US" dirty="0"/>
              <a:t>follows? </a:t>
            </a:r>
          </a:p>
          <a:p>
            <a:pPr lvl="1"/>
            <a:r>
              <a:rPr lang="en-US" dirty="0" smtClean="0"/>
              <a:t>For each stream, a </a:t>
            </a:r>
            <a:r>
              <a:rPr lang="en-US" dirty="0"/>
              <a:t>common sequence is masked repeatedly by </a:t>
            </a:r>
            <a:r>
              <a:rPr lang="en-US" dirty="0" smtClean="0"/>
              <a:t>a distinct </a:t>
            </a:r>
            <a:r>
              <a:rPr lang="en-US" dirty="0" smtClean="0"/>
              <a:t>row of the 8x8 P matrix. The last </a:t>
            </a:r>
            <a:r>
              <a:rPr lang="en-US" dirty="0" smtClean="0"/>
              <a:t>M</a:t>
            </a:r>
            <a:r>
              <a:rPr lang="en-US" dirty="0" smtClean="0"/>
              <a:t> elements </a:t>
            </a:r>
            <a:r>
              <a:rPr lang="en-US" dirty="0"/>
              <a:t>of the LTF </a:t>
            </a:r>
            <a:r>
              <a:rPr lang="en-US" dirty="0" smtClean="0"/>
              <a:t>sequence, where M is less than 8, are masked by the </a:t>
            </a:r>
            <a:r>
              <a:rPr lang="en-US" dirty="0"/>
              <a:t>first 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the P matrix row.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008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dirty="0" smtClean="0"/>
              <a:t>P matrix coded HE-LTF </a:t>
            </a:r>
            <a:r>
              <a:rPr lang="en-US" altLang="ja-JP" sz="2800" dirty="0" smtClean="0"/>
              <a:t>was adopted in last meeting [1] 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Maximize legacy reuse</a:t>
            </a:r>
          </a:p>
          <a:p>
            <a:r>
              <a:rPr lang="en-US" altLang="ja-JP" sz="2800" dirty="0" smtClean="0"/>
              <a:t>Adding details, we propose HE-LTF sequences for uplink multiuser MIMO</a:t>
            </a:r>
            <a:endParaRPr lang="en-US" altLang="ja-JP" sz="2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107424</TotalTime>
  <Words>2017</Words>
  <Application>Microsoft Office PowerPoint</Application>
  <PresentationFormat>On-screen Show (4:3)</PresentationFormat>
  <Paragraphs>633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802-11-Submission</vt:lpstr>
      <vt:lpstr>HE-LTF Sequence for UL MU-MIMO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PowerPoint Presentation</vt:lpstr>
      <vt:lpstr>PowerPoint Presentation</vt:lpstr>
      <vt:lpstr>PowerPoint Presentation</vt:lpstr>
      <vt:lpstr>Cyclic Orthogonality</vt:lpstr>
      <vt:lpstr>Orthogonal Tone Blocks</vt:lpstr>
      <vt:lpstr>PowerPoint Presentation</vt:lpstr>
      <vt:lpstr>LTF symbols of multiple streams</vt:lpstr>
      <vt:lpstr>CFO Estimation</vt:lpstr>
      <vt:lpstr>One P matrix for all</vt:lpstr>
      <vt:lpstr>Simulation Assumptions</vt:lpstr>
      <vt:lpstr>CFO Tolerance</vt:lpstr>
      <vt:lpstr>Timing Offset Tolerance</vt:lpstr>
      <vt:lpstr>Robust to Frequency Selectivity</vt:lpstr>
      <vt:lpstr>With per-stream CSD</vt:lpstr>
      <vt:lpstr>2x LTF</vt:lpstr>
      <vt:lpstr>Summary</vt:lpstr>
      <vt:lpstr>Reference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Li, Qinghua</cp:lastModifiedBy>
  <cp:revision>1786</cp:revision>
  <cp:lastPrinted>1998-02-10T13:28:06Z</cp:lastPrinted>
  <dcterms:created xsi:type="dcterms:W3CDTF">2007-05-21T21:00:37Z</dcterms:created>
  <dcterms:modified xsi:type="dcterms:W3CDTF">2015-05-11T04:10:34Z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