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9" r:id="rId2"/>
    <p:sldId id="365" r:id="rId3"/>
    <p:sldId id="366" r:id="rId4"/>
    <p:sldId id="368" r:id="rId5"/>
    <p:sldId id="371" r:id="rId6"/>
    <p:sldId id="369" r:id="rId7"/>
    <p:sldId id="373" r:id="rId8"/>
    <p:sldId id="372" r:id="rId9"/>
    <p:sldId id="335" r:id="rId10"/>
    <p:sldId id="340" r:id="rId1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1596" autoAdjust="0"/>
  </p:normalViewPr>
  <p:slideViewPr>
    <p:cSldViewPr>
      <p:cViewPr>
        <p:scale>
          <a:sx n="58" d="100"/>
          <a:sy n="58" d="100"/>
        </p:scale>
        <p:origin x="-189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6" y="-7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2536" y="199841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86419" y="112306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900" dirty="0" smtClean="0"/>
              <a:t>DL and UL </a:t>
            </a:r>
          </a:p>
        </p:txBody>
      </p:sp>
    </p:spTree>
    <p:extLst>
      <p:ext uri="{BB962C8B-B14F-4D97-AF65-F5344CB8AC3E}">
        <p14:creationId xmlns:p14="http://schemas.microsoft.com/office/powerpoint/2010/main" xmlns="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0743412-9668-4686-B109-E3B2457EFE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DC9B8F1-287D-4B8B-8904-2261870F7D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6E05228-1FDB-49BC-8BC4-A91A7D762A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7614916F-BBEF-4684-B6F5-1E636F42BA0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0631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652A146-6F07-41EF-8958-F5CF356A0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B3AFDE4-E638-42C0-A68B-50C601C7C8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7F62F27-0EC7-4D1C-8A98-B521A5C1B6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69D9E18-8FC9-4D6F-9D47-7F236DA35C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A8CB34A-F2D3-4F3B-AD27-33B98B268C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6842823D-4EFD-4122-8A9F-C6D9274A89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1079F9C-5C87-45BF-8450-007BCEAE6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614916F-BBEF-4684-B6F5-1E636F42BA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solidFill>
                  <a:srgbClr val="000000"/>
                </a:solidFill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cs typeface="Arial" charset="0"/>
              </a:rPr>
              <a:t>802.11-15/0583r1</a:t>
            </a:r>
            <a:endParaRPr lang="en-US" sz="1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 smtClean="0"/>
              <a:t>OBSS Preamble Error Probability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err="1" smtClean="0"/>
              <a:t>Jiyong</a:t>
            </a:r>
            <a:r>
              <a:rPr lang="en-US" altLang="zh-CN" dirty="0" smtClean="0"/>
              <a:t> Pang, et al, Huawei Technologies</a:t>
            </a:r>
            <a:endParaRPr lang="en-US" altLang="zh-CN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9517278"/>
              </p:ext>
            </p:extLst>
          </p:nvPr>
        </p:nvGraphicFramePr>
        <p:xfrm>
          <a:off x="1208088" y="2743200"/>
          <a:ext cx="6297612" cy="3260725"/>
        </p:xfrm>
        <a:graphic>
          <a:graphicData uri="http://schemas.openxmlformats.org/presentationml/2006/ole">
            <p:oleObj spid="_x0000_s7205" name="Document" r:id="rId4" imgW="8500203" imgH="4406283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0" name="日期占位符 10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lvl="0">
              <a:buNone/>
            </a:pPr>
            <a:r>
              <a:rPr lang="en-US" altLang="zh-CN" sz="1800" b="0" dirty="0" smtClean="0"/>
              <a:t>[1] 11-14/1420r1 The Impact of Preamble Error on MAC System Performance</a:t>
            </a:r>
          </a:p>
          <a:p>
            <a:pPr>
              <a:buNone/>
            </a:pPr>
            <a:r>
              <a:rPr lang="en-US" altLang="zh-CN" sz="1800" b="0" dirty="0" smtClean="0"/>
              <a:t>[2] 11-15/0367r0  OBSS Preamble Detection</a:t>
            </a:r>
          </a:p>
          <a:p>
            <a:pPr>
              <a:buNone/>
            </a:pPr>
            <a:r>
              <a:rPr lang="en-US" altLang="zh-CN" sz="1800" b="0" dirty="0" smtClean="0"/>
              <a:t>[3] 11-14/0980r10 Simulation Scenarios</a:t>
            </a:r>
          </a:p>
          <a:p>
            <a:pPr>
              <a:buNone/>
            </a:pPr>
            <a:r>
              <a:rPr lang="en-US" altLang="ko-KR" sz="1800" b="0" dirty="0" smtClean="0">
                <a:ea typeface="굴림" pitchFamily="50" charset="-127"/>
              </a:rPr>
              <a:t>[4] 11-14/1523r5 Offline Discussion Minutes of SLS Calibration</a:t>
            </a:r>
          </a:p>
          <a:p>
            <a:pPr>
              <a:buNone/>
            </a:pPr>
            <a:r>
              <a:rPr lang="en-US" altLang="zh-CN" sz="1800" b="0" dirty="0" smtClean="0"/>
              <a:t>[5] 11-14/0571r8 Evaluation Methodology</a:t>
            </a:r>
          </a:p>
          <a:p>
            <a:pPr marL="342900" lvl="2" indent="-342900">
              <a:buNone/>
            </a:pPr>
            <a:r>
              <a:rPr lang="en-US" altLang="zh-CN" sz="1800" b="0" dirty="0" smtClean="0"/>
              <a:t>[6</a:t>
            </a:r>
            <a:r>
              <a:rPr lang="en-US" altLang="zh-CN" dirty="0" smtClean="0"/>
              <a:t>] 11-14/1176r1 PHY abstraction tables for 11ax system level simulation</a:t>
            </a:r>
            <a:endParaRPr lang="en-US" altLang="zh-CN" sz="1800" b="0" dirty="0" smtClean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zh-CN" smtClean="0"/>
              <a:t>Jiyong Pang, et al, Huawei Technologies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The OBSS preamble detection probability impacts much on the overall network behavior.</a:t>
            </a:r>
          </a:p>
          <a:p>
            <a:pPr>
              <a:buNone/>
            </a:pPr>
            <a:endParaRPr lang="en-US" altLang="zh-CN" sz="1800" dirty="0" smtClean="0"/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</a:rPr>
              <a:t>[1, 2] showed that errors on OBSS preambles were very high around even 90% in both 11ax SS1 and SS2 [3] via MAC Simulator.</a:t>
            </a:r>
          </a:p>
          <a:p>
            <a:pPr lvl="0">
              <a:buNone/>
            </a:pPr>
            <a:endParaRPr lang="en-US" altLang="zh-CN" sz="1800" dirty="0" smtClean="0">
              <a:solidFill>
                <a:srgbClr val="000000"/>
              </a:solidFill>
            </a:endParaRPr>
          </a:p>
          <a:p>
            <a:pPr lvl="0" algn="just"/>
            <a:r>
              <a:rPr lang="en-US" altLang="zh-CN" sz="1800" dirty="0" smtClean="0">
                <a:solidFill>
                  <a:srgbClr val="000000"/>
                </a:solidFill>
              </a:rPr>
              <a:t>In this presentation, we provide our initial results about the OBSS preamble error </a:t>
            </a:r>
            <a:r>
              <a:rPr lang="en-US" altLang="zh-CN" sz="1800" dirty="0" smtClean="0">
                <a:solidFill>
                  <a:srgbClr val="000000"/>
                </a:solidFill>
              </a:rPr>
              <a:t>probability </a:t>
            </a:r>
            <a:r>
              <a:rPr lang="en-US" altLang="zh-CN" sz="1800" dirty="0" smtClean="0">
                <a:solidFill>
                  <a:srgbClr val="000000"/>
                </a:solidFill>
              </a:rPr>
              <a:t>via Integrated Simulator where we find that the error probability is related closely to the simulation configuration.</a:t>
            </a:r>
            <a:endParaRPr lang="en-US" altLang="zh-CN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zh-CN" smtClean="0"/>
              <a:t>Jiyong Pang, et al, Huawei Technologies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</a:t>
            </a:r>
            <a:r>
              <a:rPr lang="en-US" altLang="zh-CN" dirty="0" smtClean="0"/>
              <a:t>Scenario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010400" cy="4419600"/>
          </a:xfrm>
        </p:spPr>
        <p:txBody>
          <a:bodyPr>
            <a:normAutofit/>
          </a:bodyPr>
          <a:lstStyle/>
          <a:p>
            <a:r>
              <a:rPr lang="en-US" altLang="zh-CN" sz="1800" dirty="0" smtClean="0"/>
              <a:t>20MHz channel at 5G</a:t>
            </a:r>
          </a:p>
          <a:p>
            <a:r>
              <a:rPr lang="en-US" altLang="zh-CN" sz="1800" dirty="0" smtClean="0"/>
              <a:t>1*1 antenna: </a:t>
            </a:r>
            <a:r>
              <a:rPr lang="en-US" altLang="zh-CN" sz="1800" dirty="0" smtClean="0"/>
              <a:t>20dBm AP </a:t>
            </a:r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 power, 15dBm (-2dBi) STA </a:t>
            </a:r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 power</a:t>
            </a:r>
            <a:endParaRPr lang="en-US" altLang="zh-CN" sz="1800" dirty="0" smtClean="0"/>
          </a:p>
          <a:p>
            <a:r>
              <a:rPr lang="en-US" altLang="zh-CN" sz="1800" dirty="0" smtClean="0"/>
              <a:t>Standard </a:t>
            </a:r>
            <a:r>
              <a:rPr lang="en-US" altLang="zh-CN" sz="1800" dirty="0" smtClean="0"/>
              <a:t>11ax SS1 </a:t>
            </a:r>
            <a:r>
              <a:rPr lang="en-US" altLang="zh-CN" sz="1800" dirty="0" smtClean="0"/>
              <a:t>– Residential</a:t>
            </a:r>
            <a:endParaRPr lang="en-US" altLang="zh-CN" sz="1800" dirty="0" smtClean="0"/>
          </a:p>
          <a:p>
            <a:pPr lvl="1"/>
            <a:r>
              <a:rPr lang="en-US" altLang="zh-CN" sz="1600" dirty="0" smtClean="0"/>
              <a:t>5 floor, 20 rooms per </a:t>
            </a:r>
            <a:r>
              <a:rPr lang="en-US" altLang="zh-CN" sz="1600" dirty="0" smtClean="0"/>
              <a:t>floor, 10 </a:t>
            </a:r>
            <a:r>
              <a:rPr lang="en-US" altLang="zh-CN" sz="1600" dirty="0" smtClean="0"/>
              <a:t>STAs per </a:t>
            </a:r>
            <a:r>
              <a:rPr lang="en-US" altLang="zh-CN" sz="1600" dirty="0" smtClean="0"/>
              <a:t>room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Reuse 3 randomly</a:t>
            </a: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</a:rPr>
              <a:t>Standard 11ax </a:t>
            </a:r>
            <a:r>
              <a:rPr lang="en-US" altLang="zh-CN" sz="1800" dirty="0" smtClean="0">
                <a:solidFill>
                  <a:srgbClr val="000000"/>
                </a:solidFill>
              </a:rPr>
              <a:t>SS3 – Indoor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</a:rPr>
              <a:t>19 BSSs, 30 STAs per BSS</a:t>
            </a: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</a:rPr>
              <a:t>Standard 11ax </a:t>
            </a:r>
            <a:r>
              <a:rPr lang="en-US" altLang="zh-CN" sz="1800" dirty="0" smtClean="0">
                <a:solidFill>
                  <a:srgbClr val="000000"/>
                </a:solidFill>
              </a:rPr>
              <a:t>SS4 – Outdoor</a:t>
            </a:r>
            <a:endParaRPr lang="en-US" altLang="zh-CN" sz="1800" dirty="0" smtClean="0">
              <a:solidFill>
                <a:srgbClr val="000000"/>
              </a:solidFill>
            </a:endParaRP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</a:rPr>
              <a:t> 19 BSSs, </a:t>
            </a:r>
            <a:r>
              <a:rPr lang="en-US" altLang="zh-CN" sz="1600" dirty="0" smtClean="0">
                <a:solidFill>
                  <a:srgbClr val="000000"/>
                </a:solidFill>
              </a:rPr>
              <a:t>50 </a:t>
            </a:r>
            <a:r>
              <a:rPr lang="en-US" altLang="zh-CN" sz="1600" dirty="0" smtClean="0">
                <a:solidFill>
                  <a:srgbClr val="000000"/>
                </a:solidFill>
              </a:rPr>
              <a:t>STAs per </a:t>
            </a:r>
            <a:r>
              <a:rPr lang="en-US" altLang="zh-CN" sz="1600" dirty="0" smtClean="0">
                <a:solidFill>
                  <a:srgbClr val="000000"/>
                </a:solidFill>
              </a:rPr>
              <a:t>BSS</a:t>
            </a:r>
            <a:endParaRPr lang="en-US" altLang="zh-CN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altLang="zh-CN" sz="1800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zh-CN" sz="1600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zh-CN" smtClean="0"/>
              <a:t>Jiyong Pang, et al, Huawei Technologies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Parameters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zh-CN" dirty="0" smtClean="0"/>
              <a:t>Jiyong Pang, et al, Huawei Technologies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771525" y="1600200"/>
          <a:ext cx="7381875" cy="1722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Preamble model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[4, 5]</a:t>
                      </a:r>
                      <a:endParaRPr lang="en-US" altLang="zh-CN" sz="10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CCA-ED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-62dBm/20MHz (measured  after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large-scale fading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sensitivity/CCA-SD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-82dBm/20MHz (a packet with lower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SINR feedback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62000" y="3733800"/>
          <a:ext cx="7772400" cy="2583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AIFSn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=3 ]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or 2 MPDUs with 4-byte MPDU delimiter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or OFF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Preamble Model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5135" name="내용 개체 틀 2"/>
          <p:cNvSpPr>
            <a:spLocks noGrp="1"/>
          </p:cNvSpPr>
          <p:nvPr>
            <p:ph idx="1"/>
          </p:nvPr>
        </p:nvSpPr>
        <p:spPr>
          <a:xfrm>
            <a:off x="685800" y="3657600"/>
            <a:ext cx="7772400" cy="2667000"/>
          </a:xfrm>
        </p:spPr>
        <p:txBody>
          <a:bodyPr/>
          <a:lstStyle/>
          <a:p>
            <a:r>
              <a:rPr lang="en-US" altLang="ko-KR" sz="2000" dirty="0" smtClean="0">
                <a:ea typeface="굴림" pitchFamily="50" charset="-127"/>
              </a:rPr>
              <a:t>The receiver </a:t>
            </a:r>
            <a:r>
              <a:rPr lang="en-US" altLang="zh-CN" sz="2000" dirty="0" smtClean="0">
                <a:ea typeface="SimSun" pitchFamily="2" charset="-122"/>
              </a:rPr>
              <a:t>will be locked by the first-arrived packet with signal strength </a:t>
            </a:r>
            <a:r>
              <a:rPr lang="en-US" altLang="ko-KR" sz="2000" dirty="0" smtClean="0">
                <a:ea typeface="굴림" pitchFamily="50" charset="-127"/>
              </a:rPr>
              <a:t>above -</a:t>
            </a:r>
            <a:r>
              <a:rPr lang="en-US" altLang="ko-KR" sz="2000" dirty="0" smtClean="0">
                <a:ea typeface="굴림" pitchFamily="50" charset="-127"/>
              </a:rPr>
              <a:t>82dBm</a:t>
            </a:r>
            <a:r>
              <a:rPr lang="en-US" altLang="zh-CN" sz="2000" dirty="0" smtClean="0">
                <a:ea typeface="SimSun" pitchFamily="2" charset="-122"/>
              </a:rPr>
              <a:t>, and later-arrived packets are considered as interference</a:t>
            </a:r>
            <a:r>
              <a:rPr lang="en-US" altLang="ko-KR" sz="1800" dirty="0" smtClean="0">
                <a:ea typeface="굴림" pitchFamily="50" charset="-127"/>
              </a:rPr>
              <a:t>[4,5]. </a:t>
            </a:r>
          </a:p>
          <a:p>
            <a:pPr marL="685800" lvl="2" indent="-342900"/>
            <a:r>
              <a:rPr lang="en-US" altLang="ko-KR" sz="1600" dirty="0" smtClean="0">
                <a:ea typeface="굴림" pitchFamily="50" charset="-127"/>
              </a:rPr>
              <a:t>The receiver should be in IDLE status to detect an incoming preamble</a:t>
            </a:r>
          </a:p>
          <a:p>
            <a:pPr marL="685800" lvl="2" indent="-342900"/>
            <a:r>
              <a:rPr lang="en-US" altLang="zh-CN" sz="1600" dirty="0" smtClean="0">
                <a:ea typeface="굴림" pitchFamily="50" charset="-127"/>
              </a:rPr>
              <a:t>Preamble decoding modeled as a sub-frame decoding</a:t>
            </a:r>
            <a:endParaRPr lang="en-US" altLang="ko-KR" sz="1600" dirty="0" smtClean="0">
              <a:ea typeface="굴림" pitchFamily="50" charset="-127"/>
            </a:endParaRPr>
          </a:p>
          <a:p>
            <a:pPr lvl="2"/>
            <a:r>
              <a:rPr lang="en-US" altLang="ko-KR" sz="1600" dirty="0" smtClean="0">
                <a:ea typeface="굴림" pitchFamily="50" charset="-127"/>
              </a:rPr>
              <a:t>The packet length is calculated based on the assumption of 3-byte/4us (MCS0)</a:t>
            </a:r>
          </a:p>
          <a:p>
            <a:pPr lvl="2"/>
            <a:r>
              <a:rPr lang="en-US" altLang="ko-KR" sz="1600" dirty="0" smtClean="0">
                <a:ea typeface="굴림" pitchFamily="50" charset="-127"/>
              </a:rPr>
              <a:t>Box0 PHY abstraction of SINR-to-PER is used [6]</a:t>
            </a:r>
          </a:p>
          <a:p>
            <a:pPr lvl="2"/>
            <a:r>
              <a:rPr lang="en-US" altLang="zh-CN" sz="1600" dirty="0" smtClean="0"/>
              <a:t>Preamble error% = 1-Total  successfully decoded OBSS preambles/Total attempted decodes of OBSS preambles</a:t>
            </a:r>
            <a:r>
              <a:rPr lang="en-US" altLang="zh-CN" sz="1600" dirty="0" smtClean="0">
                <a:ea typeface="굴림" pitchFamily="50" charset="-127"/>
              </a:rPr>
              <a:t> [2]</a:t>
            </a:r>
            <a:endParaRPr lang="zh-CN" altLang="en-US" sz="1600" dirty="0" smtClean="0"/>
          </a:p>
        </p:txBody>
      </p:sp>
      <p:sp>
        <p:nvSpPr>
          <p:cNvPr id="1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zh-CN" dirty="0" smtClean="0"/>
              <a:t>Jiyong Pang, et al, Huawei Technologies</a:t>
            </a:r>
            <a:endParaRPr lang="en-US" altLang="zh-CN" dirty="0"/>
          </a:p>
        </p:txBody>
      </p:sp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981200" y="2543175"/>
            <a:ext cx="4648200" cy="3810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latinLnBrk="0" hangingPunct="0"/>
            <a:endParaRPr kumimoji="0" lang="en-US" altLang="ko-KR">
              <a:solidFill>
                <a:schemeClr val="bg1"/>
              </a:solidFill>
            </a:endParaRPr>
          </a:p>
        </p:txBody>
      </p:sp>
      <p:cxnSp>
        <p:nvCxnSpPr>
          <p:cNvPr id="5126" name="Straight Connector 7"/>
          <p:cNvCxnSpPr>
            <a:cxnSpLocks noChangeShapeType="1"/>
          </p:cNvCxnSpPr>
          <p:nvPr/>
        </p:nvCxnSpPr>
        <p:spPr bwMode="auto">
          <a:xfrm>
            <a:off x="2971800" y="2543175"/>
            <a:ext cx="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5127" name="Straight Arrow Connector 9"/>
          <p:cNvCxnSpPr>
            <a:cxnSpLocks noChangeShapeType="1"/>
          </p:cNvCxnSpPr>
          <p:nvPr/>
        </p:nvCxnSpPr>
        <p:spPr bwMode="auto">
          <a:xfrm>
            <a:off x="1981200" y="2286000"/>
            <a:ext cx="0" cy="257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5128" name="Straight Arrow Connector 10"/>
          <p:cNvCxnSpPr>
            <a:cxnSpLocks noChangeShapeType="1"/>
          </p:cNvCxnSpPr>
          <p:nvPr/>
        </p:nvCxnSpPr>
        <p:spPr bwMode="auto">
          <a:xfrm>
            <a:off x="2971800" y="2286000"/>
            <a:ext cx="0" cy="257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5129" name="TextBox 17"/>
          <p:cNvSpPr txBox="1">
            <a:spLocks noChangeArrowheads="1"/>
          </p:cNvSpPr>
          <p:nvPr/>
        </p:nvSpPr>
        <p:spPr bwMode="auto">
          <a:xfrm>
            <a:off x="1524000" y="2057400"/>
            <a:ext cx="114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/>
              <a:t>Signal Detect</a:t>
            </a:r>
          </a:p>
        </p:txBody>
      </p:sp>
      <p:sp>
        <p:nvSpPr>
          <p:cNvPr id="5130" name="TextBox 18"/>
          <p:cNvSpPr txBox="1">
            <a:spLocks noChangeArrowheads="1"/>
          </p:cNvSpPr>
          <p:nvPr/>
        </p:nvSpPr>
        <p:spPr bwMode="auto">
          <a:xfrm>
            <a:off x="2514600" y="2057400"/>
            <a:ext cx="1790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/>
              <a:t>Preamble Error Detect</a:t>
            </a:r>
          </a:p>
        </p:txBody>
      </p:sp>
      <p:cxnSp>
        <p:nvCxnSpPr>
          <p:cNvPr id="5131" name="Straight Arrow Connector 18"/>
          <p:cNvCxnSpPr>
            <a:cxnSpLocks noChangeShapeType="1"/>
          </p:cNvCxnSpPr>
          <p:nvPr/>
        </p:nvCxnSpPr>
        <p:spPr bwMode="auto">
          <a:xfrm>
            <a:off x="1981200" y="3152775"/>
            <a:ext cx="990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32" name="TextBox 20"/>
          <p:cNvSpPr txBox="1">
            <a:spLocks noChangeArrowheads="1"/>
          </p:cNvSpPr>
          <p:nvPr/>
        </p:nvSpPr>
        <p:spPr bwMode="auto">
          <a:xfrm>
            <a:off x="1981200" y="2898775"/>
            <a:ext cx="990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/>
              <a:t>Preamble</a:t>
            </a:r>
          </a:p>
        </p:txBody>
      </p:sp>
      <p:cxnSp>
        <p:nvCxnSpPr>
          <p:cNvPr id="5133" name="Straight Arrow Connector 20"/>
          <p:cNvCxnSpPr>
            <a:cxnSpLocks noChangeShapeType="1"/>
          </p:cNvCxnSpPr>
          <p:nvPr/>
        </p:nvCxnSpPr>
        <p:spPr bwMode="auto">
          <a:xfrm>
            <a:off x="1981200" y="3352800"/>
            <a:ext cx="46482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134" name="TextBox 22"/>
          <p:cNvSpPr txBox="1">
            <a:spLocks noChangeArrowheads="1"/>
          </p:cNvSpPr>
          <p:nvPr/>
        </p:nvSpPr>
        <p:spPr bwMode="auto">
          <a:xfrm>
            <a:off x="1981200" y="3076575"/>
            <a:ext cx="4648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/>
              <a:t>PPDU</a:t>
            </a:r>
          </a:p>
        </p:txBody>
      </p:sp>
      <p:sp>
        <p:nvSpPr>
          <p:cNvPr id="20" name="日期占位符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SS1 Error </a:t>
            </a:r>
            <a:r>
              <a:rPr lang="en-US" altLang="zh-CN" dirty="0" smtClean="0"/>
              <a:t>Probability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zh-CN" smtClean="0"/>
              <a:t>Jiyong Pang, et al, Huawei Technologies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371600" y="1905000"/>
          <a:ext cx="6477002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86"/>
                <a:gridCol w="925286"/>
                <a:gridCol w="925286"/>
                <a:gridCol w="925286"/>
                <a:gridCol w="925286"/>
                <a:gridCol w="925286"/>
                <a:gridCol w="925286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SS1</a:t>
                      </a:r>
                      <a:endParaRPr lang="zh-CN" altLang="en-US" sz="16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64MPDU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2MPDU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RTS On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RTS Off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RTS On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RTS Off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DL</a:t>
                      </a:r>
                      <a:r>
                        <a:rPr lang="en-US" altLang="zh-CN" sz="1600" baseline="0" dirty="0" smtClean="0"/>
                        <a:t> Only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UL</a:t>
                      </a:r>
                      <a:r>
                        <a:rPr lang="en-US" altLang="zh-CN" sz="1600" baseline="0" dirty="0" smtClean="0"/>
                        <a:t> Only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DL &amp; UL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DL &amp; UL</a:t>
                      </a:r>
                      <a:endParaRPr lang="zh-CN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DL &amp; UL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Error %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38.30%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55.89%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57.52%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87.33%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22.24%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81.96%</a:t>
                      </a:r>
                      <a:endParaRPr lang="zh-CN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53626"/>
            <a:ext cx="3733800" cy="257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286000" y="4972826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64MPDU</a:t>
            </a:r>
            <a:endParaRPr lang="zh-CN" altLang="en-US" sz="1400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1506" name="图片 4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733800"/>
            <a:ext cx="3290903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400800" y="49500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2MPDU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SS3 &amp; SS4 Error Probability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Jiyong Pang, et al, Huawei Technologies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7614916F-BBEF-4684-B6F5-1E636F42BA0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447798" y="1981200"/>
          <a:ext cx="64770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86"/>
                <a:gridCol w="1387929"/>
                <a:gridCol w="1387929"/>
                <a:gridCol w="1387929"/>
                <a:gridCol w="1387929"/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Case</a:t>
                      </a:r>
                      <a:endParaRPr lang="zh-CN" alt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DL &amp; UL</a:t>
                      </a:r>
                      <a:endParaRPr lang="zh-CN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RTS On</a:t>
                      </a:r>
                      <a:endParaRPr lang="zh-CN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SS3</a:t>
                      </a:r>
                      <a:endParaRPr lang="zh-CN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SS4</a:t>
                      </a:r>
                      <a:endParaRPr lang="zh-CN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64MPDU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2MPDU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64MPDU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2MPDU</a:t>
                      </a:r>
                      <a:endParaRPr lang="zh-CN" altLang="en-US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Error %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27.69%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27.56%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16.21%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13.36%</a:t>
                      </a:r>
                      <a:endParaRPr lang="zh-CN" alt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2530" name="图片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962400"/>
            <a:ext cx="4126731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图片 5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962400"/>
            <a:ext cx="3943350" cy="252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629400" y="5026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SS4</a:t>
            </a:r>
            <a:endParaRPr lang="zh-CN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5029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SS3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Observation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b="0" dirty="0" smtClean="0"/>
              <a:t>Without RTS/CTS, the </a:t>
            </a:r>
            <a:r>
              <a:rPr lang="en-US" altLang="zh-CN" sz="1800" b="0" dirty="0" smtClean="0"/>
              <a:t>preamble </a:t>
            </a:r>
            <a:r>
              <a:rPr lang="en-US" altLang="zh-CN" sz="1800" b="0" dirty="0" smtClean="0"/>
              <a:t>error increases significantly.</a:t>
            </a:r>
          </a:p>
          <a:p>
            <a:r>
              <a:rPr lang="en-US" altLang="zh-CN" sz="1800" b="0" dirty="0" smtClean="0"/>
              <a:t>DL preamble could be more reliably detected than UL preamble.</a:t>
            </a:r>
          </a:p>
          <a:p>
            <a:r>
              <a:rPr lang="en-US" altLang="zh-CN" sz="1800" b="0" dirty="0" smtClean="0"/>
              <a:t>Aggregation level of MPDU also impacts the preamble detection</a:t>
            </a:r>
            <a:r>
              <a:rPr lang="en-US" altLang="zh-CN" sz="1800" b="0" dirty="0" smtClean="0"/>
              <a:t>.</a:t>
            </a:r>
          </a:p>
          <a:p>
            <a:r>
              <a:rPr lang="en-US" altLang="zh-CN" sz="1800" b="0" dirty="0" smtClean="0"/>
              <a:t>With RTS and short AMPDU, the preamble error in SS1 is low around 25%.</a:t>
            </a:r>
          </a:p>
          <a:p>
            <a:r>
              <a:rPr lang="en-US" altLang="zh-CN" sz="1800" b="0" dirty="0" smtClean="0"/>
              <a:t>With RTS, the preamble error does not depend much on AMPDU length in SS3 and SS4 and is low under 30% in SS3 and around 15% in SS4.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zh-CN" smtClean="0"/>
              <a:t>Jiyong Pang, et al, Huawei Technologies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133600"/>
            <a:ext cx="7696200" cy="4038600"/>
          </a:xfrm>
        </p:spPr>
        <p:txBody>
          <a:bodyPr/>
          <a:lstStyle/>
          <a:p>
            <a:r>
              <a:rPr lang="en-US" altLang="zh-CN" sz="2000" dirty="0" smtClean="0"/>
              <a:t>We checked OBSS preamble error probability via our integrated SLS and we see that</a:t>
            </a:r>
          </a:p>
          <a:p>
            <a:pPr lvl="1"/>
            <a:r>
              <a:rPr lang="en-US" altLang="zh-CN" sz="1800" dirty="0" smtClean="0"/>
              <a:t>The error probability is not as much high as shown in [1,2]</a:t>
            </a:r>
          </a:p>
          <a:p>
            <a:pPr lvl="1"/>
            <a:r>
              <a:rPr lang="en-US" altLang="zh-CN" sz="1800" dirty="0" smtClean="0"/>
              <a:t>Error probability varies with different simulation cases</a:t>
            </a:r>
          </a:p>
          <a:p>
            <a:pPr lvl="2"/>
            <a:r>
              <a:rPr lang="en-US" altLang="zh-CN" sz="1600" dirty="0" smtClean="0">
                <a:solidFill>
                  <a:srgbClr val="000000"/>
                </a:solidFill>
              </a:rPr>
              <a:t>Further observation will be get via more evaluation</a:t>
            </a:r>
          </a:p>
          <a:p>
            <a:pPr lvl="2">
              <a:buNone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 lvl="0"/>
            <a:r>
              <a:rPr lang="en-US" altLang="zh-CN" sz="2000" dirty="0" smtClean="0">
                <a:solidFill>
                  <a:srgbClr val="000000"/>
                </a:solidFill>
              </a:rPr>
              <a:t>Further and thorough evaluation of this problem is required.</a:t>
            </a:r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zh-CN" smtClean="0"/>
              <a:t>Jiyong Pang, et al, Huawei Technologies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55459</TotalTime>
  <Words>791</Words>
  <Application>Microsoft Office PowerPoint</Application>
  <PresentationFormat>全屏显示(4:3)</PresentationFormat>
  <Paragraphs>155</Paragraphs>
  <Slides>10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文档</vt:lpstr>
      <vt:lpstr>OBSS Preamble Error Probability</vt:lpstr>
      <vt:lpstr>Background</vt:lpstr>
      <vt:lpstr>Simulation Scenario</vt:lpstr>
      <vt:lpstr>Simulation Parameters</vt:lpstr>
      <vt:lpstr>Preamble Model</vt:lpstr>
      <vt:lpstr>SS1 Error Probability</vt:lpstr>
      <vt:lpstr>SS3 &amp; SS4 Error Probability</vt:lpstr>
      <vt:lpstr>Observation</vt:lpstr>
      <vt:lpstr>Summary</vt:lpstr>
      <vt:lpstr>References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p00265026</cp:lastModifiedBy>
  <cp:revision>2476</cp:revision>
  <cp:lastPrinted>1998-02-10T13:28:06Z</cp:lastPrinted>
  <dcterms:created xsi:type="dcterms:W3CDTF">2009-12-02T19:05:24Z</dcterms:created>
  <dcterms:modified xsi:type="dcterms:W3CDTF">2015-05-12T02:55:48Z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(4)+QIXQLMkrUyw0XG85SWX5nxD4uhEFWkc2wJ+flpIU13c+Q9oezksQkDRlNK9EpEnOa+MOdnz
CCVA3zwByjVJFO/0DyhHrG/tvE6/1MXNW8owWu9KCccbACcg89lcMoRfCPsN+jWeeqb3DnrV
RwPt+3tdNk2L9SGYWDl1uP53QO+JcXCFebrOHtnzKiBFydVibtMCg3/12GvOuciMhIHdw5yp
x7JH+IZVTITeGjmTCO</vt:lpwstr>
  </property>
  <property fmtid="{D5CDD505-2E9C-101B-9397-08002B2CF9AE}" pid="4" name="_new_ms_pID_725431">
    <vt:lpwstr>qS5daJS0DTj3UHmYAAe7G5IGbRUV/wzm/ZaRMVPzM0UXW7mQx7lxTv
YBD01SrX/0zrpYY3HyK1pOsHNHwR4UCV8GQIH57YUw+WZlbV1ws0PcGK20IlAseLW1tPL5po
6HdAa1QuxQtAGUcmPPGaXksqKShvukZmsMcy/2DpjCahlt0qZETe13NNFIl2b53mSO6qLdqE
MGnVSFBJ5N+FRCqAe1+sBbD1Rf7CaNnNTjd0</vt:lpwstr>
  </property>
  <property fmtid="{D5CDD505-2E9C-101B-9397-08002B2CF9AE}" pid="5" name="_new_ms_pID_725432">
    <vt:lpwstr>D/0kOXg16zuHLwPVSgqZyAeZYmrS5aM8SVCC
c/un30UQIzjDMsYeH0NWimz6y/tVXtIAnvennkS8DGyOQSnMnxK4bjfCIy5dUfZWH/q3sHub
tpWe0aJeL35DICpup6QZISmG8AZmD+XYx5dFMGoMcqHkttGIlSxSUtjkoqk6LgXdfAQFaEFZ
lZ1+Afpye2uUvx7TZyBGnDQyZ6+E4CAE0kSes3gkmTBmpUGlLKPBMo</vt:lpwstr>
  </property>
  <property fmtid="{D5CDD505-2E9C-101B-9397-08002B2CF9AE}" pid="6" name="sflag">
    <vt:lpwstr>1430834312</vt:lpwstr>
  </property>
  <property fmtid="{D5CDD505-2E9C-101B-9397-08002B2CF9AE}" pid="7" name="_new_ms_pID_725433">
    <vt:lpwstr>IoftNNX5S2ML7eO0Qj
Rr7fJrC1GJoRDSQHoDY+V4q9nhk=</vt:lpwstr>
  </property>
</Properties>
</file>