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70" r:id="rId2"/>
    <p:sldId id="433" r:id="rId3"/>
    <p:sldId id="467" r:id="rId4"/>
    <p:sldId id="470" r:id="rId5"/>
    <p:sldId id="477" r:id="rId6"/>
    <p:sldId id="485" r:id="rId7"/>
    <p:sldId id="486" r:id="rId8"/>
    <p:sldId id="489" r:id="rId9"/>
    <p:sldId id="476" r:id="rId10"/>
    <p:sldId id="490" r:id="rId11"/>
    <p:sldId id="481" r:id="rId12"/>
    <p:sldId id="487" r:id="rId13"/>
    <p:sldId id="483" r:id="rId14"/>
    <p:sldId id="478" r:id="rId15"/>
    <p:sldId id="484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2F05E1"/>
    <a:srgbClr val="66CCFF"/>
    <a:srgbClr val="99CCFF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62" autoAdjust="0"/>
    <p:restoredTop sz="96206" autoAdjust="0"/>
  </p:normalViewPr>
  <p:slideViewPr>
    <p:cSldViewPr>
      <p:cViewPr varScale="1">
        <p:scale>
          <a:sx n="82" d="100"/>
          <a:sy n="82" d="100"/>
        </p:scale>
        <p:origin x="8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4457" y="17575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684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7726" y="899744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3968" y="899744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00C35B6-0FBF-4896-BFA6-AD17EBE8DD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86115" y="388013"/>
            <a:ext cx="54857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6114" y="8997440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86114" y="8986308"/>
            <a:ext cx="56380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652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6849" y="96239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863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772" y="4416029"/>
            <a:ext cx="5030456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99949" y="9000621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6570" y="900062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15945" y="9000621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15945" y="8999030"/>
            <a:ext cx="542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0583" y="297371"/>
            <a:ext cx="55768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379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9792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106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6809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altLang="en-US" sz="100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8851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altLang="en-US" sz="100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7365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2219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6854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31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84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831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6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5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42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10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381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>
                <a:latin typeface="+mj-lt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296419" y="6456830"/>
            <a:ext cx="139038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>
                <a:latin typeface="+mj-lt"/>
              </a:rPr>
              <a:t>Yujin</a:t>
            </a:r>
            <a:r>
              <a:rPr lang="en-US" altLang="ko-KR" baseline="0" dirty="0" smtClean="0">
                <a:latin typeface="+mj-lt"/>
              </a:rPr>
              <a:t> Noh</a:t>
            </a:r>
            <a:r>
              <a:rPr lang="en-US" altLang="ko-KR" dirty="0" smtClean="0">
                <a:latin typeface="+mj-lt"/>
              </a:rPr>
              <a:t>, </a:t>
            </a:r>
            <a:r>
              <a:rPr lang="en-US" altLang="ko-KR" dirty="0" err="1" smtClean="0">
                <a:latin typeface="+mj-lt"/>
              </a:rPr>
              <a:t>Newracom</a:t>
            </a:r>
            <a:endParaRPr lang="en-US" altLang="ko-KR" dirty="0" smtClean="0">
              <a:latin typeface="+mj-lt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4265613" y="6483350"/>
            <a:ext cx="53657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dirty="0" smtClean="0">
                <a:latin typeface="+mj-lt"/>
              </a:rPr>
              <a:t>Slide </a:t>
            </a:r>
            <a:fld id="{1E6F8221-7D42-47C8-8226-2BDDEB866FE1}" type="slidenum">
              <a:rPr lang="en-US" altLang="zh-CN" smtClean="0">
                <a:latin typeface="+mj-lt"/>
              </a:rPr>
              <a:pPr>
                <a:defRPr/>
              </a:pPr>
              <a:t>‹#›</a:t>
            </a:fld>
            <a:endParaRPr lang="en-US" altLang="zh-CN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54037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cs typeface="+mn-cs"/>
              </a:rPr>
              <a:t>802.11-15/0575r0</a:t>
            </a:r>
            <a:endParaRPr lang="en-US" sz="1800" b="1" dirty="0">
              <a:solidFill>
                <a:schemeClr val="tx1"/>
              </a:solidFill>
              <a:latin typeface="+mj-lt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394855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latin typeface="+mj-lt"/>
                <a:cs typeface="+mn-cs"/>
              </a:rPr>
              <a:t>May 2015</a:t>
            </a:r>
            <a:endParaRPr lang="en-US" sz="1800" b="1" dirty="0"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ko-KR" kern="0" dirty="0" smtClean="0">
                <a:latin typeface="+mj-lt"/>
                <a:ea typeface="굴림" pitchFamily="50" charset="-127"/>
              </a:rPr>
              <a:t>Preamble Structure in 802.11ax</a:t>
            </a: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6858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latin typeface="+mj-lt"/>
                <a:ea typeface="굴림" panose="020B0600000101010101" pitchFamily="50" charset="-127"/>
              </a:rPr>
              <a:t>2015-05-xx</a:t>
            </a: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349784"/>
              </p:ext>
            </p:extLst>
          </p:nvPr>
        </p:nvGraphicFramePr>
        <p:xfrm>
          <a:off x="534988" y="2665413"/>
          <a:ext cx="8472487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4" imgW="9027141" imgH="4190641" progId="Word.Document.8">
                  <p:embed/>
                </p:oleObj>
              </mc:Choice>
              <mc:Fallback>
                <p:oleObj name="Document" r:id="rId4" imgW="9027141" imgH="41906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665413"/>
                        <a:ext cx="8472487" cy="3940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/>
              <a:t>Do you agree to </a:t>
            </a:r>
            <a:r>
              <a:rPr lang="en-US" sz="2000" dirty="0" smtClean="0"/>
              <a:t>add the following sentence to </a:t>
            </a:r>
            <a:r>
              <a:rPr lang="en-US" sz="2000" dirty="0"/>
              <a:t>the TG </a:t>
            </a:r>
            <a:r>
              <a:rPr lang="en-US" sz="2000" dirty="0" smtClean="0"/>
              <a:t>SFD:</a:t>
            </a:r>
            <a:endParaRPr lang="en-US" sz="2000" dirty="0"/>
          </a:p>
          <a:p>
            <a:pPr lvl="1"/>
            <a:r>
              <a:rPr lang="en-US" sz="1800" dirty="0"/>
              <a:t>3</a:t>
            </a:r>
            <a:r>
              <a:rPr lang="en-US" sz="1800" b="0" dirty="0" smtClean="0"/>
              <a:t>.y.x</a:t>
            </a:r>
            <a:r>
              <a:rPr lang="en-US" sz="1800" b="0" dirty="0"/>
              <a:t>. </a:t>
            </a:r>
            <a:r>
              <a:rPr lang="en-US" sz="1800" dirty="0" smtClean="0"/>
              <a:t>HE-SIG-A field in HE PPDU shall be fixed number of OFDM symbols, the number of OFDM symbols is TBD.</a:t>
            </a:r>
            <a:br>
              <a:rPr lang="en-US" sz="1800" dirty="0" smtClean="0"/>
            </a:br>
            <a:endParaRPr lang="en-US" sz="2000" b="0" dirty="0" smtClean="0"/>
          </a:p>
          <a:p>
            <a:pPr lvl="1"/>
            <a:r>
              <a:rPr lang="en-US" sz="1800" dirty="0"/>
              <a:t>YES</a:t>
            </a:r>
          </a:p>
          <a:p>
            <a:pPr lvl="1"/>
            <a:r>
              <a:rPr lang="en-US" sz="1800" dirty="0"/>
              <a:t>NO</a:t>
            </a:r>
          </a:p>
          <a:p>
            <a:pPr lvl="1"/>
            <a:r>
              <a:rPr lang="en-US" sz="1800" dirty="0"/>
              <a:t>ABS</a:t>
            </a:r>
          </a:p>
          <a:p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25049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/>
              <a:t>Do you agree to add the following sentence to the TG SFD:</a:t>
            </a:r>
          </a:p>
          <a:p>
            <a:pPr lvl="1"/>
            <a:r>
              <a:rPr lang="en-US" sz="1800" b="0" dirty="0" smtClean="0"/>
              <a:t>3.y.x</a:t>
            </a:r>
            <a:r>
              <a:rPr lang="en-US" sz="1800" b="0" dirty="0"/>
              <a:t>. </a:t>
            </a:r>
            <a:r>
              <a:rPr lang="en-US" sz="1800" dirty="0" smtClean="0"/>
              <a:t>HE-SIG-B field in DL HE PPDU is a single encoded information mapped to the entire bandwidth.</a:t>
            </a:r>
            <a:br>
              <a:rPr lang="en-US" sz="1800" dirty="0" smtClean="0"/>
            </a:br>
            <a:endParaRPr lang="en-US" sz="2000" b="0" dirty="0" smtClean="0"/>
          </a:p>
          <a:p>
            <a:pPr lvl="1"/>
            <a:r>
              <a:rPr lang="en-US" sz="1800" dirty="0"/>
              <a:t>YES</a:t>
            </a:r>
          </a:p>
          <a:p>
            <a:pPr lvl="1"/>
            <a:r>
              <a:rPr lang="en-US" sz="1800" dirty="0"/>
              <a:t>NO</a:t>
            </a:r>
          </a:p>
          <a:p>
            <a:pPr lvl="1"/>
            <a:r>
              <a:rPr lang="en-US" sz="1800" dirty="0"/>
              <a:t>ABS</a:t>
            </a:r>
          </a:p>
          <a:p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51862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/>
              <a:t>Do you agree to add the following sentence to the TG SFD:</a:t>
            </a:r>
          </a:p>
          <a:p>
            <a:pPr lvl="1"/>
            <a:r>
              <a:rPr lang="en-US" sz="1800" b="0" dirty="0" smtClean="0"/>
              <a:t>3.y.x</a:t>
            </a:r>
            <a:r>
              <a:rPr lang="en-US" sz="1800" b="0" dirty="0"/>
              <a:t>. </a:t>
            </a:r>
            <a:r>
              <a:rPr lang="en-US" sz="1800" dirty="0" smtClean="0"/>
              <a:t>HE shall support only two types of HE-SIG, such as HE-SIG-A and HE-SIG-B. </a:t>
            </a:r>
          </a:p>
          <a:p>
            <a:endParaRPr lang="en-US" sz="2000" b="0" dirty="0" smtClean="0"/>
          </a:p>
          <a:p>
            <a:endParaRPr lang="en-US" sz="2000" b="0" dirty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pPr lvl="1"/>
            <a:r>
              <a:rPr lang="en-US" sz="1800" dirty="0"/>
              <a:t>YES</a:t>
            </a:r>
          </a:p>
          <a:p>
            <a:pPr lvl="1"/>
            <a:r>
              <a:rPr lang="en-US" sz="1800" dirty="0"/>
              <a:t>NO</a:t>
            </a:r>
          </a:p>
          <a:p>
            <a:pPr lvl="1"/>
            <a:r>
              <a:rPr lang="en-US" sz="1800" dirty="0"/>
              <a:t>ABS</a:t>
            </a:r>
          </a:p>
          <a:p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61598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/>
              <a:t>[1] Robert Stacey, Specification Framework for </a:t>
            </a:r>
            <a:r>
              <a:rPr lang="en-US" sz="2000" b="0" dirty="0" err="1"/>
              <a:t>Tgax</a:t>
            </a:r>
            <a:r>
              <a:rPr lang="en-US" sz="2000" b="0" dirty="0"/>
              <a:t>, </a:t>
            </a:r>
            <a:r>
              <a:rPr lang="en-US" sz="2000" b="0" dirty="0" smtClean="0"/>
              <a:t>11-15/0132r4, Mar 2015</a:t>
            </a:r>
          </a:p>
        </p:txBody>
      </p:sp>
    </p:spTree>
    <p:extLst>
      <p:ext uri="{BB962C8B-B14F-4D97-AF65-F5344CB8AC3E}">
        <p14:creationId xmlns:p14="http://schemas.microsoft.com/office/powerpoint/2010/main" val="154711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– Additional STF/LTF for Option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/>
              <a:t>Depending on the implementation or design, additional STF/LTF before SIG-B may be needed</a:t>
            </a:r>
          </a:p>
          <a:p>
            <a:pPr lvl="1"/>
            <a:r>
              <a:rPr lang="en-US" sz="1600" dirty="0"/>
              <a:t>Some implementation may choose to only buffer samples in the primary 20 MHz channel, and adapt its receiver once bandwidth information is available (typically in first OFDM symbol of SIG-A).</a:t>
            </a:r>
          </a:p>
          <a:p>
            <a:pPr lvl="2"/>
            <a:r>
              <a:rPr lang="en-US" sz="1400" dirty="0"/>
              <a:t>May require additional STF, if </a:t>
            </a:r>
            <a:r>
              <a:rPr lang="en-US" sz="1400" dirty="0" smtClean="0"/>
              <a:t>receive </a:t>
            </a:r>
            <a:r>
              <a:rPr lang="en-US" sz="1400" dirty="0"/>
              <a:t>bandwidth is also changed during the process</a:t>
            </a:r>
          </a:p>
          <a:p>
            <a:pPr lvl="1"/>
            <a:r>
              <a:rPr lang="en-US" sz="1600" dirty="0"/>
              <a:t>SIG-B may have more subcarriers than L-LTF subcarriers, in which case channel estimation for the additional subcarriers requires additional LTF.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057400" y="4114800"/>
            <a:ext cx="4642960" cy="1905000"/>
            <a:chOff x="2698933" y="2438400"/>
            <a:chExt cx="3252182" cy="1066800"/>
          </a:xfrm>
        </p:grpSpPr>
        <p:grpSp>
          <p:nvGrpSpPr>
            <p:cNvPr id="9" name="Group 8"/>
            <p:cNvGrpSpPr/>
            <p:nvPr/>
          </p:nvGrpSpPr>
          <p:grpSpPr>
            <a:xfrm>
              <a:off x="3048000" y="2514600"/>
              <a:ext cx="2420458" cy="849341"/>
              <a:chOff x="2744959" y="3273948"/>
              <a:chExt cx="3233550" cy="841664"/>
            </a:xfrm>
          </p:grpSpPr>
          <p:sp>
            <p:nvSpPr>
              <p:cNvPr id="14" name="Rounded Rectangle 13"/>
              <p:cNvSpPr/>
              <p:nvPr/>
            </p:nvSpPr>
            <p:spPr bwMode="auto">
              <a:xfrm>
                <a:off x="2747142" y="3280848"/>
                <a:ext cx="984051" cy="415925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HE-</a:t>
                </a:r>
                <a:b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</a:b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SIG-A</a:t>
                </a:r>
                <a:endParaRPr lang="en-US" sz="10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2744959" y="3699687"/>
                <a:ext cx="984051" cy="415925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HE-</a:t>
                </a:r>
                <a:b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</a:b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SIG-A</a:t>
                </a:r>
                <a:endParaRPr lang="en-US" sz="10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 bwMode="auto">
              <a:xfrm>
                <a:off x="4994458" y="3273948"/>
                <a:ext cx="984051" cy="841664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HE-</a:t>
                </a:r>
                <a:b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</a:b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SIG-B</a:t>
                </a:r>
                <a:endParaRPr lang="en-US" sz="1000" dirty="0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sp>
          <p:nvSpPr>
            <p:cNvPr id="10" name="Rounded Rectangle 9"/>
            <p:cNvSpPr/>
            <p:nvPr/>
          </p:nvSpPr>
          <p:spPr bwMode="auto">
            <a:xfrm>
              <a:off x="4248867" y="2523148"/>
              <a:ext cx="471761" cy="840794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</a:rPr>
                <a:t>HE-LTF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3788989" y="2523148"/>
              <a:ext cx="471762" cy="840794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</a:rPr>
                <a:t>HE-STF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75864" y="2785220"/>
              <a:ext cx="4752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…</a:t>
              </a:r>
              <a:endParaRPr lang="zh-CN" altLang="en-US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98933" y="2771745"/>
              <a:ext cx="4752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…</a:t>
              </a:r>
              <a:endParaRPr lang="zh-CN" altLang="en-US" sz="2000" dirty="0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775617" y="2438400"/>
              <a:ext cx="954600" cy="1066800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 flipH="1" flipV="1">
            <a:off x="4626431" y="5553757"/>
            <a:ext cx="936169" cy="4790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4034507" y="5630952"/>
            <a:ext cx="1528093" cy="4018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562600" y="5918887"/>
            <a:ext cx="1911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 or may not be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25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HE-SIG-B (cont</a:t>
            </a:r>
            <a:r>
              <a:rPr lang="en-US" dirty="0"/>
              <a:t>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More </a:t>
            </a:r>
            <a:r>
              <a:rPr lang="en-US" sz="2000" dirty="0"/>
              <a:t>Example </a:t>
            </a:r>
            <a:r>
              <a:rPr lang="en-US" sz="2000" dirty="0" smtClean="0"/>
              <a:t>for </a:t>
            </a:r>
            <a:r>
              <a:rPr lang="en-US" sz="2000" dirty="0"/>
              <a:t>DL MU overhead of </a:t>
            </a:r>
            <a:r>
              <a:rPr lang="en-US" sz="2000" dirty="0" smtClean="0"/>
              <a:t>HE-SIG-B</a:t>
            </a:r>
            <a:br>
              <a:rPr lang="en-US" sz="2000" dirty="0" smtClean="0"/>
            </a:b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>Assumption : OFDMA and MU-MIMO are exclusive of each </a:t>
            </a:r>
            <a:r>
              <a:rPr lang="en-US" sz="1200" b="0" dirty="0" smtClean="0">
                <a:solidFill>
                  <a:schemeClr val="bg2">
                    <a:lumMod val="50000"/>
                  </a:schemeClr>
                </a:solidFill>
              </a:rPr>
              <a:t>other</a:t>
            </a: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200" b="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>                     : HE-SIG-B consists of user specific information </a:t>
            </a:r>
            <a:r>
              <a:rPr lang="en-US" sz="1200" b="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sz="1200" b="0" dirty="0" smtClean="0">
                <a:solidFill>
                  <a:srgbClr val="FF0000"/>
                </a:solidFill>
              </a:rPr>
              <a:t>10 bits</a:t>
            </a:r>
            <a:r>
              <a:rPr lang="en-US" sz="1200" b="0" dirty="0" smtClean="0">
                <a:solidFill>
                  <a:schemeClr val="bg2">
                    <a:lumMod val="50000"/>
                  </a:schemeClr>
                </a:solidFill>
              </a:rPr>
              <a:t>) per STA and </a:t>
            </a: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>CRC/Tail</a:t>
            </a:r>
          </a:p>
          <a:p>
            <a:pPr lvl="1"/>
            <a:r>
              <a:rPr lang="en-US" sz="1800" dirty="0" smtClean="0"/>
              <a:t>Similar trends are shown</a:t>
            </a:r>
            <a:endParaRPr lang="en-US" sz="1800" dirty="0"/>
          </a:p>
          <a:p>
            <a:pPr lvl="1"/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96743"/>
            <a:ext cx="3747636" cy="3200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8155" y="2796743"/>
            <a:ext cx="3966515" cy="320040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7010400" y="5726204"/>
            <a:ext cx="2344869" cy="624515"/>
            <a:chOff x="2331018" y="6019800"/>
            <a:chExt cx="2344869" cy="624515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8200"/>
            <a:stretch/>
          </p:blipFill>
          <p:spPr>
            <a:xfrm>
              <a:off x="2331018" y="6025190"/>
              <a:ext cx="379907" cy="619125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auto">
            <a:xfrm>
              <a:off x="2685525" y="6073657"/>
              <a:ext cx="69395" cy="46833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09331" y="6019800"/>
              <a:ext cx="175451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2">
                      <a:lumMod val="50000"/>
                    </a:schemeClr>
                  </a:solidFill>
                </a:rPr>
                <a:t>Opt 1 duplicated on each20MHz</a:t>
              </a:r>
              <a:endParaRPr lang="en-US" sz="9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09331" y="6200226"/>
              <a:ext cx="168555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2">
                      <a:lumMod val="50000"/>
                    </a:schemeClr>
                  </a:solidFill>
                </a:rPr>
                <a:t>Opt 2 encoded on entire band</a:t>
              </a:r>
              <a:endParaRPr lang="en-US" sz="9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09330" y="6384148"/>
              <a:ext cx="206655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2">
                      <a:lumMod val="50000"/>
                    </a:schemeClr>
                  </a:solidFill>
                </a:rPr>
                <a:t>Opt 3 encoded on assigned </a:t>
              </a:r>
              <a:r>
                <a:rPr lang="en-US" sz="900" dirty="0" err="1" smtClean="0">
                  <a:solidFill>
                    <a:schemeClr val="bg2">
                      <a:lumMod val="50000"/>
                    </a:schemeClr>
                  </a:solidFill>
                </a:rPr>
                <a:t>subband</a:t>
              </a:r>
              <a:endParaRPr lang="en-US" sz="9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56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495800"/>
          </a:xfrm>
        </p:spPr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Structure of legacy preamble and HE-SIG-A has been decided </a:t>
            </a:r>
          </a:p>
          <a:p>
            <a:pPr lvl="1"/>
            <a:r>
              <a:rPr lang="en-GB" sz="1800" dirty="0" smtClean="0"/>
              <a:t>The legacy preamble (L-STF, L-LTF and L-SIG) duplicated on each 20MHz for backward compatibility and coexistence with legacy devices operating in the same band</a:t>
            </a:r>
          </a:p>
          <a:p>
            <a:pPr lvl="1"/>
            <a:r>
              <a:rPr lang="en-GB" sz="1800" dirty="0" smtClean="0"/>
              <a:t>HE-SIG-A duplicated as well on each 20MHz after the legacy preamble for common control information</a:t>
            </a:r>
          </a:p>
          <a:p>
            <a:pPr lvl="1"/>
            <a:r>
              <a:rPr lang="en-GB" sz="1800" dirty="0" smtClean="0"/>
              <a:t>Variable size of HE-SIG-B added in SFD [1]</a:t>
            </a:r>
          </a:p>
          <a:p>
            <a:pPr lvl="2"/>
            <a:r>
              <a:rPr lang="en-US" sz="1600" dirty="0" smtClean="0"/>
              <a:t>3.y.z </a:t>
            </a:r>
            <a:r>
              <a:rPr lang="en-US" sz="1600" dirty="0"/>
              <a:t>Downlink HE MU PPDU shall include HE-SIG-B field, and the number of OFDM symbols of HE-SIG-B field is </a:t>
            </a:r>
            <a:r>
              <a:rPr lang="en-US" sz="1600" dirty="0" smtClean="0"/>
              <a:t>variable</a:t>
            </a:r>
            <a:br>
              <a:rPr lang="en-US" sz="1600" dirty="0" smtClean="0"/>
            </a:br>
            <a:r>
              <a:rPr lang="en-US" sz="1600" dirty="0" smtClean="0"/>
              <a:t>(Note</a:t>
            </a:r>
            <a:r>
              <a:rPr lang="en-US" sz="1600" dirty="0"/>
              <a:t>: HE-SIG-B field includes information required to interpret HE MU PPDU, and detail is TBD</a:t>
            </a:r>
            <a:r>
              <a:rPr lang="en-US" sz="1600" dirty="0" smtClean="0"/>
              <a:t>)</a:t>
            </a:r>
          </a:p>
          <a:p>
            <a:r>
              <a:rPr lang="en-US" sz="2000" dirty="0" smtClean="0"/>
              <a:t>In this contribution, several options on HE-SIG-B structure are proposed</a:t>
            </a:r>
          </a:p>
          <a:p>
            <a:endParaRPr lang="en-US" sz="2000" dirty="0" smtClean="0"/>
          </a:p>
          <a:p>
            <a:pPr lvl="1"/>
            <a:endParaRPr lang="en-US" sz="1800" dirty="0"/>
          </a:p>
          <a:p>
            <a:pPr lvl="1"/>
            <a:endParaRPr lang="en-US" altLang="ko-KR" sz="1800" dirty="0" smtClean="0">
              <a:ea typeface="굴림" panose="020B0600000101010101" pitchFamily="50" charset="-127"/>
            </a:endParaRPr>
          </a:p>
        </p:txBody>
      </p:sp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0000"/>
                </a:solidFill>
                <a:ea typeface="굴림" panose="020B0600000101010101" pitchFamily="50" charset="-127"/>
              </a:rPr>
              <a:t>Background</a:t>
            </a:r>
            <a:endParaRPr lang="ko-KR" altLang="en-US" sz="4000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Structure for 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VHT-SIG-A</a:t>
            </a:r>
          </a:p>
          <a:p>
            <a:pPr lvl="1"/>
            <a:r>
              <a:rPr lang="en-US" sz="1800" dirty="0" smtClean="0"/>
              <a:t>xxx </a:t>
            </a:r>
          </a:p>
          <a:p>
            <a:pPr lvl="1"/>
            <a:r>
              <a:rPr lang="en-US" sz="1800" dirty="0" smtClean="0"/>
              <a:t>xxx</a:t>
            </a:r>
            <a:endParaRPr lang="en-US" sz="1800" dirty="0"/>
          </a:p>
          <a:p>
            <a:endParaRPr lang="en-US" sz="2000" dirty="0"/>
          </a:p>
          <a:p>
            <a:r>
              <a:rPr lang="en-US" sz="2000" dirty="0" smtClean="0"/>
              <a:t>VHT-SIG-B</a:t>
            </a:r>
          </a:p>
          <a:p>
            <a:pPr lvl="1"/>
            <a:r>
              <a:rPr lang="en-US" sz="1800" dirty="0"/>
              <a:t>xxx </a:t>
            </a:r>
          </a:p>
          <a:p>
            <a:pPr lvl="1"/>
            <a:r>
              <a:rPr lang="en-US" sz="1800" dirty="0" smtClean="0"/>
              <a:t>xxx</a:t>
            </a:r>
            <a:endParaRPr lang="en-US" sz="18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758825" y="1612900"/>
            <a:ext cx="7724775" cy="996236"/>
            <a:chOff x="596900" y="1553289"/>
            <a:chExt cx="7724775" cy="996236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596900" y="2057400"/>
              <a:ext cx="954088" cy="492125"/>
            </a:xfrm>
            <a:prstGeom prst="round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latin typeface="+mj-lt"/>
                </a:rPr>
                <a:t>L-STF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1550988" y="2057400"/>
              <a:ext cx="954087" cy="492125"/>
            </a:xfrm>
            <a:prstGeom prst="round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latin typeface="+mj-lt"/>
                </a:rPr>
                <a:t>L-LTF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2505075" y="2057400"/>
              <a:ext cx="592138" cy="492125"/>
            </a:xfrm>
            <a:prstGeom prst="round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latin typeface="+mj-lt"/>
                </a:rPr>
                <a:t>L-SIG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3097213" y="2057400"/>
              <a:ext cx="954087" cy="492125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VHT-</a:t>
              </a:r>
              <a:br>
                <a:rPr lang="en-US" sz="1000" dirty="0" smtClean="0">
                  <a:solidFill>
                    <a:schemeClr val="tx1"/>
                  </a:solidFill>
                  <a:latin typeface="+mj-lt"/>
                </a:rPr>
              </a:b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SIG-A</a:t>
              </a:r>
              <a:endParaRPr lang="en-US" sz="1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5957888" y="2057400"/>
              <a:ext cx="954087" cy="492125"/>
            </a:xfrm>
            <a:prstGeom prst="roundRect">
              <a:avLst/>
            </a:prstGeom>
            <a:solidFill>
              <a:srgbClr val="C0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VHT-</a:t>
              </a:r>
              <a:br>
                <a:rPr lang="en-US" sz="1000" dirty="0" smtClean="0">
                  <a:solidFill>
                    <a:schemeClr val="tx1"/>
                  </a:solidFill>
                  <a:latin typeface="+mj-lt"/>
                </a:rPr>
              </a:b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SIG-B</a:t>
              </a:r>
              <a:endParaRPr lang="en-US" sz="1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4052889" y="2057400"/>
              <a:ext cx="588962" cy="492125"/>
            </a:xfrm>
            <a:prstGeom prst="roundRect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VHT-STF</a:t>
              </a:r>
              <a:endParaRPr lang="en-US" sz="1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641851" y="2057400"/>
              <a:ext cx="1319212" cy="492125"/>
            </a:xfrm>
            <a:prstGeom prst="roundRect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VHT-LTF</a:t>
              </a:r>
              <a:endParaRPr lang="en-US" sz="1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6913563" y="2057400"/>
              <a:ext cx="1408112" cy="492125"/>
            </a:xfrm>
            <a:prstGeom prst="roundRect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latin typeface="+mj-lt"/>
                </a:rPr>
                <a:t>Data</a:t>
              </a:r>
            </a:p>
          </p:txBody>
        </p:sp>
        <p:sp>
          <p:nvSpPr>
            <p:cNvPr id="29" name="Right Brace 40"/>
            <p:cNvSpPr>
              <a:spLocks/>
            </p:cNvSpPr>
            <p:nvPr/>
          </p:nvSpPr>
          <p:spPr bwMode="auto">
            <a:xfrm rot="16200000">
              <a:off x="5185271" y="1216781"/>
              <a:ext cx="204934" cy="1337126"/>
            </a:xfrm>
            <a:prstGeom prst="rightBrace">
              <a:avLst>
                <a:gd name="adj1" fmla="val 8338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100" b="0">
                <a:latin typeface="+mj-lt"/>
                <a:ea typeface="SimSun" panose="02010600030101010101" pitchFamily="2" charset="-122"/>
              </a:endParaRPr>
            </a:p>
          </p:txBody>
        </p:sp>
        <p:sp>
          <p:nvSpPr>
            <p:cNvPr id="30" name="TextBox 41"/>
            <p:cNvSpPr txBox="1">
              <a:spLocks noChangeArrowheads="1"/>
            </p:cNvSpPr>
            <p:nvPr/>
          </p:nvSpPr>
          <p:spPr bwMode="auto">
            <a:xfrm>
              <a:off x="4351113" y="1553289"/>
              <a:ext cx="187324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b="0" dirty="0" smtClean="0">
                  <a:latin typeface="+mj-lt"/>
                  <a:ea typeface="SimSun" panose="02010600030101010101" pitchFamily="2" charset="-122"/>
                </a:rPr>
                <a:t>4µs per VHT-LTF symbol</a:t>
              </a:r>
              <a:endParaRPr lang="en-US" altLang="en-US" sz="1100" b="0" dirty="0">
                <a:latin typeface="+mj-lt"/>
                <a:ea typeface="SimSun" panose="02010600030101010101" pitchFamily="2" charset="-122"/>
              </a:endParaRPr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400" y="3124201"/>
            <a:ext cx="4686636" cy="2895142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4635836" y="3303587"/>
            <a:ext cx="4457364" cy="2493733"/>
            <a:chOff x="4635836" y="3303587"/>
            <a:chExt cx="4457364" cy="2493733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3"/>
            <a:srcRect t="8112"/>
            <a:stretch/>
          </p:blipFill>
          <p:spPr>
            <a:xfrm>
              <a:off x="4635836" y="3303587"/>
              <a:ext cx="4457364" cy="2301875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 rotWithShape="1">
            <a:blip r:embed="rId3"/>
            <a:srcRect b="90241"/>
            <a:stretch/>
          </p:blipFill>
          <p:spPr>
            <a:xfrm>
              <a:off x="4635836" y="5552844"/>
              <a:ext cx="4457364" cy="2444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6995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800600"/>
          </a:xfrm>
        </p:spPr>
        <p:txBody>
          <a:bodyPr/>
          <a:lstStyle/>
          <a:p>
            <a:r>
              <a:rPr lang="en-US" sz="2000" dirty="0" smtClean="0"/>
              <a:t>Preamble structure for HE-SIG-A</a:t>
            </a:r>
          </a:p>
          <a:p>
            <a:pPr lvl="1"/>
            <a:r>
              <a:rPr lang="en-US" sz="1800" dirty="0"/>
              <a:t>3.2µs DFT duration, duplicated on each 20MHz</a:t>
            </a:r>
          </a:p>
          <a:p>
            <a:pPr lvl="1"/>
            <a:r>
              <a:rPr lang="en-US" sz="1800" dirty="0" smtClean="0"/>
              <a:t>Fixed number of OFDM symbols</a:t>
            </a:r>
          </a:p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endParaRPr lang="en-US" sz="1800" dirty="0" smtClean="0"/>
          </a:p>
          <a:p>
            <a:endParaRPr lang="en-US" sz="2000" dirty="0"/>
          </a:p>
          <a:p>
            <a:r>
              <a:rPr lang="en-US" sz="2000" dirty="0"/>
              <a:t>Number of available bits for new features of 11ax</a:t>
            </a:r>
          </a:p>
          <a:p>
            <a:pPr lvl="1"/>
            <a:r>
              <a:rPr lang="en-US" sz="1800" dirty="0"/>
              <a:t>Assumption: required control information that is common for all STAs </a:t>
            </a:r>
          </a:p>
          <a:p>
            <a:pPr lvl="2"/>
            <a:r>
              <a:rPr lang="en-US" sz="1600" dirty="0"/>
              <a:t>approx. 24 bits are taken away from total number of available bit in SIG-A</a:t>
            </a:r>
          </a:p>
          <a:p>
            <a:pPr lvl="2"/>
            <a:r>
              <a:rPr lang="en-US" sz="1600" dirty="0"/>
              <a:t>Common control information: bandwidth, GI, 2x or 4xLTF, BCC tail bits, CRC, </a:t>
            </a:r>
            <a:r>
              <a:rPr lang="en-US" sz="1600" dirty="0" err="1"/>
              <a:t>etc</a:t>
            </a:r>
            <a:endParaRPr lang="en-US" sz="1600" dirty="0"/>
          </a:p>
          <a:p>
            <a:pPr lvl="1"/>
            <a:r>
              <a:rPr lang="en-US" sz="1800" dirty="0"/>
              <a:t>Approx. 24 ~ 48 bits additionally available </a:t>
            </a:r>
          </a:p>
          <a:p>
            <a:pPr lvl="2"/>
            <a:r>
              <a:rPr lang="en-US" sz="1600" dirty="0"/>
              <a:t>depending on the number of OFDM symbols</a:t>
            </a:r>
          </a:p>
          <a:p>
            <a:pPr lvl="1"/>
            <a:endParaRPr lang="en-US" sz="1800" dirty="0" smtClean="0"/>
          </a:p>
          <a:p>
            <a:pPr lvl="2"/>
            <a:endParaRPr lang="en-US" sz="16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862253" y="2838966"/>
            <a:ext cx="3166947" cy="1504434"/>
            <a:chOff x="1862253" y="2838966"/>
            <a:chExt cx="3166947" cy="1504434"/>
          </a:xfrm>
        </p:grpSpPr>
        <p:grpSp>
          <p:nvGrpSpPr>
            <p:cNvPr id="18" name="Group 17"/>
            <p:cNvGrpSpPr/>
            <p:nvPr/>
          </p:nvGrpSpPr>
          <p:grpSpPr>
            <a:xfrm>
              <a:off x="2286000" y="2838966"/>
              <a:ext cx="2743200" cy="1142319"/>
              <a:chOff x="1600200" y="2838333"/>
              <a:chExt cx="2179165" cy="111136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600200" y="3153750"/>
                <a:ext cx="2179165" cy="795950"/>
                <a:chOff x="1220384" y="2928309"/>
                <a:chExt cx="2179165" cy="795950"/>
              </a:xfrm>
            </p:grpSpPr>
            <p:sp>
              <p:nvSpPr>
                <p:cNvPr id="8" name="Rounded Rectangle 7"/>
                <p:cNvSpPr/>
                <p:nvPr/>
              </p:nvSpPr>
              <p:spPr bwMode="auto">
                <a:xfrm>
                  <a:off x="1223532" y="2932930"/>
                  <a:ext cx="977042" cy="396809"/>
                </a:xfrm>
                <a:prstGeom prst="roundRect">
                  <a:avLst/>
                </a:prstGeom>
                <a:solidFill>
                  <a:srgbClr val="00B0F0"/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dirty="0" smtClean="0">
                      <a:solidFill>
                        <a:schemeClr val="tx1"/>
                      </a:solidFill>
                      <a:latin typeface="+mj-lt"/>
                    </a:rPr>
                    <a:t>Legacy Preamble</a:t>
                  </a:r>
                  <a:endParaRPr lang="en-US" sz="10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9" name="Rounded Rectangle 8"/>
                <p:cNvSpPr/>
                <p:nvPr/>
              </p:nvSpPr>
              <p:spPr bwMode="auto">
                <a:xfrm>
                  <a:off x="1220384" y="3327450"/>
                  <a:ext cx="977042" cy="396809"/>
                </a:xfrm>
                <a:prstGeom prst="roundRect">
                  <a:avLst/>
                </a:prstGeom>
                <a:solidFill>
                  <a:srgbClr val="00B0F0"/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dirty="0" smtClean="0">
                      <a:solidFill>
                        <a:schemeClr val="tx1"/>
                      </a:solidFill>
                      <a:latin typeface="+mj-lt"/>
                    </a:rPr>
                    <a:t>Legacy Preamble</a:t>
                  </a:r>
                  <a:endParaRPr lang="en-US" sz="10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0" name="Rounded Rectangle 9"/>
                <p:cNvSpPr/>
                <p:nvPr/>
              </p:nvSpPr>
              <p:spPr bwMode="auto">
                <a:xfrm>
                  <a:off x="2207831" y="2928309"/>
                  <a:ext cx="709600" cy="393803"/>
                </a:xfrm>
                <a:prstGeom prst="roundRect">
                  <a:avLst/>
                </a:prstGeom>
                <a:solidFill>
                  <a:srgbClr val="FFC000"/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dirty="0" smtClean="0">
                      <a:solidFill>
                        <a:schemeClr val="tx1"/>
                      </a:solidFill>
                      <a:latin typeface="+mj-lt"/>
                    </a:rPr>
                    <a:t>HE-</a:t>
                  </a:r>
                  <a:br>
                    <a:rPr lang="en-US" sz="1000" dirty="0" smtClean="0">
                      <a:solidFill>
                        <a:schemeClr val="tx1"/>
                      </a:solidFill>
                      <a:latin typeface="+mj-lt"/>
                    </a:rPr>
                  </a:br>
                  <a:r>
                    <a:rPr lang="en-US" sz="1000" dirty="0" smtClean="0">
                      <a:solidFill>
                        <a:schemeClr val="tx1"/>
                      </a:solidFill>
                      <a:latin typeface="+mj-lt"/>
                    </a:rPr>
                    <a:t>SIG-A</a:t>
                  </a:r>
                  <a:endParaRPr lang="en-US" sz="10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1" name="Rounded Rectangle 10"/>
                <p:cNvSpPr/>
                <p:nvPr/>
              </p:nvSpPr>
              <p:spPr bwMode="auto">
                <a:xfrm>
                  <a:off x="2206257" y="3324320"/>
                  <a:ext cx="709600" cy="393803"/>
                </a:xfrm>
                <a:prstGeom prst="roundRect">
                  <a:avLst/>
                </a:prstGeom>
                <a:solidFill>
                  <a:srgbClr val="FFC000"/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dirty="0" smtClean="0">
                      <a:solidFill>
                        <a:schemeClr val="tx1"/>
                      </a:solidFill>
                      <a:latin typeface="+mj-lt"/>
                    </a:rPr>
                    <a:t>HE-</a:t>
                  </a:r>
                  <a:br>
                    <a:rPr lang="en-US" sz="1000" dirty="0" smtClean="0">
                      <a:solidFill>
                        <a:schemeClr val="tx1"/>
                      </a:solidFill>
                      <a:latin typeface="+mj-lt"/>
                    </a:rPr>
                  </a:br>
                  <a:r>
                    <a:rPr lang="en-US" sz="1000" dirty="0" smtClean="0">
                      <a:solidFill>
                        <a:schemeClr val="tx1"/>
                      </a:solidFill>
                      <a:latin typeface="+mj-lt"/>
                    </a:rPr>
                    <a:t>SIG-A</a:t>
                  </a:r>
                  <a:endParaRPr lang="en-US" sz="10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924298" y="3083011"/>
                  <a:ext cx="4752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dirty="0" smtClean="0"/>
                    <a:t>…</a:t>
                  </a:r>
                  <a:endParaRPr lang="zh-CN" altLang="en-US" sz="2000" dirty="0"/>
                </a:p>
              </p:txBody>
            </p:sp>
          </p:grpSp>
          <p:sp>
            <p:nvSpPr>
              <p:cNvPr id="16" name="Right Brace 44"/>
              <p:cNvSpPr>
                <a:spLocks/>
              </p:cNvSpPr>
              <p:nvPr/>
            </p:nvSpPr>
            <p:spPr bwMode="auto">
              <a:xfrm rot="16200000">
                <a:off x="2905409" y="2728289"/>
                <a:ext cx="79368" cy="718041"/>
              </a:xfrm>
              <a:prstGeom prst="rightBrace">
                <a:avLst>
                  <a:gd name="adj1" fmla="val 8339"/>
                  <a:gd name="adj2" fmla="val 50000"/>
                </a:avLst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 b="0">
                  <a:ea typeface="宋体" panose="02010600030101010101" pitchFamily="2" charset="-122"/>
                </a:endParaRPr>
              </a:p>
            </p:txBody>
          </p:sp>
          <p:sp>
            <p:nvSpPr>
              <p:cNvPr id="17" name="TextBox 45"/>
              <p:cNvSpPr txBox="1">
                <a:spLocks noChangeArrowheads="1"/>
              </p:cNvSpPr>
              <p:nvPr/>
            </p:nvSpPr>
            <p:spPr bwMode="auto">
              <a:xfrm>
                <a:off x="2387121" y="2838333"/>
                <a:ext cx="1299935" cy="23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dirty="0" smtClean="0">
                    <a:latin typeface="+mn-lt"/>
                    <a:ea typeface="宋体" panose="02010600030101010101" pitchFamily="2" charset="-122"/>
                  </a:rPr>
                  <a:t>4</a:t>
                </a:r>
                <a:r>
                  <a:rPr lang="en-US" altLang="en-US" sz="1000" b="0" dirty="0" smtClean="0">
                    <a:ea typeface="SimSun" panose="02010600030101010101" pitchFamily="2" charset="-122"/>
                  </a:rPr>
                  <a:t>µs per</a:t>
                </a:r>
                <a:r>
                  <a:rPr lang="en-US" altLang="en-US" sz="1000" b="0" dirty="0" smtClean="0">
                    <a:latin typeface="+mn-lt"/>
                    <a:ea typeface="宋体" panose="02010600030101010101" pitchFamily="2" charset="-122"/>
                  </a:rPr>
                  <a:t> OFDM </a:t>
                </a:r>
                <a:r>
                  <a:rPr lang="en-US" altLang="en-US" sz="1000" b="0" dirty="0">
                    <a:latin typeface="+mn-lt"/>
                    <a:ea typeface="宋体" panose="02010600030101010101" pitchFamily="2" charset="-122"/>
                  </a:rPr>
                  <a:t>Symbol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862253" y="3506676"/>
              <a:ext cx="834459" cy="836724"/>
              <a:chOff x="1338832" y="3378475"/>
              <a:chExt cx="834459" cy="836724"/>
            </a:xfrm>
          </p:grpSpPr>
          <p:cxnSp>
            <p:nvCxnSpPr>
              <p:cNvPr id="19" name="Straight Arrow Connector 18"/>
              <p:cNvCxnSpPr/>
              <p:nvPr/>
            </p:nvCxnSpPr>
            <p:spPr bwMode="auto">
              <a:xfrm>
                <a:off x="1600200" y="3988440"/>
                <a:ext cx="4572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20" name="Straight Arrow Connector 19"/>
              <p:cNvCxnSpPr/>
              <p:nvPr/>
            </p:nvCxnSpPr>
            <p:spPr bwMode="auto">
              <a:xfrm flipV="1">
                <a:off x="1600200" y="3581400"/>
                <a:ext cx="0" cy="40704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21" name="TextBox 20"/>
              <p:cNvSpPr txBox="1"/>
              <p:nvPr/>
            </p:nvSpPr>
            <p:spPr>
              <a:xfrm>
                <a:off x="1712909" y="3938200"/>
                <a:ext cx="46038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time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6200000">
                <a:off x="1241530" y="3475777"/>
                <a:ext cx="4716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</a:t>
                </a:r>
                <a:r>
                  <a:rPr lang="en-US" dirty="0" smtClean="0"/>
                  <a:t>req.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476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>
                <a:latin typeface="+mn-lt"/>
              </a:rPr>
              <a:t>Option 1</a:t>
            </a:r>
          </a:p>
          <a:p>
            <a:pPr lvl="1"/>
            <a:r>
              <a:rPr lang="en-US" sz="1800" dirty="0">
                <a:latin typeface="+mn-lt"/>
              </a:rPr>
              <a:t>HE-SIG-B is defined for 20MHz and duplicated on each 20MHz</a:t>
            </a:r>
          </a:p>
          <a:p>
            <a:pPr lvl="1"/>
            <a:endParaRPr lang="en-US" sz="1800" dirty="0" smtClean="0">
              <a:latin typeface="+mn-lt"/>
            </a:endParaRPr>
          </a:p>
          <a:p>
            <a:pPr marL="457200" lvl="1" indent="0">
              <a:buNone/>
            </a:pPr>
            <a:endParaRPr lang="en-US" sz="1800" dirty="0">
              <a:latin typeface="+mn-lt"/>
            </a:endParaRPr>
          </a:p>
          <a:p>
            <a:pPr lvl="1"/>
            <a:endParaRPr lang="en-US" sz="1800" dirty="0" smtClean="0">
              <a:latin typeface="+mn-lt"/>
            </a:endParaRPr>
          </a:p>
          <a:p>
            <a:pPr marL="457200" lvl="1" indent="0">
              <a:buNone/>
            </a:pPr>
            <a:endParaRPr lang="en-US" sz="1800" dirty="0" smtClean="0">
              <a:latin typeface="+mn-lt"/>
            </a:endParaRPr>
          </a:p>
          <a:p>
            <a:pPr lvl="1"/>
            <a:endParaRPr lang="en-US" sz="1800" dirty="0">
              <a:latin typeface="+mn-lt"/>
            </a:endParaRPr>
          </a:p>
          <a:p>
            <a:pPr lvl="1"/>
            <a:endParaRPr lang="en-US" sz="1800" dirty="0" smtClean="0">
              <a:latin typeface="+mn-lt"/>
            </a:endParaRPr>
          </a:p>
          <a:p>
            <a:pPr lvl="1"/>
            <a:endParaRPr lang="en-US" sz="1800" dirty="0">
              <a:latin typeface="+mn-lt"/>
            </a:endParaRPr>
          </a:p>
          <a:p>
            <a:pPr marL="457200" lvl="1" indent="0">
              <a:buNone/>
            </a:pP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 </a:t>
            </a:r>
            <a:endParaRPr lang="en-US" sz="1600" dirty="0">
              <a:latin typeface="+mn-lt"/>
            </a:endParaRPr>
          </a:p>
          <a:p>
            <a:pPr lvl="1"/>
            <a:endParaRPr lang="en-US" sz="1800" dirty="0" smtClean="0">
              <a:latin typeface="+mn-lt"/>
            </a:endParaRPr>
          </a:p>
        </p:txBody>
      </p:sp>
      <p:graphicFrame>
        <p:nvGraphicFramePr>
          <p:cNvPr id="109" name="Table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068892"/>
              </p:ext>
            </p:extLst>
          </p:nvPr>
        </p:nvGraphicFramePr>
        <p:xfrm>
          <a:off x="374248" y="4526280"/>
          <a:ext cx="8312552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962"/>
                <a:gridCol w="410559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Cons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Robust to interference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- Robust reception of SIG-A, and SIG-B even in case of</a:t>
                      </a:r>
                      <a:b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 interference/collision in non-primary channels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MRC gain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- MRC combining gain of duplicated signals is possible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(Relatively) Larger Overhead</a:t>
                      </a:r>
                      <a:br>
                        <a:rPr lang="en-US" sz="1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Payload Size per OFDM symbol is limited to 24 bits.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 May require many OFDM symbols for large per-STA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 information.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516956" y="2514600"/>
            <a:ext cx="5047607" cy="1700468"/>
            <a:chOff x="2516956" y="2392100"/>
            <a:chExt cx="5047607" cy="1700468"/>
          </a:xfrm>
        </p:grpSpPr>
        <p:grpSp>
          <p:nvGrpSpPr>
            <p:cNvPr id="18" name="Group 17"/>
            <p:cNvGrpSpPr/>
            <p:nvPr/>
          </p:nvGrpSpPr>
          <p:grpSpPr>
            <a:xfrm>
              <a:off x="2516956" y="2392100"/>
              <a:ext cx="3426644" cy="1700468"/>
              <a:chOff x="2590800" y="2555075"/>
              <a:chExt cx="3426644" cy="1700468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2590800" y="2555075"/>
                <a:ext cx="3426644" cy="1700468"/>
                <a:chOff x="535161" y="2643000"/>
                <a:chExt cx="3426644" cy="1700468"/>
              </a:xfrm>
            </p:grpSpPr>
            <p:sp>
              <p:nvSpPr>
                <p:cNvPr id="58" name="TextBox 57"/>
                <p:cNvSpPr txBox="1"/>
                <p:nvPr/>
              </p:nvSpPr>
              <p:spPr>
                <a:xfrm>
                  <a:off x="2947945" y="3338346"/>
                  <a:ext cx="4752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dirty="0" smtClean="0">
                      <a:latin typeface="+mn-lt"/>
                    </a:rPr>
                    <a:t>…</a:t>
                  </a:r>
                  <a:endParaRPr lang="zh-CN" altLang="en-US" sz="2000" dirty="0">
                    <a:latin typeface="+mn-lt"/>
                  </a:endParaRPr>
                </a:p>
              </p:txBody>
            </p:sp>
            <p:sp>
              <p:nvSpPr>
                <p:cNvPr id="72" name="Rounded Rectangle 71"/>
                <p:cNvSpPr/>
                <p:nvPr/>
              </p:nvSpPr>
              <p:spPr bwMode="auto">
                <a:xfrm>
                  <a:off x="1309606" y="3228281"/>
                  <a:ext cx="709600" cy="393803"/>
                </a:xfrm>
                <a:prstGeom prst="roundRect">
                  <a:avLst/>
                </a:prstGeom>
                <a:solidFill>
                  <a:srgbClr val="FFC000"/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dirty="0" smtClean="0">
                      <a:solidFill>
                        <a:schemeClr val="tx1"/>
                      </a:solidFill>
                    </a:rPr>
                    <a:t>HE-</a:t>
                  </a:r>
                  <a:br>
                    <a:rPr lang="en-US" sz="1000" dirty="0" smtClean="0">
                      <a:solidFill>
                        <a:schemeClr val="tx1"/>
                      </a:solidFill>
                    </a:rPr>
                  </a:br>
                  <a:r>
                    <a:rPr lang="en-US" sz="1000" dirty="0" smtClean="0">
                      <a:solidFill>
                        <a:schemeClr val="tx1"/>
                      </a:solidFill>
                    </a:rPr>
                    <a:t>SIG-A</a:t>
                  </a:r>
                  <a:endParaRPr 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 bwMode="auto">
                <a:xfrm>
                  <a:off x="1308032" y="3624292"/>
                  <a:ext cx="709600" cy="393803"/>
                </a:xfrm>
                <a:prstGeom prst="roundRect">
                  <a:avLst/>
                </a:prstGeom>
                <a:solidFill>
                  <a:srgbClr val="FFC000"/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dirty="0" smtClean="0">
                      <a:solidFill>
                        <a:schemeClr val="tx1"/>
                      </a:solidFill>
                    </a:rPr>
                    <a:t>HE-</a:t>
                  </a:r>
                  <a:br>
                    <a:rPr lang="en-US" sz="1000" dirty="0" smtClean="0">
                      <a:solidFill>
                        <a:schemeClr val="tx1"/>
                      </a:solidFill>
                    </a:rPr>
                  </a:br>
                  <a:r>
                    <a:rPr lang="en-US" sz="1000" dirty="0" smtClean="0">
                      <a:solidFill>
                        <a:schemeClr val="tx1"/>
                      </a:solidFill>
                    </a:rPr>
                    <a:t>SIG-A</a:t>
                  </a:r>
                  <a:endParaRPr 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Rounded Rectangle 76"/>
                <p:cNvSpPr/>
                <p:nvPr/>
              </p:nvSpPr>
              <p:spPr bwMode="auto">
                <a:xfrm>
                  <a:off x="2016936" y="3235543"/>
                  <a:ext cx="903006" cy="393803"/>
                </a:xfrm>
                <a:prstGeom prst="roundRect">
                  <a:avLst/>
                </a:prstGeom>
                <a:solidFill>
                  <a:srgbClr val="FFC000"/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dirty="0" smtClean="0">
                      <a:solidFill>
                        <a:schemeClr val="tx1"/>
                      </a:solidFill>
                    </a:rPr>
                    <a:t>HE-</a:t>
                  </a:r>
                  <a:br>
                    <a:rPr lang="en-US" sz="1000" dirty="0" smtClean="0">
                      <a:solidFill>
                        <a:schemeClr val="tx1"/>
                      </a:solidFill>
                    </a:rPr>
                  </a:br>
                  <a:r>
                    <a:rPr lang="en-US" sz="1000" dirty="0" smtClean="0">
                      <a:solidFill>
                        <a:schemeClr val="tx1"/>
                      </a:solidFill>
                    </a:rPr>
                    <a:t>SIG-B</a:t>
                  </a:r>
                  <a:endParaRPr 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Rounded Rectangle 77"/>
                <p:cNvSpPr/>
                <p:nvPr/>
              </p:nvSpPr>
              <p:spPr bwMode="auto">
                <a:xfrm>
                  <a:off x="2024888" y="3626791"/>
                  <a:ext cx="903006" cy="393803"/>
                </a:xfrm>
                <a:prstGeom prst="roundRect">
                  <a:avLst/>
                </a:prstGeom>
                <a:solidFill>
                  <a:srgbClr val="FFC000"/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dirty="0" smtClean="0">
                      <a:solidFill>
                        <a:schemeClr val="tx1"/>
                      </a:solidFill>
                    </a:rPr>
                    <a:t>HE-</a:t>
                  </a:r>
                  <a:br>
                    <a:rPr lang="en-US" sz="1000" dirty="0" smtClean="0">
                      <a:solidFill>
                        <a:schemeClr val="tx1"/>
                      </a:solidFill>
                    </a:rPr>
                  </a:br>
                  <a:r>
                    <a:rPr lang="en-US" sz="1000" dirty="0" smtClean="0">
                      <a:solidFill>
                        <a:schemeClr val="tx1"/>
                      </a:solidFill>
                    </a:rPr>
                    <a:t>SIG-B</a:t>
                  </a:r>
                  <a:endParaRPr 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" name="Right Brace 44"/>
                <p:cNvSpPr>
                  <a:spLocks/>
                </p:cNvSpPr>
                <p:nvPr/>
              </p:nvSpPr>
              <p:spPr bwMode="auto">
                <a:xfrm rot="16200000">
                  <a:off x="2052976" y="2361315"/>
                  <a:ext cx="118357" cy="1615573"/>
                </a:xfrm>
                <a:prstGeom prst="rightBrace">
                  <a:avLst>
                    <a:gd name="adj1" fmla="val 8339"/>
                    <a:gd name="adj2" fmla="val 50000"/>
                  </a:avLst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000" b="0">
                    <a:latin typeface="+mn-lt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3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1486358" y="2893312"/>
                  <a:ext cx="1401346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b="0" dirty="0" smtClean="0">
                      <a:latin typeface="+mn-lt"/>
                      <a:ea typeface="宋体" panose="02010600030101010101" pitchFamily="2" charset="-122"/>
                    </a:rPr>
                    <a:t>4</a:t>
                  </a:r>
                  <a:r>
                    <a:rPr lang="en-US" altLang="en-US" sz="1000" b="0" dirty="0" smtClean="0">
                      <a:latin typeface="+mn-lt"/>
                      <a:ea typeface="SimSun" panose="02010600030101010101" pitchFamily="2" charset="-122"/>
                    </a:rPr>
                    <a:t>µs</a:t>
                  </a:r>
                  <a:r>
                    <a:rPr lang="en-US" altLang="en-US" sz="1000" b="0" dirty="0" smtClean="0">
                      <a:latin typeface="+mn-lt"/>
                      <a:ea typeface="宋体" panose="02010600030101010101" pitchFamily="2" charset="-122"/>
                    </a:rPr>
                    <a:t> per OFDM </a:t>
                  </a:r>
                  <a:r>
                    <a:rPr lang="en-US" altLang="en-US" sz="1000" b="0" dirty="0">
                      <a:latin typeface="+mn-lt"/>
                      <a:ea typeface="宋体" panose="02010600030101010101" pitchFamily="2" charset="-122"/>
                    </a:rPr>
                    <a:t>Symbol</a:t>
                  </a: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860557" y="3361942"/>
                  <a:ext cx="4752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dirty="0" smtClean="0">
                      <a:latin typeface="+mn-lt"/>
                    </a:rPr>
                    <a:t>…</a:t>
                  </a:r>
                  <a:endParaRPr lang="zh-CN" altLang="en-US" sz="2000" dirty="0">
                    <a:latin typeface="+mn-lt"/>
                  </a:endParaRPr>
                </a:p>
              </p:txBody>
            </p:sp>
            <p:grpSp>
              <p:nvGrpSpPr>
                <p:cNvPr id="53" name="Group 52"/>
                <p:cNvGrpSpPr/>
                <p:nvPr/>
              </p:nvGrpSpPr>
              <p:grpSpPr>
                <a:xfrm>
                  <a:off x="535161" y="2643000"/>
                  <a:ext cx="3426644" cy="1700468"/>
                  <a:chOff x="535161" y="2643000"/>
                  <a:chExt cx="3426644" cy="1700468"/>
                </a:xfrm>
              </p:grpSpPr>
              <p:cxnSp>
                <p:nvCxnSpPr>
                  <p:cNvPr id="19" name="Straight Arrow Connector 18"/>
                  <p:cNvCxnSpPr/>
                  <p:nvPr/>
                </p:nvCxnSpPr>
                <p:spPr bwMode="auto">
                  <a:xfrm flipH="1" flipV="1">
                    <a:off x="828308" y="2861131"/>
                    <a:ext cx="0" cy="135767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triangle"/>
                  </a:ln>
                  <a:effectLst/>
                </p:spPr>
              </p:cxnSp>
              <p:cxnSp>
                <p:nvCxnSpPr>
                  <p:cNvPr id="86" name="Straight Arrow Connector 85"/>
                  <p:cNvCxnSpPr/>
                  <p:nvPr/>
                </p:nvCxnSpPr>
                <p:spPr bwMode="auto">
                  <a:xfrm>
                    <a:off x="828308" y="4218801"/>
                    <a:ext cx="2744323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triangle"/>
                  </a:ln>
                  <a:effectLst/>
                </p:spPr>
              </p:cxnSp>
              <p:sp>
                <p:nvSpPr>
                  <p:cNvPr id="87" name="TextBox 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01423" y="4066469"/>
                    <a:ext cx="460382" cy="27699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2400" b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200" b="0" dirty="0" smtClean="0">
                        <a:latin typeface="+mn-lt"/>
                        <a:ea typeface="宋体" panose="02010600030101010101" pitchFamily="2" charset="-122"/>
                      </a:rPr>
                      <a:t>time</a:t>
                    </a:r>
                    <a:endParaRPr lang="en-US" altLang="en-US" sz="1200" b="0" dirty="0">
                      <a:latin typeface="+mn-lt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90" name="TextBox 75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272749" y="2905412"/>
                    <a:ext cx="801823" cy="27699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2400" b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200" b="0" dirty="0" smtClean="0">
                        <a:latin typeface="+mn-lt"/>
                        <a:ea typeface="宋体" panose="02010600030101010101" pitchFamily="2" charset="-122"/>
                      </a:rPr>
                      <a:t>frequency</a:t>
                    </a:r>
                    <a:endParaRPr lang="en-US" altLang="en-US" sz="1200" b="0" dirty="0">
                      <a:latin typeface="+mn-lt"/>
                      <a:ea typeface="宋体" panose="02010600030101010101" pitchFamily="2" charset="-122"/>
                    </a:endParaRPr>
                  </a:p>
                </p:txBody>
              </p:sp>
            </p:grpSp>
            <p:sp>
              <p:nvSpPr>
                <p:cNvPr id="64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2934004" y="3321743"/>
                  <a:ext cx="577402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b="0" dirty="0" smtClean="0">
                      <a:latin typeface="+mn-lt"/>
                      <a:ea typeface="宋体" panose="02010600030101010101" pitchFamily="2" charset="-122"/>
                    </a:rPr>
                    <a:t>20MHz</a:t>
                  </a:r>
                  <a:endParaRPr lang="en-US" altLang="en-US" sz="1000" b="0" dirty="0">
                    <a:latin typeface="+mn-lt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8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2943314" y="3742418"/>
                  <a:ext cx="577402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b="0" dirty="0" smtClean="0">
                      <a:latin typeface="+mn-lt"/>
                      <a:ea typeface="宋体" panose="02010600030101010101" pitchFamily="2" charset="-122"/>
                    </a:rPr>
                    <a:t>20MHz</a:t>
                  </a:r>
                  <a:endParaRPr lang="en-US" altLang="en-US" sz="1000" b="0" dirty="0">
                    <a:latin typeface="+mn-lt"/>
                    <a:ea typeface="宋体" panose="02010600030101010101" pitchFamily="2" charset="-122"/>
                  </a:endParaRPr>
                </a:p>
              </p:txBody>
            </p:sp>
          </p:grpSp>
          <p:cxnSp>
            <p:nvCxnSpPr>
              <p:cNvPr id="5" name="Straight Arrow Connector 4"/>
              <p:cNvCxnSpPr/>
              <p:nvPr/>
            </p:nvCxnSpPr>
            <p:spPr bwMode="auto">
              <a:xfrm>
                <a:off x="5035950" y="3160883"/>
                <a:ext cx="0" cy="388633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67" name="Straight Arrow Connector 66"/>
              <p:cNvCxnSpPr/>
              <p:nvPr/>
            </p:nvCxnSpPr>
            <p:spPr bwMode="auto">
              <a:xfrm>
                <a:off x="5035950" y="3549516"/>
                <a:ext cx="0" cy="388633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cxnSp>
          <p:nvCxnSpPr>
            <p:cNvPr id="21" name="Straight Arrow Connector 20"/>
            <p:cNvCxnSpPr/>
            <p:nvPr/>
          </p:nvCxnSpPr>
          <p:spPr bwMode="auto">
            <a:xfrm flipH="1">
              <a:off x="4724400" y="2610231"/>
              <a:ext cx="990600" cy="50081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0" name="Straight Arrow Connector 109"/>
            <p:cNvCxnSpPr/>
            <p:nvPr/>
          </p:nvCxnSpPr>
          <p:spPr bwMode="auto">
            <a:xfrm flipH="1">
              <a:off x="4744046" y="2688013"/>
              <a:ext cx="990600" cy="8961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1" name="TextBox 45"/>
            <p:cNvSpPr txBox="1">
              <a:spLocks noChangeArrowheads="1"/>
            </p:cNvSpPr>
            <p:nvPr/>
          </p:nvSpPr>
          <p:spPr bwMode="auto">
            <a:xfrm>
              <a:off x="5699950" y="2451951"/>
              <a:ext cx="186461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b="0" dirty="0">
                  <a:solidFill>
                    <a:srgbClr val="C00000"/>
                  </a:solidFill>
                  <a:latin typeface="+mn-lt"/>
                  <a:ea typeface="SimSun" panose="02010600030101010101" pitchFamily="2" charset="-122"/>
                </a:rPr>
                <a:t>Duplicated information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Option 2</a:t>
            </a:r>
          </a:p>
          <a:p>
            <a:pPr lvl="1"/>
            <a:r>
              <a:rPr lang="en-US" sz="1800" dirty="0"/>
              <a:t>HE-SIG-B is jointly encoded across the entire OFDMA operation bandwidth</a:t>
            </a:r>
          </a:p>
          <a:p>
            <a:pPr lvl="1"/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</a:t>
            </a:r>
            <a:endParaRPr lang="en-US" sz="1600" dirty="0"/>
          </a:p>
          <a:p>
            <a:pPr lvl="1"/>
            <a:endParaRPr lang="en-US" sz="1800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2482326" y="2438400"/>
            <a:ext cx="3385074" cy="1838967"/>
            <a:chOff x="381000" y="4560407"/>
            <a:chExt cx="3385074" cy="1838967"/>
          </a:xfrm>
        </p:grpSpPr>
        <p:sp>
          <p:nvSpPr>
            <p:cNvPr id="88" name="Rounded Rectangle 87"/>
            <p:cNvSpPr/>
            <p:nvPr/>
          </p:nvSpPr>
          <p:spPr bwMode="auto">
            <a:xfrm>
              <a:off x="1139039" y="5155519"/>
              <a:ext cx="736607" cy="419719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HE-</a:t>
              </a:r>
              <a:br>
                <a:rPr lang="en-US" sz="1000" dirty="0" smtClean="0">
                  <a:solidFill>
                    <a:schemeClr val="tx1"/>
                  </a:solidFill>
                  <a:latin typeface="+mj-lt"/>
                </a:rPr>
              </a:b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SIG-A</a:t>
              </a:r>
              <a:endParaRPr lang="en-US" sz="1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9" name="Rounded Rectangle 88"/>
            <p:cNvSpPr/>
            <p:nvPr/>
          </p:nvSpPr>
          <p:spPr bwMode="auto">
            <a:xfrm>
              <a:off x="1137405" y="5578178"/>
              <a:ext cx="736607" cy="419719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HE-</a:t>
              </a:r>
              <a:br>
                <a:rPr lang="en-US" sz="1000" dirty="0" smtClean="0">
                  <a:solidFill>
                    <a:schemeClr val="tx1"/>
                  </a:solidFill>
                  <a:latin typeface="+mj-lt"/>
                </a:rPr>
              </a:b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SIG-A</a:t>
              </a:r>
              <a:endParaRPr lang="en-US" sz="1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2" name="Rounded Rectangle 91"/>
            <p:cNvSpPr/>
            <p:nvPr/>
          </p:nvSpPr>
          <p:spPr bwMode="auto">
            <a:xfrm>
              <a:off x="2274277" y="5148556"/>
              <a:ext cx="855976" cy="849341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HE-</a:t>
              </a:r>
              <a:br>
                <a:rPr lang="en-US" sz="1000" dirty="0" smtClean="0">
                  <a:solidFill>
                    <a:schemeClr val="tx1"/>
                  </a:solidFill>
                  <a:latin typeface="+mj-lt"/>
                </a:rPr>
              </a:b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SIG-B</a:t>
              </a:r>
              <a:endParaRPr lang="en-US" sz="1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61" name="Right Brace 44"/>
            <p:cNvSpPr>
              <a:spLocks/>
            </p:cNvSpPr>
            <p:nvPr/>
          </p:nvSpPr>
          <p:spPr bwMode="auto">
            <a:xfrm rot="16200000">
              <a:off x="2058795" y="4085636"/>
              <a:ext cx="167252" cy="1975666"/>
            </a:xfrm>
            <a:prstGeom prst="rightBrace">
              <a:avLst>
                <a:gd name="adj1" fmla="val 8339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000" b="0">
                <a:ea typeface="宋体" panose="02010600030101010101" pitchFamily="2" charset="-122"/>
              </a:endParaRPr>
            </a:p>
          </p:txBody>
        </p:sp>
        <p:sp>
          <p:nvSpPr>
            <p:cNvPr id="65" name="TextBox 45"/>
            <p:cNvSpPr txBox="1">
              <a:spLocks noChangeArrowheads="1"/>
            </p:cNvSpPr>
            <p:nvPr/>
          </p:nvSpPr>
          <p:spPr bwMode="auto">
            <a:xfrm>
              <a:off x="1600054" y="4784820"/>
              <a:ext cx="134844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dirty="0">
                  <a:ea typeface="SimSun" panose="02010600030101010101" pitchFamily="2" charset="-122"/>
                </a:rPr>
                <a:t>4µs</a:t>
              </a:r>
              <a:r>
                <a:rPr lang="en-US" altLang="en-US" sz="1000" b="0" dirty="0" smtClean="0">
                  <a:ea typeface="宋体" panose="02010600030101010101" pitchFamily="2" charset="-122"/>
                </a:rPr>
                <a:t> per OFDM </a:t>
              </a:r>
              <a:r>
                <a:rPr lang="en-US" altLang="en-US" sz="1000" b="0" dirty="0">
                  <a:ea typeface="宋体" panose="02010600030101010101" pitchFamily="2" charset="-122"/>
                </a:rPr>
                <a:t>Symbol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171855" y="5329641"/>
              <a:ext cx="4658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…</a:t>
              </a:r>
              <a:endParaRPr lang="zh-CN" altLang="en-US" sz="2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40154" y="5315847"/>
              <a:ext cx="4658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…</a:t>
              </a:r>
              <a:endParaRPr lang="zh-CN" altLang="en-US" sz="2000" dirty="0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381000" y="4560407"/>
              <a:ext cx="3385074" cy="1838967"/>
              <a:chOff x="535161" y="2643000"/>
              <a:chExt cx="3385074" cy="1838967"/>
            </a:xfrm>
          </p:grpSpPr>
          <p:cxnSp>
            <p:nvCxnSpPr>
              <p:cNvPr id="95" name="Straight Arrow Connector 94"/>
              <p:cNvCxnSpPr/>
              <p:nvPr/>
            </p:nvCxnSpPr>
            <p:spPr bwMode="auto">
              <a:xfrm flipH="1" flipV="1">
                <a:off x="828308" y="2861131"/>
                <a:ext cx="0" cy="135767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98" name="Straight Arrow Connector 97"/>
              <p:cNvCxnSpPr/>
              <p:nvPr/>
            </p:nvCxnSpPr>
            <p:spPr bwMode="auto">
              <a:xfrm>
                <a:off x="828308" y="4204968"/>
                <a:ext cx="278097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102" name="TextBox 75"/>
              <p:cNvSpPr txBox="1">
                <a:spLocks noChangeArrowheads="1"/>
              </p:cNvSpPr>
              <p:nvPr/>
            </p:nvSpPr>
            <p:spPr bwMode="auto">
              <a:xfrm>
                <a:off x="3459853" y="4204968"/>
                <a:ext cx="46038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time</a:t>
                </a:r>
                <a:endParaRPr lang="en-US" altLang="en-US" sz="1200" b="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" name="TextBox 75"/>
              <p:cNvSpPr txBox="1">
                <a:spLocks noChangeArrowheads="1"/>
              </p:cNvSpPr>
              <p:nvPr/>
            </p:nvSpPr>
            <p:spPr bwMode="auto">
              <a:xfrm rot="16200000">
                <a:off x="272749" y="2905412"/>
                <a:ext cx="801823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frequency</a:t>
                </a:r>
                <a:endParaRPr lang="en-US" altLang="en-US" sz="1200" b="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69" name="Straight Arrow Connector 68"/>
            <p:cNvCxnSpPr/>
            <p:nvPr/>
          </p:nvCxnSpPr>
          <p:spPr bwMode="auto">
            <a:xfrm flipH="1">
              <a:off x="3207254" y="5184593"/>
              <a:ext cx="0" cy="75900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1" name="TextBox 45"/>
            <p:cNvSpPr txBox="1">
              <a:spLocks noChangeArrowheads="1"/>
            </p:cNvSpPr>
            <p:nvPr/>
          </p:nvSpPr>
          <p:spPr bwMode="auto">
            <a:xfrm>
              <a:off x="3171855" y="5269681"/>
              <a:ext cx="55656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dirty="0">
                  <a:ea typeface="宋体" panose="02010600030101010101" pitchFamily="2" charset="-122"/>
                </a:rPr>
                <a:t>4</a:t>
              </a:r>
              <a:r>
                <a:rPr lang="en-US" altLang="en-US" sz="1000" b="0" dirty="0" smtClean="0">
                  <a:ea typeface="宋体" panose="02010600030101010101" pitchFamily="2" charset="-122"/>
                </a:rPr>
                <a:t>0MHz</a:t>
              </a:r>
              <a:endParaRPr lang="en-US" altLang="en-US" sz="1000" b="0" dirty="0">
                <a:ea typeface="宋体" panose="02010600030101010101" pitchFamily="2" charset="-122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898561" y="5295596"/>
              <a:ext cx="4658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…</a:t>
              </a:r>
              <a:endParaRPr lang="zh-CN" altLang="en-US" sz="2000" dirty="0"/>
            </a:p>
          </p:txBody>
        </p:sp>
      </p:grpSp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222287"/>
              </p:ext>
            </p:extLst>
          </p:nvPr>
        </p:nvGraphicFramePr>
        <p:xfrm>
          <a:off x="479951" y="4343400"/>
          <a:ext cx="8305800" cy="2052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3545"/>
                <a:gridCol w="4102255"/>
              </a:tblGrid>
              <a:tr h="3612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Cons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37288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(Relatively) Less Overhead</a:t>
                      </a:r>
                      <a:br>
                        <a:rPr lang="en-US" sz="1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More payload bits are available for wider bandwidths, 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where large per-STA information is more likely.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Additional HE-STF and HE-LTF overhead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- Certain implementation/design may require 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additional STF/LTF symbols because channel   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estimation only from the primary channel exist.[*]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7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Additional </a:t>
                      </a:r>
                      <a:r>
                        <a:rPr lang="en-US" sz="1400" b="1" baseline="0" dirty="0" err="1" smtClean="0">
                          <a:solidFill>
                            <a:schemeClr val="tx1"/>
                          </a:solidFill>
                        </a:rPr>
                        <a:t>interleaver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design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- Depending on the number of tones for HE-SIG-B, 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 new BCC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interleaver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may need to be defined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3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Option 3</a:t>
            </a:r>
          </a:p>
          <a:p>
            <a:pPr lvl="1"/>
            <a:r>
              <a:rPr lang="en-US" sz="1800" dirty="0"/>
              <a:t>HE-SIG-B is separately encoded for each assigned </a:t>
            </a:r>
            <a:r>
              <a:rPr lang="en-US" sz="1800" dirty="0" err="1"/>
              <a:t>subband</a:t>
            </a:r>
            <a:r>
              <a:rPr lang="en-US" sz="1800" dirty="0"/>
              <a:t> or STA 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</a:t>
            </a:r>
            <a:endParaRPr lang="en-US" sz="1600" dirty="0"/>
          </a:p>
          <a:p>
            <a:pPr lvl="1"/>
            <a:endParaRPr lang="en-US" sz="18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364556" y="2514600"/>
            <a:ext cx="3426644" cy="1700468"/>
            <a:chOff x="2362200" y="3505200"/>
            <a:chExt cx="3426644" cy="1700468"/>
          </a:xfrm>
        </p:grpSpPr>
        <p:grpSp>
          <p:nvGrpSpPr>
            <p:cNvPr id="59" name="Group 58"/>
            <p:cNvGrpSpPr/>
            <p:nvPr/>
          </p:nvGrpSpPr>
          <p:grpSpPr>
            <a:xfrm>
              <a:off x="2362200" y="3505200"/>
              <a:ext cx="3426644" cy="1700468"/>
              <a:chOff x="4419590" y="3294280"/>
              <a:chExt cx="3426644" cy="1700468"/>
            </a:xfrm>
          </p:grpSpPr>
          <p:sp>
            <p:nvSpPr>
              <p:cNvPr id="30" name="Rounded Rectangle 29"/>
              <p:cNvSpPr/>
              <p:nvPr/>
            </p:nvSpPr>
            <p:spPr bwMode="auto">
              <a:xfrm>
                <a:off x="5183836" y="3948260"/>
                <a:ext cx="709600" cy="3748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HE-</a:t>
                </a:r>
                <a:b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</a:b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SIG-A</a:t>
                </a:r>
                <a:endParaRPr lang="en-US" sz="10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31" name="Rounded Rectangle 30"/>
              <p:cNvSpPr/>
              <p:nvPr/>
            </p:nvSpPr>
            <p:spPr bwMode="auto">
              <a:xfrm>
                <a:off x="6236173" y="3960476"/>
                <a:ext cx="756729" cy="178007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HE-SIG-B</a:t>
                </a:r>
                <a:endParaRPr lang="en-US" sz="1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 bwMode="auto">
              <a:xfrm>
                <a:off x="6236173" y="4138456"/>
                <a:ext cx="756729" cy="17800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HE-SIG-B</a:t>
                </a:r>
                <a:endParaRPr lang="en-US" sz="1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 bwMode="auto">
              <a:xfrm>
                <a:off x="5183156" y="4324321"/>
                <a:ext cx="709600" cy="3748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HE-</a:t>
                </a:r>
                <a:b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</a:b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SIG-A</a:t>
                </a:r>
                <a:endParaRPr lang="en-US" sz="10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39" name="Rounded Rectangle 38"/>
              <p:cNvSpPr/>
              <p:nvPr/>
            </p:nvSpPr>
            <p:spPr bwMode="auto">
              <a:xfrm>
                <a:off x="6236173" y="4315477"/>
                <a:ext cx="759699" cy="373871"/>
              </a:xfrm>
              <a:prstGeom prst="roundRect">
                <a:avLst/>
              </a:prstGeom>
              <a:solidFill>
                <a:srgbClr val="C00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HE-SIG-B</a:t>
                </a:r>
                <a:endParaRPr lang="en-US" sz="1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0" name="Right Brace 44"/>
              <p:cNvSpPr>
                <a:spLocks/>
              </p:cNvSpPr>
              <p:nvPr/>
            </p:nvSpPr>
            <p:spPr bwMode="auto">
              <a:xfrm rot="16200000">
                <a:off x="5477720" y="3502733"/>
                <a:ext cx="116620" cy="705745"/>
              </a:xfrm>
              <a:prstGeom prst="rightBrace">
                <a:avLst>
                  <a:gd name="adj1" fmla="val 8339"/>
                  <a:gd name="adj2" fmla="val 50000"/>
                </a:avLst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 b="0">
                  <a:ea typeface="宋体" panose="02010600030101010101" pitchFamily="2" charset="-122"/>
                </a:endParaRPr>
              </a:p>
            </p:txBody>
          </p:sp>
          <p:sp>
            <p:nvSpPr>
              <p:cNvPr id="71" name="TextBox 45"/>
              <p:cNvSpPr txBox="1">
                <a:spLocks noChangeArrowheads="1"/>
              </p:cNvSpPr>
              <p:nvPr/>
            </p:nvSpPr>
            <p:spPr bwMode="auto">
              <a:xfrm>
                <a:off x="4758424" y="3615400"/>
                <a:ext cx="134844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dirty="0" smtClean="0">
                    <a:ea typeface="宋体" panose="02010600030101010101" pitchFamily="2" charset="-122"/>
                  </a:rPr>
                  <a:t>4</a:t>
                </a:r>
                <a:r>
                  <a:rPr lang="en-US" altLang="en-US" sz="1000" b="0" dirty="0">
                    <a:ea typeface="SimSun" panose="02010600030101010101" pitchFamily="2" charset="-122"/>
                  </a:rPr>
                  <a:t>µs</a:t>
                </a:r>
                <a:r>
                  <a:rPr lang="en-US" altLang="en-US" sz="1000" b="0" dirty="0" smtClean="0">
                    <a:ea typeface="宋体" panose="02010600030101010101" pitchFamily="2" charset="-122"/>
                  </a:rPr>
                  <a:t> per OFDM </a:t>
                </a:r>
                <a:r>
                  <a:rPr lang="en-US" altLang="en-US" sz="1000" b="0" dirty="0">
                    <a:ea typeface="宋体" panose="02010600030101010101" pitchFamily="2" charset="-122"/>
                  </a:rPr>
                  <a:t>Symbol</a:t>
                </a:r>
              </a:p>
            </p:txBody>
          </p:sp>
          <p:sp>
            <p:nvSpPr>
              <p:cNvPr id="74" name="Right Brace 44"/>
              <p:cNvSpPr>
                <a:spLocks/>
              </p:cNvSpPr>
              <p:nvPr/>
            </p:nvSpPr>
            <p:spPr bwMode="auto">
              <a:xfrm rot="16200000">
                <a:off x="6537957" y="3503634"/>
                <a:ext cx="141455" cy="747173"/>
              </a:xfrm>
              <a:prstGeom prst="rightBrace">
                <a:avLst>
                  <a:gd name="adj1" fmla="val 8339"/>
                  <a:gd name="adj2" fmla="val 50000"/>
                </a:avLst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 b="0">
                  <a:ea typeface="宋体" panose="02010600030101010101" pitchFamily="2" charset="-122"/>
                </a:endParaRPr>
              </a:p>
            </p:txBody>
          </p:sp>
          <p:sp>
            <p:nvSpPr>
              <p:cNvPr id="75" name="TextBox 45"/>
              <p:cNvSpPr txBox="1">
                <a:spLocks noChangeArrowheads="1"/>
              </p:cNvSpPr>
              <p:nvPr/>
            </p:nvSpPr>
            <p:spPr bwMode="auto">
              <a:xfrm>
                <a:off x="6177649" y="3608425"/>
                <a:ext cx="141417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dirty="0" smtClean="0">
                    <a:ea typeface="宋体" panose="02010600030101010101" pitchFamily="2" charset="-122"/>
                  </a:rPr>
                  <a:t>16</a:t>
                </a:r>
                <a:r>
                  <a:rPr lang="en-US" altLang="en-US" sz="1000" b="0" dirty="0">
                    <a:ea typeface="SimSun" panose="02010600030101010101" pitchFamily="2" charset="-122"/>
                  </a:rPr>
                  <a:t>µs</a:t>
                </a:r>
                <a:r>
                  <a:rPr lang="en-US" altLang="en-US" sz="1000" b="0" dirty="0" smtClean="0">
                    <a:ea typeface="宋体" panose="02010600030101010101" pitchFamily="2" charset="-122"/>
                  </a:rPr>
                  <a:t> per OFDM Symbol</a:t>
                </a:r>
                <a:endParaRPr lang="en-US" altLang="en-US" sz="1000" b="0" dirty="0">
                  <a:ea typeface="宋体" panose="02010600030101010101" pitchFamily="2" charset="-122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845316" y="4046170"/>
                <a:ext cx="4658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…</a:t>
                </a:r>
                <a:endParaRPr lang="zh-CN" altLang="en-US" sz="20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7168325" y="4025163"/>
                <a:ext cx="4752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…</a:t>
                </a:r>
                <a:endParaRPr lang="zh-CN" altLang="en-US" sz="20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4791423" y="4048759"/>
                <a:ext cx="4752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…</a:t>
                </a:r>
                <a:endParaRPr lang="zh-CN" altLang="en-US" sz="2000" dirty="0"/>
              </a:p>
            </p:txBody>
          </p:sp>
          <p:grpSp>
            <p:nvGrpSpPr>
              <p:cNvPr id="104" name="Group 103"/>
              <p:cNvGrpSpPr/>
              <p:nvPr/>
            </p:nvGrpSpPr>
            <p:grpSpPr>
              <a:xfrm>
                <a:off x="4419590" y="3294280"/>
                <a:ext cx="3426644" cy="1700468"/>
                <a:chOff x="535161" y="2643000"/>
                <a:chExt cx="3426644" cy="1700468"/>
              </a:xfrm>
            </p:grpSpPr>
            <p:cxnSp>
              <p:nvCxnSpPr>
                <p:cNvPr id="105" name="Straight Arrow Connector 104"/>
                <p:cNvCxnSpPr/>
                <p:nvPr/>
              </p:nvCxnSpPr>
              <p:spPr bwMode="auto">
                <a:xfrm flipH="1" flipV="1">
                  <a:off x="828308" y="2861131"/>
                  <a:ext cx="0" cy="135767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106" name="Straight Arrow Connector 105"/>
                <p:cNvCxnSpPr/>
                <p:nvPr/>
              </p:nvCxnSpPr>
              <p:spPr bwMode="auto">
                <a:xfrm>
                  <a:off x="828308" y="4218801"/>
                  <a:ext cx="2744323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107" name="TextBox 75"/>
                <p:cNvSpPr txBox="1">
                  <a:spLocks noChangeArrowheads="1"/>
                </p:cNvSpPr>
                <p:nvPr/>
              </p:nvSpPr>
              <p:spPr bwMode="auto">
                <a:xfrm>
                  <a:off x="3501423" y="4066469"/>
                  <a:ext cx="460382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0" dirty="0" smtClean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time</a:t>
                  </a:r>
                  <a:endParaRPr lang="en-US" altLang="en-US" sz="1200" b="0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8" name="TextBox 75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272749" y="2905412"/>
                  <a:ext cx="801823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0" dirty="0" smtClean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frequency</a:t>
                  </a:r>
                  <a:endParaRPr lang="en-US" altLang="en-US" sz="1200" b="0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cxnSp>
          <p:nvCxnSpPr>
            <p:cNvPr id="82" name="Straight Arrow Connector 81"/>
            <p:cNvCxnSpPr/>
            <p:nvPr/>
          </p:nvCxnSpPr>
          <p:spPr bwMode="auto">
            <a:xfrm flipH="1">
              <a:off x="4994543" y="4160824"/>
              <a:ext cx="0" cy="2295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4" name="TextBox 45"/>
            <p:cNvSpPr txBox="1">
              <a:spLocks noChangeArrowheads="1"/>
            </p:cNvSpPr>
            <p:nvPr/>
          </p:nvSpPr>
          <p:spPr bwMode="auto">
            <a:xfrm>
              <a:off x="4947093" y="4142024"/>
              <a:ext cx="5591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dirty="0" smtClean="0">
                  <a:ea typeface="宋体" panose="02010600030101010101" pitchFamily="2" charset="-122"/>
                </a:rPr>
                <a:t>10MHz</a:t>
              </a:r>
              <a:endParaRPr lang="en-US" altLang="en-US" sz="1000" b="0" dirty="0">
                <a:ea typeface="宋体" panose="02010600030101010101" pitchFamily="2" charset="-122"/>
              </a:endParaRPr>
            </a:p>
          </p:txBody>
        </p:sp>
        <p:cxnSp>
          <p:nvCxnSpPr>
            <p:cNvPr id="85" name="Straight Arrow Connector 84"/>
            <p:cNvCxnSpPr/>
            <p:nvPr/>
          </p:nvCxnSpPr>
          <p:spPr bwMode="auto">
            <a:xfrm flipH="1">
              <a:off x="4993083" y="4372116"/>
              <a:ext cx="0" cy="2295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91" name="Straight Arrow Connector 90"/>
            <p:cNvCxnSpPr/>
            <p:nvPr/>
          </p:nvCxnSpPr>
          <p:spPr bwMode="auto">
            <a:xfrm flipH="1">
              <a:off x="4993083" y="4549455"/>
              <a:ext cx="1460" cy="35081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93" name="TextBox 45"/>
            <p:cNvSpPr txBox="1">
              <a:spLocks noChangeArrowheads="1"/>
            </p:cNvSpPr>
            <p:nvPr/>
          </p:nvSpPr>
          <p:spPr bwMode="auto">
            <a:xfrm>
              <a:off x="4947269" y="4327629"/>
              <a:ext cx="5591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dirty="0" smtClean="0">
                  <a:ea typeface="宋体" panose="02010600030101010101" pitchFamily="2" charset="-122"/>
                </a:rPr>
                <a:t>10MHz</a:t>
              </a:r>
              <a:endParaRPr lang="en-US" altLang="en-US" sz="1000" b="0" dirty="0">
                <a:ea typeface="宋体" panose="02010600030101010101" pitchFamily="2" charset="-122"/>
              </a:endParaRPr>
            </a:p>
          </p:txBody>
        </p:sp>
        <p:sp>
          <p:nvSpPr>
            <p:cNvPr id="96" name="TextBox 45"/>
            <p:cNvSpPr txBox="1">
              <a:spLocks noChangeArrowheads="1"/>
            </p:cNvSpPr>
            <p:nvPr/>
          </p:nvSpPr>
          <p:spPr bwMode="auto">
            <a:xfrm>
              <a:off x="4926733" y="4589282"/>
              <a:ext cx="5591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dirty="0">
                  <a:ea typeface="宋体" panose="02010600030101010101" pitchFamily="2" charset="-122"/>
                </a:rPr>
                <a:t>2</a:t>
              </a:r>
              <a:r>
                <a:rPr lang="en-US" altLang="en-US" sz="1000" b="0" dirty="0" smtClean="0">
                  <a:ea typeface="宋体" panose="02010600030101010101" pitchFamily="2" charset="-122"/>
                </a:rPr>
                <a:t>0MHz</a:t>
              </a:r>
              <a:endParaRPr lang="en-US" altLang="en-US" sz="1000" b="0" dirty="0"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284367"/>
              </p:ext>
            </p:extLst>
          </p:nvPr>
        </p:nvGraphicFramePr>
        <p:xfrm>
          <a:off x="408972" y="4458568"/>
          <a:ext cx="8277828" cy="1580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9389"/>
                <a:gridCol w="4088439"/>
              </a:tblGrid>
              <a:tr h="42195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Cons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39277">
                <a:tc>
                  <a:txBody>
                    <a:bodyPr/>
                    <a:lstStyle/>
                    <a:p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Small variation in preamble (SIG-B) length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 Number of required bits per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subband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or STA is likely 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to be fixed and do not vary as a function of bandwidth 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or assigned number of STAs.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Large Overhead for small number of assigned STAs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SIG-B OFDM symbol duration is 4x time longer. </a:t>
                      </a:r>
                      <a:b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  And this long overhead may exist regardless of </a:t>
                      </a:r>
                      <a:b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  number of assigned STAs in OFDMA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66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HE-SIG-B (cont</a:t>
            </a:r>
            <a:r>
              <a:rPr lang="en-US" dirty="0"/>
              <a:t>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02" y="1676400"/>
            <a:ext cx="8305800" cy="4267200"/>
          </a:xfrm>
        </p:spPr>
        <p:txBody>
          <a:bodyPr/>
          <a:lstStyle/>
          <a:p>
            <a:r>
              <a:rPr lang="en-US" sz="1800" dirty="0" smtClean="0"/>
              <a:t>DL MU overhead of HE-SIG-B for 20MHz channel bandwidth</a:t>
            </a:r>
            <a:br>
              <a:rPr lang="en-US" sz="1800" dirty="0" smtClean="0"/>
            </a:br>
            <a:r>
              <a:rPr lang="en-US" sz="1200" b="0" dirty="0" smtClean="0">
                <a:solidFill>
                  <a:schemeClr val="bg2">
                    <a:lumMod val="50000"/>
                  </a:schemeClr>
                </a:solidFill>
              </a:rPr>
              <a:t>Assumption : OFDMA and MU-MIMO are exclusive of each other</a:t>
            </a: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200" b="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200" b="0" dirty="0" smtClean="0">
                <a:solidFill>
                  <a:schemeClr val="bg2">
                    <a:lumMod val="50000"/>
                  </a:schemeClr>
                </a:solidFill>
              </a:rPr>
              <a:t>                     : HE-SIG-B consists </a:t>
            </a: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>of user specific information (</a:t>
            </a:r>
            <a:r>
              <a:rPr lang="en-US" sz="1200" b="0" dirty="0" smtClean="0">
                <a:solidFill>
                  <a:schemeClr val="bg2">
                    <a:lumMod val="50000"/>
                  </a:schemeClr>
                </a:solidFill>
              </a:rPr>
              <a:t>20 bits) per STA and CRC/Tail</a:t>
            </a:r>
          </a:p>
          <a:p>
            <a:pPr lvl="1"/>
            <a:r>
              <a:rPr lang="en-US" sz="1600" dirty="0" smtClean="0"/>
              <a:t>Opt.1 and Opt.2 has the same overhead</a:t>
            </a:r>
          </a:p>
          <a:p>
            <a:pPr lvl="1"/>
            <a:r>
              <a:rPr lang="en-US" sz="1600" dirty="0" smtClean="0"/>
              <a:t>Opt.3 has fixed duration because HE-SIG-B is separately encoded for each assigned </a:t>
            </a:r>
            <a:r>
              <a:rPr lang="en-US" sz="1600" dirty="0" err="1" smtClean="0"/>
              <a:t>subband</a:t>
            </a:r>
            <a:r>
              <a:rPr lang="en-US" sz="1600" dirty="0" smtClean="0"/>
              <a:t> or STA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66953" y="6252986"/>
            <a:ext cx="4953000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Note: the length of HE-SIG-A and HE-SIG-B can be changed depending on contents in it</a:t>
            </a:r>
            <a:endParaRPr lang="en-US" sz="1050" dirty="0"/>
          </a:p>
        </p:txBody>
      </p:sp>
      <p:grpSp>
        <p:nvGrpSpPr>
          <p:cNvPr id="44" name="Group 43"/>
          <p:cNvGrpSpPr/>
          <p:nvPr/>
        </p:nvGrpSpPr>
        <p:grpSpPr>
          <a:xfrm>
            <a:off x="4761266" y="5313000"/>
            <a:ext cx="3213245" cy="646549"/>
            <a:chOff x="3201493" y="4930669"/>
            <a:chExt cx="3213245" cy="64654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8200"/>
            <a:stretch/>
          </p:blipFill>
          <p:spPr>
            <a:xfrm>
              <a:off x="3201493" y="4958093"/>
              <a:ext cx="379907" cy="619125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 bwMode="auto">
            <a:xfrm>
              <a:off x="3556000" y="5006560"/>
              <a:ext cx="69395" cy="46833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479805" y="4930669"/>
              <a:ext cx="265662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bg2">
                      <a:lumMod val="50000"/>
                    </a:schemeClr>
                  </a:solidFill>
                </a:rPr>
                <a:t>Opt 1 duplicated on each20MHz</a:t>
              </a:r>
              <a:endParaRPr lang="en-US" sz="105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79806" y="5111095"/>
              <a:ext cx="293493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bg2">
                      <a:lumMod val="50000"/>
                    </a:schemeClr>
                  </a:solidFill>
                </a:rPr>
                <a:t>Opt 2 encoded on entire band</a:t>
              </a:r>
              <a:endParaRPr lang="en-US" sz="105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479805" y="5295017"/>
              <a:ext cx="288522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bg2">
                      <a:lumMod val="50000"/>
                    </a:schemeClr>
                  </a:solidFill>
                </a:rPr>
                <a:t>Opt 3 encoded on assigned </a:t>
              </a:r>
              <a:r>
                <a:rPr lang="en-US" sz="1050" dirty="0" err="1" smtClean="0">
                  <a:solidFill>
                    <a:schemeClr val="bg2">
                      <a:lumMod val="50000"/>
                    </a:schemeClr>
                  </a:solidFill>
                </a:rPr>
                <a:t>subband</a:t>
              </a:r>
              <a:endParaRPr lang="en-US" sz="105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4675364" y="3497711"/>
            <a:ext cx="42400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 </a:t>
            </a:r>
            <a:r>
              <a:rPr lang="en-US" dirty="0"/>
              <a:t>OFDM symbols with 32 </a:t>
            </a:r>
            <a:r>
              <a:rPr lang="en-US" dirty="0" smtClean="0"/>
              <a:t>µs</a:t>
            </a:r>
            <a:r>
              <a:rPr lang="en-US" dirty="0"/>
              <a:t> </a:t>
            </a:r>
            <a:r>
              <a:rPr lang="en-US" dirty="0" smtClean="0"/>
              <a:t>if there may be not </a:t>
            </a:r>
            <a:r>
              <a:rPr lang="en-US" dirty="0"/>
              <a:t>enough </a:t>
            </a:r>
            <a:r>
              <a:rPr lang="en-US" dirty="0" smtClean="0"/>
              <a:t>room </a:t>
            </a:r>
            <a:br>
              <a:rPr lang="en-US" dirty="0" smtClean="0"/>
            </a:br>
            <a:r>
              <a:rPr lang="en-US" dirty="0" smtClean="0"/>
              <a:t>within 1 </a:t>
            </a:r>
            <a:r>
              <a:rPr lang="en-US" dirty="0"/>
              <a:t>OFDM symbol on small </a:t>
            </a:r>
            <a:r>
              <a:rPr lang="en-US" dirty="0" err="1" smtClean="0"/>
              <a:t>subband</a:t>
            </a:r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727" y="3276625"/>
            <a:ext cx="3473074" cy="297177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 flipV="1">
            <a:off x="4066953" y="3695622"/>
            <a:ext cx="608411" cy="3429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4505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HE-SIG-B (cont</a:t>
            </a:r>
            <a:r>
              <a:rPr lang="en-US" dirty="0"/>
              <a:t>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02" y="1676400"/>
            <a:ext cx="8305800" cy="4267200"/>
          </a:xfrm>
        </p:spPr>
        <p:txBody>
          <a:bodyPr/>
          <a:lstStyle/>
          <a:p>
            <a:r>
              <a:rPr lang="en-US" sz="1800" dirty="0"/>
              <a:t>DL MU overhead of HE-SIG-B for </a:t>
            </a:r>
            <a:r>
              <a:rPr lang="en-US" sz="1800" dirty="0" smtClean="0"/>
              <a:t>80MHz </a:t>
            </a:r>
            <a:r>
              <a:rPr lang="en-US" sz="1800" dirty="0"/>
              <a:t>channel bandwidth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>Assumption : OFDMA and MU-MIMO are exclusive of each </a:t>
            </a:r>
            <a:r>
              <a:rPr lang="en-US" sz="1200" b="0" dirty="0" smtClean="0">
                <a:solidFill>
                  <a:schemeClr val="bg2">
                    <a:lumMod val="50000"/>
                  </a:schemeClr>
                </a:solidFill>
              </a:rPr>
              <a:t>other</a:t>
            </a: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200" b="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>                     : HE-SIG-B consists of user specific information (</a:t>
            </a:r>
            <a:r>
              <a:rPr lang="en-US" sz="1200" b="0" dirty="0" smtClean="0">
                <a:solidFill>
                  <a:schemeClr val="bg2">
                    <a:lumMod val="50000"/>
                  </a:schemeClr>
                </a:solidFill>
              </a:rPr>
              <a:t>20bits) and </a:t>
            </a: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>CRC/Tail</a:t>
            </a:r>
          </a:p>
          <a:p>
            <a:pPr lvl="1"/>
            <a:r>
              <a:rPr lang="en-US" sz="1600" dirty="0" smtClean="0"/>
              <a:t>Opt.2 is good if 11ax optimizes for small number of STAs</a:t>
            </a:r>
          </a:p>
          <a:p>
            <a:pPr lvl="1"/>
            <a:r>
              <a:rPr lang="en-US" sz="1600" dirty="0" smtClean="0"/>
              <a:t>Opt.3 is good </a:t>
            </a:r>
            <a:r>
              <a:rPr lang="en-US" sz="1600" dirty="0"/>
              <a:t>if 11ax optimizes for </a:t>
            </a:r>
            <a:r>
              <a:rPr lang="en-US" sz="1600" dirty="0" smtClean="0"/>
              <a:t>large number </a:t>
            </a:r>
            <a:r>
              <a:rPr lang="en-US" sz="1600" dirty="0"/>
              <a:t>of STAs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831" y="3123417"/>
            <a:ext cx="3717550" cy="2998895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3886200" y="6172200"/>
            <a:ext cx="4953000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Note: the length of HE-SIG-A and HE-SIG-B can be changed depending on contents in it</a:t>
            </a:r>
            <a:endParaRPr lang="en-US" sz="1050" dirty="0"/>
          </a:p>
        </p:txBody>
      </p:sp>
      <p:grpSp>
        <p:nvGrpSpPr>
          <p:cNvPr id="62" name="Group 61"/>
          <p:cNvGrpSpPr/>
          <p:nvPr/>
        </p:nvGrpSpPr>
        <p:grpSpPr>
          <a:xfrm>
            <a:off x="5105400" y="5475763"/>
            <a:ext cx="2819400" cy="646549"/>
            <a:chOff x="3201493" y="4930669"/>
            <a:chExt cx="2819400" cy="646549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8200"/>
            <a:stretch/>
          </p:blipFill>
          <p:spPr>
            <a:xfrm>
              <a:off x="3201493" y="4958093"/>
              <a:ext cx="379907" cy="619125"/>
            </a:xfrm>
            <a:prstGeom prst="rect">
              <a:avLst/>
            </a:prstGeom>
          </p:spPr>
        </p:pic>
        <p:sp>
          <p:nvSpPr>
            <p:cNvPr id="64" name="Rectangle 63"/>
            <p:cNvSpPr/>
            <p:nvPr/>
          </p:nvSpPr>
          <p:spPr bwMode="auto">
            <a:xfrm>
              <a:off x="3556000" y="5006560"/>
              <a:ext cx="69395" cy="46833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479805" y="4930669"/>
              <a:ext cx="231248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bg2">
                      <a:lumMod val="50000"/>
                    </a:schemeClr>
                  </a:solidFill>
                </a:rPr>
                <a:t>Opt 1 duplicated on each20MHz</a:t>
              </a:r>
              <a:endParaRPr lang="en-US" sz="105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479806" y="5111095"/>
              <a:ext cx="206655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bg2">
                      <a:lumMod val="50000"/>
                    </a:schemeClr>
                  </a:solidFill>
                </a:rPr>
                <a:t>Opt 2 encoded on entire band</a:t>
              </a:r>
              <a:endParaRPr lang="en-US" sz="105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479805" y="5295017"/>
              <a:ext cx="254108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bg2">
                      <a:lumMod val="50000"/>
                    </a:schemeClr>
                  </a:solidFill>
                </a:rPr>
                <a:t>Opt 3 encoded on assigned </a:t>
              </a:r>
              <a:r>
                <a:rPr lang="en-US" sz="1050" dirty="0" err="1" smtClean="0">
                  <a:solidFill>
                    <a:schemeClr val="bg2">
                      <a:lumMod val="50000"/>
                    </a:schemeClr>
                  </a:solidFill>
                </a:rPr>
                <a:t>subband</a:t>
              </a:r>
              <a:endParaRPr lang="en-US" sz="105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382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120828</TotalTime>
  <Words>725</Words>
  <Application>Microsoft Office PowerPoint</Application>
  <PresentationFormat>On-screen Show (4:3)</PresentationFormat>
  <Paragraphs>222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굴림</vt:lpstr>
      <vt:lpstr>宋体</vt:lpstr>
      <vt:lpstr>宋体</vt:lpstr>
      <vt:lpstr>Calibri</vt:lpstr>
      <vt:lpstr>Times New Roman</vt:lpstr>
      <vt:lpstr>Extend Submission Template</vt:lpstr>
      <vt:lpstr>Document</vt:lpstr>
      <vt:lpstr>PowerPoint Presentation</vt:lpstr>
      <vt:lpstr>Background</vt:lpstr>
      <vt:lpstr>Preamble Structure for 11ac</vt:lpstr>
      <vt:lpstr>HE-SIG-A</vt:lpstr>
      <vt:lpstr>HE-SIG-B</vt:lpstr>
      <vt:lpstr>HE-SIG-B</vt:lpstr>
      <vt:lpstr>HE-SIG-B</vt:lpstr>
      <vt:lpstr>HE-SIG-B (cont.)</vt:lpstr>
      <vt:lpstr>HE-SIG-B (cont.)</vt:lpstr>
      <vt:lpstr>SP 1</vt:lpstr>
      <vt:lpstr>SP 2</vt:lpstr>
      <vt:lpstr>SP 3</vt:lpstr>
      <vt:lpstr>References</vt:lpstr>
      <vt:lpstr>Appendix – Additional STF/LTF for Option 2</vt:lpstr>
      <vt:lpstr>HE-SIG-B (cont.)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Yujin Noh</dc:creator>
  <cp:lastModifiedBy>yujin noh</cp:lastModifiedBy>
  <cp:revision>4194</cp:revision>
  <cp:lastPrinted>2015-05-09T19:16:55Z</cp:lastPrinted>
  <dcterms:created xsi:type="dcterms:W3CDTF">2009-12-02T19:05:24Z</dcterms:created>
  <dcterms:modified xsi:type="dcterms:W3CDTF">2015-05-11T15:13:07Z</dcterms:modified>
</cp:coreProperties>
</file>