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72" r:id="rId4"/>
    <p:sldId id="273" r:id="rId5"/>
    <p:sldId id="275" r:id="rId6"/>
    <p:sldId id="274" r:id="rId7"/>
    <p:sldId id="278" r:id="rId8"/>
    <p:sldId id="279" r:id="rId9"/>
    <p:sldId id="270" r:id="rId10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304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90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5ABED640-AF00-4474-88F0-00B969F96BCC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73676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90457F90-05FA-43B5-BE98-57963B7D9E4D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61183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9F8C511B-4062-4BE9-8C69-4D49828CE8AF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48358D5-160B-4D19-957C-E2D1CB7326B0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9458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7455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6372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6872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B0C8945-2C7D-46F8-9D9E-9F18E8A00FF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AA4EA19-1B81-4109-8335-3360630218F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ED9B002-A3BF-42AB-9ED0-5B589A0BA3E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4F92BD4B-6AF1-46AB-9E39-ADBC3F18279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347168F-FA94-405B-BD09-8B00E069501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AE5BF04-57D6-4B7E-88C3-0A2128F44D8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71866CA-710D-4EC9-86C4-6811179DE46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4DB4A89-15C8-4E45-B125-5017FF6EA3A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EA3E438-5D3D-4ED6-91E9-4156EBC8260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28D39A3B-6D8F-4B83-A618-B4063997B94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CD868FF-2929-4B0B-8626-CB41982B8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April 2015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62961" y="6475413"/>
            <a:ext cx="18809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Yongho </a:t>
            </a:r>
            <a:r>
              <a:rPr lang="en-CA" dirty="0" err="1" smtClean="0"/>
              <a:t>Seok</a:t>
            </a:r>
            <a:r>
              <a:rPr lang="en-CA" dirty="0" smtClean="0"/>
              <a:t> (NEWRACOM)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29008660-6A77-4F8A-B0A4-0FEB7B5991A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802.11-15/0526r2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Excel_Worksheet2.xlsx"/><Relationship Id="rId5" Type="http://schemas.openxmlformats.org/officeDocument/2006/relationships/image" Target="../media/image2.wmf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package" Target="../embeddings/Microsoft_Excel_Worksheet3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38485AB-6CB7-4626-9233-B1CFFA7D6238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2040"/>
            <a:ext cx="8278688" cy="1066800"/>
          </a:xfrm>
          <a:noFill/>
          <a:ln/>
        </p:spPr>
        <p:txBody>
          <a:bodyPr/>
          <a:lstStyle/>
          <a:p>
            <a:pPr lvl="0"/>
            <a:r>
              <a:rPr lang="en-US" dirty="0" smtClean="0"/>
              <a:t>P802.11ah </a:t>
            </a:r>
            <a:r>
              <a:rPr lang="en-US" dirty="0"/>
              <a:t>Report to EC </a:t>
            </a:r>
            <a:r>
              <a:rPr lang="en-US" dirty="0" smtClean="0"/>
              <a:t>on Conditional Approval to </a:t>
            </a:r>
            <a:r>
              <a:rPr lang="en-US" dirty="0"/>
              <a:t>go to Sponsor Ballot</a:t>
            </a:r>
            <a:br>
              <a:rPr lang="en-US" dirty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2015-09-16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289190"/>
              </p:ext>
            </p:extLst>
          </p:nvPr>
        </p:nvGraphicFramePr>
        <p:xfrm>
          <a:off x="523875" y="2619375"/>
          <a:ext cx="80010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8" name="Document" r:id="rId4" imgW="8322284" imgH="2778920" progId="Word.Document.8">
                  <p:embed/>
                </p:oleObj>
              </mc:Choice>
              <mc:Fallback>
                <p:oleObj name="Document" r:id="rId4" imgW="8322284" imgH="277892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619375"/>
                        <a:ext cx="8001000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11189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altLang="ko-KR" dirty="0"/>
              <a:t>September 2015</a:t>
            </a:r>
            <a:endParaRPr lang="en-CA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90EAF1B9-E8B2-45F5-A0BA-741F10AEC3FD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approval to send IEEE P802.11ah Draft 5.0 to Sponsor Ballot.</a:t>
            </a:r>
          </a:p>
          <a:p>
            <a:r>
              <a:rPr lang="en-GB" dirty="0" smtClean="0">
                <a:ea typeface="ＭＳ Ｐゴシック" pitchFamily="34" charset="-128"/>
              </a:rPr>
              <a:t>This document was approved during the interim session of the 802.11 working group on 18 September 2015.</a:t>
            </a:r>
          </a:p>
          <a:p>
            <a:pPr lvl="1"/>
            <a:r>
              <a:rPr lang="en-GB" dirty="0" smtClean="0">
                <a:ea typeface="ＭＳ Ｐゴシック" pitchFamily="34" charset="-128"/>
              </a:rPr>
              <a:t>Passed in the Working Group  xx yes, x no , x abstain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84694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802.11 WG Letter Ballot Results – P802.11ah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altLang="ko-KR" dirty="0"/>
              <a:t>September 2015</a:t>
            </a:r>
            <a:endParaRPr lang="en-CA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3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071515"/>
              </p:ext>
            </p:extLst>
          </p:nvPr>
        </p:nvGraphicFramePr>
        <p:xfrm>
          <a:off x="304800" y="1905001"/>
          <a:ext cx="8534400" cy="37119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33400"/>
                <a:gridCol w="781472"/>
                <a:gridCol w="2495128"/>
                <a:gridCol w="12192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Jul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P802.11ah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 Oct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P802.11ah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 Feb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P802.11ah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 Apr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P802.11ah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211 Post-Ballot vote change*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5744289"/>
            <a:ext cx="853086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Email indication of “Approve” from </a:t>
            </a:r>
            <a:r>
              <a:rPr lang="en-US" dirty="0"/>
              <a:t>Nehru </a:t>
            </a:r>
            <a:r>
              <a:rPr lang="en-US" dirty="0" err="1" smtClean="0"/>
              <a:t>Bhandaru</a:t>
            </a:r>
            <a:r>
              <a:rPr lang="en-US" dirty="0" smtClean="0"/>
              <a:t>, Naveen </a:t>
            </a:r>
            <a:r>
              <a:rPr lang="en-US" dirty="0" err="1" smtClean="0"/>
              <a:t>Kakani</a:t>
            </a:r>
            <a:r>
              <a:rPr lang="en-US" dirty="0"/>
              <a:t>, Stephen </a:t>
            </a:r>
            <a:r>
              <a:rPr lang="en-US" dirty="0" smtClean="0"/>
              <a:t>McCann , Qi </a:t>
            </a:r>
            <a:r>
              <a:rPr lang="en-US" dirty="0"/>
              <a:t>Wang, Brian </a:t>
            </a:r>
            <a:r>
              <a:rPr lang="en-US" dirty="0" smtClean="0"/>
              <a:t>Hart, Dorothy </a:t>
            </a:r>
            <a:r>
              <a:rPr lang="en-US" dirty="0"/>
              <a:t>Stanley </a:t>
            </a: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/>
              <a:t>Yunsong</a:t>
            </a:r>
            <a:r>
              <a:rPr lang="en-US" dirty="0"/>
              <a:t> Yang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6145559"/>
            <a:ext cx="3888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Email indication of “Abstain” </a:t>
            </a:r>
            <a:r>
              <a:rPr lang="en-US" dirty="0"/>
              <a:t>from </a:t>
            </a:r>
            <a:r>
              <a:rPr lang="en-US" dirty="0" smtClean="0"/>
              <a:t>Osama </a:t>
            </a:r>
            <a:r>
              <a:rPr lang="en-US" dirty="0" err="1" smtClean="0"/>
              <a:t>AboulMagd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P802.11ah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altLang="ko-KR" dirty="0"/>
              <a:t>September 2015</a:t>
            </a:r>
            <a:endParaRPr lang="en-CA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4</a:t>
            </a:fld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751179"/>
              </p:ext>
            </p:extLst>
          </p:nvPr>
        </p:nvGraphicFramePr>
        <p:xfrm>
          <a:off x="762000" y="1905000"/>
          <a:ext cx="7162800" cy="37119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9691"/>
                <a:gridCol w="1266152"/>
                <a:gridCol w="3400521"/>
                <a:gridCol w="1736436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voters)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Jul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P802.11ah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1214 (845 T, 369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 Oct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P802.11ah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506 (327 T, 179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 Feb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P802.11ah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214 (173 T, 41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 Apr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P802.11ah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107 (34 T, 73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altLang="ko-KR" dirty="0"/>
              <a:t>September 2015</a:t>
            </a:r>
            <a:endParaRPr lang="en-CA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777319"/>
              </p:ext>
            </p:extLst>
          </p:nvPr>
        </p:nvGraphicFramePr>
        <p:xfrm>
          <a:off x="1115616" y="1268760"/>
          <a:ext cx="6840760" cy="44210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914400"/>
                <a:gridCol w="914400"/>
                <a:gridCol w="914400"/>
                <a:gridCol w="914400"/>
                <a:gridCol w="897160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LB203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LB205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LB207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LB211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Stephens, Adrian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Emmelmann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Marc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Myles, Andrew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Coffey, John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Harkins, Dan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Ecclesine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Peter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dirty="0" err="1" smtClean="0">
                          <a:latin typeface="Calibri" panose="020F0502020204030204" pitchFamily="34" charset="0"/>
                        </a:rPr>
                        <a:t>Montemurro</a:t>
                      </a:r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, Michael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Rison, Mark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Roy, Richard (*)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Levy, Joseph (*)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74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Hunter, David (*)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289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sp>
        <p:nvSpPr>
          <p:cNvPr id="9" name="Textfeld 8"/>
          <p:cNvSpPr txBox="1"/>
          <p:nvPr/>
        </p:nvSpPr>
        <p:spPr>
          <a:xfrm>
            <a:off x="683568" y="5807005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(*) Commenter provided no response for a contact </a:t>
            </a:r>
            <a:r>
              <a:rPr lang="en-US" altLang="ko-KR" dirty="0" smtClean="0"/>
              <a:t>to </a:t>
            </a:r>
            <a:r>
              <a:rPr lang="en-US" altLang="ko-KR" dirty="0"/>
              <a:t>ask which comments are satisfied or unsatisfied</a:t>
            </a:r>
            <a:r>
              <a:rPr lang="en-US" altLang="ko-KR" dirty="0" smtClean="0"/>
              <a:t>.</a:t>
            </a:r>
          </a:p>
          <a:p>
            <a:r>
              <a:rPr lang="en-US" altLang="ko-KR" b="1" dirty="0"/>
              <a:t>Total number of unsatisfied comments based on feedback from commenter: </a:t>
            </a:r>
            <a:r>
              <a:rPr lang="en-US" altLang="ko-KR" b="1" dirty="0" smtClean="0"/>
              <a:t>11</a:t>
            </a:r>
            <a:r>
              <a:rPr lang="en-US" altLang="ko-KR" dirty="0" smtClean="0"/>
              <a:t> </a:t>
            </a:r>
            <a:endParaRPr lang="en-US" dirty="0" smtClean="0"/>
          </a:p>
          <a:p>
            <a:r>
              <a:rPr lang="en-US" b="1" dirty="0" smtClean="0"/>
              <a:t>Total number of unsatisfied comments from </a:t>
            </a:r>
            <a:r>
              <a:rPr lang="en-US" b="1" u="sng" dirty="0" smtClean="0"/>
              <a:t>unresponsive </a:t>
            </a:r>
            <a:r>
              <a:rPr lang="en-US" b="1" dirty="0" smtClean="0"/>
              <a:t>commenter:  278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–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altLang="ko-KR" dirty="0"/>
              <a:t>September 2015</a:t>
            </a:r>
            <a:endParaRPr lang="en-CA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498340"/>
              </p:ext>
            </p:extLst>
          </p:nvPr>
        </p:nvGraphicFramePr>
        <p:xfrm>
          <a:off x="683568" y="1340768"/>
          <a:ext cx="7848872" cy="3966524"/>
        </p:xfrm>
        <a:graphic>
          <a:graphicData uri="http://schemas.openxmlformats.org/drawingml/2006/table">
            <a:tbl>
              <a:tblPr/>
              <a:tblGrid>
                <a:gridCol w="2622827"/>
                <a:gridCol w="840771"/>
                <a:gridCol w="858470"/>
                <a:gridCol w="1222548"/>
                <a:gridCol w="1512168"/>
                <a:gridCol w="792088"/>
              </a:tblGrid>
              <a:tr h="45889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Topic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PHY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MAC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ko-KR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Editorial</a:t>
                      </a:r>
                      <a:endParaRPr lang="en-US" altLang="ko-KR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Intellectual Property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No </a:t>
                      </a:r>
                      <a:r>
                        <a:rPr lang="en-US" sz="1400" dirty="0" err="1" smtClean="0">
                          <a:latin typeface="+mn-lt"/>
                          <a:ea typeface="Calibri"/>
                          <a:cs typeface="Times New Roman"/>
                        </a:rPr>
                        <a:t>LoA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has been filed by Qualcomm related to 802.11ah</a:t>
                      </a:r>
                      <a:r>
                        <a:rPr lang="en-US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 e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ssential patent claims</a:t>
                      </a:r>
                      <a:endParaRPr lang="en-CA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5</a:t>
                      </a:r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5</a:t>
                      </a:r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4807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latin typeface="+mn-lt"/>
                          <a:ea typeface="Calibri"/>
                          <a:cs typeface="Times New Roman"/>
                        </a:rPr>
                        <a:t>Adding</a:t>
                      </a:r>
                      <a:r>
                        <a:rPr lang="en-US" altLang="ko-KR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 n</a:t>
                      </a:r>
                      <a:r>
                        <a:rPr lang="en-US" altLang="ko-KR" sz="1400" dirty="0" smtClean="0">
                          <a:latin typeface="+mn-lt"/>
                          <a:ea typeface="Calibri"/>
                          <a:cs typeface="Times New Roman"/>
                        </a:rPr>
                        <a:t>ew 0.5 MHz channel bandwidth operation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CA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400" dirty="0" smtClean="0">
                          <a:latin typeface="+mn-lt"/>
                          <a:ea typeface="Calibri"/>
                          <a:cs typeface="Times New Roman"/>
                        </a:rPr>
                        <a:t>Security issue on PV1 frame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altLang="ko-KR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3</a:t>
                      </a:r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3</a:t>
                      </a:r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Naming issue</a:t>
                      </a:r>
                      <a:r>
                        <a:rPr lang="en-US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 of 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Service Type field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CA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1</a:t>
                      </a:r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1</a:t>
                      </a:r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400" dirty="0" smtClean="0">
                          <a:latin typeface="+mn-lt"/>
                          <a:ea typeface="Calibri"/>
                          <a:cs typeface="Times New Roman"/>
                        </a:rPr>
                        <a:t>Overusing of Element ID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CA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1</a:t>
                      </a:r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1</a:t>
                      </a:r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400" dirty="0" smtClean="0">
                          <a:latin typeface="+mn-lt"/>
                          <a:ea typeface="Calibri"/>
                          <a:cs typeface="Times New Roman"/>
                        </a:rPr>
                        <a:t>Topic</a:t>
                      </a:r>
                      <a:r>
                        <a:rPr lang="en-CA" altLang="ko-KR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 from </a:t>
                      </a:r>
                      <a:r>
                        <a:rPr lang="en-CA" altLang="ko-KR" sz="1400" dirty="0" smtClean="0">
                          <a:latin typeface="+mn-lt"/>
                          <a:ea typeface="Calibri"/>
                          <a:cs typeface="Times New Roman"/>
                        </a:rPr>
                        <a:t>unresponsive commenter (*)</a:t>
                      </a:r>
                      <a:endParaRPr lang="en-CA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100</a:t>
                      </a:r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168</a:t>
                      </a:r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278</a:t>
                      </a:r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841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11</a:t>
                      </a:r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105</a:t>
                      </a:r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168</a:t>
                      </a:r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5</a:t>
                      </a:r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289</a:t>
                      </a:r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sp>
        <p:nvSpPr>
          <p:cNvPr id="10" name="Textfeld 8"/>
          <p:cNvSpPr txBox="1"/>
          <p:nvPr/>
        </p:nvSpPr>
        <p:spPr>
          <a:xfrm>
            <a:off x="683568" y="5807005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(*) Commenter provided no response for a contact </a:t>
            </a:r>
            <a:r>
              <a:rPr lang="en-US" altLang="ko-KR" dirty="0" smtClean="0"/>
              <a:t>to </a:t>
            </a:r>
            <a:r>
              <a:rPr lang="en-US" altLang="ko-KR" dirty="0"/>
              <a:t>ask which comments are satisfied or unsatisfied</a:t>
            </a:r>
            <a:r>
              <a:rPr lang="en-US" altLang="ko-KR" dirty="0" smtClean="0"/>
              <a:t>.</a:t>
            </a:r>
          </a:p>
          <a:p>
            <a:r>
              <a:rPr lang="en-US" altLang="ko-KR" b="1" dirty="0"/>
              <a:t>Total number of unsatisfied comments based on feedback from commenter: </a:t>
            </a:r>
            <a:r>
              <a:rPr lang="en-US" altLang="ko-KR" b="1" dirty="0" smtClean="0"/>
              <a:t>11</a:t>
            </a:r>
            <a:r>
              <a:rPr lang="en-US" altLang="ko-KR" dirty="0" smtClean="0"/>
              <a:t> </a:t>
            </a:r>
            <a:endParaRPr lang="en-US" dirty="0" smtClean="0"/>
          </a:p>
          <a:p>
            <a:r>
              <a:rPr lang="en-US" b="1" dirty="0" smtClean="0"/>
              <a:t>Total number of unsatisfied comments from </a:t>
            </a:r>
            <a:r>
              <a:rPr lang="en-US" b="1" u="sng" dirty="0" smtClean="0"/>
              <a:t>unresponsive </a:t>
            </a:r>
            <a:r>
              <a:rPr lang="en-US" b="1" dirty="0" smtClean="0"/>
              <a:t>commenter:  278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The composite of </a:t>
            </a:r>
            <a:r>
              <a:rPr lang="en-GB" sz="1800" u="sng" dirty="0" smtClean="0">
                <a:ea typeface="ＭＳ Ｐゴシック" pitchFamily="34" charset="-128"/>
              </a:rPr>
              <a:t>all unsatisfied comments </a:t>
            </a:r>
            <a:r>
              <a:rPr lang="en-US" altLang="ko-KR" sz="1800" u="sng" dirty="0"/>
              <a:t>based on feedback from commenter</a:t>
            </a:r>
            <a:r>
              <a:rPr lang="en-US" altLang="ko-KR" sz="1800" dirty="0"/>
              <a:t> </a:t>
            </a:r>
            <a:r>
              <a:rPr lang="en-GB" sz="1800" dirty="0" smtClean="0">
                <a:ea typeface="ＭＳ Ｐゴシック" pitchFamily="34" charset="-128"/>
              </a:rPr>
              <a:t>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  <a:endParaRPr lang="en-GB" dirty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</a:t>
            </a:r>
            <a:r>
              <a:rPr lang="en-GB" altLang="ko-KR" sz="1800" u="sng" dirty="0">
                <a:ea typeface="ＭＳ Ｐゴシック" pitchFamily="34" charset="-128"/>
              </a:rPr>
              <a:t>all unsatisfied comments </a:t>
            </a:r>
            <a:r>
              <a:rPr lang="en-US" altLang="ko-KR" sz="1800" u="sng" dirty="0"/>
              <a:t>from unresponsive commenter</a:t>
            </a:r>
            <a:r>
              <a:rPr lang="en-US" altLang="ko-KR" sz="1800" dirty="0"/>
              <a:t> </a:t>
            </a:r>
            <a:r>
              <a:rPr lang="en-GB" altLang="ko-KR" sz="1800" dirty="0" smtClean="0">
                <a:ea typeface="ＭＳ Ｐゴシック" pitchFamily="34" charset="-128"/>
              </a:rPr>
              <a:t>and </a:t>
            </a:r>
            <a:r>
              <a:rPr lang="en-GB" altLang="ko-KR" sz="1800" dirty="0">
                <a:ea typeface="ＭＳ Ｐゴシック" pitchFamily="34" charset="-128"/>
              </a:rPr>
              <a:t>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the right to open this.</a:t>
            </a:r>
            <a:endParaRPr lang="en-GB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altLang="ko-KR" dirty="0"/>
              <a:t>September 2015</a:t>
            </a:r>
            <a:endParaRPr lang="en-CA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916100"/>
              </p:ext>
            </p:extLst>
          </p:nvPr>
        </p:nvGraphicFramePr>
        <p:xfrm>
          <a:off x="6444208" y="4710782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6" name="워크시트" showAsIcon="1" r:id="rId4" imgW="914400" imgH="806400" progId="Excel.Sheet.12">
                  <p:embed/>
                </p:oleObj>
              </mc:Choice>
              <mc:Fallback>
                <p:oleObj name="워크시트" showAsIcon="1" r:id="rId4" imgW="914400" imgH="806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44208" y="4710782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637385"/>
              </p:ext>
            </p:extLst>
          </p:nvPr>
        </p:nvGraphicFramePr>
        <p:xfrm>
          <a:off x="6444208" y="2694558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7" name="워크시트" showAsIcon="1" r:id="rId6" imgW="914400" imgH="806400" progId="Excel.Sheet.12">
                  <p:embed/>
                </p:oleObj>
              </mc:Choice>
              <mc:Fallback>
                <p:oleObj name="워크시트" showAsIcon="1" r:id="rId6" imgW="914400" imgH="806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444208" y="2694558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TGah</a:t>
            </a:r>
            <a:r>
              <a:rPr lang="en-CA" dirty="0" smtClean="0"/>
              <a:t> Timeline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altLang="ko-KR" dirty="0"/>
              <a:t>September 2015</a:t>
            </a:r>
            <a:endParaRPr lang="en-CA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4F92BD4B-6AF1-46AB-9E39-ADBC3F182791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Group 1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0704392"/>
              </p:ext>
            </p:extLst>
          </p:nvPr>
        </p:nvGraphicFramePr>
        <p:xfrm>
          <a:off x="685800" y="1905000"/>
          <a:ext cx="8010525" cy="3901440"/>
        </p:xfrm>
        <a:graphic>
          <a:graphicData uri="http://schemas.openxmlformats.org/drawingml/2006/table">
            <a:tbl>
              <a:tblPr/>
              <a:tblGrid>
                <a:gridCol w="4114800"/>
                <a:gridCol w="2060575"/>
                <a:gridCol w="18351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Third recirculation (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TGah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D5.0)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18-Sep-15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2-Oct-15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17-Oct-15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15-Nov-15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25-Mar-15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8-Apr-15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18-Jul-16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2-Aug-16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sponsor ballot (unchanged)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18-Sep-16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3-Oct-16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July 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 Standards Board Sep 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altLang="ko-KR" dirty="0"/>
              <a:t>September 2015</a:t>
            </a:r>
            <a:endParaRPr lang="en-CA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815944B-6DD9-43DC-AC34-03A77311A80C}" type="slidenum">
              <a:rPr lang="en-CA"/>
              <a:pPr/>
              <a:t>9</a:t>
            </a:fld>
            <a:endParaRPr lang="en-CA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Comment spreadsheet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674046"/>
              </p:ext>
            </p:extLst>
          </p:nvPr>
        </p:nvGraphicFramePr>
        <p:xfrm>
          <a:off x="6443663" y="2060848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7" name="워크시트" showAsIcon="1" r:id="rId4" imgW="914400" imgH="806450" progId="Excel.Sheet.12">
                  <p:embed/>
                </p:oleObj>
              </mc:Choice>
              <mc:Fallback>
                <p:oleObj name="워크시트" showAsIcon="1" r:id="rId4" imgW="914400" imgH="806450" progId="Excel.Sheet.12">
                  <p:embed/>
                  <p:pic>
                    <p:nvPicPr>
                      <p:cNvPr id="0" name="개체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2060848"/>
                        <a:ext cx="91440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15583</TotalTime>
  <Words>935</Words>
  <Application>Microsoft Office PowerPoint</Application>
  <PresentationFormat>화면 슬라이드 쇼(4:3)</PresentationFormat>
  <Paragraphs>314</Paragraphs>
  <Slides>9</Slides>
  <Notes>9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12" baseType="lpstr">
      <vt:lpstr>802-11-Submission</vt:lpstr>
      <vt:lpstr>Document</vt:lpstr>
      <vt:lpstr>Microsoft Excel Worksheet</vt:lpstr>
      <vt:lpstr>P802.11ah Report to EC on Conditional Approval to go to Sponsor Ballot </vt:lpstr>
      <vt:lpstr>Introduction</vt:lpstr>
      <vt:lpstr>802.11 WG Letter Ballot Results – P802.11ah</vt:lpstr>
      <vt:lpstr>802.11 WG Letter Ballot Comments – P802.11ah</vt:lpstr>
      <vt:lpstr>Unsatisfied comments by commenter</vt:lpstr>
      <vt:lpstr>Unsatisfied Comments – Topics</vt:lpstr>
      <vt:lpstr>Unsatisfied comments</vt:lpstr>
      <vt:lpstr>TGah Timeline</vt:lpstr>
      <vt:lpstr>References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P802.11ac Report to EC on Conditional Approval to go to Sponsor Ballot</dc:title>
  <dc:creator>Yongho Seok</dc:creator>
  <cp:lastModifiedBy>Yongho</cp:lastModifiedBy>
  <cp:revision>168</cp:revision>
  <cp:lastPrinted>1998-02-10T13:28:06Z</cp:lastPrinted>
  <dcterms:created xsi:type="dcterms:W3CDTF">2013-03-03T00:01:21Z</dcterms:created>
  <dcterms:modified xsi:type="dcterms:W3CDTF">2015-09-16T20:59:51Z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(2)4ELYC3vU5vFVG6v4c54OQgJjQ9vKRDWkqTmdVBT4ZqOYmPDGfmvJ2xJhoryczrfbz23MWmpP_x000d_
gav4FziIzXWcTsH+i651PaSY7ni9cNw9SmEnHCQ4A20WRn/qy3KdjLwyci/Ip42NjkGipGpi_x000d_
hiCkbcNeo52QpTbJgV4cNz4ZfR9nvNQVnw6lA0P007y0wIcKTAlsAjtedMYymdmMcv09TEdq_x000d_
rXHPaQmqlDvz3G1zZn</vt:lpwstr>
  </property>
  <property fmtid="{D5CDD505-2E9C-101B-9397-08002B2CF9AE}" pid="3" name="_ms_pID_7253431">
    <vt:lpwstr>Ih1qztCEIAExJBjLlCzb7Hkwh1kCCJ92yEQ6nA1NiiABzbG4Mkq9Mf_x000d_
2EPmBMXJ5UTJ7UD8xSKIItSEr8VCCpeYijIeqBfWZjYqg2rzNc+d6rLZNgJBdhGQz4nAJgSu_x000d_
QSw=</vt:lpwstr>
  </property>
</Properties>
</file>