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69" r:id="rId2"/>
    <p:sldId id="257" r:id="rId3"/>
    <p:sldId id="296" r:id="rId4"/>
    <p:sldId id="297" r:id="rId5"/>
    <p:sldId id="298" r:id="rId6"/>
    <p:sldId id="429" r:id="rId7"/>
    <p:sldId id="455" r:id="rId8"/>
    <p:sldId id="468" r:id="rId9"/>
    <p:sldId id="463" r:id="rId10"/>
    <p:sldId id="456" r:id="rId11"/>
    <p:sldId id="459" r:id="rId12"/>
    <p:sldId id="458" r:id="rId13"/>
    <p:sldId id="461" r:id="rId14"/>
    <p:sldId id="343" r:id="rId15"/>
    <p:sldId id="272" r:id="rId16"/>
    <p:sldId id="464" r:id="rId17"/>
    <p:sldId id="465" r:id="rId18"/>
    <p:sldId id="466" r:id="rId19"/>
    <p:sldId id="467" r:id="rId20"/>
    <p:sldId id="305" r:id="rId21"/>
    <p:sldId id="322" r:id="rId22"/>
    <p:sldId id="426" r:id="rId23"/>
    <p:sldId id="435" r:id="rId24"/>
    <p:sldId id="293" r:id="rId25"/>
    <p:sldId id="469" r:id="rId2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真野 浩" initials="真野" lastIdx="2"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021" autoAdjust="0"/>
    <p:restoredTop sz="86602" autoAdjust="0"/>
  </p:normalViewPr>
  <p:slideViewPr>
    <p:cSldViewPr showGuides="1">
      <p:cViewPr varScale="1">
        <p:scale>
          <a:sx n="108" d="100"/>
          <a:sy n="108" d="100"/>
        </p:scale>
        <p:origin x="1392" y="192"/>
      </p:cViewPr>
      <p:guideLst>
        <p:guide orient="horz" pos="2160"/>
        <p:guide pos="2880"/>
      </p:guideLst>
    </p:cSldViewPr>
  </p:slideViewPr>
  <p:outlineViewPr>
    <p:cViewPr>
      <p:scale>
        <a:sx n="33" d="100"/>
        <a:sy n="33" d="100"/>
      </p:scale>
      <p:origin x="0" y="13944"/>
    </p:cViewPr>
  </p:outlineViewPr>
  <p:notesTextViewPr>
    <p:cViewPr>
      <p:scale>
        <a:sx n="150" d="100"/>
        <a:sy n="150" d="100"/>
      </p:scale>
      <p:origin x="0" y="0"/>
    </p:cViewPr>
  </p:notesTextViewPr>
  <p:sorterViewPr>
    <p:cViewPr>
      <p:scale>
        <a:sx n="150" d="100"/>
        <a:sy n="150" d="100"/>
      </p:scale>
      <p:origin x="0" y="10344"/>
    </p:cViewPr>
  </p:sorterViewPr>
  <p:notesViewPr>
    <p:cSldViewPr showGuides="1">
      <p:cViewPr varScale="1">
        <p:scale>
          <a:sx n="74" d="100"/>
          <a:sy n="74" d="100"/>
        </p:scale>
        <p:origin x="-3080"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handoutMaster" Target="handoutMasters/handoutMaster1.xml"/><Relationship Id="rId29" Type="http://schemas.openxmlformats.org/officeDocument/2006/relationships/commentAuthors" Target="commentAuthor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54475" y="174625"/>
            <a:ext cx="2184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charset="0"/>
              </a:defRPr>
            </a:lvl1pPr>
          </a:lstStyle>
          <a:p>
            <a:pPr>
              <a:defRPr/>
            </a:pPr>
            <a:r>
              <a:rPr lang="en-US" altLang="ja-JP"/>
              <a:t>doc.: IEEE 802.11-11/xxxxr0</a:t>
            </a:r>
          </a:p>
        </p:txBody>
      </p:sp>
      <p:sp>
        <p:nvSpPr>
          <p:cNvPr id="3075" name="Rectangle 3"/>
          <p:cNvSpPr>
            <a:spLocks noGrp="1" noChangeArrowheads="1"/>
          </p:cNvSpPr>
          <p:nvPr>
            <p:ph type="dt" sz="quarter" idx="1"/>
          </p:nvPr>
        </p:nvSpPr>
        <p:spPr bwMode="auto">
          <a:xfrm>
            <a:off x="695325" y="175081"/>
            <a:ext cx="743042"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ltLang="ja-JP" dirty="0" smtClean="0"/>
              <a:t>May</a:t>
            </a:r>
            <a:r>
              <a:rPr lang="en-US" dirty="0" smtClean="0"/>
              <a:t> </a:t>
            </a:r>
            <a:r>
              <a:rPr lang="en-US" dirty="0"/>
              <a:t>2011</a:t>
            </a:r>
          </a:p>
        </p:txBody>
      </p:sp>
      <p:sp>
        <p:nvSpPr>
          <p:cNvPr id="3076" name="Rectangle 4"/>
          <p:cNvSpPr>
            <a:spLocks noGrp="1" noChangeArrowheads="1"/>
          </p:cNvSpPr>
          <p:nvPr>
            <p:ph type="ftr" sz="quarter" idx="2"/>
          </p:nvPr>
        </p:nvSpPr>
        <p:spPr bwMode="auto">
          <a:xfrm>
            <a:off x="4745038" y="8982075"/>
            <a:ext cx="15732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Hiroshi </a:t>
            </a:r>
            <a:r>
              <a:rPr lang="en-US" err="1"/>
              <a:t>Mano</a:t>
            </a:r>
            <a:r>
              <a:rPr lang="en-US"/>
              <a:t> (</a:t>
            </a:r>
            <a:r>
              <a:rPr lang="en-US" err="1"/>
              <a:t>Root,Inc</a:t>
            </a:r>
            <a:r>
              <a:rPr lang="en-US"/>
              <a:t>.)</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E0BDAB5-0E9A-0944-83A9-C1762299F6AC}"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p14="http://schemas.microsoft.com/office/powerpoint/2010/main" val="2129392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658DDA19-48F8-D54F-B94A-B5244F20A2C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p14="http://schemas.microsoft.com/office/powerpoint/2010/main" val="3650996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EEA713CC-9B1F-7247-BAAA-33C260C63A7B}"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extLst>
      <p:ext uri="{BB962C8B-B14F-4D97-AF65-F5344CB8AC3E}">
        <p14:creationId xmlns:p14="http://schemas.microsoft.com/office/powerpoint/2010/main" val="3335823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13</a:t>
            </a:fld>
            <a:endParaRPr lang="en-US" altLang="ja-JP" smtClean="0">
              <a:latin typeface="Times New Roman" pitchFamily="-84" charset="0"/>
              <a:cs typeface="ＭＳ Ｐゴシック" pitchFamily="-84" charset="-128"/>
            </a:endParaRPr>
          </a:p>
        </p:txBody>
      </p:sp>
    </p:spTree>
    <p:extLst>
      <p:ext uri="{BB962C8B-B14F-4D97-AF65-F5344CB8AC3E}">
        <p14:creationId xmlns:p14="http://schemas.microsoft.com/office/powerpoint/2010/main" val="2626926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スライド イメージ プレースホルダ 1"/>
          <p:cNvSpPr>
            <a:spLocks noGrp="1" noRot="1" noChangeAspect="1"/>
          </p:cNvSpPr>
          <p:nvPr>
            <p:ph type="sldImg"/>
          </p:nvPr>
        </p:nvSpPr>
        <p:spPr>
          <a:xfrm>
            <a:off x="1154113" y="701675"/>
            <a:ext cx="4625975" cy="3468688"/>
          </a:xfrm>
          <a:ln/>
        </p:spPr>
      </p:sp>
      <p:sp>
        <p:nvSpPr>
          <p:cNvPr id="46083" name="ノート プレースホルダ 2"/>
          <p:cNvSpPr>
            <a:spLocks noGrp="1"/>
          </p:cNvSpPr>
          <p:nvPr>
            <p:ph type="body" idx="1"/>
          </p:nvPr>
        </p:nvSpPr>
        <p:spPr>
          <a:noFill/>
          <a:ln/>
        </p:spPr>
        <p:txBody>
          <a:bodyPr/>
          <a:lstStyle/>
          <a:p>
            <a:r>
              <a:rPr lang="en-US" altLang="ja-JP" baseline="0" dirty="0" smtClean="0">
                <a:latin typeface="Times New Roman" pitchFamily="-84" charset="0"/>
                <a:ea typeface="ＭＳ Ｐゴシック" pitchFamily="-84" charset="-128"/>
                <a:cs typeface="ＭＳ Ｐゴシック" pitchFamily="-84" charset="-128"/>
              </a:rPr>
              <a:t>Editor will upload the D4.5 for pure editorial review before starting LB of D5.0.</a:t>
            </a:r>
            <a:endParaRPr lang="ja-JP" altLang="en-US" dirty="0">
              <a:latin typeface="Times New Roman" pitchFamily="-84" charset="0"/>
              <a:ea typeface="ＭＳ Ｐゴシック" pitchFamily="-84" charset="-128"/>
              <a:cs typeface="ＭＳ Ｐゴシック" pitchFamily="-84" charset="-128"/>
            </a:endParaRPr>
          </a:p>
        </p:txBody>
      </p:sp>
      <p:sp>
        <p:nvSpPr>
          <p:cNvPr id="46084"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6085"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6086"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6087"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09675942-11AB-EC4A-9EC0-5078A59FCC5E}" type="slidenum">
              <a:rPr lang="en-US" altLang="ja-JP" smtClean="0">
                <a:latin typeface="Times New Roman" pitchFamily="-84" charset="0"/>
                <a:cs typeface="ＭＳ Ｐゴシック" pitchFamily="-84" charset="-128"/>
              </a:rPr>
              <a:pPr/>
              <a:t>14</a:t>
            </a:fld>
            <a:endParaRPr lang="en-US" altLang="ja-JP" smtClean="0">
              <a:latin typeface="Times New Roman" pitchFamily="-84" charset="0"/>
              <a:cs typeface="ＭＳ Ｐゴシック" pitchFamily="-84" charset="-128"/>
            </a:endParaRPr>
          </a:p>
        </p:txBody>
      </p:sp>
    </p:spTree>
    <p:extLst>
      <p:ext uri="{BB962C8B-B14F-4D97-AF65-F5344CB8AC3E}">
        <p14:creationId xmlns:p14="http://schemas.microsoft.com/office/powerpoint/2010/main" val="18590315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スライド イメージ プレースホルダ 1"/>
          <p:cNvSpPr>
            <a:spLocks noGrp="1" noRot="1" noChangeAspect="1"/>
          </p:cNvSpPr>
          <p:nvPr>
            <p:ph type="sldImg"/>
          </p:nvPr>
        </p:nvSpPr>
        <p:spPr>
          <a:xfrm>
            <a:off x="1154113" y="701675"/>
            <a:ext cx="4625975" cy="3468688"/>
          </a:xfrm>
          <a:ln/>
        </p:spPr>
      </p:sp>
      <p:sp>
        <p:nvSpPr>
          <p:cNvPr id="50179"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50180"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50181"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50182"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50183"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68CC3AC-A1ED-7847-9403-92D1B639F25A}" type="slidenum">
              <a:rPr lang="en-US" altLang="ja-JP" smtClean="0">
                <a:latin typeface="Times New Roman" pitchFamily="-84" charset="0"/>
                <a:cs typeface="ＭＳ Ｐゴシック" pitchFamily="-84" charset="-128"/>
              </a:rPr>
              <a:pPr/>
              <a:t>15</a:t>
            </a:fld>
            <a:endParaRPr lang="en-US" altLang="ja-JP" smtClean="0">
              <a:latin typeface="Times New Roman" pitchFamily="-84" charset="0"/>
              <a:cs typeface="ＭＳ Ｐゴシック" pitchFamily="-84" charset="-128"/>
            </a:endParaRPr>
          </a:p>
        </p:txBody>
      </p:sp>
    </p:spTree>
    <p:extLst>
      <p:ext uri="{BB962C8B-B14F-4D97-AF65-F5344CB8AC3E}">
        <p14:creationId xmlns:p14="http://schemas.microsoft.com/office/powerpoint/2010/main" val="13382999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3658444" y="8985250"/>
            <a:ext cx="76944"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78E30CDE-C948-7B49-AE34-C50883FF4445}" type="slidenum">
              <a:rPr lang="en-US"/>
              <a:pPr/>
              <a:t>19</a:t>
            </a:fld>
            <a:endParaRPr lang="en-US"/>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p:spPr>
        <p:txBody>
          <a:bodyPr/>
          <a:lstStyle/>
          <a:p>
            <a:endParaRPr lang="en-GB">
              <a:latin typeface="Times New Roman" pitchFamily="-101" charset="0"/>
            </a:endParaRPr>
          </a:p>
        </p:txBody>
      </p:sp>
    </p:spTree>
    <p:extLst>
      <p:ext uri="{BB962C8B-B14F-4D97-AF65-F5344CB8AC3E}">
        <p14:creationId xmlns:p14="http://schemas.microsoft.com/office/powerpoint/2010/main" val="15433241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87327" y="95706"/>
            <a:ext cx="2194411" cy="215444"/>
          </a:xfrm>
          <a:noFill/>
        </p:spPr>
        <p:txBody>
          <a:bodyPr/>
          <a:lstStyle/>
          <a:p>
            <a:r>
              <a:rPr lang="en-US" altLang="ja-JP">
                <a:latin typeface="Times New Roman" pitchFamily="-84" charset="0"/>
                <a:cs typeface="ＭＳ Ｐゴシック" pitchFamily="-84" charset="-128"/>
              </a:rPr>
              <a:t>doc.: IEEE 802.11-09/xxxxr0</a:t>
            </a:r>
          </a:p>
        </p:txBody>
      </p:sp>
      <p:sp>
        <p:nvSpPr>
          <p:cNvPr id="16387" name="Rectangle 3"/>
          <p:cNvSpPr>
            <a:spLocks noGrp="1" noChangeArrowheads="1"/>
          </p:cNvSpPr>
          <p:nvPr>
            <p:ph type="dt" sz="quarter" idx="1"/>
          </p:nvPr>
        </p:nvSpPr>
        <p:spPr>
          <a:xfrm>
            <a:off x="654050" y="95706"/>
            <a:ext cx="752948" cy="215444"/>
          </a:xfrm>
          <a:noFill/>
        </p:spPr>
        <p:txBody>
          <a:bodyPr/>
          <a:lstStyle/>
          <a:p>
            <a:r>
              <a:rPr lang="en-US" altLang="ja-JP">
                <a:latin typeface="Times New Roman" pitchFamily="-84" charset="0"/>
                <a:cs typeface="ＭＳ Ｐゴシック" pitchFamily="-84" charset="-128"/>
              </a:rPr>
              <a:t>May 2008</a:t>
            </a:r>
          </a:p>
        </p:txBody>
      </p:sp>
      <p:sp>
        <p:nvSpPr>
          <p:cNvPr id="16388" name="Rectangle 6"/>
          <p:cNvSpPr>
            <a:spLocks noGrp="1" noChangeArrowheads="1"/>
          </p:cNvSpPr>
          <p:nvPr>
            <p:ph type="ftr" sz="quarter" idx="4"/>
          </p:nvPr>
        </p:nvSpPr>
        <p:spPr>
          <a:xfrm>
            <a:off x="4709493" y="8985250"/>
            <a:ext cx="1572245" cy="184666"/>
          </a:xfrm>
          <a:noFill/>
        </p:spPr>
        <p:txBody>
          <a:bodyPr/>
          <a:lstStyle/>
          <a:p>
            <a:pPr lvl="4"/>
            <a:r>
              <a:rPr lang="en-US" altLang="ja-JP">
                <a:latin typeface="Times New Roman" pitchFamily="-84" charset="0"/>
                <a:cs typeface="ＭＳ Ｐゴシック" pitchFamily="-84" charset="-128"/>
              </a:rPr>
              <a:t>Bruce Kraemer (Marvell)</a:t>
            </a:r>
          </a:p>
        </p:txBody>
      </p:sp>
      <p:sp>
        <p:nvSpPr>
          <p:cNvPr id="16389" name="Rectangle 7"/>
          <p:cNvSpPr>
            <a:spLocks noGrp="1" noChangeArrowheads="1"/>
          </p:cNvSpPr>
          <p:nvPr>
            <p:ph type="sldNum" sz="quarter" idx="5"/>
          </p:nvPr>
        </p:nvSpPr>
        <p:spPr>
          <a:xfrm>
            <a:off x="3320836" y="8985250"/>
            <a:ext cx="414552" cy="184666"/>
          </a:xfrm>
          <a:noFill/>
        </p:spPr>
        <p:txBody>
          <a:bodyPr/>
          <a:lstStyle/>
          <a:p>
            <a:r>
              <a:rPr lang="en-US" altLang="ja-JP">
                <a:latin typeface="Times New Roman" pitchFamily="-84" charset="0"/>
                <a:cs typeface="ＭＳ Ｐゴシック" pitchFamily="-84" charset="-128"/>
              </a:rPr>
              <a:t>Page </a:t>
            </a:r>
            <a:fld id="{87BF803F-B4E9-DF4C-AC7F-01BAADF0F0A5}" type="slidenum">
              <a:rPr lang="en-US" altLang="ja-JP">
                <a:latin typeface="Times New Roman" pitchFamily="-84" charset="0"/>
                <a:cs typeface="ＭＳ Ｐゴシック" pitchFamily="-84" charset="-128"/>
              </a:rPr>
              <a:pPr/>
              <a:t>22</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47763" y="696913"/>
            <a:ext cx="4638675" cy="3479800"/>
          </a:xfrm>
          <a:ln/>
        </p:spPr>
      </p:sp>
      <p:sp>
        <p:nvSpPr>
          <p:cNvPr id="16391" name="Rectangle 3"/>
          <p:cNvSpPr>
            <a:spLocks noGrp="1" noChangeArrowheads="1"/>
          </p:cNvSpPr>
          <p:nvPr>
            <p:ph type="body" idx="1"/>
          </p:nvPr>
        </p:nvSpPr>
        <p:spPr>
          <a:xfrm>
            <a:off x="692793" y="4407617"/>
            <a:ext cx="5548614" cy="4176552"/>
          </a:xfrm>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extLst>
      <p:ext uri="{BB962C8B-B14F-4D97-AF65-F5344CB8AC3E}">
        <p14:creationId xmlns:p14="http://schemas.microsoft.com/office/powerpoint/2010/main" val="19854334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p:cNvSpPr>
          <p:nvPr>
            <p:ph type="sldImg"/>
          </p:nvPr>
        </p:nvSpPr>
        <p:spPr>
          <a:xfrm>
            <a:off x="1154113" y="701675"/>
            <a:ext cx="4625975" cy="3468688"/>
          </a:xfrm>
          <a:ln/>
        </p:spPr>
      </p:sp>
      <p:sp>
        <p:nvSpPr>
          <p:cNvPr id="2560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9156" name="ヘッダー プレースホルダ 3"/>
          <p:cNvSpPr>
            <a:spLocks noGrp="1"/>
          </p:cNvSpPr>
          <p:nvPr>
            <p:ph type="hdr" sz="quarter"/>
          </p:nvPr>
        </p:nvSpPr>
        <p:spPr/>
        <p:txBody>
          <a:bodyPr/>
          <a:lstStyle/>
          <a:p>
            <a:pPr>
              <a:defRPr/>
            </a:pPr>
            <a:r>
              <a:rPr lang="en-US" altLang="ja-JP" smtClean="0">
                <a:latin typeface="Times New Roman" pitchFamily="-65" charset="0"/>
                <a:cs typeface="ＭＳ Ｐゴシック" pitchFamily="-65" charset="-128"/>
              </a:rPr>
              <a:t>doc.: IEEE 802.19-09/xxxxr0</a:t>
            </a:r>
          </a:p>
        </p:txBody>
      </p:sp>
      <p:sp>
        <p:nvSpPr>
          <p:cNvPr id="49157" name="日付プレースホルダ 4"/>
          <p:cNvSpPr>
            <a:spLocks noGrp="1"/>
          </p:cNvSpPr>
          <p:nvPr>
            <p:ph type="dt" sz="quarter" idx="1"/>
          </p:nvPr>
        </p:nvSpPr>
        <p:spPr/>
        <p:txBody>
          <a:bodyPr/>
          <a:lstStyle/>
          <a:p>
            <a:pPr>
              <a:defRPr/>
            </a:pPr>
            <a:r>
              <a:rPr lang="en-US" altLang="ja-JP" smtClean="0">
                <a:latin typeface="Times New Roman" pitchFamily="-65" charset="0"/>
                <a:cs typeface="ＭＳ Ｐゴシック" pitchFamily="-65" charset="-128"/>
              </a:rPr>
              <a:t>April 2009</a:t>
            </a:r>
          </a:p>
        </p:txBody>
      </p:sp>
      <p:sp>
        <p:nvSpPr>
          <p:cNvPr id="49158" name="フッター プレースホルダ 5"/>
          <p:cNvSpPr>
            <a:spLocks noGrp="1"/>
          </p:cNvSpPr>
          <p:nvPr>
            <p:ph type="ftr" sz="quarter" idx="4"/>
          </p:nvPr>
        </p:nvSpPr>
        <p:spPr/>
        <p:txBody>
          <a:bodyPr/>
          <a:lstStyle/>
          <a:p>
            <a:pPr lvl="4">
              <a:defRPr/>
            </a:pPr>
            <a:r>
              <a:rPr lang="en-US" altLang="ja-JP" smtClean="0">
                <a:latin typeface="Times New Roman" pitchFamily="-65" charset="0"/>
                <a:cs typeface="ＭＳ Ｐゴシック" pitchFamily="-65" charset="-128"/>
              </a:rPr>
              <a:t>Rich Kennedy, Research In Motion</a:t>
            </a:r>
          </a:p>
        </p:txBody>
      </p:sp>
      <p:sp>
        <p:nvSpPr>
          <p:cNvPr id="49159" name="スライド番号プレースホルダ 6"/>
          <p:cNvSpPr>
            <a:spLocks noGrp="1"/>
          </p:cNvSpPr>
          <p:nvPr>
            <p:ph type="sldNum" sz="quarter" idx="5"/>
          </p:nvPr>
        </p:nvSpPr>
        <p:spPr/>
        <p:txBody>
          <a:bodyPr/>
          <a:lstStyle/>
          <a:p>
            <a:pPr>
              <a:defRPr/>
            </a:pPr>
            <a:r>
              <a:rPr lang="en-US" altLang="ja-JP" smtClean="0">
                <a:latin typeface="Times New Roman" pitchFamily="-65" charset="0"/>
                <a:cs typeface="ＭＳ Ｐゴシック" pitchFamily="-65" charset="-128"/>
              </a:rPr>
              <a:t>Page </a:t>
            </a:r>
            <a:fld id="{DCE342CC-A869-8243-8F84-6087C7487882}" type="slidenum">
              <a:rPr lang="en-US" altLang="ja-JP" smtClean="0">
                <a:latin typeface="Times New Roman" pitchFamily="-65" charset="0"/>
                <a:cs typeface="ＭＳ Ｐゴシック" pitchFamily="-65" charset="-128"/>
              </a:rPr>
              <a:pPr>
                <a:defRPr/>
              </a:pPr>
              <a:t>23</a:t>
            </a:fld>
            <a:endParaRPr lang="en-US" altLang="ja-JP" smtClean="0">
              <a:latin typeface="Times New Roman" pitchFamily="-65" charset="0"/>
              <a:cs typeface="ＭＳ Ｐゴシック" pitchFamily="-65" charset="-128"/>
            </a:endParaRPr>
          </a:p>
        </p:txBody>
      </p:sp>
    </p:spTree>
    <p:extLst>
      <p:ext uri="{BB962C8B-B14F-4D97-AF65-F5344CB8AC3E}">
        <p14:creationId xmlns:p14="http://schemas.microsoft.com/office/powerpoint/2010/main" val="3952792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15D7D818-1B16-6C40-A628-DF82F11E84A6}"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extLst>
      <p:ext uri="{BB962C8B-B14F-4D97-AF65-F5344CB8AC3E}">
        <p14:creationId xmlns:p14="http://schemas.microsoft.com/office/powerpoint/2010/main" val="6289745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87327" y="95706"/>
            <a:ext cx="2194411" cy="215444"/>
          </a:xfrm>
          <a:noFill/>
        </p:spPr>
        <p:txBody>
          <a:bodyPr/>
          <a:lstStyle/>
          <a:p>
            <a:r>
              <a:rPr lang="en-US" altLang="ja-JP">
                <a:latin typeface="Times New Roman" pitchFamily="-65" charset="0"/>
                <a:cs typeface="ＭＳ Ｐゴシック" pitchFamily="-65" charset="-128"/>
              </a:rPr>
              <a:t>doc.: IEEE 802.11-09/xxxxr0</a:t>
            </a:r>
          </a:p>
        </p:txBody>
      </p:sp>
      <p:sp>
        <p:nvSpPr>
          <p:cNvPr id="16387" name="Rectangle 3"/>
          <p:cNvSpPr>
            <a:spLocks noGrp="1" noChangeArrowheads="1"/>
          </p:cNvSpPr>
          <p:nvPr>
            <p:ph type="dt" sz="quarter" idx="1"/>
          </p:nvPr>
        </p:nvSpPr>
        <p:spPr>
          <a:xfrm>
            <a:off x="654050" y="95706"/>
            <a:ext cx="752948" cy="215444"/>
          </a:xfrm>
          <a:noFill/>
        </p:spPr>
        <p:txBody>
          <a:bodyPr/>
          <a:lstStyle/>
          <a:p>
            <a:r>
              <a:rPr lang="en-US" altLang="ja-JP">
                <a:latin typeface="Times New Roman" pitchFamily="-65" charset="0"/>
                <a:cs typeface="ＭＳ Ｐゴシック" pitchFamily="-65" charset="-128"/>
              </a:rPr>
              <a:t>May 2008</a:t>
            </a:r>
          </a:p>
        </p:txBody>
      </p:sp>
      <p:sp>
        <p:nvSpPr>
          <p:cNvPr id="16388" name="Rectangle 6"/>
          <p:cNvSpPr>
            <a:spLocks noGrp="1" noChangeArrowheads="1"/>
          </p:cNvSpPr>
          <p:nvPr>
            <p:ph type="ftr" sz="quarter" idx="4"/>
          </p:nvPr>
        </p:nvSpPr>
        <p:spPr>
          <a:xfrm>
            <a:off x="4709493" y="8985250"/>
            <a:ext cx="1572245" cy="184666"/>
          </a:xfrm>
          <a:noFill/>
        </p:spPr>
        <p:txBody>
          <a:bodyPr/>
          <a:lstStyle/>
          <a:p>
            <a:pPr lvl="4"/>
            <a:r>
              <a:rPr lang="en-US" altLang="ja-JP">
                <a:latin typeface="Times New Roman" pitchFamily="-65" charset="0"/>
                <a:cs typeface="ＭＳ Ｐゴシック" pitchFamily="-65" charset="-128"/>
              </a:rPr>
              <a:t>Bruce Kraemer (Marvell)</a:t>
            </a:r>
          </a:p>
        </p:txBody>
      </p:sp>
      <p:sp>
        <p:nvSpPr>
          <p:cNvPr id="16389" name="Rectangle 7"/>
          <p:cNvSpPr>
            <a:spLocks noGrp="1" noChangeArrowheads="1"/>
          </p:cNvSpPr>
          <p:nvPr>
            <p:ph type="sldNum" sz="quarter" idx="5"/>
          </p:nvPr>
        </p:nvSpPr>
        <p:spPr>
          <a:xfrm>
            <a:off x="3320836" y="8985250"/>
            <a:ext cx="414552" cy="184666"/>
          </a:xfrm>
          <a:noFill/>
        </p:spPr>
        <p:txBody>
          <a:bodyPr/>
          <a:lstStyle/>
          <a:p>
            <a:r>
              <a:rPr lang="en-US" altLang="ja-JP">
                <a:latin typeface="Times New Roman" pitchFamily="-65" charset="0"/>
                <a:cs typeface="ＭＳ Ｐゴシック" pitchFamily="-65" charset="-128"/>
              </a:rPr>
              <a:t>Page </a:t>
            </a:r>
            <a:fld id="{4F3CD8BA-0884-4840-B956-EE9BA92DD1F2}" type="slidenum">
              <a:rPr lang="en-US" altLang="ja-JP">
                <a:latin typeface="Times New Roman" pitchFamily="-65" charset="0"/>
                <a:cs typeface="ＭＳ Ｐゴシック" pitchFamily="-65" charset="-128"/>
              </a:rPr>
              <a:pPr/>
              <a:t>6</a:t>
            </a:fld>
            <a:endParaRPr lang="en-US" altLang="ja-JP">
              <a:latin typeface="Times New Roman" pitchFamily="-65" charset="0"/>
              <a:cs typeface="ＭＳ Ｐゴシック" pitchFamily="-65" charset="-128"/>
            </a:endParaRPr>
          </a:p>
        </p:txBody>
      </p:sp>
      <p:sp>
        <p:nvSpPr>
          <p:cNvPr id="16390" name="Rectangle 2"/>
          <p:cNvSpPr>
            <a:spLocks noGrp="1" noRot="1" noChangeAspect="1" noChangeArrowheads="1" noTextEdit="1"/>
          </p:cNvSpPr>
          <p:nvPr>
            <p:ph type="sldImg"/>
          </p:nvPr>
        </p:nvSpPr>
        <p:spPr>
          <a:xfrm>
            <a:off x="1147763" y="696913"/>
            <a:ext cx="4638675" cy="3479800"/>
          </a:xfrm>
          <a:ln/>
        </p:spPr>
      </p:sp>
      <p:sp>
        <p:nvSpPr>
          <p:cNvPr id="16391" name="Rectangle 3"/>
          <p:cNvSpPr>
            <a:spLocks noGrp="1" noChangeArrowheads="1"/>
          </p:cNvSpPr>
          <p:nvPr>
            <p:ph type="body" idx="1"/>
          </p:nvPr>
        </p:nvSpPr>
        <p:spPr>
          <a:xfrm>
            <a:off x="692793" y="4407617"/>
            <a:ext cx="5548614" cy="4176552"/>
          </a:xfrm>
          <a:noFill/>
          <a:ln/>
        </p:spPr>
        <p:txBody>
          <a:bodyPr/>
          <a:lstStyle/>
          <a:p>
            <a:endParaRPr kumimoji="0" lang="en-GB">
              <a:latin typeface="Times New Roman" pitchFamily="-65" charset="0"/>
              <a:ea typeface="ＭＳ Ｐゴシック" pitchFamily="-65" charset="-128"/>
              <a:cs typeface="ＭＳ Ｐゴシック" pitchFamily="-65" charset="-128"/>
            </a:endParaRPr>
          </a:p>
        </p:txBody>
      </p:sp>
    </p:spTree>
    <p:extLst>
      <p:ext uri="{BB962C8B-B14F-4D97-AF65-F5344CB8AC3E}">
        <p14:creationId xmlns:p14="http://schemas.microsoft.com/office/powerpoint/2010/main" val="18945192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7</a:t>
            </a:fld>
            <a:endParaRPr lang="en-US" altLang="ja-JP" smtClean="0">
              <a:latin typeface="Times New Roman" pitchFamily="-84" charset="0"/>
              <a:cs typeface="ＭＳ Ｐゴシック" pitchFamily="-84" charset="-128"/>
            </a:endParaRPr>
          </a:p>
        </p:txBody>
      </p:sp>
    </p:spTree>
    <p:extLst>
      <p:ext uri="{BB962C8B-B14F-4D97-AF65-F5344CB8AC3E}">
        <p14:creationId xmlns:p14="http://schemas.microsoft.com/office/powerpoint/2010/main" val="7860390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8</a:t>
            </a:fld>
            <a:endParaRPr lang="en-US" altLang="ja-JP"/>
          </a:p>
        </p:txBody>
      </p:sp>
    </p:spTree>
    <p:extLst>
      <p:ext uri="{BB962C8B-B14F-4D97-AF65-F5344CB8AC3E}">
        <p14:creationId xmlns:p14="http://schemas.microsoft.com/office/powerpoint/2010/main" val="19315139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9</a:t>
            </a:fld>
            <a:endParaRPr lang="en-US" altLang="ja-JP" smtClean="0">
              <a:latin typeface="Times New Roman" pitchFamily="-84" charset="0"/>
              <a:cs typeface="ＭＳ Ｐゴシック" pitchFamily="-84" charset="-128"/>
            </a:endParaRPr>
          </a:p>
        </p:txBody>
      </p:sp>
    </p:spTree>
    <p:extLst>
      <p:ext uri="{BB962C8B-B14F-4D97-AF65-F5344CB8AC3E}">
        <p14:creationId xmlns:p14="http://schemas.microsoft.com/office/powerpoint/2010/main" val="16055398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10</a:t>
            </a:fld>
            <a:endParaRPr lang="en-US" altLang="ja-JP" smtClean="0">
              <a:latin typeface="Times New Roman" pitchFamily="-84" charset="0"/>
              <a:cs typeface="ＭＳ Ｐゴシック" pitchFamily="-84" charset="-128"/>
            </a:endParaRPr>
          </a:p>
        </p:txBody>
      </p:sp>
    </p:spTree>
    <p:extLst>
      <p:ext uri="{BB962C8B-B14F-4D97-AF65-F5344CB8AC3E}">
        <p14:creationId xmlns:p14="http://schemas.microsoft.com/office/powerpoint/2010/main" val="10217848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11</a:t>
            </a:fld>
            <a:endParaRPr lang="en-US" altLang="ja-JP" smtClean="0">
              <a:latin typeface="Times New Roman" pitchFamily="-84" charset="0"/>
              <a:cs typeface="ＭＳ Ｐゴシック" pitchFamily="-84" charset="-128"/>
            </a:endParaRPr>
          </a:p>
        </p:txBody>
      </p:sp>
    </p:spTree>
    <p:extLst>
      <p:ext uri="{BB962C8B-B14F-4D97-AF65-F5344CB8AC3E}">
        <p14:creationId xmlns:p14="http://schemas.microsoft.com/office/powerpoint/2010/main" val="5862353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12</a:t>
            </a:fld>
            <a:endParaRPr lang="en-US" altLang="ja-JP" smtClean="0">
              <a:latin typeface="Times New Roman" pitchFamily="-84" charset="0"/>
              <a:cs typeface="ＭＳ Ｐゴシック" pitchFamily="-84" charset="-128"/>
            </a:endParaRPr>
          </a:p>
        </p:txBody>
      </p:sp>
    </p:spTree>
    <p:extLst>
      <p:ext uri="{BB962C8B-B14F-4D97-AF65-F5344CB8AC3E}">
        <p14:creationId xmlns:p14="http://schemas.microsoft.com/office/powerpoint/2010/main" val="20328949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37B09A0-BB64-D944-91DA-E0878867DF64}"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6B96CA3-E382-3442-AFFD-A7E4C21871F7}"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AEDB6D0-FFAE-0B45-B840-AFAB375B010A}"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275D85B-EEFE-A142-B02B-B9A3C4542434}"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3060BA80-4FDB-C140-AD27-D6552766E67E}"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May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D101B002-A266-024B-B22F-DC19655FC800}"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May 2015</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70ADC790-B12E-AA44-AF08-80525594A063}"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May 2015</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947AE1E1-1499-D74A-95A4-7F4FAB76A92F}"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May 2015</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4C7CEA63-2B76-A643-8598-A4403A39BBE7}"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May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7E0BA808-DB25-844A-A2EE-229D6A5C1DE9}"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May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19255177-E4EC-BE4C-B516-B975FB15DBA0}"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94271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altLang="ja-JP" smtClean="0"/>
              <a:t>May 2015</a:t>
            </a:r>
            <a:endParaRPr lang="en-US" dirty="0"/>
          </a:p>
        </p:txBody>
      </p:sp>
      <p:sp>
        <p:nvSpPr>
          <p:cNvPr id="1029" name="Rectangle 5"/>
          <p:cNvSpPr>
            <a:spLocks noGrp="1" noChangeArrowheads="1"/>
          </p:cNvSpPr>
          <p:nvPr>
            <p:ph type="ftr" sz="quarter" idx="3"/>
          </p:nvPr>
        </p:nvSpPr>
        <p:spPr bwMode="auto">
          <a:xfrm>
            <a:off x="7141949" y="6475413"/>
            <a:ext cx="140197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ltLang="ja-JP" smtClean="0"/>
              <a:t>Hiroshi Mano (KDTI)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B504787E-AE3C-CC4D-B314-7185A8D42722}" type="slidenum">
              <a:rPr lang="en-US" altLang="ja-JP"/>
              <a:pPr>
                <a:defRPr/>
              </a:pPr>
              <a:t>‹#›</a:t>
            </a:fld>
            <a:endParaRPr lang="en-US" altLang="ja-JP"/>
          </a:p>
        </p:txBody>
      </p:sp>
      <p:sp>
        <p:nvSpPr>
          <p:cNvPr id="1031" name="Rectangle 7"/>
          <p:cNvSpPr>
            <a:spLocks noChangeArrowheads="1"/>
          </p:cNvSpPr>
          <p:nvPr userDrawn="1"/>
        </p:nvSpPr>
        <p:spPr bwMode="auto">
          <a:xfrm>
            <a:off x="5059830" y="332601"/>
            <a:ext cx="3385670"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altLang="ja-JP" sz="1800" b="1" dirty="0"/>
              <a:t>doc.: IEEE </a:t>
            </a:r>
            <a:r>
              <a:rPr lang="en-US" altLang="ja-JP" sz="1800" b="1" dirty="0" smtClean="0"/>
              <a:t>802.11-15-0490-04</a:t>
            </a:r>
            <a:endParaRPr lang="en-US" altLang="ja-JP"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latin typeface="Times New Roman" pitchFamily="18" charset="0"/>
            </a:endParaRPr>
          </a:p>
        </p:txBody>
      </p:sp>
      <p:sp>
        <p:nvSpPr>
          <p:cNvPr id="1033" name="Rectangle 9"/>
          <p:cNvSpPr>
            <a:spLocks noChangeArrowheads="1"/>
          </p:cNvSpPr>
          <p:nvPr/>
        </p:nvSpPr>
        <p:spPr bwMode="auto">
          <a:xfrm>
            <a:off x="685800" y="6475413"/>
            <a:ext cx="49139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Agenda</a:t>
            </a:r>
            <a:endParaRPr lang="en-US" dirty="0">
              <a:latin typeface="Times New Roman" pitchFamily="18" charset="0"/>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no@koden-ti.com" TargetMode="External"/><Relationship Id="rId4" Type="http://schemas.openxmlformats.org/officeDocument/2006/relationships/hyperlink" Target="mailto:hiroshi@manosan.org"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public-file/07/11-07-0360-04-0000-802-11-policies-and-procedures.doc" TargetMode="External"/><Relationship Id="rId10" Type="http://schemas.openxmlformats.org/officeDocument/2006/relationships/hyperlink" Target="http://newton" TargetMode="External"/><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hyperlink" Target="http://grouper.ieee.org/groups/802/11/SponsorBallots.html"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s://murphy.events.ieee.org/imat/attendance/inde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15/11-15-0554-00-00ai-comments-resolution-from-rob-sun.xlsx" TargetMode="External"/><Relationship Id="rId4" Type="http://schemas.openxmlformats.org/officeDocument/2006/relationships/hyperlink" Target="https://mentor.ieee.org/802.11/dcn/15/11-15-0578-00-00ai-resolutions-for-some-comments-on-11ai-d4-0-lb209.docx" TargetMode="External"/><Relationship Id="rId5" Type="http://schemas.openxmlformats.org/officeDocument/2006/relationships/hyperlink" Target="https://mentor.ieee.org/802.11/dcn/15/11-15-0605-00-00ai-text-change-for-comment-resolution-for-cid-7229.docx" TargetMode="External"/><Relationship Id="rId6" Type="http://schemas.openxmlformats.org/officeDocument/2006/relationships/hyperlink" Target="https://mentor.ieee.org/802.11/dcn/15/11-15-0620-00-00ai-resolution-to-cid-7457.docx" TargetMode="External"/><Relationship Id="rId7" Type="http://schemas.openxmlformats.org/officeDocument/2006/relationships/hyperlink" Target="https://mentor.ieee.org/802.11/dcn/15/11-15-0619-00-00ai-text-improvement-without-cid.docx" TargetMode="External"/><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2015</a:t>
            </a:r>
            <a:endParaRPr lang="en-US" altLang="ja-JP" dirty="0" smtClean="0">
              <a:latin typeface="Times New Roman" pitchFamily="-84" charset="0"/>
            </a:endParaRP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54262BD9-4907-E34E-8190-C8561625922C}"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8077200" cy="1295400"/>
          </a:xfrm>
          <a:noFill/>
        </p:spPr>
        <p:txBody>
          <a:bodyPr/>
          <a:lstStyle/>
          <a:p>
            <a:r>
              <a:rPr lang="en-US" altLang="ja-JP" dirty="0">
                <a:ea typeface="ＭＳ Ｐゴシック" pitchFamily="-84" charset="-128"/>
                <a:cs typeface="ＭＳ Ｐゴシック" pitchFamily="-84" charset="-128"/>
              </a:rPr>
              <a:t>IEEE 802.11ai</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Fast Initial Link Setup</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 Agenda </a:t>
            </a:r>
            <a:r>
              <a:rPr lang="en-US" altLang="ja-JP" dirty="0" smtClean="0">
                <a:ea typeface="ＭＳ Ｐゴシック" pitchFamily="-84" charset="-128"/>
                <a:cs typeface="ＭＳ Ｐゴシック" pitchFamily="-84" charset="-128"/>
              </a:rPr>
              <a:t>for May 2015 Vancouver </a:t>
            </a:r>
            <a:endParaRPr lang="en-US" altLang="ja-JP"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685800" y="2286000"/>
            <a:ext cx="7772400" cy="381000"/>
          </a:xfrm>
          <a:noFill/>
        </p:spPr>
        <p:txBody>
          <a:bodyPr/>
          <a:lstStyle/>
          <a:p>
            <a:pPr algn="ctr">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2015-03-26</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388938" y="3429000"/>
          <a:ext cx="8264590" cy="968693"/>
        </p:xfrm>
        <a:graphic>
          <a:graphicData uri="http://schemas.openxmlformats.org/drawingml/2006/table">
            <a:tbl>
              <a:tblPr/>
              <a:tblGrid>
                <a:gridCol w="1230312"/>
                <a:gridCol w="1777761"/>
                <a:gridCol w="2265898"/>
                <a:gridCol w="1392959"/>
                <a:gridCol w="1597660"/>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Name</a:t>
                      </a:r>
                      <a:endParaRPr kumimoji="1" lang="ja-JP" sz="16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Company</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Address</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Phone</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email</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65" charset="0"/>
                          <a:ea typeface="Times New Roman" pitchFamily="-65" charset="0"/>
                          <a:cs typeface="Times New Roman" pitchFamily="-65" charset="0"/>
                        </a:rPr>
                        <a:t>Koden</a:t>
                      </a: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rPr>
                        <a:t> Techno Info K.K.</a:t>
                      </a:r>
                      <a:endParaRPr kumimoji="1" lang="ja-JP" sz="1300" b="0" i="0" u="none" strike="noStrike" cap="none" normalizeH="0" baseline="0" dirty="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Fuji </a:t>
                      </a:r>
                      <a:r>
                        <a:rPr lang="en-US" altLang="ja-JP" sz="1400" dirty="0" err="1" smtClean="0"/>
                        <a:t>Blg</a:t>
                      </a:r>
                      <a:r>
                        <a:rPr lang="en-US" altLang="ja-JP" sz="1400" dirty="0" smtClean="0"/>
                        <a:t> 28 2F, 2-7-26 Kita-Aoyama, Minato-</a:t>
                      </a:r>
                      <a:r>
                        <a:rPr lang="en-US" altLang="ja-JP" sz="1400" dirty="0" err="1" smtClean="0"/>
                        <a:t>ku</a:t>
                      </a:r>
                      <a:r>
                        <a:rPr lang="en-US" altLang="ja-JP" sz="1400" dirty="0" smtClean="0"/>
                        <a:t>, Tokyo, 107-0061, Japan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+81-3-6890-0594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3"/>
                        </a:rPr>
                        <a:t>mano@koden-ti.com</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4"/>
                        </a:rPr>
                        <a:t>hiroshi@manosan.org</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dirty="0" smtClean="0"/>
              <a:t>Agenda </a:t>
            </a:r>
            <a:br>
              <a:rPr lang="en-US" altLang="ja-JP" dirty="0" smtClean="0"/>
            </a:br>
            <a:r>
              <a:rPr lang="en-US" altLang="ja-JP" dirty="0" smtClean="0"/>
              <a:t>Tuesday May 11</a:t>
            </a:r>
            <a:r>
              <a:rPr lang="en-US" altLang="ja-JP" baseline="30000" dirty="0" smtClean="0"/>
              <a:t>th</a:t>
            </a:r>
            <a:r>
              <a:rPr lang="en-US" altLang="ja-JP" dirty="0" smtClean="0"/>
              <a:t>,  2015 – 10:30-12:30</a:t>
            </a:r>
          </a:p>
        </p:txBody>
      </p:sp>
      <p:sp>
        <p:nvSpPr>
          <p:cNvPr id="26627" name="Content Placeholder 2"/>
          <p:cNvSpPr>
            <a:spLocks noGrp="1"/>
          </p:cNvSpPr>
          <p:nvPr>
            <p:ph idx="1"/>
          </p:nvPr>
        </p:nvSpPr>
        <p:spPr/>
        <p:txBody>
          <a:bodyPr>
            <a:normAutofit/>
          </a:bodyPr>
          <a:lstStyle/>
          <a:p>
            <a:r>
              <a:rPr lang="en-US" altLang="ja-JP" dirty="0" err="1" smtClean="0"/>
              <a:t>TGai</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r>
              <a:rPr lang="en-US" altLang="ja-JP" dirty="0" smtClean="0"/>
              <a:t>Editors report</a:t>
            </a:r>
          </a:p>
          <a:p>
            <a:r>
              <a:rPr lang="en-US" altLang="ja-JP" dirty="0" smtClean="0"/>
              <a:t>Comment resolution</a:t>
            </a:r>
          </a:p>
          <a:p>
            <a:r>
              <a:rPr lang="en-US" altLang="ja-JP" dirty="0" smtClean="0"/>
              <a:t>11-15/0649r0 for CID7416 </a:t>
            </a:r>
            <a:r>
              <a:rPr lang="en-US" altLang="ja-JP" dirty="0" err="1" smtClean="0"/>
              <a:t>Jouni</a:t>
            </a:r>
            <a:endParaRPr lang="en-US" altLang="ja-JP" dirty="0" smtClean="0"/>
          </a:p>
          <a:p>
            <a:r>
              <a:rPr lang="en-US" altLang="ja-JP" dirty="0" smtClean="0"/>
              <a:t>Recess until PM2</a:t>
            </a:r>
          </a:p>
          <a:p>
            <a:endParaRPr lang="en-US" altLang="ja-JP" dirty="0" smtClean="0"/>
          </a:p>
          <a:p>
            <a:pPr lvl="2"/>
            <a:endParaRPr lang="en-US" altLang="ja-JP" dirty="0" smtClean="0"/>
          </a:p>
        </p:txBody>
      </p:sp>
      <p:sp>
        <p:nvSpPr>
          <p:cNvPr id="26628" name="Date Placeholder 3"/>
          <p:cNvSpPr>
            <a:spLocks noGrp="1"/>
          </p:cNvSpPr>
          <p:nvPr>
            <p:ph type="dt" sz="quarter" idx="10"/>
          </p:nvPr>
        </p:nvSpPr>
        <p:spPr/>
        <p:txBody>
          <a:bodyPr/>
          <a:lstStyle/>
          <a:p>
            <a:r>
              <a:rPr lang="en-US" altLang="ja-JP" smtClean="0"/>
              <a:t>May 2015</a:t>
            </a:r>
            <a:endParaRPr lang="en-US" altLang="ja-JP" dirty="0" smtClean="0"/>
          </a:p>
        </p:txBody>
      </p:sp>
      <p:sp>
        <p:nvSpPr>
          <p:cNvPr id="26630" name="Slide Number Placeholder 4"/>
          <p:cNvSpPr>
            <a:spLocks noGrp="1"/>
          </p:cNvSpPr>
          <p:nvPr>
            <p:ph type="sldNum" sz="quarter" idx="12"/>
          </p:nvPr>
        </p:nvSpPr>
        <p:spPr/>
        <p:txBody>
          <a:bodyPr/>
          <a:lstStyle/>
          <a:p>
            <a:r>
              <a:rPr lang="en-US" altLang="ja-JP" smtClean="0"/>
              <a:t>Slide </a:t>
            </a:r>
            <a:fld id="{6E55ACDB-B013-0A45-96C8-4890CBF62C04}" type="slidenum">
              <a:rPr lang="en-US" altLang="ja-JP" smtClean="0"/>
              <a:pPr/>
              <a:t>10</a:t>
            </a:fld>
            <a:endParaRPr lang="en-US" altLang="ja-JP"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dirty="0" smtClean="0"/>
              <a:t>Agenda </a:t>
            </a:r>
            <a:br>
              <a:rPr lang="en-US" altLang="ja-JP" dirty="0" smtClean="0"/>
            </a:br>
            <a:r>
              <a:rPr lang="en-US" altLang="ja-JP" dirty="0" smtClean="0"/>
              <a:t>Tuesday May 11</a:t>
            </a:r>
            <a:r>
              <a:rPr lang="en-US" altLang="ja-JP" baseline="30000" dirty="0" smtClean="0"/>
              <a:t>th</a:t>
            </a:r>
            <a:r>
              <a:rPr lang="en-US" altLang="ja-JP" dirty="0" smtClean="0"/>
              <a:t>,  2015 – 16:00-18:00</a:t>
            </a:r>
          </a:p>
        </p:txBody>
      </p:sp>
      <p:sp>
        <p:nvSpPr>
          <p:cNvPr id="26627" name="Content Placeholder 2"/>
          <p:cNvSpPr>
            <a:spLocks noGrp="1"/>
          </p:cNvSpPr>
          <p:nvPr>
            <p:ph idx="1"/>
          </p:nvPr>
        </p:nvSpPr>
        <p:spPr/>
        <p:txBody>
          <a:bodyPr>
            <a:normAutofit/>
          </a:bodyPr>
          <a:lstStyle/>
          <a:p>
            <a:r>
              <a:rPr lang="en-US" altLang="ja-JP" dirty="0" err="1" smtClean="0"/>
              <a:t>TGai</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r>
              <a:rPr lang="en-US" altLang="ja-JP" dirty="0" smtClean="0"/>
              <a:t>Comment resolution</a:t>
            </a:r>
          </a:p>
          <a:p>
            <a:r>
              <a:rPr lang="en-US" altLang="ja-JP" dirty="0" smtClean="0"/>
              <a:t>Recess until Wednesday PM1</a:t>
            </a:r>
          </a:p>
          <a:p>
            <a:pPr lvl="2"/>
            <a:endParaRPr lang="en-US" altLang="ja-JP" dirty="0" smtClean="0"/>
          </a:p>
        </p:txBody>
      </p:sp>
      <p:sp>
        <p:nvSpPr>
          <p:cNvPr id="26628" name="Date Placeholder 3"/>
          <p:cNvSpPr>
            <a:spLocks noGrp="1"/>
          </p:cNvSpPr>
          <p:nvPr>
            <p:ph type="dt" sz="quarter" idx="10"/>
          </p:nvPr>
        </p:nvSpPr>
        <p:spPr/>
        <p:txBody>
          <a:bodyPr/>
          <a:lstStyle/>
          <a:p>
            <a:r>
              <a:rPr lang="en-US" altLang="ja-JP" smtClean="0"/>
              <a:t>May 2015</a:t>
            </a:r>
            <a:endParaRPr lang="en-US" altLang="ja-JP" dirty="0" smtClean="0"/>
          </a:p>
        </p:txBody>
      </p:sp>
      <p:sp>
        <p:nvSpPr>
          <p:cNvPr id="26630" name="Slide Number Placeholder 4"/>
          <p:cNvSpPr>
            <a:spLocks noGrp="1"/>
          </p:cNvSpPr>
          <p:nvPr>
            <p:ph type="sldNum" sz="quarter" idx="12"/>
          </p:nvPr>
        </p:nvSpPr>
        <p:spPr/>
        <p:txBody>
          <a:bodyPr/>
          <a:lstStyle/>
          <a:p>
            <a:r>
              <a:rPr lang="en-US" altLang="ja-JP" smtClean="0"/>
              <a:t>Slide </a:t>
            </a:r>
            <a:fld id="{6E55ACDB-B013-0A45-96C8-4890CBF62C04}" type="slidenum">
              <a:rPr lang="en-US" altLang="ja-JP" smtClean="0"/>
              <a:pPr/>
              <a:t>11</a:t>
            </a:fld>
            <a:endParaRPr lang="en-US" altLang="ja-JP"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May 12</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2015 – 13:30-15:30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	</a:t>
            </a:r>
            <a:endParaRPr lang="ja-JP" altLang="en-US" dirty="0" smtClean="0"/>
          </a:p>
          <a:p>
            <a:pPr>
              <a:defRPr/>
            </a:pPr>
            <a:r>
              <a:rPr lang="en-US" altLang="ja-JP" dirty="0" smtClean="0"/>
              <a:t>Recess PM2</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2015</a:t>
            </a:r>
            <a:endParaRPr lang="en-US" altLang="ja-JP" dirty="0" smtClean="0">
              <a:latin typeface="Times New Roman" pitchFamily="-84" charset="0"/>
            </a:endParaRP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12</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May 12</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2015 – 16:00-18:00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	</a:t>
            </a:r>
          </a:p>
          <a:p>
            <a:pPr>
              <a:defRPr/>
            </a:pPr>
            <a:r>
              <a:rPr lang="en-US" altLang="ja-JP" dirty="0"/>
              <a:t>Plan for Teleconference </a:t>
            </a:r>
            <a:endParaRPr lang="ja-JP" altLang="en-US" dirty="0" smtClean="0"/>
          </a:p>
          <a:p>
            <a:pPr>
              <a:defRPr/>
            </a:pPr>
            <a:r>
              <a:rPr lang="en-US" altLang="ja-JP" dirty="0" smtClean="0"/>
              <a:t>Recess Thursday PM2</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2015</a:t>
            </a:r>
            <a:endParaRPr lang="en-US" altLang="ja-JP" dirty="0" smtClean="0">
              <a:latin typeface="Times New Roman" pitchFamily="-84" charset="0"/>
            </a:endParaRP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13</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altLang="ja-JP" dirty="0" smtClean="0"/>
              <a:t>Agenda </a:t>
            </a:r>
            <a:br>
              <a:rPr lang="en-US" altLang="ja-JP" dirty="0" smtClean="0"/>
            </a:br>
            <a:r>
              <a:rPr lang="en-US" altLang="ja-JP" dirty="0" smtClean="0"/>
              <a:t>Thursday  May 13</a:t>
            </a:r>
            <a:r>
              <a:rPr lang="en-US" altLang="ja-JP" baseline="30000" dirty="0" smtClean="0">
                <a:ea typeface="ＭＳ Ｐゴシック" pitchFamily="-84" charset="-128"/>
                <a:cs typeface="ＭＳ Ｐゴシック" pitchFamily="-84" charset="-128"/>
              </a:rPr>
              <a:t>th</a:t>
            </a:r>
            <a:r>
              <a:rPr lang="en-US" altLang="ja-JP" dirty="0" smtClean="0"/>
              <a:t>,  2015 – 16:00-18:00</a:t>
            </a:r>
          </a:p>
        </p:txBody>
      </p:sp>
      <p:sp>
        <p:nvSpPr>
          <p:cNvPr id="45059" name="Content Placeholder 2"/>
          <p:cNvSpPr>
            <a:spLocks noGrp="1"/>
          </p:cNvSpPr>
          <p:nvPr>
            <p:ph idx="1"/>
          </p:nvPr>
        </p:nvSpPr>
        <p:spPr>
          <a:xfrm>
            <a:off x="685800" y="1981200"/>
            <a:ext cx="7772400" cy="4495800"/>
          </a:xfrm>
        </p:spPr>
        <p:txBody>
          <a:bodyPr>
            <a:normAutofit/>
          </a:bodyPr>
          <a:lstStyle/>
          <a:p>
            <a:r>
              <a:rPr lang="en-US" altLang="ja-JP" dirty="0" err="1" smtClean="0"/>
              <a:t>TGai</a:t>
            </a:r>
            <a:r>
              <a:rPr lang="en-US" altLang="ja-JP" dirty="0" smtClean="0"/>
              <a:t> MEETING CALLED TO ORDER</a:t>
            </a:r>
          </a:p>
          <a:p>
            <a:r>
              <a:rPr lang="en-US" altLang="ja-JP" dirty="0" smtClean="0"/>
              <a:t>Modify and/or Approve Agenda</a:t>
            </a:r>
          </a:p>
          <a:p>
            <a:r>
              <a:rPr lang="en-US" altLang="ja-JP" dirty="0" smtClean="0"/>
              <a:t>Motion to approve the response to MDR</a:t>
            </a:r>
          </a:p>
          <a:p>
            <a:r>
              <a:rPr lang="en-US" altLang="ja-JP" dirty="0" smtClean="0"/>
              <a:t>Motion to </a:t>
            </a:r>
            <a:r>
              <a:rPr lang="en-US" altLang="ja-JP" dirty="0" err="1" smtClean="0"/>
              <a:t>recirc</a:t>
            </a:r>
            <a:r>
              <a:rPr lang="en-US" altLang="ja-JP" dirty="0" smtClean="0"/>
              <a:t> WG LB</a:t>
            </a:r>
          </a:p>
          <a:p>
            <a:r>
              <a:rPr lang="en-US" altLang="ja-JP" dirty="0" smtClean="0"/>
              <a:t>Plan for July</a:t>
            </a:r>
          </a:p>
          <a:p>
            <a:r>
              <a:rPr lang="en-US" altLang="ja-JP" dirty="0" smtClean="0"/>
              <a:t>TIME line of task group</a:t>
            </a:r>
          </a:p>
          <a:p>
            <a:r>
              <a:rPr lang="en-US" altLang="ja-JP" dirty="0" smtClean="0"/>
              <a:t>Unfinished businesses</a:t>
            </a:r>
          </a:p>
          <a:p>
            <a:pPr lvl="1"/>
            <a:r>
              <a:rPr lang="en-US" altLang="ja-JP" dirty="0" smtClean="0"/>
              <a:t>Editor’s question regarding implementation of resolutions</a:t>
            </a:r>
          </a:p>
          <a:p>
            <a:r>
              <a:rPr lang="en-US" altLang="ja-JP" dirty="0" smtClean="0"/>
              <a:t>New Businesses </a:t>
            </a:r>
          </a:p>
          <a:p>
            <a:r>
              <a:rPr lang="en-US" altLang="ja-JP" dirty="0" smtClean="0"/>
              <a:t>Adjourn</a:t>
            </a:r>
          </a:p>
        </p:txBody>
      </p:sp>
      <p:sp>
        <p:nvSpPr>
          <p:cNvPr id="45060" name="Date Placeholder 3"/>
          <p:cNvSpPr>
            <a:spLocks noGrp="1"/>
          </p:cNvSpPr>
          <p:nvPr>
            <p:ph type="dt" sz="quarter" idx="10"/>
          </p:nvPr>
        </p:nvSpPr>
        <p:spPr>
          <a:xfrm>
            <a:off x="696913" y="332601"/>
            <a:ext cx="968076" cy="276999"/>
          </a:xfrm>
        </p:spPr>
        <p:txBody>
          <a:bodyPr/>
          <a:lstStyle/>
          <a:p>
            <a:r>
              <a:rPr lang="en-US" altLang="ja-JP" smtClean="0"/>
              <a:t>May 2015</a:t>
            </a:r>
            <a:endParaRPr lang="en-US" altLang="ja-JP" dirty="0" smtClean="0"/>
          </a:p>
        </p:txBody>
      </p:sp>
      <p:sp>
        <p:nvSpPr>
          <p:cNvPr id="45062" name="Slide Number Placeholder 4"/>
          <p:cNvSpPr>
            <a:spLocks noGrp="1"/>
          </p:cNvSpPr>
          <p:nvPr>
            <p:ph type="sldNum" sz="quarter" idx="12"/>
          </p:nvPr>
        </p:nvSpPr>
        <p:spPr/>
        <p:txBody>
          <a:bodyPr/>
          <a:lstStyle/>
          <a:p>
            <a:r>
              <a:rPr lang="en-US" altLang="ja-JP" smtClean="0"/>
              <a:t>Slide </a:t>
            </a:r>
            <a:fld id="{EDB92579-3EBA-6B47-B8A6-4F3F25F56FA3}" type="slidenum">
              <a:rPr lang="en-US" altLang="ja-JP" smtClean="0"/>
              <a:pPr/>
              <a:t>14</a:t>
            </a:fld>
            <a:endParaRPr lang="en-US" altLang="ja-JP"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altLang="ja-JP" sz="4000">
                <a:ea typeface="ＭＳ Ｐゴシック" pitchFamily="-84" charset="-128"/>
                <a:cs typeface="ＭＳ Ｐゴシック" pitchFamily="-84" charset="-128"/>
              </a:rPr>
              <a:t>Administrative Items</a:t>
            </a:r>
          </a:p>
        </p:txBody>
      </p:sp>
      <p:sp>
        <p:nvSpPr>
          <p:cNvPr id="49155" name="Content Placeholder 2"/>
          <p:cNvSpPr>
            <a:spLocks noGrp="1"/>
          </p:cNvSpPr>
          <p:nvPr>
            <p:ph idx="1"/>
          </p:nvPr>
        </p:nvSpPr>
        <p:spPr>
          <a:xfrm>
            <a:off x="457200" y="1600200"/>
            <a:ext cx="8229600" cy="4876800"/>
          </a:xfrm>
        </p:spPr>
        <p:txBody>
          <a:bodyPr/>
          <a:lstStyle/>
          <a:p>
            <a:pPr>
              <a:lnSpc>
                <a:spcPct val="90000"/>
              </a:lnSpc>
            </a:pPr>
            <a:r>
              <a:rPr lang="en-US" altLang="ja-JP" sz="1900" dirty="0">
                <a:ea typeface="ＭＳ Ｐゴシック" pitchFamily="-84" charset="-128"/>
                <a:cs typeface="ＭＳ Ｐゴシック" pitchFamily="-84" charset="-128"/>
              </a:rPr>
              <a:t>Please be familiar with the documents at the following links:</a:t>
            </a:r>
          </a:p>
          <a:p>
            <a:pPr lvl="1">
              <a:lnSpc>
                <a:spcPct val="90000"/>
              </a:lnSpc>
            </a:pPr>
            <a:r>
              <a:rPr kumimoji="0" lang="en-US" altLang="ja-JP" sz="1500" dirty="0"/>
              <a:t>IEEE Patent Policy - </a:t>
            </a:r>
            <a:r>
              <a:rPr kumimoji="0" lang="en-US" altLang="ja-JP" sz="1500" u="sng" dirty="0">
                <a:hlinkClick r:id="rId3"/>
              </a:rPr>
              <a:t>http://standards.ieee.org/board/pat/pat-slideset.ppt</a:t>
            </a:r>
            <a:endParaRPr kumimoji="0" lang="en-US" altLang="ja-JP" sz="1500" dirty="0"/>
          </a:p>
          <a:p>
            <a:pPr lvl="1">
              <a:lnSpc>
                <a:spcPct val="90000"/>
              </a:lnSpc>
            </a:pPr>
            <a:r>
              <a:rPr kumimoji="0" lang="en-US" altLang="ja-JP" sz="1500" dirty="0"/>
              <a:t>Patent FAQ - </a:t>
            </a:r>
            <a:r>
              <a:rPr kumimoji="0" lang="en-US" altLang="ja-JP" sz="1500" u="sng" dirty="0">
                <a:hlinkClick r:id="rId4"/>
              </a:rPr>
              <a:t>http://standards.ieee.org/board/pat/faq.pdf</a:t>
            </a:r>
            <a:endParaRPr kumimoji="0" lang="en-US" altLang="ja-JP" sz="1500" dirty="0"/>
          </a:p>
          <a:p>
            <a:pPr lvl="1">
              <a:lnSpc>
                <a:spcPct val="90000"/>
              </a:lnSpc>
            </a:pPr>
            <a:r>
              <a:rPr kumimoji="0" lang="en-US" altLang="ja-JP" sz="1500" dirty="0" err="1"/>
              <a:t>LoA</a:t>
            </a:r>
            <a:r>
              <a:rPr kumimoji="0" lang="en-US" altLang="ja-JP" sz="1500" dirty="0"/>
              <a:t> Form - </a:t>
            </a:r>
            <a:r>
              <a:rPr kumimoji="0" lang="en-US" altLang="ja-JP" sz="1500" u="sng" dirty="0">
                <a:hlinkClick r:id="rId5"/>
              </a:rPr>
              <a:t>http://standards.ieee.org/board/pat/loa.pdf</a:t>
            </a:r>
            <a:endParaRPr kumimoji="0" lang="en-US" altLang="ja-JP" sz="1500" dirty="0"/>
          </a:p>
          <a:p>
            <a:pPr lvl="1">
              <a:lnSpc>
                <a:spcPct val="90000"/>
              </a:lnSpc>
            </a:pPr>
            <a:r>
              <a:rPr kumimoji="0" lang="en-US" altLang="ja-JP" sz="1500" dirty="0"/>
              <a:t>Affiliation FAQ - </a:t>
            </a:r>
            <a:r>
              <a:rPr kumimoji="0" lang="en-US" altLang="ja-JP" sz="1500" u="sng" dirty="0">
                <a:hlinkClick r:id="rId6"/>
              </a:rPr>
              <a:t>http://standards.ieee.org/faqs/affiliationFAQ.html</a:t>
            </a:r>
            <a:endParaRPr kumimoji="0" lang="en-US" altLang="ja-JP" sz="1500" dirty="0"/>
          </a:p>
          <a:p>
            <a:pPr lvl="1">
              <a:lnSpc>
                <a:spcPct val="90000"/>
              </a:lnSpc>
            </a:pPr>
            <a:r>
              <a:rPr kumimoji="0" lang="en-US" altLang="ja-JP" sz="1500" dirty="0"/>
              <a:t>Anti-Trust FAQ - </a:t>
            </a:r>
            <a:r>
              <a:rPr kumimoji="0" lang="en-US" altLang="ja-JP" sz="1500" u="sng" dirty="0">
                <a:hlinkClick r:id="rId7"/>
              </a:rPr>
              <a:t>http://standards.ieee.org/resources/antitrust-guidelines.pdf</a:t>
            </a:r>
            <a:endParaRPr kumimoji="0" lang="en-US" altLang="ja-JP" sz="1500" dirty="0"/>
          </a:p>
          <a:p>
            <a:pPr lvl="1">
              <a:lnSpc>
                <a:spcPct val="90000"/>
              </a:lnSpc>
            </a:pPr>
            <a:r>
              <a:rPr kumimoji="0" lang="en-US" altLang="ja-JP" sz="1500" dirty="0"/>
              <a:t>Ethics - </a:t>
            </a:r>
            <a:r>
              <a:rPr kumimoji="0" lang="en-US" altLang="ja-JP" sz="1500" u="sng" dirty="0">
                <a:hlinkClick r:id="rId8"/>
              </a:rPr>
              <a:t>http://www.ieee.org/portal/cms_docs/about/CoE_poster.pdf</a:t>
            </a:r>
            <a:endParaRPr kumimoji="0" lang="en-US" altLang="ja-JP" sz="1500" dirty="0"/>
          </a:p>
          <a:p>
            <a:pPr lvl="1">
              <a:lnSpc>
                <a:spcPct val="90000"/>
              </a:lnSpc>
            </a:pPr>
            <a:r>
              <a:rPr kumimoji="0" lang="en-US" altLang="ja-JP" sz="1500" dirty="0"/>
              <a:t>IEEE 802.11 Working Group Policies and Procedures - </a:t>
            </a:r>
            <a:r>
              <a:rPr kumimoji="0" lang="en-US" altLang="ja-JP" sz="1500" u="sng" dirty="0">
                <a:hlinkClick r:id="rId9"/>
              </a:rPr>
              <a:t>https://mentor.ieee.org/802.11/public-file/07/11-07-0360-04-0000-802-11-policies-and-procedures.doc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Task Group </a:t>
            </a:r>
            <a:r>
              <a:rPr lang="en-US" altLang="ja-JP" sz="1900" dirty="0" err="1">
                <a:ea typeface="ＭＳ Ｐゴシック" pitchFamily="-84" charset="-128"/>
                <a:cs typeface="ＭＳ Ｐゴシック" pitchFamily="-84" charset="-128"/>
              </a:rPr>
              <a:t>ai</a:t>
            </a:r>
            <a:r>
              <a:rPr lang="en-US" altLang="ja-JP" sz="1900" dirty="0">
                <a:ea typeface="ＭＳ Ｐゴシック" pitchFamily="-84" charset="-128"/>
                <a:cs typeface="ＭＳ Ｐゴシック" pitchFamily="-84" charset="-128"/>
              </a:rPr>
              <a:t> (Fast Initial Link Setup)</a:t>
            </a:r>
          </a:p>
          <a:p>
            <a:pPr>
              <a:lnSpc>
                <a:spcPct val="90000"/>
              </a:lnSpc>
            </a:pPr>
            <a:r>
              <a:rPr lang="en-US" altLang="ja-JP" sz="1900" dirty="0">
                <a:ea typeface="ＭＳ Ｐゴシック" pitchFamily="-84" charset="-128"/>
                <a:cs typeface="ＭＳ Ｐゴシック" pitchFamily="-84" charset="-128"/>
              </a:rPr>
              <a:t>Chair and secretary</a:t>
            </a:r>
          </a:p>
          <a:p>
            <a:pPr lvl="1">
              <a:lnSpc>
                <a:spcPct val="90000"/>
              </a:lnSpc>
            </a:pPr>
            <a:r>
              <a:rPr kumimoji="0" lang="en-US" altLang="ja-JP" sz="1100" dirty="0"/>
              <a:t>Chair :	Hiroshi </a:t>
            </a:r>
            <a:r>
              <a:rPr kumimoji="0" lang="en-US" altLang="ja-JP" sz="1100" dirty="0" err="1"/>
              <a:t>Mano</a:t>
            </a:r>
            <a:r>
              <a:rPr kumimoji="0" lang="en-US" altLang="ja-JP" sz="1100" dirty="0"/>
              <a:t> </a:t>
            </a:r>
            <a:r>
              <a:rPr kumimoji="0" lang="en-US" altLang="ja-JP" sz="1100" dirty="0" smtClean="0"/>
              <a:t>(</a:t>
            </a:r>
            <a:r>
              <a:rPr kumimoji="0" lang="en-US" altLang="ja-JP" sz="1100" dirty="0" err="1" smtClean="0"/>
              <a:t>Koden</a:t>
            </a:r>
            <a:r>
              <a:rPr kumimoji="0" lang="en-US" altLang="ja-JP" sz="1100" dirty="0" smtClean="0"/>
              <a:t> Techno Info K.K.) </a:t>
            </a:r>
            <a:endParaRPr kumimoji="0" lang="en-US" altLang="ja-JP" sz="1100" dirty="0"/>
          </a:p>
          <a:p>
            <a:pPr lvl="1">
              <a:lnSpc>
                <a:spcPct val="90000"/>
              </a:lnSpc>
            </a:pPr>
            <a:r>
              <a:rPr kumimoji="0" lang="en-US" altLang="ja-JP" sz="1100" dirty="0"/>
              <a:t>Vice Chair: 	Marc </a:t>
            </a:r>
            <a:r>
              <a:rPr kumimoji="0" lang="en-US" altLang="ja-JP" sz="1100" dirty="0" err="1"/>
              <a:t>Emmelman</a:t>
            </a:r>
            <a:r>
              <a:rPr kumimoji="0" lang="en-US" altLang="ja-JP" sz="1100" dirty="0"/>
              <a:t> (</a:t>
            </a:r>
            <a:r>
              <a:rPr kumimoji="0" lang="en-US" altLang="ja-JP" sz="1100" dirty="0" err="1"/>
              <a:t>Fokus</a:t>
            </a:r>
            <a:r>
              <a:rPr kumimoji="0" lang="en-US" altLang="ja-JP" sz="1100" dirty="0" smtClean="0"/>
              <a:t>)</a:t>
            </a:r>
          </a:p>
          <a:p>
            <a:pPr lvl="1">
              <a:lnSpc>
                <a:spcPct val="90000"/>
              </a:lnSpc>
            </a:pPr>
            <a:r>
              <a:rPr kumimoji="0" lang="en-US" altLang="ja-JP" sz="1100" dirty="0" smtClean="0"/>
              <a:t>Technical  </a:t>
            </a:r>
            <a:r>
              <a:rPr kumimoji="0" lang="en-US" altLang="ja-JP" sz="1100" dirty="0"/>
              <a:t>Editor: </a:t>
            </a:r>
            <a:r>
              <a:rPr kumimoji="0" lang="en-US" altLang="ja-JP" sz="1100" dirty="0" smtClean="0"/>
              <a:t>	Lee Armstrong (</a:t>
            </a:r>
            <a:r>
              <a:rPr kumimoji="0" lang="en-US" altLang="ja-JP" sz="1100" dirty="0" err="1" smtClean="0"/>
              <a:t>DOT),Ping</a:t>
            </a:r>
            <a:r>
              <a:rPr kumimoji="0" lang="en-US" altLang="ja-JP" sz="1100" dirty="0" smtClean="0"/>
              <a:t> Fang (</a:t>
            </a:r>
            <a:r>
              <a:rPr kumimoji="0" lang="en-US" altLang="ja-JP" sz="1100" dirty="0" err="1" smtClean="0"/>
              <a:t>Huawei</a:t>
            </a:r>
            <a:r>
              <a:rPr kumimoji="0" lang="en-US" altLang="ja-JP" sz="1100" dirty="0" smtClean="0"/>
              <a:t>)</a:t>
            </a:r>
          </a:p>
          <a:p>
            <a:pPr lvl="1">
              <a:lnSpc>
                <a:spcPct val="90000"/>
              </a:lnSpc>
            </a:pPr>
            <a:r>
              <a:rPr kumimoji="0" lang="en-US" altLang="ja-JP" sz="1100" dirty="0"/>
              <a:t>Secretary:  	Hitoshi Morioka (Root, Inc.)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Recording your attendance</a:t>
            </a:r>
          </a:p>
          <a:p>
            <a:pPr lvl="1">
              <a:lnSpc>
                <a:spcPct val="90000"/>
              </a:lnSpc>
            </a:pPr>
            <a:r>
              <a:rPr kumimoji="0" lang="en-US" altLang="ja-JP" sz="1900" dirty="0">
                <a:hlinkClick r:id="rId10"/>
              </a:rPr>
              <a:t>http://newton</a:t>
            </a:r>
            <a:r>
              <a:rPr kumimoji="0" lang="en-US" altLang="ja-JP" sz="1900" dirty="0"/>
              <a:t> </a:t>
            </a:r>
            <a:r>
              <a:rPr kumimoji="0" lang="en-US" altLang="ja-JP" sz="1500" dirty="0"/>
              <a:t/>
            </a:r>
            <a:br>
              <a:rPr kumimoji="0" lang="en-US" altLang="ja-JP" sz="1500" dirty="0"/>
            </a:br>
            <a:endParaRPr kumimoji="0" lang="en-US" altLang="ja-JP" sz="1500" dirty="0"/>
          </a:p>
        </p:txBody>
      </p:sp>
      <p:sp>
        <p:nvSpPr>
          <p:cNvPr id="49156"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2015</a:t>
            </a:r>
            <a:endParaRPr lang="en-US" altLang="ja-JP" dirty="0" smtClean="0">
              <a:latin typeface="Times New Roman" pitchFamily="-84" charset="0"/>
            </a:endParaRPr>
          </a:p>
        </p:txBody>
      </p:sp>
      <p:sp>
        <p:nvSpPr>
          <p:cNvPr id="49157" name="Slide Number Placeholder 4"/>
          <p:cNvSpPr>
            <a:spLocks noGrp="1"/>
          </p:cNvSpPr>
          <p:nvPr>
            <p:ph type="sldNum" sz="quarter" idx="12"/>
          </p:nvPr>
        </p:nvSpPr>
        <p:spPr>
          <a:noFill/>
        </p:spPr>
        <p:txBody>
          <a:bodyPr/>
          <a:lstStyle/>
          <a:p>
            <a:r>
              <a:rPr lang="en-US" altLang="ja-JP">
                <a:latin typeface="Times New Roman" pitchFamily="-84" charset="0"/>
              </a:rPr>
              <a:t>Slide </a:t>
            </a:r>
            <a:fld id="{0A9DD5D7-06A3-6D4F-BA05-D79504F61C59}" type="slidenum">
              <a:rPr lang="en-US" altLang="ja-JP">
                <a:latin typeface="Times New Roman" pitchFamily="-84" charset="0"/>
              </a:rPr>
              <a:pPr/>
              <a:t>15</a:t>
            </a:fld>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762000"/>
            <a:ext cx="8839200" cy="838200"/>
          </a:xfrm>
        </p:spPr>
        <p:txBody>
          <a:bodyPr/>
          <a:lstStyle/>
          <a:p>
            <a:r>
              <a:rPr lang="en-US" sz="3200" u="sng" dirty="0"/>
              <a:t>Participants, Patents, and Duty to Inform</a:t>
            </a:r>
            <a:endParaRPr lang="en-US" sz="3200" dirty="0"/>
          </a:p>
        </p:txBody>
      </p:sp>
      <p:sp>
        <p:nvSpPr>
          <p:cNvPr id="8195" name="Rectangle 1027"/>
          <p:cNvSpPr>
            <a:spLocks noGrp="1" noChangeArrowheads="1"/>
          </p:cNvSpPr>
          <p:nvPr>
            <p:ph type="body" idx="1"/>
          </p:nvPr>
        </p:nvSpPr>
        <p:spPr>
          <a:xfrm>
            <a:off x="0" y="1524000"/>
            <a:ext cx="9144000" cy="4876800"/>
          </a:xfrm>
        </p:spPr>
        <p:txBody>
          <a:bodyPr/>
          <a:lstStyle/>
          <a:p>
            <a:pPr algn="ctr">
              <a:buFont typeface="Monotype Sorts" pitchFamily="-101" charset="2"/>
              <a:buNone/>
            </a:pPr>
            <a:r>
              <a:rPr lang="en-US" sz="1600" b="1" dirty="0"/>
              <a:t>All participants in this meeting have certain obligations under the IEEE-SA Patent Policy. </a:t>
            </a:r>
          </a:p>
          <a:p>
            <a:pPr lvl="1">
              <a:buFont typeface="Arial" pitchFamily="-101" charset="0"/>
              <a:buChar char="•"/>
            </a:pPr>
            <a:r>
              <a:rPr lang="en-US" sz="1600" b="1" dirty="0">
                <a:solidFill>
                  <a:srgbClr val="003399"/>
                </a:solidFill>
              </a:rPr>
              <a:t>Participants [Note: </a:t>
            </a:r>
            <a:r>
              <a:rPr lang="en-GB" sz="1600" b="1" dirty="0">
                <a:solidFill>
                  <a:srgbClr val="003399"/>
                </a:solidFill>
              </a:rPr>
              <a:t>Quoted text excerpted from IEEE-SA Standards Board Bylaws </a:t>
            </a:r>
            <a:r>
              <a:rPr lang="en-GB" sz="1600" b="1" dirty="0" err="1">
                <a:solidFill>
                  <a:srgbClr val="003399"/>
                </a:solidFill>
              </a:rPr>
              <a:t>subclause</a:t>
            </a:r>
            <a:r>
              <a:rPr lang="en-GB" sz="1600" b="1" dirty="0">
                <a:solidFill>
                  <a:srgbClr val="003399"/>
                </a:solidFill>
              </a:rPr>
              <a:t> 6.2</a:t>
            </a:r>
            <a:r>
              <a:rPr lang="en-US" sz="1600" b="1" dirty="0">
                <a:solidFill>
                  <a:srgbClr val="003399"/>
                </a:solidFill>
              </a:rPr>
              <a:t>]:</a:t>
            </a:r>
          </a:p>
          <a:p>
            <a:pPr lvl="2">
              <a:buFont typeface="Arial" pitchFamily="-101" charset="0"/>
              <a:buChar char="•"/>
            </a:pPr>
            <a:r>
              <a:rPr 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dirty="0"/>
          </a:p>
          <a:p>
            <a:pPr lvl="2">
              <a:buFont typeface="Arial" pitchFamily="-101" charset="0"/>
              <a:buChar char="•"/>
            </a:pPr>
            <a:r>
              <a:rPr 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101" charset="0"/>
              <a:buChar char="•"/>
            </a:pPr>
            <a:r>
              <a:rPr lang="en-US" sz="1600" b="1" dirty="0">
                <a:solidFill>
                  <a:srgbClr val="003399"/>
                </a:solidFill>
              </a:rPr>
              <a:t>The above does not apply if the patent claim is already the subject of an Accepted Letter of Assurance that applies to the proposed </a:t>
            </a:r>
            <a:r>
              <a:rPr lang="en-US" sz="1600" b="1" dirty="0" err="1">
                <a:solidFill>
                  <a:srgbClr val="003399"/>
                </a:solidFill>
              </a:rPr>
              <a:t>standard(s</a:t>
            </a:r>
            <a:r>
              <a:rPr lang="en-US" sz="1600" b="1" dirty="0">
                <a:solidFill>
                  <a:srgbClr val="003399"/>
                </a:solidFill>
              </a:rPr>
              <a:t>) under consideration by this group</a:t>
            </a:r>
          </a:p>
          <a:p>
            <a:pPr lvl="1">
              <a:buFont typeface="Arial" pitchFamily="-101" charset="0"/>
              <a:buChar char="•"/>
            </a:pPr>
            <a:r>
              <a:rPr lang="en-US" sz="1600" b="1" dirty="0">
                <a:solidFill>
                  <a:srgbClr val="003399"/>
                </a:solidFill>
              </a:rPr>
              <a:t>Early identification of holders of potential Essential Patent Claims is strongly encouraged</a:t>
            </a:r>
          </a:p>
          <a:p>
            <a:pPr lvl="1">
              <a:buFont typeface="Arial" pitchFamily="-101" charset="0"/>
              <a:buChar char="•"/>
            </a:pPr>
            <a:r>
              <a:rPr lang="en-US" sz="1600" b="1" dirty="0">
                <a:solidFill>
                  <a:srgbClr val="003399"/>
                </a:solidFill>
              </a:rPr>
              <a:t>No duty to perform a patent search</a:t>
            </a:r>
            <a:endParaRPr lang="en-US" sz="16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533400"/>
            <a:ext cx="7772400" cy="762000"/>
          </a:xfrm>
        </p:spPr>
        <p:txBody>
          <a:bodyPr/>
          <a:lstStyle/>
          <a:p>
            <a:r>
              <a:rPr lang="en-GB" u="sng" dirty="0"/>
              <a:t>Patent Related Links</a:t>
            </a:r>
            <a:endParaRPr lang="en-US" u="sng" dirty="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pitchFamily="-101" charset="2"/>
              <a:buNone/>
            </a:pPr>
            <a:r>
              <a:rPr lang="en-US" sz="2400">
                <a:ea typeface="Times New Roman" pitchFamily="-101" charset="0"/>
                <a:cs typeface="Times New Roman" pitchFamily="-101" charset="0"/>
              </a:rPr>
              <a:t>	All participants should be familiar with their obligations under the IEEE-SA Policies &amp; Procedures for standards development.</a:t>
            </a:r>
          </a:p>
          <a:p>
            <a:pPr lvl="1">
              <a:lnSpc>
                <a:spcPct val="90000"/>
              </a:lnSpc>
              <a:buFont typeface="Monotype Sorts" pitchFamily="-101" charset="2"/>
              <a:buNone/>
            </a:pPr>
            <a:r>
              <a:rPr lang="en-US" sz="2400">
                <a:ea typeface="Times New Roman" pitchFamily="-101" charset="0"/>
                <a:cs typeface="Times New Roman" pitchFamily="-101" charset="0"/>
              </a:rPr>
              <a:t>	Patent Policy is stated in these sources:</a:t>
            </a:r>
          </a:p>
          <a:p>
            <a:pPr lvl="1">
              <a:lnSpc>
                <a:spcPct val="90000"/>
              </a:lnSpc>
              <a:buFont typeface="Monotype Sorts" pitchFamily="-101" charset="2"/>
              <a:buNone/>
            </a:pPr>
            <a:r>
              <a:rPr lang="en-GB" sz="2400"/>
              <a:t>		IEEE-SA Standards Boards Bylaws</a:t>
            </a:r>
          </a:p>
          <a:p>
            <a:pPr lvl="1">
              <a:lnSpc>
                <a:spcPct val="90000"/>
              </a:lnSpc>
              <a:buFont typeface="Monotype Sorts" pitchFamily="-101" charset="2"/>
              <a:buNone/>
            </a:pPr>
            <a:r>
              <a:rPr lang="en-US" sz="2100"/>
              <a:t>		</a:t>
            </a:r>
            <a:r>
              <a:rPr lang="en-US" sz="2100" i="1"/>
              <a:t>http://standards.ieee.org/develop/policies/bylaws/sect6-7.html#6</a:t>
            </a:r>
          </a:p>
          <a:p>
            <a:pPr lvl="1">
              <a:lnSpc>
                <a:spcPct val="90000"/>
              </a:lnSpc>
              <a:buFont typeface="Monotype Sorts" pitchFamily="-101" charset="2"/>
              <a:buNone/>
            </a:pPr>
            <a:r>
              <a:rPr lang="en-GB" sz="2400"/>
              <a:t>		IEEE-SA Standards Board Operations Manual</a:t>
            </a:r>
          </a:p>
          <a:p>
            <a:pPr lvl="1">
              <a:lnSpc>
                <a:spcPct val="90000"/>
              </a:lnSpc>
              <a:buFont typeface="Monotype Sorts" pitchFamily="-101" charset="2"/>
              <a:buNone/>
            </a:pPr>
            <a:r>
              <a:rPr lang="en-US" sz="2400"/>
              <a:t>		</a:t>
            </a:r>
            <a:r>
              <a:rPr lang="en-US" sz="2100" i="1"/>
              <a:t>http://standards.ieee.org/develop/policies/opman/sect6.html#6.3</a:t>
            </a:r>
            <a:endParaRPr lang="en-US" sz="2400"/>
          </a:p>
          <a:p>
            <a:pPr lvl="1">
              <a:lnSpc>
                <a:spcPct val="90000"/>
              </a:lnSpc>
              <a:buFont typeface="Monotype Sorts" pitchFamily="-101" charset="2"/>
              <a:buNone/>
            </a:pPr>
            <a:r>
              <a:rPr lang="en-US" sz="2400">
                <a:ea typeface="Times New Roman" pitchFamily="-101" charset="0"/>
                <a:cs typeface="Times New Roman" pitchFamily="-101" charset="0"/>
              </a:rPr>
              <a:t>	Material about the patent policy is available at</a:t>
            </a:r>
            <a:r>
              <a:rPr lang="en-US" sz="2400"/>
              <a:t> </a:t>
            </a:r>
          </a:p>
          <a:p>
            <a:pPr lvl="1">
              <a:lnSpc>
                <a:spcPct val="90000"/>
              </a:lnSpc>
              <a:buFont typeface="Monotype Sorts" pitchFamily="-101" charset="2"/>
              <a:buNone/>
            </a:pPr>
            <a:r>
              <a:rPr lang="en-US" sz="2400"/>
              <a:t>		</a:t>
            </a:r>
            <a:r>
              <a:rPr lang="en-US" sz="2100" i="1"/>
              <a:t>http://standards.ieee.org/about/sasb/patcom/materials.html</a:t>
            </a:r>
          </a:p>
        </p:txBody>
      </p:sp>
      <p:sp>
        <p:nvSpPr>
          <p:cNvPr id="9221" name="Rectangle 7"/>
          <p:cNvSpPr>
            <a:spLocks noChangeArrowheads="1"/>
          </p:cNvSpPr>
          <p:nvPr/>
        </p:nvSpPr>
        <p:spPr bwMode="auto">
          <a:xfrm>
            <a:off x="1295400" y="5181600"/>
            <a:ext cx="6781800" cy="1163638"/>
          </a:xfrm>
          <a:prstGeom prst="rect">
            <a:avLst/>
          </a:prstGeom>
          <a:noFill/>
          <a:ln w="9525">
            <a:noFill/>
            <a:miter lim="800000"/>
            <a:headEnd/>
            <a:tailEnd/>
          </a:ln>
        </p:spPr>
        <p:txBody>
          <a:bodyPr>
            <a:prstTxWarp prst="textNoShape">
              <a:avLst/>
            </a:prstTxWarp>
            <a:spAutoFit/>
          </a:bodyPr>
          <a:lstStyle/>
          <a:p>
            <a:pPr eaLnBrk="0" hangingPunct="0"/>
            <a:r>
              <a:rPr lang="en-US" sz="1200" b="1">
                <a:solidFill>
                  <a:srgbClr val="000099"/>
                </a:solidFill>
                <a:latin typeface="Arial" pitchFamily="-101" charset="0"/>
              </a:rPr>
              <a:t>If you have questions, contact the IEEE-SA Standards Board Patent Committee Administrator at patcom@ieee.org or visit http://standards.ieee.org/about/sasb/patcom/index.html</a:t>
            </a:r>
          </a:p>
          <a:p>
            <a:pPr algn="ctr" eaLnBrk="0" hangingPunct="0">
              <a:lnSpc>
                <a:spcPct val="80000"/>
              </a:lnSpc>
              <a:spcBef>
                <a:spcPct val="20000"/>
              </a:spcBef>
              <a:buClr>
                <a:srgbClr val="CC3300"/>
              </a:buClr>
              <a:buSzPct val="50000"/>
              <a:buFont typeface="Monotype Sorts" pitchFamily="-101" charset="2"/>
              <a:buNone/>
            </a:pPr>
            <a:endParaRPr lang="en-US" sz="1200" b="1">
              <a:solidFill>
                <a:srgbClr val="000099"/>
              </a:solidFill>
              <a:latin typeface="Arial" pitchFamily="-101" charset="0"/>
            </a:endParaRPr>
          </a:p>
          <a:p>
            <a:pPr algn="ctr" eaLnBrk="0" hangingPunct="0">
              <a:lnSpc>
                <a:spcPct val="80000"/>
              </a:lnSpc>
              <a:spcBef>
                <a:spcPct val="20000"/>
              </a:spcBef>
              <a:buClr>
                <a:srgbClr val="CC3300"/>
              </a:buClr>
              <a:buSzPct val="50000"/>
              <a:buFont typeface="Monotype Sorts" pitchFamily="-101" charset="2"/>
              <a:buNone/>
            </a:pPr>
            <a:r>
              <a:rPr lang="en-US" sz="1200" b="1">
                <a:solidFill>
                  <a:srgbClr val="000099"/>
                </a:solidFill>
                <a:latin typeface="Arial" pitchFamily="-101" charset="0"/>
              </a:rPr>
              <a:t>This slide set is available at https://development.standards.ieee.org/myproject/Public/mytools/mob/slideset.ppt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t>Call for Potentially Essential Patents</a:t>
            </a:r>
          </a:p>
        </p:txBody>
      </p:sp>
      <p:sp>
        <p:nvSpPr>
          <p:cNvPr id="10243" name="Rectangle 1027"/>
          <p:cNvSpPr>
            <a:spLocks noGrp="1" noChangeArrowheads="1"/>
          </p:cNvSpPr>
          <p:nvPr>
            <p:ph type="body" idx="1"/>
          </p:nvPr>
        </p:nvSpPr>
        <p:spPr/>
        <p:txBody>
          <a:bodyPr/>
          <a:lstStyle/>
          <a:p>
            <a:pPr>
              <a:buFont typeface="Arial" pitchFamily="-101" charset="0"/>
              <a:buChar char="•"/>
            </a:pPr>
            <a:r>
              <a:rPr 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101" charset="0"/>
              <a:buChar char="•"/>
            </a:pPr>
            <a:r>
              <a:rPr lang="en-US" sz="2000"/>
              <a:t>Either speak up now or</a:t>
            </a:r>
          </a:p>
          <a:p>
            <a:pPr lvl="1">
              <a:buFont typeface="Arial" pitchFamily="-101" charset="0"/>
              <a:buChar char="•"/>
            </a:pPr>
            <a:r>
              <a:rPr lang="en-US" sz="2000"/>
              <a:t>Provide the chair of this group with the identity of the holder(s) of any and all such claims as soon as possible or</a:t>
            </a:r>
          </a:p>
          <a:p>
            <a:pPr lvl="1">
              <a:buFont typeface="Arial" pitchFamily="-101" charset="0"/>
              <a:buChar char="•"/>
            </a:pPr>
            <a:r>
              <a:rPr lang="en-US" sz="2000"/>
              <a:t>Cause an LOA to be submitted</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42900" y="533400"/>
            <a:ext cx="8458200" cy="609600"/>
          </a:xfrm>
        </p:spPr>
        <p:txBody>
          <a:bodyPr/>
          <a:lstStyle/>
          <a:p>
            <a:r>
              <a:rPr lang="en-US" sz="3200" u="sng" dirty="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eaLnBrk="0" hangingPunct="0"/>
            <a:endParaRPr lang="en-GB" b="1" u="sng">
              <a:solidFill>
                <a:srgbClr val="000099"/>
              </a:solidFill>
              <a:latin typeface="Helvetica" pitchFamily="-101" charset="0"/>
            </a:endParaRPr>
          </a:p>
        </p:txBody>
      </p:sp>
      <p:sp>
        <p:nvSpPr>
          <p:cNvPr id="11268" name="Rectangle 4"/>
          <p:cNvSpPr>
            <a:spLocks noChangeArrowheads="1"/>
          </p:cNvSpPr>
          <p:nvPr/>
        </p:nvSpPr>
        <p:spPr bwMode="auto">
          <a:xfrm>
            <a:off x="533400" y="1066800"/>
            <a:ext cx="8229600" cy="5181600"/>
          </a:xfrm>
          <a:prstGeom prst="rect">
            <a:avLst/>
          </a:prstGeom>
          <a:noFill/>
          <a:ln w="9525">
            <a:noFill/>
            <a:miter lim="800000"/>
            <a:headEnd/>
            <a:tailEnd/>
          </a:ln>
        </p:spPr>
        <p:txBody>
          <a:bodyPr>
            <a:prstTxWarp prst="textNoShape">
              <a:avLst/>
            </a:prstTxWarp>
          </a:bodyPr>
          <a:lstStyle/>
          <a:p>
            <a:pPr marL="230188" indent="-230188" eaLnBrk="0" hangingPunct="0">
              <a:lnSpc>
                <a:spcPct val="80000"/>
              </a:lnSpc>
              <a:spcBef>
                <a:spcPct val="20000"/>
              </a:spcBef>
              <a:buClr>
                <a:srgbClr val="CC3300"/>
              </a:buClr>
              <a:buSzPct val="50000"/>
              <a:buFont typeface="Monotype Sorts" pitchFamily="-101" charset="2"/>
              <a:buChar char="l"/>
            </a:pPr>
            <a:endParaRPr lang="en-US" sz="700" u="sng" dirty="0">
              <a:solidFill>
                <a:srgbClr val="FF0000"/>
              </a:solidFill>
              <a:latin typeface="Arial" pitchFamily="-101" charset="0"/>
            </a:endParaRPr>
          </a:p>
          <a:p>
            <a:pPr marL="230188" indent="-230188" eaLnBrk="0" hangingPunct="0">
              <a:lnSpc>
                <a:spcPct val="80000"/>
              </a:lnSpc>
              <a:spcBef>
                <a:spcPct val="20000"/>
              </a:spcBef>
              <a:spcAft>
                <a:spcPct val="40000"/>
              </a:spcAft>
              <a:buClr>
                <a:srgbClr val="CC3300"/>
              </a:buClr>
              <a:buSzPct val="50000"/>
              <a:buFont typeface="Arial" pitchFamily="-101" charset="0"/>
              <a:buChar char="•"/>
            </a:pPr>
            <a:r>
              <a:rPr lang="en-US" sz="1800" b="1" dirty="0">
                <a:solidFill>
                  <a:srgbClr val="000099"/>
                </a:solidFill>
                <a:latin typeface="Arial" pitchFamily="-101" charset="0"/>
              </a:rPr>
              <a:t>All IEEE-SA standards meetings shall be conducted in compliance with all applicable laws, including antitrust and competition laws. </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the interpretation, validity, or essentiality of patents/patent claims. </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specific license rates, terms, or conditions.</a:t>
            </a:r>
          </a:p>
          <a:p>
            <a:pPr marL="1143000" lvl="2" indent="-228600" eaLnBrk="0" hangingPunct="0">
              <a:lnSpc>
                <a:spcPct val="80000"/>
              </a:lnSpc>
              <a:spcBef>
                <a:spcPct val="20000"/>
              </a:spcBef>
              <a:spcAft>
                <a:spcPct val="40000"/>
              </a:spcAft>
              <a:buClr>
                <a:srgbClr val="CC3300"/>
              </a:buClr>
              <a:buSzPct val="50000"/>
              <a:buFont typeface="Arial" pitchFamily="-101" charset="0"/>
              <a:buChar char="•"/>
            </a:pPr>
            <a:r>
              <a:rPr lang="en-US" sz="1400" dirty="0">
                <a:solidFill>
                  <a:srgbClr val="000099"/>
                </a:solidFill>
                <a:latin typeface="Arial" pitchFamily="-101" charset="0"/>
              </a:rPr>
              <a:t>Relative costs, including licensing costs of essential patent claims, of different technical approaches may be discussed in standards development meetings. </a:t>
            </a:r>
          </a:p>
          <a:p>
            <a:pPr marL="1600200" lvl="3" indent="-228600" eaLnBrk="0" hangingPunct="0">
              <a:lnSpc>
                <a:spcPct val="80000"/>
              </a:lnSpc>
              <a:spcBef>
                <a:spcPct val="20000"/>
              </a:spcBef>
              <a:spcAft>
                <a:spcPct val="40000"/>
              </a:spcAft>
              <a:buClr>
                <a:srgbClr val="CC3300"/>
              </a:buClr>
              <a:buSzPct val="50000"/>
              <a:buFont typeface="Arial" pitchFamily="-101" charset="0"/>
              <a:buChar char="•"/>
            </a:pPr>
            <a:r>
              <a:rPr lang="en-GB" sz="1400" dirty="0">
                <a:solidFill>
                  <a:srgbClr val="000099"/>
                </a:solidFill>
                <a:latin typeface="Arial" pitchFamily="-101" charset="0"/>
              </a:rPr>
              <a:t>Technical considerations remain primary focus</a:t>
            </a:r>
            <a:endParaRPr lang="en-US" sz="1400" dirty="0">
              <a:solidFill>
                <a:srgbClr val="000099"/>
              </a:solidFill>
              <a:latin typeface="Arial" pitchFamily="-101" charset="0"/>
            </a:endParaRP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or engage in the fixing of product prices, allocation of customers, or division of sales markets.</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the status or substance of ongoing or threatened litigation.</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be silent if inappropriate topics are discussed … do formally object.</a:t>
            </a:r>
          </a:p>
          <a:p>
            <a:pPr marL="230188" indent="-230188" algn="ctr" eaLnBrk="0" hangingPunct="0">
              <a:lnSpc>
                <a:spcPct val="80000"/>
              </a:lnSpc>
              <a:spcBef>
                <a:spcPct val="20000"/>
              </a:spcBef>
              <a:buClr>
                <a:srgbClr val="CC3300"/>
              </a:buClr>
              <a:buSzPct val="50000"/>
              <a:buFont typeface="Monotype Sorts" pitchFamily="-101" charset="2"/>
              <a:buNone/>
            </a:pPr>
            <a:r>
              <a:rPr lang="en-US" sz="1000" b="1" dirty="0">
                <a:solidFill>
                  <a:srgbClr val="000099"/>
                </a:solidFill>
                <a:latin typeface="Arial" pitchFamily="-101" charset="0"/>
              </a:rPr>
              <a:t>---------------------------------------------------------------   </a:t>
            </a:r>
            <a:endParaRPr lang="en-US" sz="1200" b="1" dirty="0">
              <a:solidFill>
                <a:srgbClr val="000099"/>
              </a:solidFill>
              <a:latin typeface="Arial" pitchFamily="-101" charset="0"/>
            </a:endParaRPr>
          </a:p>
          <a:p>
            <a:pPr marL="230188" indent="-230188" algn="ctr" eaLnBrk="0" hangingPunct="0">
              <a:lnSpc>
                <a:spcPct val="80000"/>
              </a:lnSpc>
              <a:spcBef>
                <a:spcPct val="20000"/>
              </a:spcBef>
              <a:buClr>
                <a:srgbClr val="CC3300"/>
              </a:buClr>
              <a:buSzPct val="50000"/>
              <a:buFont typeface="Monotype Sorts" pitchFamily="-101" charset="2"/>
              <a:buNone/>
            </a:pPr>
            <a:r>
              <a:rPr lang="en-US" sz="1200" b="1" dirty="0">
                <a:solidFill>
                  <a:srgbClr val="000099"/>
                </a:solidFill>
                <a:latin typeface="Arial" pitchFamily="-101" charset="0"/>
              </a:rPr>
              <a:t>See </a:t>
            </a:r>
            <a:r>
              <a:rPr lang="en-US" sz="1200" b="1" i="1" dirty="0">
                <a:solidFill>
                  <a:srgbClr val="000099"/>
                </a:solidFill>
                <a:latin typeface="Arial" pitchFamily="-101" charset="0"/>
              </a:rPr>
              <a:t>IEEE-SA Standards Board Operations Manual</a:t>
            </a:r>
            <a:r>
              <a:rPr lang="en-US" sz="1200" b="1" dirty="0">
                <a:solidFill>
                  <a:srgbClr val="000099"/>
                </a:solidFill>
                <a:latin typeface="Arial" pitchFamily="-101" charset="0"/>
              </a:rPr>
              <a:t>, clause 5.3.10 and </a:t>
            </a:r>
            <a:r>
              <a:rPr lang="en-GB" sz="1200" b="1" dirty="0">
                <a:solidFill>
                  <a:srgbClr val="000099"/>
                </a:solidFill>
                <a:latin typeface="Arial" pitchFamily="-101" charset="0"/>
              </a:rPr>
              <a:t>“Promoting Competition and Innovation: What You Need to Know about the IEEE Standards Association's Antitrust and Competition Policy”</a:t>
            </a:r>
            <a:r>
              <a:rPr lang="en-US" sz="1200" b="1" dirty="0">
                <a:solidFill>
                  <a:srgbClr val="000099"/>
                </a:solidFill>
                <a:latin typeface="Arial" pitchFamily="-101" charset="0"/>
              </a:rPr>
              <a:t> for more details.</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2015</a:t>
            </a:r>
            <a:endParaRPr lang="en-US" altLang="ja-JP" dirty="0" smtClean="0">
              <a:latin typeface="Times New Roman" pitchFamily="-84" charset="0"/>
            </a:endParaRP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2F5A7B3D-1827-CB4F-B70B-BC122C1560E6}"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685800" y="1752600"/>
            <a:ext cx="7848600" cy="1066800"/>
          </a:xfrm>
          <a:noFill/>
        </p:spPr>
        <p:txBody>
          <a:bodyPr/>
          <a:lstStyle/>
          <a:p>
            <a:pPr algn="ctr">
              <a:buFontTx/>
              <a:buNone/>
            </a:pPr>
            <a:r>
              <a:rPr lang="en-US" altLang="ja-JP" dirty="0" smtClean="0">
                <a:ea typeface="ＭＳ Ｐゴシック" pitchFamily="-84" charset="-128"/>
                <a:cs typeface="ＭＳ Ｐゴシック" pitchFamily="-84" charset="-128"/>
              </a:rPr>
              <a:t>Agenda for Fast Initial Link Setup Task Group for</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May 2015 , Vancouver</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391400" cy="1066800"/>
          </a:xfrm>
        </p:spPr>
        <p:txBody>
          <a:bodyPr>
            <a:normAutofit fontScale="90000"/>
          </a:bodyPr>
          <a:lstStyle/>
          <a:p>
            <a:pPr>
              <a:defRPr/>
            </a:pPr>
            <a:r>
              <a:rPr lang="en-US" altLang="ja-JP" dirty="0" smtClean="0"/>
              <a:t>Approve </a:t>
            </a:r>
            <a:r>
              <a:rPr lang="en-US" altLang="ja-JP" dirty="0" err="1" smtClean="0"/>
              <a:t>TGai</a:t>
            </a:r>
            <a:r>
              <a:rPr lang="en-US" altLang="ja-JP" dirty="0" smtClean="0"/>
              <a:t> meeting minutes of </a:t>
            </a:r>
            <a:br>
              <a:rPr lang="en-US" altLang="ja-JP" dirty="0" smtClean="0"/>
            </a:br>
            <a:r>
              <a:rPr lang="en-US" altLang="ja-JP" dirty="0" smtClean="0"/>
              <a:t>Berlin</a:t>
            </a:r>
          </a:p>
        </p:txBody>
      </p:sp>
      <p:sp>
        <p:nvSpPr>
          <p:cNvPr id="57347" name="コンテンツ プレースホルダ 2"/>
          <p:cNvSpPr>
            <a:spLocks noGrp="1"/>
          </p:cNvSpPr>
          <p:nvPr>
            <p:ph idx="1"/>
          </p:nvPr>
        </p:nvSpPr>
        <p:spPr/>
        <p:txBody>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GB"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Meeting Minutes for the IEEE 802.11 Berlin meeting</a:t>
            </a:r>
            <a:r>
              <a:rPr lang="en-GB" altLang="ja-JP" dirty="0" smtClean="0">
                <a:ea typeface="ＭＳ Ｐゴシック" pitchFamily="-84" charset="-128"/>
                <a:cs typeface="ＭＳ Ｐゴシック" pitchFamily="-84" charset="-128"/>
              </a:rPr>
              <a:t>:</a:t>
            </a:r>
          </a:p>
          <a:p>
            <a:pPr lvl="1"/>
            <a:r>
              <a:rPr lang="en-US" altLang="ja-JP" dirty="0" smtClean="0"/>
              <a:t>15-11/0487r0</a:t>
            </a:r>
            <a:r>
              <a:rPr lang="ja-JP" altLang="en-US" dirty="0" smtClean="0"/>
              <a:t> </a:t>
            </a:r>
            <a:r>
              <a:rPr lang="en-US" altLang="ja-JP" dirty="0" smtClean="0"/>
              <a:t>March 2015 Berlin Session Minutes </a:t>
            </a:r>
          </a:p>
          <a:p>
            <a:pPr lvl="1"/>
            <a:r>
              <a:rPr lang="en-US" altLang="ja-JP" dirty="0" smtClean="0">
                <a:ea typeface="ＭＳ Ｐゴシック" pitchFamily="-84" charset="-128"/>
                <a:cs typeface="ＭＳ Ｐゴシック" pitchFamily="-84" charset="-128"/>
              </a:rPr>
              <a:t>https://mentor.ieee.org/802.11/dcn/15/11-15-0487-00-00ai-march-2015-berlin-session-minutes.doc</a:t>
            </a:r>
            <a:endParaRPr lang="en-GB" altLang="ja-JP" dirty="0" smtClean="0">
              <a:ea typeface="ＭＳ Ｐゴシック" pitchFamily="-84" charset="-128"/>
              <a:cs typeface="ＭＳ Ｐゴシック" pitchFamily="-84" charset="-128"/>
            </a:endParaRPr>
          </a:p>
          <a:p>
            <a:r>
              <a:rPr lang="en-US" altLang="ja-JP" dirty="0" smtClean="0"/>
              <a:t>Moved: Hitoshi Morioka	</a:t>
            </a:r>
          </a:p>
          <a:p>
            <a:pPr>
              <a:defRPr/>
            </a:pPr>
            <a:r>
              <a:rPr lang="en-US" altLang="ja-JP" dirty="0" err="1" smtClean="0"/>
              <a:t>Seconded:MarcEmmelmann</a:t>
            </a:r>
            <a:endParaRPr lang="en-US" altLang="ja-JP" dirty="0" smtClean="0"/>
          </a:p>
          <a:p>
            <a:r>
              <a:rPr lang="en-US" altLang="ja-JP" dirty="0" smtClean="0">
                <a:ea typeface="ＭＳ Ｐゴシック" pitchFamily="-84" charset="-128"/>
                <a:cs typeface="ＭＳ Ｐゴシック" pitchFamily="-84" charset="-128"/>
              </a:rPr>
              <a:t>Approved  by unanimous consent</a:t>
            </a:r>
          </a:p>
          <a:p>
            <a:pPr lvl="1">
              <a:defRPr/>
            </a:pPr>
            <a:endParaRPr lang="en-US" altLang="ja-JP" dirty="0" smtClean="0">
              <a:solidFill>
                <a:srgbClr val="000000"/>
              </a:solidFill>
            </a:endParaRPr>
          </a:p>
          <a:p>
            <a:pPr>
              <a:buFontTx/>
              <a:buNone/>
            </a:pPr>
            <a:endParaRPr lang="en-US" altLang="ja-JP" dirty="0" smtClean="0">
              <a:solidFill>
                <a:srgbClr val="000000"/>
              </a:solidFill>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p:txBody>
      </p:sp>
      <p:sp>
        <p:nvSpPr>
          <p:cNvPr id="57348"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2015</a:t>
            </a:r>
            <a:endParaRPr lang="en-US" altLang="ja-JP" dirty="0" smtClean="0">
              <a:latin typeface="Times New Roman" pitchFamily="-84" charset="0"/>
            </a:endParaRPr>
          </a:p>
        </p:txBody>
      </p:sp>
      <p:sp>
        <p:nvSpPr>
          <p:cNvPr id="57350"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A908CCBA-D47A-874D-822B-11A72D779540}" type="slidenum">
              <a:rPr lang="en-US" altLang="ja-JP" smtClean="0">
                <a:latin typeface="Times New Roman" pitchFamily="-84" charset="0"/>
              </a:rPr>
              <a:pPr/>
              <a:t>20</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タイトル 1"/>
          <p:cNvSpPr>
            <a:spLocks noGrp="1"/>
          </p:cNvSpPr>
          <p:nvPr>
            <p:ph type="title"/>
          </p:nvPr>
        </p:nvSpPr>
        <p:spPr>
          <a:xfrm>
            <a:off x="342900" y="990600"/>
            <a:ext cx="8458200" cy="1066800"/>
          </a:xfrm>
        </p:spPr>
        <p:txBody>
          <a:bodyPr/>
          <a:lstStyle/>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Berlin to Vancouver meeting.</a:t>
            </a:r>
          </a:p>
        </p:txBody>
      </p:sp>
      <p:sp>
        <p:nvSpPr>
          <p:cNvPr id="58371" name="コンテンツ プレースホルダ 2"/>
          <p:cNvSpPr>
            <a:spLocks noGrp="1"/>
          </p:cNvSpPr>
          <p:nvPr>
            <p:ph idx="1"/>
          </p:nvPr>
        </p:nvSpPr>
        <p:spPr>
          <a:xfrm>
            <a:off x="685800" y="2209800"/>
            <a:ext cx="7086600" cy="3581400"/>
          </a:xfrm>
        </p:spPr>
        <p:txBody>
          <a:bodyPr>
            <a:normAutofit fontScale="92500" lnSpcReduction="20000"/>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Berlin to Vancouver meeting.</a:t>
            </a:r>
          </a:p>
          <a:p>
            <a:pPr lvl="1"/>
            <a:r>
              <a:rPr lang="en-US" altLang="ja-JP" dirty="0" smtClean="0"/>
              <a:t>15-11/0489r4</a:t>
            </a:r>
          </a:p>
          <a:p>
            <a:pPr lvl="1"/>
            <a:r>
              <a:rPr lang="en-US" altLang="ja-JP" dirty="0" smtClean="0"/>
              <a:t>https://mentor.ieee.org/802.11/dcn/15/11-15-0489-04-00ai-march-may-teleconference-minutes.doc</a:t>
            </a:r>
            <a:endParaRPr lang="ja-JP" altLang="en-US" dirty="0" smtClean="0"/>
          </a:p>
          <a:p>
            <a:r>
              <a:rPr lang="en-US" altLang="ja-JP" dirty="0" smtClean="0"/>
              <a:t>Status Report of comment </a:t>
            </a:r>
          </a:p>
          <a:p>
            <a:r>
              <a:rPr lang="en-US" altLang="ja-JP" dirty="0" smtClean="0"/>
              <a:t>Moved: Hitoshi Morioka</a:t>
            </a:r>
          </a:p>
          <a:p>
            <a:pPr>
              <a:defRPr/>
            </a:pPr>
            <a:r>
              <a:rPr lang="en-US" altLang="ja-JP" dirty="0" err="1" smtClean="0"/>
              <a:t>Seconded:MarcEmmelmann</a:t>
            </a:r>
            <a:endParaRPr lang="en-US" altLang="ja-JP" dirty="0" smtClean="0"/>
          </a:p>
          <a:p>
            <a:pPr>
              <a:buNone/>
              <a:defRPr/>
            </a:pPr>
            <a:endParaRPr lang="en-US" altLang="ja-JP" dirty="0" smtClean="0"/>
          </a:p>
          <a:p>
            <a:pPr>
              <a:defRPr/>
            </a:pPr>
            <a:r>
              <a:rPr lang="en-US" altLang="ja-JP" dirty="0" smtClean="0">
                <a:ea typeface="ＭＳ Ｐゴシック" pitchFamily="-84" charset="-128"/>
                <a:cs typeface="ＭＳ Ｐゴシック" pitchFamily="-84" charset="-128"/>
              </a:rPr>
              <a:t>Approved  by unanimous consent</a:t>
            </a:r>
          </a:p>
          <a:p>
            <a:pPr lvl="1">
              <a:defRPr/>
            </a:pPr>
            <a:endParaRPr lang="en-US" altLang="ja-JP" dirty="0" smtClean="0">
              <a:ea typeface="ＭＳ Ｐゴシック" pitchFamily="-84" charset="-128"/>
            </a:endParaRPr>
          </a:p>
          <a:p>
            <a:pPr lvl="2">
              <a:buFontTx/>
              <a:buNone/>
            </a:pPr>
            <a:endParaRPr lang="ja-JP" altLang="en-US" dirty="0" smtClean="0">
              <a:ea typeface="ＭＳ Ｐゴシック" pitchFamily="-84" charset="-128"/>
            </a:endParaRPr>
          </a:p>
        </p:txBody>
      </p:sp>
      <p:sp>
        <p:nvSpPr>
          <p:cNvPr id="58372"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2015</a:t>
            </a:r>
            <a:endParaRPr lang="en-US" altLang="ja-JP" dirty="0" smtClean="0">
              <a:latin typeface="Times New Roman" pitchFamily="-84" charset="0"/>
            </a:endParaRPr>
          </a:p>
        </p:txBody>
      </p:sp>
      <p:sp>
        <p:nvSpPr>
          <p:cNvPr id="58374"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E6BE004A-DBF2-8343-8D28-526F81E6B20E}" type="slidenum">
              <a:rPr lang="en-US" altLang="ja-JP" smtClean="0">
                <a:latin typeface="Times New Roman" pitchFamily="-84" charset="0"/>
              </a:rPr>
              <a:pPr/>
              <a:t>21</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685800" y="685800"/>
            <a:ext cx="7772400" cy="762000"/>
          </a:xfrm>
        </p:spPr>
        <p:txBody>
          <a:bodyPr lIns="91440" tIns="45720" rIns="91440" bIns="45720"/>
          <a:lstStyle/>
          <a:p>
            <a:r>
              <a:rPr lang="en-US" altLang="ja-JP" sz="2900" dirty="0" smtClean="0">
                <a:ea typeface="ＭＳ Ｐゴシック" pitchFamily="-84" charset="-128"/>
                <a:cs typeface="ＭＳ Ｐゴシック" pitchFamily="-84" charset="-128"/>
              </a:rPr>
              <a:t>Plan for July</a:t>
            </a:r>
            <a:endParaRPr lang="en-US" altLang="ja-JP" sz="2900" dirty="0">
              <a:ea typeface="ＭＳ Ｐゴシック" pitchFamily="-84" charset="-128"/>
              <a:cs typeface="ＭＳ Ｐゴシック" pitchFamily="-84" charset="-128"/>
            </a:endParaRPr>
          </a:p>
        </p:txBody>
      </p:sp>
      <p:sp>
        <p:nvSpPr>
          <p:cNvPr id="15363" name="Content Placeholder 2"/>
          <p:cNvSpPr>
            <a:spLocks noGrp="1"/>
          </p:cNvSpPr>
          <p:nvPr>
            <p:ph idx="1"/>
          </p:nvPr>
        </p:nvSpPr>
        <p:spPr>
          <a:xfrm>
            <a:off x="304800" y="1600200"/>
            <a:ext cx="8534400" cy="4724400"/>
          </a:xfrm>
        </p:spPr>
        <p:txBody>
          <a:bodyPr lIns="91440" tIns="45720" rIns="91440" bIns="45720"/>
          <a:lstStyle/>
          <a:p>
            <a:r>
              <a:rPr lang="en-US" altLang="ja-JP" dirty="0" smtClean="0">
                <a:ea typeface="ＭＳ Ｐゴシック" pitchFamily="-84" charset="-128"/>
                <a:cs typeface="ＭＳ Ｐゴシック" pitchFamily="-84" charset="-128"/>
              </a:rPr>
              <a:t>Goals for the  Meeting:</a:t>
            </a:r>
          </a:p>
          <a:p>
            <a:pPr lvl="1"/>
            <a:r>
              <a:rPr lang="en-US" altLang="ja-JP" sz="2800" dirty="0" smtClean="0"/>
              <a:t>Approve minutes of past meeting and teleconference</a:t>
            </a:r>
          </a:p>
          <a:p>
            <a:pPr lvl="1"/>
            <a:r>
              <a:rPr lang="en-US" altLang="ja-JP" sz="2800" dirty="0" smtClean="0"/>
              <a:t>Comment resolution of WG </a:t>
            </a:r>
            <a:r>
              <a:rPr lang="en-US" altLang="ja-JP" sz="2800" dirty="0" err="1" smtClean="0"/>
              <a:t>recirc</a:t>
            </a:r>
            <a:r>
              <a:rPr lang="en-US" altLang="ja-JP" sz="2800" dirty="0" smtClean="0"/>
              <a:t> LB</a:t>
            </a:r>
          </a:p>
          <a:p>
            <a:pPr lvl="1"/>
            <a:r>
              <a:rPr lang="en-US" altLang="ja-JP" sz="2800" dirty="0" smtClean="0"/>
              <a:t>Approve to forward the draft to Sponsor Ballots </a:t>
            </a:r>
          </a:p>
          <a:p>
            <a:pPr lvl="1"/>
            <a:r>
              <a:rPr lang="en-US" altLang="ja-JP" sz="2800" dirty="0" smtClean="0"/>
              <a:t>Approve Timeline</a:t>
            </a:r>
          </a:p>
          <a:p>
            <a:pPr lvl="1"/>
            <a:r>
              <a:rPr lang="en-US" altLang="ja-JP" sz="2800" dirty="0" smtClean="0"/>
              <a:t>Approve Teleconference schedule</a:t>
            </a:r>
          </a:p>
          <a:p>
            <a:pPr lvl="1"/>
            <a:r>
              <a:rPr lang="en-US" altLang="ja-JP" sz="2800" dirty="0" smtClean="0"/>
              <a:t>Approve Plan for  Sep</a:t>
            </a:r>
          </a:p>
          <a:p>
            <a:pPr lvl="1"/>
            <a:endParaRPr lang="en-US" altLang="ja-JP" sz="2600" dirty="0" smtClean="0"/>
          </a:p>
        </p:txBody>
      </p:sp>
      <p:sp>
        <p:nvSpPr>
          <p:cNvPr id="15364" name="Date Placeholder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2015</a:t>
            </a:r>
            <a:endParaRPr lang="en-US" altLang="ja-JP" dirty="0">
              <a:latin typeface="Times New Roman" pitchFamily="-84" charset="0"/>
            </a:endParaRPr>
          </a:p>
        </p:txBody>
      </p:sp>
      <p:sp>
        <p:nvSpPr>
          <p:cNvPr id="15366" name="Slide Number Placeholder 3"/>
          <p:cNvSpPr>
            <a:spLocks noGrp="1"/>
          </p:cNvSpPr>
          <p:nvPr>
            <p:ph type="sldNum" sz="quarter" idx="12"/>
          </p:nvPr>
        </p:nvSpPr>
        <p:spPr>
          <a:noFill/>
        </p:spPr>
        <p:txBody>
          <a:bodyPr/>
          <a:lstStyle/>
          <a:p>
            <a:r>
              <a:rPr lang="en-US" altLang="ja-JP">
                <a:latin typeface="Times New Roman" pitchFamily="-84" charset="0"/>
              </a:rPr>
              <a:t>Slide </a:t>
            </a:r>
            <a:fld id="{8D83B171-138C-9B40-B65D-0769730DEDCE}" type="slidenum">
              <a:rPr lang="en-US" altLang="ja-JP">
                <a:latin typeface="Times New Roman" pitchFamily="-84" charset="0"/>
              </a:rPr>
              <a:pPr/>
              <a:t>22</a:t>
            </a:fld>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Time line of </a:t>
            </a:r>
            <a:r>
              <a:rPr lang="en-US" altLang="ja-JP" dirty="0" err="1" smtClean="0">
                <a:ea typeface="ＭＳ Ｐゴシック" pitchFamily="-84" charset="-128"/>
                <a:cs typeface="ＭＳ Ｐゴシック" pitchFamily="-84" charset="-128"/>
              </a:rPr>
              <a:t>TGai</a:t>
            </a:r>
            <a:endParaRPr lang="en-US" altLang="ja-JP" dirty="0" smtClean="0">
              <a:ea typeface="ＭＳ Ｐゴシック" pitchFamily="-84" charset="-128"/>
              <a:cs typeface="ＭＳ Ｐゴシック" pitchFamily="-84" charset="-128"/>
            </a:endParaRPr>
          </a:p>
        </p:txBody>
      </p:sp>
      <p:sp>
        <p:nvSpPr>
          <p:cNvPr id="24579" name="Content Placeholder 2"/>
          <p:cNvSpPr>
            <a:spLocks noGrp="1"/>
          </p:cNvSpPr>
          <p:nvPr>
            <p:ph idx="1"/>
          </p:nvPr>
        </p:nvSpPr>
        <p:spPr>
          <a:xfrm>
            <a:off x="228600" y="1371600"/>
            <a:ext cx="8915400" cy="4724400"/>
          </a:xfrm>
        </p:spPr>
        <p:txBody>
          <a:bodyPr/>
          <a:lstStyle/>
          <a:p>
            <a:endParaRPr lang="en-US" altLang="ja-JP" dirty="0" smtClean="0">
              <a:ea typeface="ＭＳ Ｐゴシック" pitchFamily="-84" charset="-128"/>
              <a:cs typeface="ＭＳ Ｐゴシック" pitchFamily="-84" charset="-128"/>
            </a:endParaRPr>
          </a:p>
          <a:p>
            <a:pPr lvl="1">
              <a:buFontTx/>
              <a:buNone/>
            </a:pPr>
            <a:r>
              <a:rPr lang="en-US" altLang="ja-JP" dirty="0" smtClean="0"/>
              <a:t>PAR Approved, Modified, or Extended 		2010-12-08</a:t>
            </a:r>
          </a:p>
          <a:p>
            <a:pPr lvl="1"/>
            <a:r>
              <a:rPr lang="en-US" altLang="ja-JP" dirty="0" smtClean="0"/>
              <a:t>WG Letter Ballots Initial / </a:t>
            </a:r>
            <a:r>
              <a:rPr lang="en-US" altLang="ja-JP" dirty="0" err="1" smtClean="0"/>
              <a:t>Recirc</a:t>
            </a:r>
            <a:r>
              <a:rPr lang="en-US" altLang="ja-JP" dirty="0" smtClean="0"/>
              <a:t>		Mar14/Sep14/Jan15</a:t>
            </a:r>
          </a:p>
          <a:p>
            <a:pPr lvl="1"/>
            <a:r>
              <a:rPr lang="en-US" altLang="ja-JP" dirty="0" smtClean="0"/>
              <a:t>MEC Done				Nov14		</a:t>
            </a:r>
          </a:p>
          <a:p>
            <a:pPr lvl="1"/>
            <a:r>
              <a:rPr lang="en-US" altLang="ja-JP" dirty="0" smtClean="0"/>
              <a:t>Form Sponsor Ballot Pool / Reform	            	Mar15</a:t>
            </a:r>
          </a:p>
          <a:p>
            <a:pPr lvl="1"/>
            <a:r>
              <a:rPr lang="en-US" altLang="ja-JP" dirty="0" smtClean="0"/>
              <a:t>IEEE-SA Sponsor Ballots Initial / </a:t>
            </a:r>
            <a:r>
              <a:rPr lang="en-US" altLang="ja-JP" dirty="0" err="1" smtClean="0"/>
              <a:t>Recirc</a:t>
            </a:r>
            <a:r>
              <a:rPr lang="en-US" altLang="ja-JP" dirty="0" smtClean="0"/>
              <a:t>         Jul15/ Sep 15		</a:t>
            </a:r>
          </a:p>
          <a:p>
            <a:pPr lvl="1"/>
            <a:r>
              <a:rPr lang="en-US" altLang="ja-JP" dirty="0" smtClean="0"/>
              <a:t>Final 802.11 WG Approval	                             Nov 15</a:t>
            </a:r>
          </a:p>
          <a:p>
            <a:pPr lvl="1"/>
            <a:r>
              <a:rPr lang="en-US" altLang="ja-JP" dirty="0"/>
              <a:t>F</a:t>
            </a:r>
            <a:r>
              <a:rPr lang="en-US" altLang="ja-JP" dirty="0" smtClean="0"/>
              <a:t>inal or Conditional 802 EC Approval           	Nov 15</a:t>
            </a:r>
          </a:p>
          <a:p>
            <a:pPr lvl="1"/>
            <a:r>
              <a:rPr lang="en-US" altLang="ja-JP" dirty="0" err="1" smtClean="0"/>
              <a:t>RevCom</a:t>
            </a:r>
            <a:r>
              <a:rPr lang="en-US" altLang="ja-JP" dirty="0" smtClean="0"/>
              <a:t> &amp; Standards Board Final or</a:t>
            </a:r>
            <a:br>
              <a:rPr lang="en-US" altLang="ja-JP" dirty="0" smtClean="0"/>
            </a:br>
            <a:r>
              <a:rPr lang="en-US" altLang="ja-JP" dirty="0" smtClean="0"/>
              <a:t> Continuous Process Approval 		Mar 16</a:t>
            </a:r>
          </a:p>
          <a:p>
            <a:pPr lvl="1"/>
            <a:r>
              <a:rPr lang="en-US" altLang="ja-JP" dirty="0" smtClean="0"/>
              <a:t>ANSI Approved				N/A</a:t>
            </a:r>
            <a:endParaRPr lang="en-US" altLang="ja-JP" dirty="0" smtClean="0">
              <a:hlinkClick r:id="rId3"/>
            </a:endParaRPr>
          </a:p>
        </p:txBody>
      </p:sp>
      <p:sp>
        <p:nvSpPr>
          <p:cNvPr id="48132" name="Date Placeholder 3"/>
          <p:cNvSpPr>
            <a:spLocks noGrp="1"/>
          </p:cNvSpPr>
          <p:nvPr>
            <p:ph type="dt" sz="quarter" idx="10"/>
          </p:nvPr>
        </p:nvSpPr>
        <p:spPr>
          <a:xfrm>
            <a:off x="696913" y="332601"/>
            <a:ext cx="968076" cy="276999"/>
          </a:xfrm>
        </p:spPr>
        <p:txBody>
          <a:bodyPr/>
          <a:lstStyle/>
          <a:p>
            <a:pPr>
              <a:defRPr/>
            </a:pPr>
            <a:r>
              <a:rPr lang="en-US" altLang="ja-JP" smtClean="0">
                <a:latin typeface="Times New Roman" pitchFamily="-65" charset="0"/>
              </a:rPr>
              <a:t>May 2015</a:t>
            </a:r>
            <a:endParaRPr lang="en-US" altLang="ja-JP" dirty="0">
              <a:latin typeface="Times New Roman" pitchFamily="-65" charset="0"/>
            </a:endParaRPr>
          </a:p>
        </p:txBody>
      </p:sp>
      <p:sp>
        <p:nvSpPr>
          <p:cNvPr id="48134" name="Slide Number Placeholder 4"/>
          <p:cNvSpPr>
            <a:spLocks noGrp="1"/>
          </p:cNvSpPr>
          <p:nvPr>
            <p:ph type="sldNum" sz="quarter" idx="12"/>
          </p:nvPr>
        </p:nvSpPr>
        <p:spPr/>
        <p:txBody>
          <a:bodyPr/>
          <a:lstStyle/>
          <a:p>
            <a:pPr>
              <a:defRPr/>
            </a:pPr>
            <a:r>
              <a:rPr lang="en-US" altLang="ja-JP" smtClean="0">
                <a:latin typeface="Times New Roman" pitchFamily="-65" charset="0"/>
              </a:rPr>
              <a:t>Slide </a:t>
            </a:r>
            <a:fld id="{D8ED85B9-6057-E848-AA14-8586BCE1CDB6}" type="slidenum">
              <a:rPr lang="en-US" altLang="ja-JP" smtClean="0">
                <a:latin typeface="Times New Roman" pitchFamily="-65" charset="0"/>
              </a:rPr>
              <a:pPr>
                <a:defRPr/>
              </a:pPr>
              <a:t>23</a:t>
            </a:fld>
            <a:endParaRPr lang="en-US" altLang="ja-JP" smtClean="0">
              <a:latin typeface="Times New Roman" pitchFamily="-65"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タイトル 1"/>
          <p:cNvSpPr>
            <a:spLocks noGrp="1"/>
          </p:cNvSpPr>
          <p:nvPr>
            <p:ph type="title"/>
          </p:nvPr>
        </p:nvSpPr>
        <p:spPr>
          <a:xfrm>
            <a:off x="685800" y="685800"/>
            <a:ext cx="7772400" cy="381000"/>
          </a:xfrm>
        </p:spPr>
        <p:txBody>
          <a:bodyPr/>
          <a:lstStyle/>
          <a:p>
            <a:r>
              <a:rPr lang="en-US" altLang="ja-JP" dirty="0" smtClean="0">
                <a:ea typeface="ＭＳ Ｐゴシック" pitchFamily="-84" charset="-128"/>
                <a:cs typeface="ＭＳ Ｐゴシック" pitchFamily="-84" charset="-128"/>
              </a:rPr>
              <a:t>Teleconference Schedule </a:t>
            </a:r>
            <a:endParaRPr lang="ja-JP" altLang="en-US" dirty="0" smtClean="0">
              <a:ea typeface="ＭＳ Ｐゴシック" pitchFamily="-84" charset="-128"/>
              <a:cs typeface="ＭＳ Ｐゴシック" pitchFamily="-84" charset="-128"/>
            </a:endParaRPr>
          </a:p>
        </p:txBody>
      </p:sp>
      <p:sp>
        <p:nvSpPr>
          <p:cNvPr id="44035" name="コンテンツ プレースホルダ 2"/>
          <p:cNvSpPr>
            <a:spLocks noGrp="1"/>
          </p:cNvSpPr>
          <p:nvPr>
            <p:ph idx="1"/>
          </p:nvPr>
        </p:nvSpPr>
        <p:spPr>
          <a:xfrm>
            <a:off x="419100" y="1066800"/>
            <a:ext cx="7962900" cy="4343400"/>
          </a:xfrm>
        </p:spPr>
        <p:txBody>
          <a:bodyPr>
            <a:normAutofit/>
          </a:bodyPr>
          <a:lstStyle/>
          <a:p>
            <a:pPr>
              <a:defRPr/>
            </a:pPr>
            <a:r>
              <a:rPr lang="en-GB" altLang="ja-JP" dirty="0" smtClean="0"/>
              <a:t>Motion: </a:t>
            </a:r>
            <a:endParaRPr lang="ja-JP" altLang="en-US" dirty="0" smtClean="0"/>
          </a:p>
          <a:p>
            <a:pPr lvl="1">
              <a:defRPr/>
            </a:pPr>
            <a:r>
              <a:rPr lang="en-GB" altLang="ja-JP" dirty="0" smtClean="0"/>
              <a:t>Approve the following schedule of weekly teleconferences </a:t>
            </a:r>
            <a:r>
              <a:rPr lang="en-US" altLang="ja-JP" dirty="0" smtClean="0"/>
              <a:t>at</a:t>
            </a:r>
          </a:p>
          <a:p>
            <a:pPr lvl="1">
              <a:defRPr/>
            </a:pPr>
            <a:r>
              <a:rPr lang="en-US" altLang="ja-JP" dirty="0" smtClean="0"/>
              <a:t>Tuesday May  26</a:t>
            </a:r>
            <a:r>
              <a:rPr lang="en-US" altLang="ja-JP" baseline="30000" dirty="0" smtClean="0"/>
              <a:t>th</a:t>
            </a:r>
            <a:r>
              <a:rPr lang="en-US" altLang="ja-JP" dirty="0" smtClean="0"/>
              <a:t> </a:t>
            </a:r>
            <a:r>
              <a:rPr lang="en-US" altLang="ja-JP" dirty="0"/>
              <a:t>10:00 </a:t>
            </a:r>
            <a:r>
              <a:rPr lang="en-US" altLang="ja-JP" dirty="0" smtClean="0"/>
              <a:t>ET / duration 1.0 Hour</a:t>
            </a:r>
            <a:endParaRPr lang="ja-JP" altLang="en-US" dirty="0"/>
          </a:p>
          <a:p>
            <a:pPr lvl="1">
              <a:defRPr/>
            </a:pPr>
            <a:r>
              <a:rPr lang="en-US" altLang="ja-JP" dirty="0" smtClean="0"/>
              <a:t>Monday Jun 22</a:t>
            </a:r>
            <a:r>
              <a:rPr lang="en-US" altLang="ja-JP" baseline="30000" dirty="0" smtClean="0"/>
              <a:t>nd</a:t>
            </a:r>
            <a:r>
              <a:rPr lang="en-US" altLang="ja-JP" dirty="0" smtClean="0"/>
              <a:t>, 29</a:t>
            </a:r>
            <a:r>
              <a:rPr lang="en-US" altLang="ja-JP" baseline="30000" dirty="0" smtClean="0"/>
              <a:t>th</a:t>
            </a:r>
            <a:r>
              <a:rPr lang="en-US" altLang="ja-JP" dirty="0" smtClean="0"/>
              <a:t> and  Jul </a:t>
            </a:r>
            <a:r>
              <a:rPr lang="en-US" altLang="ja-JP" dirty="0"/>
              <a:t>6</a:t>
            </a:r>
            <a:r>
              <a:rPr lang="en-US" altLang="ja-JP" baseline="30000" dirty="0" smtClean="0"/>
              <a:t>th</a:t>
            </a:r>
            <a:r>
              <a:rPr lang="en-US" altLang="ja-JP" dirty="0" smtClean="0"/>
              <a:t> 17:00 ET	/ duration 2.0 Hour</a:t>
            </a:r>
          </a:p>
          <a:p>
            <a:pPr lvl="1">
              <a:defRPr/>
            </a:pPr>
            <a:r>
              <a:rPr lang="en-US" altLang="ja-JP" dirty="0" smtClean="0"/>
              <a:t>Using WEB-EX that will be provided by Task Group Chair</a:t>
            </a:r>
          </a:p>
          <a:p>
            <a:pPr lvl="1">
              <a:defRPr/>
            </a:pPr>
            <a:endParaRPr lang="en-US" altLang="ja-JP" dirty="0" smtClean="0"/>
          </a:p>
          <a:p>
            <a:pPr>
              <a:defRPr/>
            </a:pPr>
            <a:r>
              <a:rPr lang="en-US" altLang="ja-JP" dirty="0" smtClean="0"/>
              <a:t>Moved: </a:t>
            </a:r>
            <a:r>
              <a:rPr lang="en-US" altLang="ja-JP" dirty="0" err="1" smtClean="0"/>
              <a:t>Jouni</a:t>
            </a:r>
            <a:endParaRPr lang="en-US" altLang="ja-JP" dirty="0" smtClean="0"/>
          </a:p>
          <a:p>
            <a:pPr>
              <a:defRPr/>
            </a:pPr>
            <a:r>
              <a:rPr lang="en-US" altLang="ja-JP" dirty="0" err="1" smtClean="0"/>
              <a:t>Seconde</a:t>
            </a:r>
            <a:r>
              <a:rPr lang="en-US" altLang="ja-JP" dirty="0" smtClean="0"/>
              <a:t> : Lee Armstrong</a:t>
            </a:r>
          </a:p>
          <a:p>
            <a:pPr>
              <a:defRPr/>
            </a:pPr>
            <a:r>
              <a:rPr lang="en-US" altLang="ja-JP" dirty="0" smtClean="0">
                <a:ea typeface="ＭＳ Ｐゴシック" pitchFamily="-84" charset="-128"/>
                <a:cs typeface="ＭＳ Ｐゴシック" pitchFamily="-84" charset="-128"/>
              </a:rPr>
              <a:t>Approved  by unanimous consent</a:t>
            </a:r>
          </a:p>
          <a:p>
            <a:pPr>
              <a:buNone/>
              <a:defRPr/>
            </a:pPr>
            <a:endParaRPr lang="en-US" altLang="ja-JP" dirty="0" smtClean="0">
              <a:ea typeface="ＭＳ Ｐゴシック" pitchFamily="-84" charset="-128"/>
              <a:cs typeface="ＭＳ Ｐゴシック" pitchFamily="-84" charset="-128"/>
            </a:endParaRPr>
          </a:p>
          <a:p>
            <a:pPr>
              <a:defRPr/>
            </a:pPr>
            <a:endParaRPr lang="en-GB" altLang="ja-JP" dirty="0" smtClean="0"/>
          </a:p>
          <a:p>
            <a:pPr>
              <a:defRPr/>
            </a:pPr>
            <a:endParaRPr lang="en-GB" altLang="ja-JP" dirty="0" smtClean="0"/>
          </a:p>
          <a:p>
            <a:pPr>
              <a:defRPr/>
            </a:pPr>
            <a:endParaRPr lang="ja-JP" altLang="en-US" dirty="0" smtClean="0"/>
          </a:p>
          <a:p>
            <a:pPr>
              <a:buFontTx/>
              <a:buNone/>
              <a:defRPr/>
            </a:pPr>
            <a:endParaRPr lang="ja-JP" altLang="en-US" dirty="0" smtClean="0"/>
          </a:p>
          <a:p>
            <a:pPr>
              <a:buFontTx/>
              <a:buNone/>
              <a:defRPr/>
            </a:pPr>
            <a:endParaRPr lang="en-GB" altLang="ja-JP" dirty="0" smtClean="0"/>
          </a:p>
        </p:txBody>
      </p:sp>
      <p:sp>
        <p:nvSpPr>
          <p:cNvPr id="59396"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2015</a:t>
            </a:r>
            <a:endParaRPr lang="en-US" altLang="ja-JP" dirty="0" smtClean="0">
              <a:latin typeface="Times New Roman" pitchFamily="-84" charset="0"/>
            </a:endParaRPr>
          </a:p>
        </p:txBody>
      </p:sp>
      <p:sp>
        <p:nvSpPr>
          <p:cNvPr id="59398"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FE68A093-32F7-6643-97B0-2E666CBD850E}" type="slidenum">
              <a:rPr lang="en-US" altLang="ja-JP" smtClean="0">
                <a:latin typeface="Times New Roman" pitchFamily="-84" charset="0"/>
              </a:rPr>
              <a:pPr/>
              <a:t>24</a:t>
            </a:fld>
            <a:endParaRPr lang="en-US" altLang="ja-JP" smtClean="0">
              <a:latin typeface="Times New Roman" pitchFamily="-84" charset="0"/>
            </a:endParaRPr>
          </a:p>
        </p:txBody>
      </p:sp>
      <p:pic>
        <p:nvPicPr>
          <p:cNvPr id="2" name="図 1" descr="スクリーンショット 2015-05-14 8.34.44.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10200" y="2957513"/>
            <a:ext cx="3911600" cy="3517900"/>
          </a:xfrm>
          <a:prstGeom prst="rect">
            <a:avLst/>
          </a:prstGeom>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GB" dirty="0" smtClean="0"/>
              <a:t>Motion to go to the </a:t>
            </a:r>
            <a:r>
              <a:rPr lang="en-GB" dirty="0" err="1" smtClean="0"/>
              <a:t>recirc</a:t>
            </a:r>
            <a:r>
              <a:rPr lang="en-GB" dirty="0" smtClean="0"/>
              <a:t> WG LB</a:t>
            </a:r>
            <a:endParaRPr lang="ja-JP" altLang="en-US" dirty="0"/>
          </a:p>
        </p:txBody>
      </p:sp>
      <p:sp>
        <p:nvSpPr>
          <p:cNvPr id="3" name="コンテンツ プレースホルダ 2"/>
          <p:cNvSpPr>
            <a:spLocks noGrp="1"/>
          </p:cNvSpPr>
          <p:nvPr>
            <p:ph idx="1"/>
          </p:nvPr>
        </p:nvSpPr>
        <p:spPr>
          <a:xfrm>
            <a:off x="685800" y="1752600"/>
            <a:ext cx="7772400" cy="4343400"/>
          </a:xfrm>
        </p:spPr>
        <p:txBody>
          <a:bodyPr/>
          <a:lstStyle/>
          <a:p>
            <a:r>
              <a:rPr lang="en-US" altLang="ja-JP" dirty="0" smtClean="0"/>
              <a:t>Having approved comment resolutions for all of the comments received during Working Group Letter Ballot 209 on </a:t>
            </a:r>
            <a:r>
              <a:rPr lang="en-US" altLang="ja-JP" dirty="0" err="1" smtClean="0"/>
              <a:t>TGai</a:t>
            </a:r>
            <a:r>
              <a:rPr lang="en-US" altLang="ja-JP" dirty="0" smtClean="0"/>
              <a:t> D4.0 as contained in document 11-15/0281r20, </a:t>
            </a:r>
          </a:p>
          <a:p>
            <a:pPr lvl="1"/>
            <a:r>
              <a:rPr lang="en-US" altLang="ja-JP" dirty="0" smtClean="0"/>
              <a:t> Instruct the editor to incorporate the resolutions with the D4.0 and create D5.0.</a:t>
            </a:r>
          </a:p>
          <a:p>
            <a:pPr lvl="1"/>
            <a:r>
              <a:rPr lang="en-US" altLang="ja-JP" dirty="0" smtClean="0"/>
              <a:t>Approve a 15 day Working Group Recirculation Ballot asking the question “Should </a:t>
            </a:r>
            <a:r>
              <a:rPr lang="en-US" altLang="ja-JP" dirty="0" err="1" smtClean="0"/>
              <a:t>TGai</a:t>
            </a:r>
            <a:r>
              <a:rPr lang="en-US" altLang="ja-JP" dirty="0" smtClean="0"/>
              <a:t> D5.0 be forwarded to Sponsor Ballot?”.</a:t>
            </a:r>
          </a:p>
          <a:p>
            <a:r>
              <a:rPr lang="en-US" altLang="ja-JP" dirty="0" smtClean="0"/>
              <a:t>Moved: Marc </a:t>
            </a:r>
            <a:r>
              <a:rPr lang="en-US" altLang="ja-JP" dirty="0" err="1" smtClean="0"/>
              <a:t>Emmelmann</a:t>
            </a:r>
            <a:endParaRPr lang="en-US" altLang="ja-JP" dirty="0" smtClean="0"/>
          </a:p>
          <a:p>
            <a:r>
              <a:rPr lang="en-US" altLang="ja-JP" dirty="0" smtClean="0"/>
              <a:t>Seconded: Lee Armstrong</a:t>
            </a:r>
          </a:p>
          <a:p>
            <a:r>
              <a:rPr lang="en-US" altLang="ja-JP" dirty="0" smtClean="0"/>
              <a:t>Result (20/0/0)</a:t>
            </a:r>
          </a:p>
          <a:p>
            <a:endParaRPr lang="ja-JP" altLang="en-US" dirty="0"/>
          </a:p>
        </p:txBody>
      </p:sp>
      <p:sp>
        <p:nvSpPr>
          <p:cNvPr id="4" name="日付プレースホルダ 3"/>
          <p:cNvSpPr>
            <a:spLocks noGrp="1"/>
          </p:cNvSpPr>
          <p:nvPr>
            <p:ph type="dt" sz="half" idx="10"/>
          </p:nvPr>
        </p:nvSpPr>
        <p:spPr>
          <a:xfrm>
            <a:off x="696913" y="332601"/>
            <a:ext cx="910506" cy="276999"/>
          </a:xfrm>
        </p:spPr>
        <p:txBody>
          <a:bodyPr/>
          <a:lstStyle/>
          <a:p>
            <a:pPr>
              <a:defRPr/>
            </a:pPr>
            <a:r>
              <a:rPr lang="en-US" dirty="0" smtClean="0"/>
              <a:t>May2015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(KDTI)</a:t>
            </a:r>
            <a:endParaRPr lang="en-US"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A5EA9570-58F0-F54E-929D-9A3B14FC28FD}" type="slidenum">
              <a:rPr lang="en-US" altLang="ja-JP" smtClean="0"/>
              <a:pPr>
                <a:defRPr/>
              </a:pPr>
              <a:t>25</a:t>
            </a:fld>
            <a:endParaRPr lang="en-US" altLang="ja-JP"/>
          </a:p>
        </p:txBody>
      </p:sp>
    </p:spTree>
    <p:extLst>
      <p:ext uri="{BB962C8B-B14F-4D97-AF65-F5344CB8AC3E}">
        <p14:creationId xmlns:p14="http://schemas.microsoft.com/office/powerpoint/2010/main" val="2624589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2015</a:t>
            </a:r>
            <a:endParaRPr lang="en-US" altLang="ja-JP" dirty="0" smtClean="0">
              <a:latin typeface="Times New Roman" pitchFamily="-84" charset="0"/>
            </a:endParaRP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DE2B8ABC-FCD5-F649-8D33-CFBCF890B753}"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B015248D-C552-F34C-9F01-9F5CDF1A9B99}"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dirty="0">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667000"/>
            <a:ext cx="8458200" cy="1676400"/>
          </a:xfrm>
        </p:spPr>
        <p:txBody>
          <a:bodyPr/>
          <a:lstStyle/>
          <a:p>
            <a:r>
              <a:rPr lang="en-US" altLang="ja-JP" sz="3200" dirty="0">
                <a:ea typeface="ＭＳ Ｐゴシック" pitchFamily="-84" charset="-128"/>
                <a:cs typeface="ＭＳ Ｐゴシック" pitchFamily="-84" charset="-128"/>
              </a:rPr>
              <a:t>Please announce your affiliation when you first address the group during a meeting slot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2015</a:t>
            </a:r>
            <a:endParaRPr lang="en-US" altLang="ja-JP" dirty="0" smtClean="0">
              <a:latin typeface="Times New Roman" pitchFamily="-84" charset="0"/>
            </a:endParaRPr>
          </a:p>
        </p:txBody>
      </p:sp>
      <p:sp>
        <p:nvSpPr>
          <p:cNvPr id="20484"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8108F0E7-41C9-924A-899D-A99626E210E7}" type="slidenum">
              <a:rPr lang="en-US" altLang="ja-JP">
                <a:latin typeface="Times New Roman" pitchFamily="-84" charset="0"/>
              </a:rPr>
              <a:pPr/>
              <a:t>4</a:t>
            </a:fld>
            <a:endParaRPr lang="en-US" altLang="ja-JP">
              <a:latin typeface="Times New Roman" pitchFamily="-84" charset="0"/>
            </a:endParaRPr>
          </a:p>
        </p:txBody>
      </p:sp>
      <p:sp>
        <p:nvSpPr>
          <p:cNvPr id="20485"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D02F1208-F1CC-5647-B8C9-44C59DBA32CD}" type="slidenum">
              <a:rPr lang="en-US" altLang="ja-JP"/>
              <a:pPr algn="ctr"/>
              <a:t>4</a:t>
            </a:fld>
            <a:endParaRPr lang="en-US" altLang="ja-JP"/>
          </a:p>
        </p:txBody>
      </p:sp>
      <p:sp>
        <p:nvSpPr>
          <p:cNvPr id="20486"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Attendance</a:t>
            </a:r>
          </a:p>
        </p:txBody>
      </p:sp>
      <p:sp>
        <p:nvSpPr>
          <p:cNvPr id="20487" name="Rectangle 3"/>
          <p:cNvSpPr>
            <a:spLocks noGrp="1" noChangeArrowheads="1"/>
          </p:cNvSpPr>
          <p:nvPr>
            <p:ph type="body" idx="4294967295"/>
          </p:nvPr>
        </p:nvSpPr>
        <p:spPr>
          <a:xfrm>
            <a:off x="381000" y="1600200"/>
            <a:ext cx="8077200" cy="4495800"/>
          </a:xfrm>
        </p:spPr>
        <p:txBody>
          <a:bodyPr/>
          <a:lstStyle/>
          <a:p>
            <a:pPr marL="457200" indent="-457200"/>
            <a:r>
              <a:rPr lang="en-US" altLang="ja-JP">
                <a:ea typeface="ＭＳ Ｐゴシック" pitchFamily="-84" charset="-128"/>
                <a:cs typeface="ＭＳ Ｐゴシック" pitchFamily="-84" charset="-128"/>
                <a:hlinkClick r:id="rId2"/>
              </a:rPr>
              <a:t>https://murphy.events.ieee.org/imat/attendance/index</a:t>
            </a:r>
            <a:endParaRPr lang="en-US" altLang="ja-JP">
              <a:ea typeface="ＭＳ Ｐゴシック" pitchFamily="-84" charset="-128"/>
              <a:cs typeface="ＭＳ Ｐゴシック" pitchFamily="-84" charset="-128"/>
            </a:endParaRPr>
          </a:p>
          <a:p>
            <a:pPr marL="457200" indent="-457200"/>
            <a:endParaRPr lang="en-US" altLang="ja-JP" sz="3600">
              <a:ea typeface="ＭＳ Ｐゴシック" pitchFamily="-84" charset="-128"/>
              <a:cs typeface="ＭＳ Ｐゴシック" pitchFamily="-84" charset="-128"/>
            </a:endParaRPr>
          </a:p>
          <a:p>
            <a:pPr marL="457200" indent="-457200">
              <a:buFontTx/>
              <a:buAutoNum type="arabicPeriod"/>
            </a:pPr>
            <a:r>
              <a:rPr lang="en-US" altLang="ja-JP" sz="3600">
                <a:ea typeface="ＭＳ Ｐゴシック" pitchFamily="-84" charset="-128"/>
                <a:cs typeface="ＭＳ Ｐゴシック" pitchFamily="-84" charset="-128"/>
              </a:rPr>
              <a:t>Register</a:t>
            </a:r>
          </a:p>
          <a:p>
            <a:pPr marL="457200" indent="-457200">
              <a:buFontTx/>
              <a:buAutoNum type="arabicPeriod"/>
            </a:pPr>
            <a:r>
              <a:rPr lang="en-US" altLang="ja-JP" sz="3600">
                <a:ea typeface="ＭＳ Ｐゴシック" pitchFamily="-84" charset="-128"/>
                <a:cs typeface="ＭＳ Ｐゴシック" pitchFamily="-84" charset="-128"/>
              </a:rPr>
              <a:t>Indicate </a:t>
            </a:r>
            <a:r>
              <a:rPr lang="en-US" altLang="ja-JP" sz="3600" smtClean="0">
                <a:ea typeface="ＭＳ Ｐゴシック" pitchFamily="-84" charset="-128"/>
                <a:cs typeface="ＭＳ Ｐゴシック" pitchFamily="-84" charset="-128"/>
              </a:rPr>
              <a:t>attendance</a:t>
            </a:r>
            <a:endParaRPr lang="en-US" altLang="ja-JP" sz="360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2015</a:t>
            </a:r>
            <a:endParaRPr lang="en-US" altLang="ja-JP" dirty="0" smtClean="0">
              <a:latin typeface="Times New Roman" pitchFamily="-84" charset="0"/>
            </a:endParaRPr>
          </a:p>
        </p:txBody>
      </p:sp>
      <p:sp>
        <p:nvSpPr>
          <p:cNvPr id="21508"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58605D9A-D260-0847-8B03-1A35285F2EE8}" type="slidenum">
              <a:rPr lang="en-US" altLang="ja-JP">
                <a:latin typeface="Times New Roman" pitchFamily="-84" charset="0"/>
              </a:rPr>
              <a:pPr/>
              <a:t>5</a:t>
            </a:fld>
            <a:endParaRPr lang="en-US" altLang="ja-JP">
              <a:latin typeface="Times New Roman" pitchFamily="-84" charset="0"/>
            </a:endParaRPr>
          </a:p>
        </p:txBody>
      </p:sp>
      <p:sp>
        <p:nvSpPr>
          <p:cNvPr id="21509"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C135EDA6-BA42-C744-B61A-50B00165168A}" type="slidenum">
              <a:rPr lang="en-US" altLang="ja-JP"/>
              <a:pPr algn="ctr"/>
              <a:t>5</a:t>
            </a:fld>
            <a:endParaRPr lang="en-US" altLang="ja-JP"/>
          </a:p>
        </p:txBody>
      </p:sp>
      <p:sp>
        <p:nvSpPr>
          <p:cNvPr id="21510" name="Rectangle 2"/>
          <p:cNvSpPr>
            <a:spLocks noGrp="1" noChangeArrowheads="1"/>
          </p:cNvSpPr>
          <p:nvPr>
            <p:ph type="title" idx="4294967295"/>
          </p:nvPr>
        </p:nvSpPr>
        <p:spPr>
          <a:xfrm>
            <a:off x="685800" y="685800"/>
            <a:ext cx="7772400" cy="762000"/>
          </a:xfrm>
        </p:spPr>
        <p:txBody>
          <a:bodyPr/>
          <a:lstStyle/>
          <a:p>
            <a:r>
              <a:rPr lang="en-US" altLang="ja-JP">
                <a:ea typeface="ＭＳ Ｐゴシック" pitchFamily="-84" charset="-128"/>
                <a:cs typeface="ＭＳ Ｐゴシック" pitchFamily="-84" charset="-128"/>
              </a:rPr>
              <a:t>Attendance, Voting &amp; Document Status</a:t>
            </a:r>
          </a:p>
        </p:txBody>
      </p:sp>
      <p:sp>
        <p:nvSpPr>
          <p:cNvPr id="21511" name="Rectangle 3"/>
          <p:cNvSpPr>
            <a:spLocks noGrp="1" noChangeArrowheads="1"/>
          </p:cNvSpPr>
          <p:nvPr>
            <p:ph type="body" idx="4294967295"/>
          </p:nvPr>
        </p:nvSpPr>
        <p:spPr>
          <a:xfrm>
            <a:off x="304800" y="1371600"/>
            <a:ext cx="8686800" cy="4724400"/>
          </a:xfrm>
        </p:spPr>
        <p:txBody>
          <a:bodyPr/>
          <a:lstStyle/>
          <a:p>
            <a:r>
              <a:rPr lang="en-US" altLang="ja-JP">
                <a:ea typeface="ＭＳ Ｐゴシック" pitchFamily="-84" charset="-128"/>
                <a:cs typeface="ＭＳ Ｐゴシック" pitchFamily="-84" charset="-128"/>
              </a:rPr>
              <a:t>Make sure your badges are correct </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If you plan to make a submission be sure it does not contain company logos or advertising</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Questions on Voting status, Ballot pool, Access to Reflector, Documentation,  member’s area</a:t>
            </a:r>
          </a:p>
          <a:p>
            <a:pPr lvl="1"/>
            <a:r>
              <a:rPr lang="en-US" altLang="ja-JP" sz="2400"/>
              <a:t>see Adrian Stephens –  adrian.p.stephens@intel.com</a:t>
            </a:r>
            <a:r>
              <a:rPr lang="en-US" altLang="ja-JP"/>
              <a:t> </a:t>
            </a:r>
          </a:p>
          <a:p>
            <a:pPr lvl="1"/>
            <a:endParaRPr lang="en-US" altLang="ja-JP"/>
          </a:p>
          <a:p>
            <a:r>
              <a:rPr lang="en-US" altLang="ja-JP">
                <a:ea typeface="ＭＳ Ｐゴシック" pitchFamily="-84" charset="-128"/>
                <a:cs typeface="ＭＳ Ｐゴシック" pitchFamily="-84" charset="-128"/>
              </a:rPr>
              <a:t>Cell Phones Silent or Off</a:t>
            </a:r>
          </a:p>
          <a:p>
            <a:pPr lvl="1"/>
            <a:endParaRPr lang="ja-JP" altLang="en-US">
              <a:ea typeface="ＭＳ Ｐゴシック" pitchFamily="-84"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0" y="685800"/>
            <a:ext cx="9144000" cy="1066800"/>
          </a:xfrm>
        </p:spPr>
        <p:txBody>
          <a:bodyPr lIns="91440" tIns="45720" rIns="91440" bIns="45720"/>
          <a:lstStyle/>
          <a:p>
            <a:r>
              <a:rPr lang="en-US" altLang="ja-JP" sz="2900" dirty="0">
                <a:ea typeface="ＭＳ Ｐゴシック" pitchFamily="-65" charset="-128"/>
                <a:cs typeface="ＭＳ Ｐゴシック" pitchFamily="-65" charset="-128"/>
              </a:rPr>
              <a:t>IEEE 802.11 FILS </a:t>
            </a:r>
            <a:r>
              <a:rPr lang="en-US" altLang="ja-JP" sz="2900" dirty="0" err="1">
                <a:ea typeface="ＭＳ Ｐゴシック" pitchFamily="-65" charset="-128"/>
                <a:cs typeface="ＭＳ Ｐゴシック" pitchFamily="-65" charset="-128"/>
              </a:rPr>
              <a:t>TGai</a:t>
            </a:r>
            <a:r>
              <a:rPr lang="en-US" altLang="ja-JP" sz="2900" dirty="0">
                <a:ea typeface="ＭＳ Ｐゴシック" pitchFamily="-65" charset="-128"/>
                <a:cs typeface="ＭＳ Ｐゴシック" pitchFamily="-65" charset="-128"/>
              </a:rPr>
              <a:t> –</a:t>
            </a:r>
            <a:r>
              <a:rPr lang="en-US" altLang="ja-JP" sz="2900" dirty="0" smtClean="0">
                <a:ea typeface="ＭＳ Ｐゴシック" pitchFamily="-65" charset="-128"/>
                <a:cs typeface="ＭＳ Ｐゴシック" pitchFamily="-65" charset="-128"/>
              </a:rPr>
              <a:t> </a:t>
            </a:r>
            <a:r>
              <a:rPr lang="en-US" altLang="ja-JP" sz="2800" dirty="0" smtClean="0">
                <a:ea typeface="ＭＳ Ｐゴシック" pitchFamily="-65" charset="-128"/>
                <a:cs typeface="ＭＳ Ｐゴシック" pitchFamily="-65" charset="-128"/>
              </a:rPr>
              <a:t>May </a:t>
            </a:r>
            <a:r>
              <a:rPr lang="en-US" altLang="ja-JP" sz="2900" dirty="0" smtClean="0">
                <a:ea typeface="ＭＳ Ｐゴシック" pitchFamily="-65" charset="-128"/>
                <a:cs typeface="ＭＳ Ｐゴシック" pitchFamily="-65" charset="-128"/>
              </a:rPr>
              <a:t>2015 </a:t>
            </a:r>
            <a:r>
              <a:rPr lang="en-US" altLang="ja-JP" sz="2800" dirty="0" smtClean="0">
                <a:ea typeface="ＭＳ Ｐゴシック" pitchFamily="-84" charset="-128"/>
                <a:cs typeface="ＭＳ Ｐゴシック" pitchFamily="-84" charset="-128"/>
              </a:rPr>
              <a:t>Vancouver</a:t>
            </a:r>
            <a:endParaRPr lang="en-US" altLang="ja-JP" sz="2900" dirty="0">
              <a:ea typeface="ＭＳ Ｐゴシック" pitchFamily="-65" charset="-128"/>
              <a:cs typeface="ＭＳ Ｐゴシック" pitchFamily="-65" charset="-128"/>
            </a:endParaRPr>
          </a:p>
        </p:txBody>
      </p:sp>
      <p:sp>
        <p:nvSpPr>
          <p:cNvPr id="15363" name="Content Placeholder 2"/>
          <p:cNvSpPr>
            <a:spLocks noGrp="1"/>
          </p:cNvSpPr>
          <p:nvPr>
            <p:ph idx="1"/>
          </p:nvPr>
        </p:nvSpPr>
        <p:spPr>
          <a:xfrm>
            <a:off x="457200" y="1676400"/>
            <a:ext cx="8686800" cy="5181600"/>
          </a:xfrm>
        </p:spPr>
        <p:txBody>
          <a:bodyPr lIns="91440" tIns="45720" rIns="91440" bIns="45720"/>
          <a:lstStyle/>
          <a:p>
            <a:r>
              <a:rPr lang="en-US" altLang="ja-JP" dirty="0" smtClean="0">
                <a:ea typeface="ＭＳ Ｐゴシック" pitchFamily="-84" charset="-128"/>
                <a:cs typeface="ＭＳ Ｐゴシック" pitchFamily="-84" charset="-128"/>
              </a:rPr>
              <a:t>Goals for the  Meeting:</a:t>
            </a:r>
          </a:p>
          <a:p>
            <a:pPr lvl="1"/>
            <a:r>
              <a:rPr lang="en-US" altLang="ja-JP" sz="2800" dirty="0" smtClean="0"/>
              <a:t>Approve minutes of past meeting and teleconference</a:t>
            </a:r>
          </a:p>
          <a:p>
            <a:pPr lvl="1"/>
            <a:r>
              <a:rPr lang="en-US" altLang="ja-JP" sz="2800" dirty="0" smtClean="0"/>
              <a:t>Comment resolution of WG </a:t>
            </a:r>
            <a:r>
              <a:rPr lang="en-US" altLang="ja-JP" sz="2800" dirty="0" err="1" smtClean="0"/>
              <a:t>Recirc</a:t>
            </a:r>
            <a:r>
              <a:rPr lang="en-US" altLang="ja-JP" sz="2800" dirty="0" smtClean="0"/>
              <a:t> LB209</a:t>
            </a:r>
          </a:p>
          <a:p>
            <a:pPr lvl="1"/>
            <a:r>
              <a:rPr lang="en-US" altLang="ja-JP" sz="2800" dirty="0" smtClean="0"/>
              <a:t>Approve to forward the draft to Sponsor Ballots </a:t>
            </a:r>
          </a:p>
          <a:p>
            <a:pPr lvl="1"/>
            <a:r>
              <a:rPr lang="en-US" altLang="ja-JP" sz="2800" dirty="0" smtClean="0"/>
              <a:t>Approve Timeline</a:t>
            </a:r>
          </a:p>
          <a:p>
            <a:pPr lvl="1"/>
            <a:r>
              <a:rPr lang="en-US" altLang="ja-JP" sz="2800" dirty="0" smtClean="0"/>
              <a:t>Approve Teleconference schedule</a:t>
            </a:r>
          </a:p>
          <a:p>
            <a:pPr lvl="1"/>
            <a:r>
              <a:rPr lang="en-US" altLang="ja-JP" sz="2800" dirty="0" smtClean="0"/>
              <a:t>Approve Plan for  July</a:t>
            </a:r>
          </a:p>
          <a:p>
            <a:pPr lvl="1"/>
            <a:endParaRPr lang="en-US" altLang="ja-JP" sz="2600" dirty="0" smtClean="0"/>
          </a:p>
        </p:txBody>
      </p:sp>
      <p:sp>
        <p:nvSpPr>
          <p:cNvPr id="15364" name="Date Placeholder 1"/>
          <p:cNvSpPr>
            <a:spLocks noGrp="1"/>
          </p:cNvSpPr>
          <p:nvPr>
            <p:ph type="dt" sz="quarter" idx="10"/>
          </p:nvPr>
        </p:nvSpPr>
        <p:spPr>
          <a:xfrm>
            <a:off x="696913" y="333375"/>
            <a:ext cx="865187" cy="276225"/>
          </a:xfrm>
          <a:noFill/>
        </p:spPr>
        <p:txBody>
          <a:bodyPr/>
          <a:lstStyle/>
          <a:p>
            <a:r>
              <a:rPr lang="en-US" altLang="ja-JP" smtClean="0">
                <a:latin typeface="Times New Roman" pitchFamily="-65" charset="0"/>
              </a:rPr>
              <a:t>May 2015</a:t>
            </a:r>
            <a:endParaRPr lang="en-US" altLang="ja-JP">
              <a:latin typeface="Times New Roman" pitchFamily="-65" charset="0"/>
            </a:endParaRPr>
          </a:p>
        </p:txBody>
      </p:sp>
      <p:sp>
        <p:nvSpPr>
          <p:cNvPr id="15366" name="Slide Number Placeholder 3"/>
          <p:cNvSpPr>
            <a:spLocks noGrp="1"/>
          </p:cNvSpPr>
          <p:nvPr>
            <p:ph type="sldNum" sz="quarter" idx="12"/>
          </p:nvPr>
        </p:nvSpPr>
        <p:spPr>
          <a:noFill/>
        </p:spPr>
        <p:txBody>
          <a:bodyPr/>
          <a:lstStyle/>
          <a:p>
            <a:r>
              <a:rPr lang="en-US" altLang="ja-JP">
                <a:latin typeface="Times New Roman" pitchFamily="-65" charset="0"/>
              </a:rPr>
              <a:t>Slide </a:t>
            </a:r>
            <a:fld id="{BBACC01B-45E7-4047-AA31-BB21121241F2}" type="slidenum">
              <a:rPr lang="en-US" altLang="ja-JP">
                <a:latin typeface="Times New Roman" pitchFamily="-65" charset="0"/>
              </a:rPr>
              <a:pPr/>
              <a:t>6</a:t>
            </a:fld>
            <a:endParaRPr lang="en-US" altLang="ja-JP">
              <a:latin typeface="Times New Roman" pitchFamily="-65"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dirty="0" smtClean="0"/>
              <a:t>Agenda </a:t>
            </a:r>
            <a:br>
              <a:rPr lang="en-US" altLang="ja-JP" dirty="0" smtClean="0"/>
            </a:br>
            <a:r>
              <a:rPr lang="en-US" altLang="ja-JP" dirty="0" smtClean="0"/>
              <a:t>Monday May 10</a:t>
            </a:r>
            <a:r>
              <a:rPr lang="en-US" altLang="ja-JP" baseline="30000" dirty="0" smtClean="0"/>
              <a:t>th</a:t>
            </a:r>
            <a:r>
              <a:rPr lang="en-US" altLang="ja-JP" dirty="0" smtClean="0"/>
              <a:t>,  2015 – 10:30-12:30</a:t>
            </a:r>
          </a:p>
        </p:txBody>
      </p:sp>
      <p:sp>
        <p:nvSpPr>
          <p:cNvPr id="26627" name="Content Placeholder 2"/>
          <p:cNvSpPr>
            <a:spLocks noGrp="1"/>
          </p:cNvSpPr>
          <p:nvPr>
            <p:ph idx="1"/>
          </p:nvPr>
        </p:nvSpPr>
        <p:spPr>
          <a:xfrm>
            <a:off x="685800" y="1981200"/>
            <a:ext cx="8001000" cy="4343400"/>
          </a:xfrm>
        </p:spPr>
        <p:txBody>
          <a:bodyPr>
            <a:normAutofit fontScale="70000" lnSpcReduction="20000"/>
          </a:bodyPr>
          <a:lstStyle/>
          <a:p>
            <a:r>
              <a:rPr lang="en-US" altLang="ja-JP" dirty="0" err="1" smtClean="0"/>
              <a:t>TGai</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r>
              <a:rPr lang="en-US" altLang="ja-JP" dirty="0" smtClean="0"/>
              <a:t>Plan for week</a:t>
            </a:r>
          </a:p>
          <a:p>
            <a:r>
              <a:rPr lang="en-US" altLang="ja-JP" dirty="0" smtClean="0"/>
              <a:t>Approve the past meeting minutes.</a:t>
            </a:r>
          </a:p>
          <a:p>
            <a:pPr lvl="1"/>
            <a:r>
              <a:rPr lang="en-US" altLang="ja-JP" dirty="0" smtClean="0"/>
              <a:t>15-11/0487r0</a:t>
            </a:r>
            <a:r>
              <a:rPr lang="ja-JP" altLang="en-US" dirty="0" smtClean="0"/>
              <a:t> </a:t>
            </a:r>
            <a:r>
              <a:rPr lang="en-US" altLang="ja-JP" dirty="0" smtClean="0"/>
              <a:t>March 2015 Berlin Session Minutes </a:t>
            </a:r>
          </a:p>
          <a:p>
            <a:pPr lvl="1"/>
            <a:r>
              <a:rPr lang="en-US" altLang="ja-JP" dirty="0" smtClean="0"/>
              <a:t>15-11/0489r4</a:t>
            </a:r>
            <a:r>
              <a:rPr lang="ja-JP" altLang="en-US" dirty="0" smtClean="0"/>
              <a:t> </a:t>
            </a:r>
            <a:r>
              <a:rPr lang="en-US" altLang="ja-JP" dirty="0" smtClean="0"/>
              <a:t>Teleconference</a:t>
            </a:r>
            <a:r>
              <a:rPr lang="ja-JP" altLang="en-US" dirty="0" smtClean="0"/>
              <a:t> </a:t>
            </a:r>
            <a:r>
              <a:rPr lang="en-US" altLang="ja-JP" dirty="0" smtClean="0"/>
              <a:t>Minutes</a:t>
            </a:r>
          </a:p>
          <a:p>
            <a:r>
              <a:rPr lang="en-US" altLang="ja-JP" dirty="0" smtClean="0"/>
              <a:t>Status Report of comment resolution</a:t>
            </a:r>
          </a:p>
          <a:p>
            <a:pPr lvl="1"/>
            <a:r>
              <a:rPr lang="en-US" altLang="ja-JP" dirty="0" smtClean="0"/>
              <a:t>https://mentor.ieee.org/802.11/dcn/15/11-15-0628-00-00ai-lb-209-mdr-notes-on-open-issues-unresolved-cids.pptx</a:t>
            </a:r>
          </a:p>
          <a:p>
            <a:pPr lvl="1"/>
            <a:r>
              <a:rPr lang="en-US" altLang="ja-JP" dirty="0" smtClean="0"/>
              <a:t>https://mentor.ieee.org/802.11/dcn/15/11-15-0281-17-00ai-tbai-lb209-comments-on-draft-d4-0.xlsx</a:t>
            </a:r>
          </a:p>
          <a:p>
            <a:r>
              <a:rPr lang="en-US" altLang="ja-JP" dirty="0" smtClean="0"/>
              <a:t>Editors report</a:t>
            </a:r>
          </a:p>
          <a:p>
            <a:pPr lvl="1"/>
            <a:r>
              <a:rPr lang="ja-JP" altLang="ja-JP" dirty="0" smtClean="0"/>
              <a:t>D</a:t>
            </a:r>
            <a:r>
              <a:rPr lang="en-US" altLang="ja-JP" dirty="0" smtClean="0"/>
              <a:t>4.3</a:t>
            </a:r>
            <a:r>
              <a:rPr lang="ja-JP" altLang="en-US" dirty="0" smtClean="0"/>
              <a:t> </a:t>
            </a:r>
            <a:r>
              <a:rPr lang="en-US" altLang="ja-JP" dirty="0" smtClean="0"/>
              <a:t>ready on member’s area</a:t>
            </a:r>
          </a:p>
          <a:p>
            <a:r>
              <a:rPr lang="en-US" altLang="ja-JP" dirty="0" smtClean="0"/>
              <a:t>Comment resolution</a:t>
            </a:r>
          </a:p>
          <a:p>
            <a:r>
              <a:rPr lang="en-US" altLang="ja-JP" dirty="0" smtClean="0"/>
              <a:t>Recess until PM2</a:t>
            </a:r>
          </a:p>
        </p:txBody>
      </p:sp>
      <p:sp>
        <p:nvSpPr>
          <p:cNvPr id="26628" name="Date Placeholder 3"/>
          <p:cNvSpPr>
            <a:spLocks noGrp="1"/>
          </p:cNvSpPr>
          <p:nvPr>
            <p:ph type="dt" sz="quarter" idx="10"/>
          </p:nvPr>
        </p:nvSpPr>
        <p:spPr/>
        <p:txBody>
          <a:bodyPr/>
          <a:lstStyle/>
          <a:p>
            <a:r>
              <a:rPr lang="en-US" altLang="ja-JP" smtClean="0"/>
              <a:t>May 2015</a:t>
            </a:r>
            <a:endParaRPr lang="en-US" altLang="ja-JP" dirty="0" smtClean="0"/>
          </a:p>
        </p:txBody>
      </p:sp>
      <p:sp>
        <p:nvSpPr>
          <p:cNvPr id="26630" name="Slide Number Placeholder 4"/>
          <p:cNvSpPr>
            <a:spLocks noGrp="1"/>
          </p:cNvSpPr>
          <p:nvPr>
            <p:ph type="sldNum" sz="quarter" idx="12"/>
          </p:nvPr>
        </p:nvSpPr>
        <p:spPr/>
        <p:txBody>
          <a:bodyPr/>
          <a:lstStyle/>
          <a:p>
            <a:r>
              <a:rPr lang="en-US" altLang="ja-JP" smtClean="0"/>
              <a:t>Slide </a:t>
            </a:r>
            <a:fld id="{6E55ACDB-B013-0A45-96C8-4890CBF62C04}" type="slidenum">
              <a:rPr lang="en-US" altLang="ja-JP" smtClean="0"/>
              <a:pPr/>
              <a:t>7</a:t>
            </a:fld>
            <a:endParaRPr lang="en-US" altLang="ja-JP"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Comment</a:t>
            </a:r>
            <a:r>
              <a:rPr lang="ja-JP" altLang="en-US" dirty="0" smtClean="0"/>
              <a:t> </a:t>
            </a:r>
            <a:r>
              <a:rPr lang="en-US" altLang="ja-JP" dirty="0" smtClean="0"/>
              <a:t>resolution</a:t>
            </a:r>
            <a:endParaRPr lang="ja-JP" altLang="en-US" dirty="0"/>
          </a:p>
        </p:txBody>
      </p:sp>
      <p:sp>
        <p:nvSpPr>
          <p:cNvPr id="3" name="コンテンツ プレースホルダ 2"/>
          <p:cNvSpPr>
            <a:spLocks noGrp="1"/>
          </p:cNvSpPr>
          <p:nvPr>
            <p:ph idx="1"/>
          </p:nvPr>
        </p:nvSpPr>
        <p:spPr>
          <a:xfrm>
            <a:off x="304800" y="1676400"/>
            <a:ext cx="8686800" cy="4419600"/>
          </a:xfrm>
        </p:spPr>
        <p:txBody>
          <a:bodyPr>
            <a:normAutofit fontScale="70000" lnSpcReduction="20000"/>
          </a:bodyPr>
          <a:lstStyle/>
          <a:p>
            <a:r>
              <a:rPr lang="en-US" altLang="ja-JP" dirty="0" smtClean="0"/>
              <a:t>AM2</a:t>
            </a:r>
            <a:r>
              <a:rPr lang="ja-JP" altLang="en-US" dirty="0" smtClean="0"/>
              <a:t> </a:t>
            </a:r>
            <a:r>
              <a:rPr lang="en-US" altLang="ja-JP" dirty="0" smtClean="0"/>
              <a:t>Mon</a:t>
            </a:r>
          </a:p>
          <a:p>
            <a:r>
              <a:rPr lang="en-US" altLang="ja-JP" dirty="0" smtClean="0"/>
              <a:t>Comments Resolution from Rob Sun / Rob Sun (</a:t>
            </a:r>
            <a:r>
              <a:rPr lang="en-US" altLang="ja-JP" dirty="0" err="1" smtClean="0"/>
              <a:t>Huawei</a:t>
            </a:r>
            <a:r>
              <a:rPr lang="en-US" altLang="ja-JP" dirty="0" smtClean="0"/>
              <a:t>)	</a:t>
            </a:r>
          </a:p>
          <a:p>
            <a:pPr lvl="1"/>
            <a:r>
              <a:rPr lang="en-US" altLang="ja-JP" dirty="0" smtClean="0">
                <a:hlinkClick r:id="rId3"/>
              </a:rPr>
              <a:t>https://mentor.ieee.org/802.11/dcn/15/11-15-0554-00-00ai-comments-resolution-from-rob-sun.xlsx</a:t>
            </a:r>
            <a:endParaRPr lang="en-US" altLang="ja-JP" dirty="0" smtClean="0"/>
          </a:p>
          <a:p>
            <a:r>
              <a:rPr lang="en-US" altLang="ja-JP" dirty="0" smtClean="0"/>
              <a:t>Resolutions for some comments on 11ai/D4.0 (LB209)	 / Mark RISON (Samsung)</a:t>
            </a:r>
          </a:p>
          <a:p>
            <a:pPr lvl="1"/>
            <a:r>
              <a:rPr lang="en-US" altLang="ja-JP" dirty="0" smtClean="0">
                <a:hlinkClick r:id="rId4"/>
              </a:rPr>
              <a:t>https://mentor.ieee.org/802.11/dcn/15/11-15-0578-00-00ai-resolutions-for-some-comments-on-11ai-d4-0-lb209.docx</a:t>
            </a:r>
            <a:r>
              <a:rPr lang="en-US" altLang="ja-JP" dirty="0" smtClean="0"/>
              <a:t>	</a:t>
            </a:r>
          </a:p>
          <a:p>
            <a:r>
              <a:rPr lang="en-US" altLang="ja-JP" dirty="0" smtClean="0"/>
              <a:t>PM2 Mon</a:t>
            </a:r>
          </a:p>
          <a:p>
            <a:r>
              <a:rPr lang="en-US" altLang="ja-JP" dirty="0" smtClean="0"/>
              <a:t>Text Change for Comment Resolution for CID 7229 / </a:t>
            </a:r>
            <a:r>
              <a:rPr lang="en-US" altLang="ja-JP" dirty="0" err="1" smtClean="0"/>
              <a:t>Xiaofei</a:t>
            </a:r>
            <a:r>
              <a:rPr lang="en-US" altLang="ja-JP" dirty="0" smtClean="0"/>
              <a:t> WANG (</a:t>
            </a:r>
            <a:r>
              <a:rPr lang="en-US" altLang="ja-JP" dirty="0" err="1" smtClean="0"/>
              <a:t>InterDigital</a:t>
            </a:r>
            <a:r>
              <a:rPr lang="en-US" altLang="ja-JP" dirty="0" smtClean="0"/>
              <a:t>)	</a:t>
            </a:r>
          </a:p>
          <a:p>
            <a:pPr lvl="1"/>
            <a:r>
              <a:rPr lang="en-US" altLang="ja-JP" dirty="0" smtClean="0">
                <a:hlinkClick r:id="rId5"/>
              </a:rPr>
              <a:t>https://mentor.ieee.org/802.11/dcn</a:t>
            </a:r>
            <a:r>
              <a:rPr lang="en-US" altLang="ja-JP" smtClean="0">
                <a:hlinkClick r:id="rId5"/>
              </a:rPr>
              <a:t>/15/11-15-0605-00-00ai-text-change-for-comment-resolution-for-cid-7229.docx</a:t>
            </a:r>
            <a:endParaRPr lang="en-US" altLang="ja-JP" dirty="0" smtClean="0"/>
          </a:p>
          <a:p>
            <a:r>
              <a:rPr lang="ja-JP" altLang="ja-JP" dirty="0" smtClean="0"/>
              <a:t>A</a:t>
            </a:r>
            <a:r>
              <a:rPr lang="en-US" altLang="ja-JP" dirty="0" smtClean="0"/>
              <a:t>M2</a:t>
            </a:r>
            <a:r>
              <a:rPr lang="ja-JP" altLang="en-US" dirty="0" smtClean="0"/>
              <a:t> </a:t>
            </a:r>
            <a:r>
              <a:rPr lang="en-US" altLang="ja-JP" dirty="0" smtClean="0"/>
              <a:t>Tue</a:t>
            </a:r>
          </a:p>
          <a:p>
            <a:r>
              <a:rPr lang="en-US" altLang="ja-JP" dirty="0" smtClean="0"/>
              <a:t>Resolution to CID 7457 / Ping Fang(Huawei Device)</a:t>
            </a:r>
          </a:p>
          <a:p>
            <a:pPr lvl="1"/>
            <a:r>
              <a:rPr lang="en-US" altLang="ja-JP" dirty="0" smtClean="0">
                <a:hlinkClick r:id="rId6"/>
              </a:rPr>
              <a:t>https://mentor.ieee.org/802.11/dcn/15/11-15-0620-00-00ai-resolution-to-cid-7457.docx</a:t>
            </a:r>
            <a:endParaRPr lang="en-US" altLang="ja-JP" dirty="0" smtClean="0"/>
          </a:p>
          <a:p>
            <a:r>
              <a:rPr lang="en-US" altLang="ja-JP" dirty="0" smtClean="0"/>
              <a:t>Text improvement without CID / Ping </a:t>
            </a:r>
            <a:r>
              <a:rPr lang="en-US" altLang="ja-JP" dirty="0" err="1" smtClean="0"/>
              <a:t>Fang(Huawei</a:t>
            </a:r>
            <a:r>
              <a:rPr lang="en-US" altLang="ja-JP" dirty="0" smtClean="0"/>
              <a:t> Device)</a:t>
            </a:r>
          </a:p>
          <a:p>
            <a:pPr lvl="1"/>
            <a:r>
              <a:rPr lang="en-US" altLang="ja-JP" dirty="0" smtClean="0">
                <a:hlinkClick r:id="rId7"/>
              </a:rPr>
              <a:t>https://mentor.ieee.org/802.11/dcn/15/11-15-0619-00-00ai-text-improvement-without-cid.docx</a:t>
            </a:r>
            <a:endParaRPr lang="en-US" altLang="ja-JP" dirty="0" smtClean="0"/>
          </a:p>
          <a:p>
            <a:r>
              <a:rPr lang="en-US" altLang="ja-JP" dirty="0" smtClean="0"/>
              <a:t>Modification Proposal without CIDs / Hitoshi Morioka (SRC Software)	</a:t>
            </a:r>
          </a:p>
          <a:p>
            <a:pPr lvl="1"/>
            <a:r>
              <a:rPr lang="en-US" altLang="ja-JP" dirty="0" smtClean="0"/>
              <a:t>	https://mentor.ieee.org/802.11/dcn/15/11-15-0559-01-00ai-modification-proposal-without-cids.doc</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May 2015</a:t>
            </a:r>
            <a:endParaRPr lang="en-US" dirty="0"/>
          </a:p>
        </p:txBody>
      </p:sp>
      <p:sp>
        <p:nvSpPr>
          <p:cNvPr id="5" name="スライド番号プレースホルダ 4"/>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8</a:t>
            </a:fld>
            <a:endParaRPr lang="en-US" altLang="ja-JP"/>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dirty="0" smtClean="0"/>
              <a:t>Agenda </a:t>
            </a:r>
            <a:br>
              <a:rPr lang="en-US" altLang="ja-JP" dirty="0" smtClean="0"/>
            </a:br>
            <a:r>
              <a:rPr lang="en-US" altLang="ja-JP" dirty="0" smtClean="0"/>
              <a:t>Monday May 10</a:t>
            </a:r>
            <a:r>
              <a:rPr lang="en-US" altLang="ja-JP" baseline="30000" dirty="0" smtClean="0"/>
              <a:t>th</a:t>
            </a:r>
            <a:r>
              <a:rPr lang="en-US" altLang="ja-JP" dirty="0" smtClean="0"/>
              <a:t>,  2015 – 16:00-18:00</a:t>
            </a:r>
          </a:p>
        </p:txBody>
      </p:sp>
      <p:sp>
        <p:nvSpPr>
          <p:cNvPr id="26627" name="Content Placeholder 2"/>
          <p:cNvSpPr>
            <a:spLocks noGrp="1"/>
          </p:cNvSpPr>
          <p:nvPr>
            <p:ph idx="1"/>
          </p:nvPr>
        </p:nvSpPr>
        <p:spPr>
          <a:xfrm>
            <a:off x="685800" y="1981200"/>
            <a:ext cx="8001000" cy="4343400"/>
          </a:xfrm>
        </p:spPr>
        <p:txBody>
          <a:bodyPr>
            <a:normAutofit/>
          </a:bodyPr>
          <a:lstStyle/>
          <a:p>
            <a:r>
              <a:rPr lang="en-US" altLang="ja-JP" dirty="0" err="1" smtClean="0"/>
              <a:t>TGai</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r>
              <a:rPr lang="en-US" altLang="ja-JP" dirty="0" smtClean="0"/>
              <a:t>Plan for week</a:t>
            </a:r>
          </a:p>
          <a:p>
            <a:r>
              <a:rPr lang="en-US" altLang="ja-JP" dirty="0" smtClean="0"/>
              <a:t>Comment resolution</a:t>
            </a:r>
          </a:p>
          <a:p>
            <a:r>
              <a:rPr lang="en-US" altLang="ja-JP" dirty="0" smtClean="0"/>
              <a:t>Recess until Tuesday AM2</a:t>
            </a:r>
          </a:p>
        </p:txBody>
      </p:sp>
      <p:sp>
        <p:nvSpPr>
          <p:cNvPr id="26628" name="Date Placeholder 3"/>
          <p:cNvSpPr>
            <a:spLocks noGrp="1"/>
          </p:cNvSpPr>
          <p:nvPr>
            <p:ph type="dt" sz="quarter" idx="10"/>
          </p:nvPr>
        </p:nvSpPr>
        <p:spPr/>
        <p:txBody>
          <a:bodyPr/>
          <a:lstStyle/>
          <a:p>
            <a:r>
              <a:rPr lang="en-US" altLang="ja-JP" smtClean="0"/>
              <a:t>May 2015</a:t>
            </a:r>
            <a:endParaRPr lang="en-US" altLang="ja-JP" dirty="0" smtClean="0"/>
          </a:p>
        </p:txBody>
      </p:sp>
      <p:sp>
        <p:nvSpPr>
          <p:cNvPr id="26630" name="Slide Number Placeholder 4"/>
          <p:cNvSpPr>
            <a:spLocks noGrp="1"/>
          </p:cNvSpPr>
          <p:nvPr>
            <p:ph type="sldNum" sz="quarter" idx="12"/>
          </p:nvPr>
        </p:nvSpPr>
        <p:spPr/>
        <p:txBody>
          <a:bodyPr/>
          <a:lstStyle/>
          <a:p>
            <a:r>
              <a:rPr lang="en-US" altLang="ja-JP" smtClean="0"/>
              <a:t>Slide </a:t>
            </a:r>
            <a:fld id="{6E55ACDB-B013-0A45-96C8-4890CBF62C04}" type="slidenum">
              <a:rPr lang="en-US" altLang="ja-JP" smtClean="0"/>
              <a:pPr/>
              <a:t>9</a:t>
            </a:fld>
            <a:endParaRPr lang="en-US" altLang="ja-JP"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31239</TotalTime>
  <Words>1456</Words>
  <Application>Microsoft Macintosh PowerPoint</Application>
  <PresentationFormat>画面に合わせる (4:3)</PresentationFormat>
  <Paragraphs>336</Paragraphs>
  <Slides>25</Slides>
  <Notes>15</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25</vt:i4>
      </vt:variant>
    </vt:vector>
  </HeadingPairs>
  <TitlesOfParts>
    <vt:vector size="32" baseType="lpstr">
      <vt:lpstr>Helvetica</vt:lpstr>
      <vt:lpstr>Monotype Sorts</vt:lpstr>
      <vt:lpstr>ＭＳ Ｐゴシック</vt:lpstr>
      <vt:lpstr>ＭＳ 明朝</vt:lpstr>
      <vt:lpstr>Times New Roman</vt:lpstr>
      <vt:lpstr>Arial</vt:lpstr>
      <vt:lpstr>802-11-Submission</vt:lpstr>
      <vt:lpstr>IEEE 802.11ai Fast Initial Link Setup  Agenda for May 2015 Vancouver </vt:lpstr>
      <vt:lpstr>Abstract</vt:lpstr>
      <vt:lpstr>Meeting Protocol</vt:lpstr>
      <vt:lpstr>Attendance</vt:lpstr>
      <vt:lpstr>Attendance, Voting &amp; Document Status</vt:lpstr>
      <vt:lpstr>IEEE 802.11 FILS TGai – May 2015 Vancouver</vt:lpstr>
      <vt:lpstr>Agenda  Monday May 10th,  2015 – 10:30-12:30</vt:lpstr>
      <vt:lpstr>Comment resolution</vt:lpstr>
      <vt:lpstr>Agenda  Monday May 10th,  2015 – 16:00-18:00</vt:lpstr>
      <vt:lpstr>Agenda  Tuesday May 11th,  2015 – 10:30-12:30</vt:lpstr>
      <vt:lpstr>Agenda  Tuesday May 11th,  2015 – 16:00-18:00</vt:lpstr>
      <vt:lpstr>Agenda Wednesday May 12th ,  2015 – 13:30-15:30</vt:lpstr>
      <vt:lpstr>Agenda Wednesday May 12th ,  2015 – 16:00-18:00</vt:lpstr>
      <vt:lpstr>Agenda  Thursday  May 13th,  2015 – 16:00-18:00</vt:lpstr>
      <vt:lpstr>Administrative Items</vt:lpstr>
      <vt:lpstr>Participants, Patents, and Duty to Inform</vt:lpstr>
      <vt:lpstr>Patent Related Links</vt:lpstr>
      <vt:lpstr>Call for Potentially Essential Patents</vt:lpstr>
      <vt:lpstr>Other Guidelines for IEEE WG Meetings</vt:lpstr>
      <vt:lpstr>Approve TGai meeting minutes of  Berlin</vt:lpstr>
      <vt:lpstr>Approve TGai teleconference meeting minutes of Berlin to Vancouver meeting.</vt:lpstr>
      <vt:lpstr>Plan for July</vt:lpstr>
      <vt:lpstr>Time line of TGai</vt:lpstr>
      <vt:lpstr>Teleconference Schedule </vt:lpstr>
      <vt:lpstr>Motion to go to the recirc WG LB</vt:lpstr>
    </vt:vector>
  </TitlesOfParts>
  <Manager/>
  <Company>ATRD</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TGai-Agenda-Los-Angels-Jan-2014</dc:title>
  <dc:subject/>
  <dc:creator>Hiroshi Mano</dc:creator>
  <cp:keywords/>
  <dc:description/>
  <cp:lastModifiedBy>Microsoft Office ユーザー</cp:lastModifiedBy>
  <cp:revision>539</cp:revision>
  <cp:lastPrinted>1998-02-10T13:28:06Z</cp:lastPrinted>
  <dcterms:created xsi:type="dcterms:W3CDTF">2015-05-11T15:01:54Z</dcterms:created>
  <dcterms:modified xsi:type="dcterms:W3CDTF">2015-05-14T23:40:41Z</dcterms:modified>
  <cp:category/>
</cp:coreProperties>
</file>