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6"/>
  </p:notesMasterIdLst>
  <p:handoutMasterIdLst>
    <p:handoutMasterId r:id="rId87"/>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20" r:id="rId17"/>
    <p:sldId id="1412" r:id="rId18"/>
    <p:sldId id="1487" r:id="rId19"/>
    <p:sldId id="1518" r:id="rId20"/>
    <p:sldId id="1469" r:id="rId21"/>
    <p:sldId id="1285" r:id="rId22"/>
    <p:sldId id="1467" r:id="rId23"/>
    <p:sldId id="1508" r:id="rId24"/>
    <p:sldId id="1519" r:id="rId25"/>
    <p:sldId id="1468" r:id="rId26"/>
    <p:sldId id="1538" r:id="rId27"/>
    <p:sldId id="1164" r:id="rId28"/>
    <p:sldId id="1460" r:id="rId29"/>
    <p:sldId id="1542" r:id="rId30"/>
    <p:sldId id="1520" r:id="rId31"/>
    <p:sldId id="1539" r:id="rId32"/>
    <p:sldId id="1540" r:id="rId33"/>
    <p:sldId id="1541" r:id="rId34"/>
    <p:sldId id="1488" r:id="rId35"/>
    <p:sldId id="1543" r:id="rId36"/>
    <p:sldId id="1537" r:id="rId37"/>
    <p:sldId id="1101" r:id="rId38"/>
    <p:sldId id="1102" r:id="rId39"/>
    <p:sldId id="1092" r:id="rId40"/>
    <p:sldId id="1099" r:id="rId41"/>
    <p:sldId id="1174" r:id="rId42"/>
    <p:sldId id="1175" r:id="rId43"/>
    <p:sldId id="1176" r:id="rId44"/>
    <p:sldId id="1382" r:id="rId45"/>
    <p:sldId id="1415" r:id="rId46"/>
    <p:sldId id="1416" r:id="rId47"/>
    <p:sldId id="1417" r:id="rId48"/>
    <p:sldId id="1536" r:id="rId49"/>
    <p:sldId id="1521" r:id="rId50"/>
    <p:sldId id="1522" r:id="rId51"/>
    <p:sldId id="1381" r:id="rId52"/>
    <p:sldId id="1418" r:id="rId53"/>
    <p:sldId id="1419" r:id="rId54"/>
    <p:sldId id="1528" r:id="rId55"/>
    <p:sldId id="1404" r:id="rId56"/>
    <p:sldId id="1530" r:id="rId57"/>
    <p:sldId id="1531" r:id="rId58"/>
    <p:sldId id="1405" r:id="rId59"/>
    <p:sldId id="1532" r:id="rId60"/>
    <p:sldId id="1535" r:id="rId61"/>
    <p:sldId id="1529" r:id="rId62"/>
    <p:sldId id="1526" r:id="rId63"/>
    <p:sldId id="1527" r:id="rId64"/>
    <p:sldId id="1402" r:id="rId65"/>
    <p:sldId id="1425" r:id="rId66"/>
    <p:sldId id="1473" r:id="rId67"/>
    <p:sldId id="1474" r:id="rId68"/>
    <p:sldId id="1475" r:id="rId69"/>
    <p:sldId id="1496" r:id="rId70"/>
    <p:sldId id="1497" r:id="rId71"/>
    <p:sldId id="1500" r:id="rId72"/>
    <p:sldId id="1167" r:id="rId73"/>
    <p:sldId id="1165" r:id="rId74"/>
    <p:sldId id="1390" r:id="rId75"/>
    <p:sldId id="1391" r:id="rId76"/>
    <p:sldId id="1466" r:id="rId77"/>
    <p:sldId id="1476" r:id="rId78"/>
    <p:sldId id="1501" r:id="rId79"/>
    <p:sldId id="1459" r:id="rId80"/>
    <p:sldId id="1375" r:id="rId81"/>
    <p:sldId id="1376" r:id="rId82"/>
    <p:sldId id="1400" r:id="rId83"/>
    <p:sldId id="619" r:id="rId84"/>
    <p:sldId id="621" r:id="rId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750" autoAdjust="0"/>
    <p:restoredTop sz="94660" autoAdjust="0"/>
  </p:normalViewPr>
  <p:slideViewPr>
    <p:cSldViewPr>
      <p:cViewPr varScale="1">
        <p:scale>
          <a:sx n="92" d="100"/>
          <a:sy n="92" d="100"/>
        </p:scale>
        <p:origin x="-190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802.11-15/0245r1</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802.11-15/0245r1</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802.11-15/0476r0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519-00-0jtc-minutes-of-ieee-802-jtc1-sc-in-berlin-in-mar-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May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Vancouver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Canada in May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Germany in Mar 2015, as documented in </a:t>
            </a:r>
            <a:r>
              <a:rPr lang="en-AU" i="1" dirty="0" smtClean="0">
                <a:solidFill>
                  <a:srgbClr val="FF0000"/>
                </a:solidFill>
                <a:hlinkClick r:id="rId3"/>
              </a:rPr>
              <a:t>11-15-0519-00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pPr lvl="2"/>
            <a:r>
              <a:rPr lang="en-AU" dirty="0" smtClean="0"/>
              <a:t>802.3 </a:t>
            </a:r>
            <a:r>
              <a:rPr lang="en-AU" dirty="0" smtClean="0"/>
              <a:t>WG</a:t>
            </a:r>
          </a:p>
          <a:p>
            <a:pPr lvl="2"/>
            <a:r>
              <a:rPr lang="en-AU" dirty="0" smtClean="0"/>
              <a:t>802.22 WG</a:t>
            </a:r>
            <a:endParaRPr lang="en-AU" dirty="0" smtClean="0"/>
          </a:p>
          <a:p>
            <a:pPr lvl="1"/>
            <a:r>
              <a:rPr lang="en-AU" dirty="0" smtClean="0"/>
              <a:t>Note: as of March 2015, any drafts liaised to SC6 will need a “permission statement” added to the front of the document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9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a:t>
            </a:r>
            <a:r>
              <a:rPr lang="en-AU" dirty="0" smtClean="0"/>
              <a:t>drafts from complete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91166405"/>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is liaised </a:t>
            </a:r>
            <a:r>
              <a:rPr lang="en-AU" dirty="0"/>
              <a:t>a variety of </a:t>
            </a:r>
            <a:r>
              <a:rPr lang="en-AU" dirty="0" smtClean="0"/>
              <a:t>drafts from active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72262612"/>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Decided 802.11ai, 802.11ah and 802.11mc should be liaised</a:t>
            </a:r>
          </a:p>
          <a:p>
            <a:pPr lvl="1"/>
            <a:r>
              <a:rPr lang="en-AU" dirty="0" smtClean="0"/>
              <a:t>802.11 WG  Chair also asked SC6 to comment on 802.11mc</a:t>
            </a:r>
          </a:p>
          <a:p>
            <a:pPr lvl="2"/>
            <a:r>
              <a:rPr lang="en-AU" dirty="0" smtClean="0"/>
              <a:t>SC6 Secretary set deadline as 23 April 2015</a:t>
            </a:r>
          </a:p>
          <a:p>
            <a:pPr lvl="2"/>
            <a:r>
              <a:rPr lang="en-AU" dirty="0" smtClean="0">
                <a:solidFill>
                  <a:srgbClr val="FF0000"/>
                </a:solidFill>
              </a:rPr>
              <a:t>Have there been any comments</a:t>
            </a:r>
            <a:r>
              <a:rPr lang="en-AU" dirty="0" smtClean="0">
                <a:solidFill>
                  <a:srgbClr val="FF0000"/>
                </a:solidFill>
              </a:rPr>
              <a:t>? Need to check with Adrian</a:t>
            </a:r>
            <a:endParaRPr lang="en-AU" dirty="0" smtClean="0">
              <a:solidFill>
                <a:srgbClr val="FF0000"/>
              </a:solidFill>
            </a:endParaRPr>
          </a:p>
          <a:p>
            <a:r>
              <a:rPr lang="en-AU" dirty="0" smtClean="0"/>
              <a:t>In Vancouver May (2015)</a:t>
            </a:r>
          </a:p>
          <a:p>
            <a:pPr lvl="1"/>
            <a:r>
              <a:rPr lang="en-AU" dirty="0" smtClean="0"/>
              <a:t>Are there any new drafts that should be </a:t>
            </a:r>
            <a:r>
              <a:rPr lang="en-AU" dirty="0" smtClean="0"/>
              <a:t>liaised?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03459112"/>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No drafts ready for liaising </a:t>
            </a:r>
          </a:p>
          <a:p>
            <a:r>
              <a:rPr lang="en-GB" dirty="0"/>
              <a:t>In </a:t>
            </a:r>
            <a:r>
              <a:rPr lang="en-GB" dirty="0" smtClean="0"/>
              <a:t>Vancouver (May 2015)</a:t>
            </a:r>
          </a:p>
          <a:p>
            <a:pPr lvl="1"/>
            <a:r>
              <a:rPr lang="en-GB" dirty="0" smtClean="0"/>
              <a:t>802.1 WG not meeting this week</a:t>
            </a:r>
            <a:endParaRPr lang="en-GB" dirty="0"/>
          </a:p>
          <a:p>
            <a:pPr lvl="1"/>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58389819"/>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endParaRPr lang="en-GB" sz="1400" b="0" dirty="0" smtClean="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Vancouver in May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Agreed that 802.3 WG will liaise IEEE </a:t>
            </a:r>
            <a:r>
              <a:rPr lang="en-AU" dirty="0" smtClean="0"/>
              <a:t>P802.3bx </a:t>
            </a:r>
            <a:r>
              <a:rPr lang="en-AU" dirty="0"/>
              <a:t>(Revision to IEEE </a:t>
            </a:r>
            <a:r>
              <a:rPr lang="en-AU" dirty="0" err="1"/>
              <a:t>Std</a:t>
            </a:r>
            <a:r>
              <a:rPr lang="en-AU" dirty="0"/>
              <a:t> 802.3-2012, Maintenance #11) </a:t>
            </a:r>
            <a:r>
              <a:rPr lang="en-AU" dirty="0" smtClean="0"/>
              <a:t>as it is ready for Sponsor </a:t>
            </a:r>
            <a:r>
              <a:rPr lang="en-AU" dirty="0" smtClean="0"/>
              <a:t>Ballot</a:t>
            </a:r>
          </a:p>
          <a:p>
            <a:pPr lvl="2"/>
            <a:r>
              <a:rPr lang="en-AU" dirty="0" smtClean="0"/>
              <a:t>It was liaised on 13 April 2015</a:t>
            </a:r>
            <a:endParaRPr lang="en-AU" dirty="0" smtClean="0"/>
          </a:p>
          <a:p>
            <a:r>
              <a:rPr lang="en-GB" dirty="0" smtClean="0"/>
              <a:t>In </a:t>
            </a:r>
            <a:r>
              <a:rPr lang="en-GB" dirty="0"/>
              <a:t>Vancouver (May 2015)</a:t>
            </a:r>
          </a:p>
          <a:p>
            <a:pPr lvl="1"/>
            <a:r>
              <a:rPr lang="en-GB" dirty="0" smtClean="0"/>
              <a:t>802.3 </a:t>
            </a:r>
            <a:r>
              <a:rPr lang="en-GB" dirty="0"/>
              <a:t>WG not meeting this </a:t>
            </a:r>
            <a:r>
              <a:rPr lang="en-GB" dirty="0" smtClean="0"/>
              <a:t>week</a:t>
            </a:r>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t>
            </a:r>
            <a:r>
              <a:rPr lang="en-US" dirty="0" smtClean="0"/>
              <a:t>and passed</a:t>
            </a:r>
          </a:p>
          <a:p>
            <a:pPr lvl="2"/>
            <a:r>
              <a:rPr lang="en-US" dirty="0" smtClean="0"/>
              <a:t>The next step is for a JTC1 level ballot – </a:t>
            </a:r>
            <a:r>
              <a:rPr lang="en-US" dirty="0" smtClean="0">
                <a:solidFill>
                  <a:srgbClr val="FF0000"/>
                </a:solidFill>
              </a:rPr>
              <a:t>Jodi will find out when it closes</a:t>
            </a:r>
            <a:endParaRPr lang="en-AU" dirty="0">
              <a:solidFill>
                <a:srgbClr val="FF0000"/>
              </a:solidFill>
            </a:endParaRPr>
          </a:p>
          <a:p>
            <a:pPr lvl="1"/>
            <a:r>
              <a:rPr lang="en-US" dirty="0" smtClean="0"/>
              <a:t>No 802.15 reps attended the SC meeting in San Diego, Athens, San Antonio, Atlanta or Berlin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heard a discussion in Atlanta about the openness of 802.15 comment resolution process</a:t>
            </a:r>
            <a:endParaRPr lang="en-AU" dirty="0"/>
          </a:p>
        </p:txBody>
      </p:sp>
      <p:sp>
        <p:nvSpPr>
          <p:cNvPr id="3" name="Content Placeholder 2"/>
          <p:cNvSpPr>
            <a:spLocks noGrp="1"/>
          </p:cNvSpPr>
          <p:nvPr>
            <p:ph idx="1"/>
          </p:nvPr>
        </p:nvSpPr>
        <p:spPr/>
        <p:txBody>
          <a:bodyPr/>
          <a:lstStyle/>
          <a:p>
            <a:pPr lvl="1"/>
            <a:r>
              <a:rPr lang="en-AU" dirty="0" smtClean="0"/>
              <a:t>In </a:t>
            </a:r>
            <a:r>
              <a:rPr lang="en-AU" dirty="0" smtClean="0"/>
              <a:t>Atlanta, </a:t>
            </a:r>
            <a:r>
              <a:rPr lang="en-AU" dirty="0" smtClean="0"/>
              <a:t>there was some concern about the openness of the 802.15 comment resolution rules </a:t>
            </a:r>
          </a:p>
          <a:p>
            <a:pPr lvl="2"/>
            <a:r>
              <a:rPr lang="en-AU" dirty="0" smtClean="0"/>
              <a:t>Particularly in relation to BRCs</a:t>
            </a:r>
          </a:p>
          <a:p>
            <a:pPr lvl="1"/>
            <a:r>
              <a:rPr lang="en-AU" dirty="0" smtClean="0"/>
              <a:t>This is a potential issue because IEEE 802 has been presenting itself as an open organisation</a:t>
            </a:r>
          </a:p>
          <a:p>
            <a:pPr lvl="1"/>
            <a:r>
              <a:rPr lang="en-AU" dirty="0" smtClean="0"/>
              <a:t>Paul </a:t>
            </a:r>
            <a:r>
              <a:rPr lang="en-AU" dirty="0" err="1" smtClean="0"/>
              <a:t>Nikolich</a:t>
            </a:r>
            <a:r>
              <a:rPr lang="en-AU" dirty="0" smtClean="0"/>
              <a:t> (IEEE 802 Chair) took an action to “</a:t>
            </a:r>
            <a:r>
              <a:rPr lang="en-AU" i="1" dirty="0" smtClean="0"/>
              <a:t>check on IEEE 802.15 balloting rules in relationship to the openness of the comment resolution rules</a:t>
            </a:r>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957170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Berlin, it was reported the 802.15 BRC is an inter session body to deal with comment resolution</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In response to the enquiry from Paul </a:t>
            </a:r>
            <a:r>
              <a:rPr lang="en-AU" dirty="0" err="1"/>
              <a:t>Nikolich</a:t>
            </a:r>
            <a:r>
              <a:rPr lang="en-AU" dirty="0"/>
              <a:t> </a:t>
            </a:r>
            <a:r>
              <a:rPr lang="en-AU" dirty="0" smtClean="0"/>
              <a:t>out of the Atlanta meeting, Bob </a:t>
            </a:r>
            <a:r>
              <a:rPr lang="en-AU" dirty="0" err="1" smtClean="0"/>
              <a:t>Heile</a:t>
            </a:r>
            <a:r>
              <a:rPr lang="en-AU" dirty="0" smtClean="0"/>
              <a:t> explained the operation of BRC’s in 802.15</a:t>
            </a:r>
          </a:p>
          <a:p>
            <a:pPr lvl="2"/>
            <a:r>
              <a:rPr lang="en-AU" i="1" dirty="0"/>
              <a:t>The process is contained in the WG OM the latest version of which is attached. It is clause 5. Based on some recent email from Adrian, I thought what we are doing is very similar to what 802.11</a:t>
            </a:r>
            <a:endParaRPr lang="en-AU" i="1" dirty="0" smtClean="0"/>
          </a:p>
          <a:p>
            <a:pPr lvl="2"/>
            <a:r>
              <a:rPr lang="en-AU" i="1" dirty="0" smtClean="0"/>
              <a:t>In </a:t>
            </a:r>
            <a:r>
              <a:rPr lang="en-AU" i="1" dirty="0"/>
              <a:t>a nutshell , the way we have been operating is the appropriate TG recommends a slate which is then approved by the WG along with any needed authority to act on behalf of the WG between </a:t>
            </a:r>
            <a:r>
              <a:rPr lang="en-AU" i="1" dirty="0" smtClean="0"/>
              <a:t>sessions</a:t>
            </a:r>
          </a:p>
          <a:p>
            <a:pPr lvl="2"/>
            <a:r>
              <a:rPr lang="en-AU" i="1" dirty="0" smtClean="0"/>
              <a:t>The </a:t>
            </a:r>
            <a:r>
              <a:rPr lang="en-AU" i="1" dirty="0"/>
              <a:t>BRC expires at the start of a session and is renewed at the end of a session (with the same or a revised slate), at least this is the way we have been </a:t>
            </a:r>
            <a:r>
              <a:rPr lang="en-AU" i="1" dirty="0" smtClean="0"/>
              <a:t>operating</a:t>
            </a:r>
          </a:p>
          <a:p>
            <a:pPr lvl="2"/>
            <a:r>
              <a:rPr lang="en-AU" i="1" dirty="0" smtClean="0"/>
              <a:t>During </a:t>
            </a:r>
            <a:r>
              <a:rPr lang="en-AU" i="1" dirty="0"/>
              <a:t>sessions the TG handles the function, not the BRC, and any WG member can attend and vote on the comment </a:t>
            </a:r>
            <a:r>
              <a:rPr lang="en-AU" i="1" dirty="0" smtClean="0"/>
              <a:t>resolution</a:t>
            </a:r>
          </a:p>
          <a:p>
            <a:pPr lvl="2"/>
            <a:r>
              <a:rPr lang="en-AU" i="1" dirty="0" smtClean="0"/>
              <a:t>The </a:t>
            </a:r>
            <a:r>
              <a:rPr lang="en-AU" i="1" dirty="0"/>
              <a:t>BRC is really intended to be a between session </a:t>
            </a:r>
            <a:r>
              <a:rPr lang="en-AU" i="1" dirty="0" smtClean="0"/>
              <a:t>body</a:t>
            </a:r>
          </a:p>
          <a:p>
            <a:pPr lvl="1"/>
            <a:r>
              <a:rPr lang="en-AU" dirty="0"/>
              <a:t>Bob </a:t>
            </a:r>
            <a:r>
              <a:rPr lang="en-AU" dirty="0" err="1"/>
              <a:t>Heile</a:t>
            </a:r>
            <a:r>
              <a:rPr lang="en-AU" dirty="0"/>
              <a:t> </a:t>
            </a:r>
            <a:r>
              <a:rPr lang="en-AU" dirty="0" smtClean="0"/>
              <a:t>also noted a problem that was identified and will be fixed</a:t>
            </a:r>
            <a:endParaRPr lang="en-AU" dirty="0"/>
          </a:p>
          <a:p>
            <a:pPr lvl="2"/>
            <a:r>
              <a:rPr lang="en-AU" i="1" dirty="0"/>
              <a:t>But as I was looking into this, I did notice a discrepancy between the way we are operating and what is currently in r14 </a:t>
            </a:r>
            <a:r>
              <a:rPr lang="en-AU" dirty="0"/>
              <a:t>(of 802.15 OM)</a:t>
            </a:r>
          </a:p>
          <a:p>
            <a:pPr lvl="2"/>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521904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Berlin, further concern was expressed about the 802.15 BRC process, but it has now been resolved</a:t>
            </a:r>
            <a:endParaRPr lang="en-AU" dirty="0"/>
          </a:p>
        </p:txBody>
      </p:sp>
      <p:sp>
        <p:nvSpPr>
          <p:cNvPr id="8" name="Content Placeholder 7"/>
          <p:cNvSpPr>
            <a:spLocks noGrp="1"/>
          </p:cNvSpPr>
          <p:nvPr>
            <p:ph idx="1"/>
          </p:nvPr>
        </p:nvSpPr>
        <p:spPr/>
        <p:txBody>
          <a:bodyPr/>
          <a:lstStyle/>
          <a:p>
            <a:pPr lvl="1"/>
            <a:r>
              <a:rPr lang="en-US" dirty="0" smtClean="0"/>
              <a:t>In Berlin, there was further discussion in the SC about the comment resolution process in the 802.15 WG</a:t>
            </a:r>
          </a:p>
          <a:p>
            <a:pPr lvl="1"/>
            <a:r>
              <a:rPr lang="en-US" dirty="0" smtClean="0"/>
              <a:t>It was noted that between </a:t>
            </a:r>
            <a:r>
              <a:rPr lang="en-US" dirty="0"/>
              <a:t>sessions </a:t>
            </a:r>
            <a:r>
              <a:rPr lang="en-US" dirty="0" smtClean="0"/>
              <a:t>BRS’s can </a:t>
            </a:r>
            <a:r>
              <a:rPr lang="en-US" dirty="0"/>
              <a:t>meet “in private” </a:t>
            </a:r>
            <a:r>
              <a:rPr lang="en-US" dirty="0" smtClean="0"/>
              <a:t>without minutes and </a:t>
            </a:r>
            <a:r>
              <a:rPr lang="en-US" dirty="0"/>
              <a:t>then the results can be rubber stamped by </a:t>
            </a:r>
            <a:r>
              <a:rPr lang="en-US" dirty="0" smtClean="0"/>
              <a:t>the 802.15 WG.</a:t>
            </a:r>
            <a:endParaRPr lang="en-AU" dirty="0"/>
          </a:p>
          <a:p>
            <a:pPr lvl="1"/>
            <a:r>
              <a:rPr lang="en-US" dirty="0" smtClean="0"/>
              <a:t>A concern was expressed that this was not a good look for international </a:t>
            </a:r>
            <a:r>
              <a:rPr lang="en-US" dirty="0" err="1" smtClean="0"/>
              <a:t>standardisation</a:t>
            </a:r>
            <a:r>
              <a:rPr lang="en-US" dirty="0" smtClean="0"/>
              <a:t> from an openness perspective</a:t>
            </a:r>
          </a:p>
          <a:p>
            <a:pPr lvl="1"/>
            <a:r>
              <a:rPr lang="en-US" dirty="0" smtClean="0"/>
              <a:t>Mick </a:t>
            </a:r>
            <a:r>
              <a:rPr lang="en-US" dirty="0" smtClean="0"/>
              <a:t>Seaman </a:t>
            </a:r>
            <a:r>
              <a:rPr lang="en-US" dirty="0" smtClean="0"/>
              <a:t>and </a:t>
            </a:r>
            <a:r>
              <a:rPr lang="en-AU" dirty="0"/>
              <a:t>Paul </a:t>
            </a:r>
            <a:r>
              <a:rPr lang="en-AU" dirty="0" err="1"/>
              <a:t>Nikolich</a:t>
            </a:r>
            <a:r>
              <a:rPr lang="en-AU" dirty="0"/>
              <a:t> </a:t>
            </a:r>
            <a:r>
              <a:rPr lang="en-AU" dirty="0" smtClean="0"/>
              <a:t>took an action to discuss the issue with </a:t>
            </a:r>
            <a:r>
              <a:rPr lang="en-US" dirty="0" smtClean="0"/>
              <a:t>Bob </a:t>
            </a:r>
            <a:r>
              <a:rPr lang="en-US" dirty="0" err="1" smtClean="0"/>
              <a:t>Heile</a:t>
            </a:r>
            <a:r>
              <a:rPr lang="en-US" dirty="0" smtClean="0"/>
              <a:t> and report back to the SC Chair before the meeting in Vancouver </a:t>
            </a:r>
          </a:p>
          <a:p>
            <a:pPr lvl="1"/>
            <a:r>
              <a:rPr lang="en-US" dirty="0" smtClean="0"/>
              <a:t>Mick has now reported that </a:t>
            </a:r>
            <a:r>
              <a:rPr lang="en-AU" dirty="0" smtClean="0"/>
              <a:t>Bob </a:t>
            </a:r>
            <a:r>
              <a:rPr lang="en-AU" dirty="0" err="1" smtClean="0"/>
              <a:t>Heile</a:t>
            </a:r>
            <a:r>
              <a:rPr lang="en-AU" dirty="0" smtClean="0"/>
              <a:t> states policy </a:t>
            </a:r>
            <a:r>
              <a:rPr lang="en-AU" dirty="0"/>
              <a:t>is that 802.15 BRC meetings </a:t>
            </a:r>
            <a:r>
              <a:rPr lang="en-AU" dirty="0" smtClean="0"/>
              <a:t>are open </a:t>
            </a:r>
            <a:r>
              <a:rPr lang="en-AU" dirty="0"/>
              <a:t>to </a:t>
            </a:r>
            <a:r>
              <a:rPr lang="en-AU" dirty="0" smtClean="0"/>
              <a:t>all</a:t>
            </a:r>
          </a:p>
          <a:p>
            <a:pPr lvl="1"/>
            <a:r>
              <a:rPr lang="en-AU" dirty="0" smtClean="0"/>
              <a:t>The issue is closed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Tree>
    <p:extLst>
      <p:ext uri="{BB962C8B-B14F-4D97-AF65-F5344CB8AC3E}">
        <p14:creationId xmlns:p14="http://schemas.microsoft.com/office/powerpoint/2010/main" val="230478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2015)</a:t>
            </a:r>
          </a:p>
          <a:p>
            <a:pPr lvl="1"/>
            <a:r>
              <a:rPr lang="en-AU" dirty="0" smtClean="0"/>
              <a:t>IEEE 802.22 has now passed FDIS</a:t>
            </a:r>
          </a:p>
          <a:p>
            <a:pPr lvl="1"/>
            <a:r>
              <a:rPr lang="en-AU" dirty="0" smtClean="0"/>
              <a:t>It was planned to submit IEEE 802.22a to 60 day pre-ballot as soon as 802.11 was ratified by ISO/IEC</a:t>
            </a:r>
          </a:p>
          <a:p>
            <a:pPr lvl="1"/>
            <a:r>
              <a:rPr lang="en-AU" dirty="0" smtClean="0"/>
              <a:t>It was decided to liaise 802.22a and 802.22b for information purposes and consider submitting 802.22a to the PSDO process in July 2015</a:t>
            </a:r>
          </a:p>
          <a:p>
            <a:pPr lvl="1"/>
            <a:r>
              <a:rPr lang="en-AU" dirty="0" smtClean="0">
                <a:solidFill>
                  <a:srgbClr val="FF0000"/>
                </a:solidFill>
              </a:rPr>
              <a:t>Asked </a:t>
            </a:r>
            <a:r>
              <a:rPr lang="en-AU" dirty="0" err="1" smtClean="0">
                <a:solidFill>
                  <a:srgbClr val="FF0000"/>
                </a:solidFill>
              </a:rPr>
              <a:t>Apurva</a:t>
            </a:r>
            <a:r>
              <a:rPr lang="en-AU" dirty="0">
                <a:solidFill>
                  <a:srgbClr val="FF0000"/>
                </a:solidFill>
              </a:rPr>
              <a:t> </a:t>
            </a:r>
            <a:r>
              <a:rPr lang="en-AU" dirty="0" smtClean="0">
                <a:solidFill>
                  <a:srgbClr val="FF0000"/>
                </a:solidFill>
              </a:rPr>
              <a:t>in April whether he had done this</a:t>
            </a:r>
          </a:p>
          <a:p>
            <a:r>
              <a:rPr lang="en-AU" dirty="0" smtClean="0"/>
              <a:t>In Vancouver (May 2015</a:t>
            </a:r>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802.22 </a:t>
            </a:r>
            <a:r>
              <a:rPr lang="en-AU" dirty="0" smtClean="0"/>
              <a:t>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50879455"/>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endParaRPr lang="en-GB" sz="1400" b="0" dirty="0" smtClean="0">
                        <a:solidFill>
                          <a:schemeClr val="tx1"/>
                        </a:solidFill>
                      </a:endParaRPr>
                    </a:p>
                  </a:txBody>
                  <a:tcPr/>
                </a:tc>
                <a:tc>
                  <a:txBody>
                    <a:bodyPr/>
                    <a:lstStyle/>
                    <a:p>
                      <a:r>
                        <a:rPr lang="en-GB" sz="1400" dirty="0" smtClean="0"/>
                        <a:t>Approved for PSDO process</a:t>
                      </a:r>
                      <a:endParaRPr lang="en-AU" sz="1400" dirty="0"/>
                    </a:p>
                  </a:txBody>
                  <a:tcPr/>
                </a:tc>
                <a:tc>
                  <a:txBody>
                    <a:bodyPr/>
                    <a:lstStyle/>
                    <a:p>
                      <a:pPr algn="ctr"/>
                      <a:r>
                        <a:rPr lang="en-GB" sz="1400" dirty="0" err="1" smtClean="0">
                          <a:solidFill>
                            <a:srgbClr val="FF0000"/>
                          </a:solidFill>
                        </a:rPr>
                        <a:t>Std</a:t>
                      </a: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endParaRPr lang="en-GB" sz="1400" b="0" dirty="0" smtClean="0">
                        <a:solidFill>
                          <a:schemeClr val="tx1"/>
                        </a:solidFill>
                      </a:endParaRP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err="1" smtClean="0">
                          <a:solidFill>
                            <a:srgbClr val="FF0000"/>
                          </a:solidFill>
                        </a:rPr>
                        <a:t>Std</a:t>
                      </a:r>
                      <a:endParaRPr lang="en-GB" sz="1400" dirty="0">
                        <a:solidFill>
                          <a:srgbClr val="FF0000"/>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p>
          <a:p>
            <a:pPr lvl="1"/>
            <a:r>
              <a:rPr lang="en-AU" dirty="0">
                <a:solidFill>
                  <a:srgbClr val="FF0000"/>
                </a:solidFill>
              </a:rPr>
              <a:t>Asked John </a:t>
            </a:r>
            <a:r>
              <a:rPr lang="en-AU" dirty="0" err="1">
                <a:solidFill>
                  <a:srgbClr val="FF0000"/>
                </a:solidFill>
              </a:rPr>
              <a:t>D'Ambrosia</a:t>
            </a:r>
            <a:r>
              <a:rPr lang="en-AU" dirty="0">
                <a:solidFill>
                  <a:srgbClr val="FF0000"/>
                </a:solidFill>
              </a:rPr>
              <a:t> </a:t>
            </a:r>
            <a:r>
              <a:rPr lang="en-AU" dirty="0" smtClean="0">
                <a:solidFill>
                  <a:srgbClr val="FF0000"/>
                </a:solidFill>
              </a:rPr>
              <a:t>in April 2015 </a:t>
            </a:r>
            <a:r>
              <a:rPr lang="en-AU" dirty="0" smtClean="0">
                <a:solidFill>
                  <a:srgbClr val="FF0000"/>
                </a:solidFill>
              </a:rPr>
              <a:t>if </a:t>
            </a:r>
            <a:r>
              <a:rPr lang="en-AU" dirty="0" smtClean="0">
                <a:solidFill>
                  <a:srgbClr val="FF0000"/>
                </a:solidFill>
              </a:rPr>
              <a:t>he has sent an update after March plenary</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294492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59784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69548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a:t>
            </a:r>
            <a:r>
              <a:rPr lang="en-AU" dirty="0" smtClean="0"/>
              <a:t>for information or review </a:t>
            </a:r>
            <a:r>
              <a:rPr lang="en-AU" dirty="0" smtClean="0"/>
              <a:t>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4263201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a:t>
            </a:r>
            <a:r>
              <a:rPr lang="en-AU" dirty="0" smtClean="0"/>
              <a:t>the </a:t>
            </a:r>
            <a:r>
              <a:rPr lang="en-AU" dirty="0" smtClean="0"/>
              <a:t>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endParaRPr lang="en-AU" dirty="0" smtClean="0"/>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940129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endParaRPr lang="en-AU" dirty="0" smtClean="0"/>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383361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will hear a quick update on the </a:t>
            </a:r>
            <a:r>
              <a:rPr lang="en-AU" dirty="0" smtClean="0"/>
              <a:t>status of a PSDO tracking initiative by IEEE staff</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(working group chairs) have access to this information would be helpful </a:t>
            </a:r>
            <a:r>
              <a:rPr lang="en-AU" dirty="0" smtClean="0"/>
              <a:t>(they also </a:t>
            </a:r>
            <a:r>
              <a:rPr lang="en-AU" dirty="0"/>
              <a:t>talked about creating a flow chart of the process, which </a:t>
            </a:r>
            <a:r>
              <a:rPr lang="en-AU" dirty="0" smtClean="0"/>
              <a:t>Jodi plans </a:t>
            </a:r>
            <a:r>
              <a:rPr lang="en-AU" dirty="0"/>
              <a:t>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t>Jodi has indicated that this initiative will be ready for discussion in July 2015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034170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 quick update on the status of a PSDO tracking initiative by IEEE staff</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546" y="1981200"/>
            <a:ext cx="3389054"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762000" y="3581400"/>
            <a:ext cx="1371600" cy="533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This</a:t>
            </a:r>
            <a:r>
              <a:rPr kumimoji="0" lang="en-AU" sz="1600" b="0" i="0" u="none" strike="noStrike" cap="none" normalizeH="0" dirty="0" smtClean="0">
                <a:ln>
                  <a:noFill/>
                </a:ln>
                <a:solidFill>
                  <a:schemeClr val="tx1"/>
                </a:solidFill>
                <a:effectLst/>
                <a:latin typeface="+mj-lt"/>
              </a:rPr>
              <a:t> is an initial draft</a:t>
            </a:r>
            <a:endParaRPr kumimoji="0" lang="en-AU" sz="16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3"/>
            <a:endCxn id="216066" idx="1"/>
          </p:cNvCxnSpPr>
          <p:nvPr/>
        </p:nvCxnSpPr>
        <p:spPr bwMode="auto">
          <a:xfrm>
            <a:off x="2133600" y="3848100"/>
            <a:ext cx="801946"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052341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call for volunteers as a Vice Chair</a:t>
            </a:r>
            <a:endParaRPr lang="en-AU" dirty="0"/>
          </a:p>
        </p:txBody>
      </p:sp>
      <p:sp>
        <p:nvSpPr>
          <p:cNvPr id="3" name="Content Placeholder 2"/>
          <p:cNvSpPr>
            <a:spLocks noGrp="1"/>
          </p:cNvSpPr>
          <p:nvPr>
            <p:ph idx="1"/>
          </p:nvPr>
        </p:nvSpPr>
        <p:spPr/>
        <p:txBody>
          <a:bodyPr/>
          <a:lstStyle/>
          <a:p>
            <a:pPr lvl="1"/>
            <a:r>
              <a:rPr lang="en-AU" dirty="0" smtClean="0"/>
              <a:t>In Berlin, the IEEE 802 Chair asked whether the SC should have a Vice Chair just in case the current Chair was “hit by a bus”</a:t>
            </a:r>
          </a:p>
          <a:p>
            <a:pPr lvl="1"/>
            <a:r>
              <a:rPr lang="en-AU" dirty="0" smtClean="0"/>
              <a:t>The current Chair promises to avoid buses but would not object to the appointment of a </a:t>
            </a:r>
            <a:r>
              <a:rPr lang="en-AU" strike="sngStrike" dirty="0" smtClean="0"/>
              <a:t>slave</a:t>
            </a:r>
            <a:r>
              <a:rPr lang="en-AU" dirty="0" smtClean="0"/>
              <a:t> Vice Chair</a:t>
            </a:r>
          </a:p>
          <a:p>
            <a:pPr lvl="1"/>
            <a:r>
              <a:rPr lang="en-AU" dirty="0" smtClean="0"/>
              <a:t>Are there any 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23469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422423"/>
              </p:ext>
            </p:extLst>
          </p:nvPr>
        </p:nvGraphicFramePr>
        <p:xfrm>
          <a:off x="152399" y="1600200"/>
          <a:ext cx="8839200" cy="5181600"/>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Liaised in April</a:t>
                      </a:r>
                      <a:r>
                        <a:rPr lang="en-AU" sz="1600" b="1" baseline="0" dirty="0" smtClean="0">
                          <a:solidFill>
                            <a:srgbClr val="FF000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Liaised in April</a:t>
                      </a:r>
                      <a:r>
                        <a:rPr lang="en-AU" sz="1600" b="1" baseline="0" dirty="0" smtClean="0">
                          <a:solidFill>
                            <a:srgbClr val="FF0000"/>
                          </a:solidFill>
                        </a:rPr>
                        <a:t> 2015</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solidFill>
                  <a:srgbClr val="FF0000"/>
                </a:solidFill>
              </a:rPr>
              <a:t>The Chair has asked Jodi </a:t>
            </a:r>
            <a:r>
              <a:rPr lang="en-AU" dirty="0" err="1" smtClean="0">
                <a:solidFill>
                  <a:srgbClr val="FF0000"/>
                </a:solidFill>
              </a:rPr>
              <a:t>Haasz</a:t>
            </a:r>
            <a:r>
              <a:rPr lang="en-AU" dirty="0" smtClean="0">
                <a:solidFill>
                  <a:srgbClr val="FF0000"/>
                </a:solidFill>
              </a:rPr>
              <a:t> for an estimate of when the standard will be published</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0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06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49</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FF0000"/>
                </a:solidFill>
              </a:rPr>
              <a:t>&amp; comment resolutions liaised</a:t>
            </a:r>
            <a:endParaRPr lang="en-AU" kern="1200" dirty="0" smtClean="0">
              <a:solidFill>
                <a:srgbClr val="FF000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1"/>
            <a:r>
              <a:rPr lang="en-AU" kern="1200" dirty="0" smtClean="0">
                <a:solidFill>
                  <a:srgbClr val="FF0000"/>
                </a:solidFill>
              </a:rPr>
              <a:t>Response was </a:t>
            </a:r>
            <a:r>
              <a:rPr lang="en-AU" kern="1200" dirty="0" smtClean="0">
                <a:solidFill>
                  <a:srgbClr val="FF0000"/>
                </a:solidFill>
              </a:rPr>
              <a:t>liaised in </a:t>
            </a:r>
            <a:r>
              <a:rPr lang="en-AU" kern="1200" dirty="0" smtClean="0">
                <a:solidFill>
                  <a:srgbClr val="FF0000"/>
                </a:solidFill>
              </a:rPr>
              <a:t>April 2015 (see N</a:t>
            </a:r>
            <a:r>
              <a:rPr lang="en-AU" kern="1200" dirty="0" smtClean="0">
                <a:solidFill>
                  <a:srgbClr val="FF0000"/>
                </a:solidFill>
              </a:rPr>
              <a:t>?????) – asked Glenn</a:t>
            </a:r>
            <a:endParaRPr lang="en-AU" kern="1200" dirty="0" smtClean="0">
              <a:solidFill>
                <a:srgbClr val="FF0000"/>
              </a:solidFill>
            </a:endParaRPr>
          </a:p>
          <a:p>
            <a:pPr lvl="1"/>
            <a:r>
              <a:rPr lang="en-AU" kern="1200" dirty="0" smtClean="0"/>
              <a:t>Standard </a:t>
            </a:r>
            <a:r>
              <a:rPr lang="en-AU" kern="1200" dirty="0"/>
              <a:t>will be called ISO/IEC/IEEE </a:t>
            </a:r>
            <a:r>
              <a:rPr lang="en-AU" dirty="0" smtClean="0"/>
              <a:t>8802-1AE:2015/</a:t>
            </a:r>
            <a:r>
              <a:rPr lang="en-AU" dirty="0" err="1" smtClean="0"/>
              <a:t>Amd</a:t>
            </a:r>
            <a:r>
              <a:rPr lang="en-AU" dirty="0" smtClean="0"/>
              <a:t> 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096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a:t>
            </a:r>
            <a:r>
              <a:rPr lang="en-AU" dirty="0"/>
              <a:t>has been ratified as 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50</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FF0000"/>
                </a:solidFill>
              </a:rPr>
              <a:t>&amp; </a:t>
            </a:r>
            <a:r>
              <a:rPr lang="en-AU" dirty="0">
                <a:solidFill>
                  <a:srgbClr val="FF0000"/>
                </a:solidFill>
              </a:rPr>
              <a:t>comment resolutions liaised</a:t>
            </a:r>
            <a:endParaRPr lang="en-AU" kern="1200" dirty="0" smtClean="0">
              <a:solidFill>
                <a:srgbClr val="FF0000"/>
              </a:solidFill>
            </a:endParaRPr>
          </a:p>
          <a:p>
            <a:pPr lvl="1"/>
            <a:r>
              <a:rPr lang="en-AU" kern="1200" dirty="0" smtClean="0"/>
              <a:t>FDIS closed on 1 Feb 2015, with one comment (N16124) from China NB</a:t>
            </a:r>
          </a:p>
          <a:p>
            <a:pPr lvl="2"/>
            <a:r>
              <a:rPr lang="en-AU" kern="1200" dirty="0" smtClean="0"/>
              <a:t>Passed 12/1/23</a:t>
            </a:r>
          </a:p>
          <a:p>
            <a:pPr lvl="1"/>
            <a:r>
              <a:rPr lang="en-AU" kern="1200" dirty="0">
                <a:solidFill>
                  <a:srgbClr val="FF0000"/>
                </a:solidFill>
              </a:rPr>
              <a:t>Response was </a:t>
            </a:r>
            <a:r>
              <a:rPr lang="en-AU" kern="1200" dirty="0" smtClean="0">
                <a:solidFill>
                  <a:srgbClr val="FF0000"/>
                </a:solidFill>
              </a:rPr>
              <a:t>liaised in </a:t>
            </a:r>
            <a:r>
              <a:rPr lang="en-AU" kern="1200" dirty="0">
                <a:solidFill>
                  <a:srgbClr val="FF0000"/>
                </a:solidFill>
              </a:rPr>
              <a:t>April 2015 (see N</a:t>
            </a:r>
            <a:r>
              <a:rPr lang="en-AU" kern="1200" dirty="0" smtClean="0">
                <a:solidFill>
                  <a:srgbClr val="FF0000"/>
                </a:solidFill>
              </a:rPr>
              <a:t>?????) – asked Glenn</a:t>
            </a:r>
            <a:endParaRPr lang="en-AU" kern="1200" dirty="0">
              <a:solidFill>
                <a:srgbClr val="FF0000"/>
              </a:solidFill>
            </a:endParaRPr>
          </a:p>
          <a:p>
            <a:pPr lvl="1"/>
            <a:r>
              <a:rPr lang="en-AU" kern="1200" dirty="0" smtClean="0"/>
              <a:t>Standard will be called ISO/IEC/IEEE </a:t>
            </a:r>
            <a:r>
              <a:rPr lang="en-AU" dirty="0" smtClean="0"/>
              <a:t>8802-1AE:2015/</a:t>
            </a:r>
            <a:r>
              <a:rPr lang="en-AU" dirty="0" err="1" smtClean="0"/>
              <a:t>Amd</a:t>
            </a:r>
            <a:r>
              <a:rPr lang="en-AU" dirty="0" smtClean="0"/>
              <a:t> 2</a:t>
            </a:r>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9167401"/>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1986"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61840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baseline="0" dirty="0" smtClean="0">
                          <a:solidFill>
                            <a:srgbClr val="00B050"/>
                          </a:solidFill>
                        </a:rPr>
                        <a:t>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Sep 2014</a:t>
                      </a:r>
                      <a:endParaRPr lang="en-AU" sz="1600" b="1" kern="1200" dirty="0" smtClean="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Waiting</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19 Mar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13 Mar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30 May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19 Jun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t>
                      </a:r>
                      <a:endParaRPr lang="en-AU" sz="1600" b="1"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2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is waiting for the start of the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waiting for start</a:t>
            </a:r>
          </a:p>
          <a:p>
            <a:pPr lvl="1"/>
            <a:r>
              <a:rPr lang="en-AU" dirty="0" smtClean="0">
                <a:solidFill>
                  <a:srgbClr val="FF0000"/>
                </a:solidFill>
              </a:rPr>
              <a:t>Jodi </a:t>
            </a:r>
            <a:r>
              <a:rPr lang="en-AU" dirty="0" err="1">
                <a:solidFill>
                  <a:srgbClr val="FF0000"/>
                </a:solidFill>
              </a:rPr>
              <a:t>Haasz</a:t>
            </a:r>
            <a:r>
              <a:rPr lang="en-AU" dirty="0">
                <a:solidFill>
                  <a:srgbClr val="FF0000"/>
                </a:solidFill>
              </a:rPr>
              <a:t> </a:t>
            </a:r>
            <a:r>
              <a:rPr lang="en-AU" dirty="0" smtClean="0">
                <a:solidFill>
                  <a:srgbClr val="FF0000"/>
                </a:solidFill>
              </a:rPr>
              <a:t>has asked </a:t>
            </a:r>
            <a:r>
              <a:rPr lang="en-AU" dirty="0">
                <a:solidFill>
                  <a:srgbClr val="FF0000"/>
                </a:solidFill>
              </a:rPr>
              <a:t>ISO to start </a:t>
            </a:r>
            <a:r>
              <a:rPr lang="en-AU" dirty="0" smtClean="0">
                <a:solidFill>
                  <a:srgbClr val="FF0000"/>
                </a:solidFill>
              </a:rPr>
              <a:t>FDIS – Chair asked for update in April</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0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passed the 60 day pre-ballot and received one comment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endParaRPr lang="en-AU" dirty="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China NB voted “no” in the 60 day pre-ballot on IEEE 802.1Xbx-2014</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smtClean="0"/>
              <a:t>China NB noticed that IEEE submitted IEEE 802.1Q™-2014 (N16114) and IEEE 802.1Xbx™-2014 (N16115) for 60-day ballot according to the PSDO Agreement. As we know, IEEE </a:t>
            </a:r>
            <a:r>
              <a:rPr lang="en-AU" i="1" dirty="0" err="1" smtClean="0"/>
              <a:t>Std</a:t>
            </a:r>
            <a:r>
              <a:rPr lang="en-AU" i="1" dirty="0" smtClean="0"/>
              <a:t> 802.1Q™-2014 conducts access control by invoking IEEE 802.1x-2010, and IEEE </a:t>
            </a:r>
            <a:r>
              <a:rPr lang="en-AU" i="1" dirty="0" err="1" smtClean="0"/>
              <a:t>Std</a:t>
            </a:r>
            <a:r>
              <a:rPr lang="en-AU" i="1" dirty="0" smtClean="0"/>
              <a:t> 802.1Xbx™-2014 is the enhancement standard of IEEE 802.1x-2010, however, the security problems of IEEE 802.1x-2010 still exist, therefore, we still oppose the proposals based on IEEE 802.1x. </a:t>
            </a:r>
          </a:p>
          <a:p>
            <a:pPr lvl="1"/>
            <a:r>
              <a:rPr lang="en-AU" i="1" dirty="0" smtClean="0"/>
              <a:t>Moreover, there are non-normative references in N16114 and N16115, not all the referenced RFCs are Internet Standards or Best Current Practices, we also propose to deleted them from the drafts.</a:t>
            </a:r>
          </a:p>
          <a:p>
            <a:pPr lvl="1"/>
            <a:r>
              <a:rPr lang="en-AU" dirty="0" smtClean="0"/>
              <a:t>Note: this is similar to most recent comment from China NB on perceived </a:t>
            </a:r>
            <a:r>
              <a:rPr lang="en-AU" dirty="0" err="1" smtClean="0"/>
              <a:t>TePA</a:t>
            </a:r>
            <a:r>
              <a:rPr lang="en-AU" dirty="0" smtClean="0"/>
              <a:t> alternatives from IEEE 802</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722775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develop a response to the China NB comment on IEEE 802.1Xbx-2014</a:t>
            </a:r>
            <a:endParaRPr lang="en-AU" dirty="0"/>
          </a:p>
        </p:txBody>
      </p:sp>
      <p:sp>
        <p:nvSpPr>
          <p:cNvPr id="3" name="Content Placeholder 2"/>
          <p:cNvSpPr>
            <a:spLocks noGrp="1"/>
          </p:cNvSpPr>
          <p:nvPr>
            <p:ph idx="1"/>
          </p:nvPr>
        </p:nvSpPr>
        <p:spPr/>
        <p:txBody>
          <a:bodyPr/>
          <a:lstStyle/>
          <a:p>
            <a:pPr lvl="1"/>
            <a:r>
              <a:rPr lang="en-AU" dirty="0" smtClean="0"/>
              <a:t>It is likely the IEEE 802.1 WG will develop a response to the comment from the China NB on </a:t>
            </a:r>
            <a:r>
              <a:rPr lang="en-AU" dirty="0"/>
              <a:t>IEEE 802.1Xbx-2014</a:t>
            </a:r>
            <a:r>
              <a:rPr lang="en-AU" dirty="0" smtClean="0"/>
              <a:t> in May 2015 at their interim meeting</a:t>
            </a:r>
          </a:p>
          <a:p>
            <a:pPr lvl="1"/>
            <a:r>
              <a:rPr lang="en-AU" dirty="0" smtClean="0"/>
              <a:t>The interim meeting </a:t>
            </a:r>
            <a:r>
              <a:rPr lang="en-AU" dirty="0" smtClean="0"/>
              <a:t>is being </a:t>
            </a:r>
            <a:r>
              <a:rPr lang="en-AU" dirty="0" smtClean="0"/>
              <a:t>held in </a:t>
            </a:r>
            <a:r>
              <a:rPr lang="en-AU" dirty="0"/>
              <a:t>Pittsburgh, </a:t>
            </a:r>
            <a:r>
              <a:rPr lang="en-AU" dirty="0" smtClean="0"/>
              <a:t>PA on 19-22 May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311421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was submitted 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r>
              <a:rPr lang="en-AU" dirty="0"/>
              <a:t>)</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voted “no” in the 60 day pre-ballot on IEEE 802.</a:t>
            </a:r>
            <a:r>
              <a:rPr lang="en-GB" dirty="0"/>
              <a:t>1Q-Rev-2014 </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smtClean="0"/>
              <a:t>China NB noticed that IEEE submitted IEEE 802.1Q™-2014 (N16114) and IEEE 802.1Xbx™-2014 (N16115) for 60-day ballot according to the PSDO Agreement. As we know, IEEE </a:t>
            </a:r>
            <a:r>
              <a:rPr lang="en-AU" i="1" dirty="0" err="1" smtClean="0"/>
              <a:t>Std</a:t>
            </a:r>
            <a:r>
              <a:rPr lang="en-AU" i="1" dirty="0" smtClean="0"/>
              <a:t> 802.1Q™-2014 conducts access control by invoking IEEE 802.1x-2010, and IEEE </a:t>
            </a:r>
            <a:r>
              <a:rPr lang="en-AU" i="1" dirty="0" err="1" smtClean="0"/>
              <a:t>Std</a:t>
            </a:r>
            <a:r>
              <a:rPr lang="en-AU" i="1" dirty="0" smtClean="0"/>
              <a:t> 802.1Xbx™-2014 is the enhancement standard of IEEE 802.1x-2010, however, the security problems of IEEE 802.1x-2010 still exist, therefore, we still oppose the proposals based on IEEE 802.1x. </a:t>
            </a:r>
          </a:p>
          <a:p>
            <a:pPr lvl="1"/>
            <a:r>
              <a:rPr lang="en-AU" i="1" dirty="0" smtClean="0"/>
              <a:t>Moreover, there are non-normative references in N16114 and N16115, not all the referenced RFCs are Internet Standards or Best Current Practices, we also propose to deleted them from the drafts.</a:t>
            </a:r>
          </a:p>
          <a:p>
            <a:pPr lvl="1"/>
            <a:r>
              <a:rPr lang="en-AU" dirty="0" smtClean="0"/>
              <a:t>Note: this comment is identical to the comment by China NB on IEEE 802.1Xbx-2014</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91816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develop a response to the China NB comment on IEEE </a:t>
            </a:r>
            <a:r>
              <a:rPr lang="en-AU" dirty="0"/>
              <a:t>802.</a:t>
            </a:r>
            <a:r>
              <a:rPr lang="en-GB" dirty="0"/>
              <a:t>1Q-Rev-2014</a:t>
            </a:r>
            <a:endParaRPr lang="en-AU" dirty="0"/>
          </a:p>
        </p:txBody>
      </p:sp>
      <p:sp>
        <p:nvSpPr>
          <p:cNvPr id="3" name="Content Placeholder 2"/>
          <p:cNvSpPr>
            <a:spLocks noGrp="1"/>
          </p:cNvSpPr>
          <p:nvPr>
            <p:ph idx="1"/>
          </p:nvPr>
        </p:nvSpPr>
        <p:spPr/>
        <p:txBody>
          <a:bodyPr/>
          <a:lstStyle/>
          <a:p>
            <a:pPr lvl="1"/>
            <a:r>
              <a:rPr lang="en-AU" dirty="0" smtClean="0"/>
              <a:t>It is likely the IEEE 802.1 WG will develop a response to the comment from the China NB on </a:t>
            </a:r>
            <a:r>
              <a:rPr lang="en-AU" dirty="0"/>
              <a:t>IEEE 802.</a:t>
            </a:r>
            <a:r>
              <a:rPr lang="en-GB" dirty="0"/>
              <a:t>1Q-Rev-2014</a:t>
            </a:r>
            <a:r>
              <a:rPr lang="en-AU" dirty="0" smtClean="0"/>
              <a:t> in May 2015 at their interim meeting</a:t>
            </a:r>
          </a:p>
          <a:p>
            <a:pPr lvl="1"/>
            <a:r>
              <a:rPr lang="en-AU" dirty="0" smtClean="0"/>
              <a:t>The interim meeting in being held in </a:t>
            </a:r>
            <a:r>
              <a:rPr lang="en-AU" dirty="0"/>
              <a:t>Pittsburgh, </a:t>
            </a:r>
            <a:r>
              <a:rPr lang="en-AU" dirty="0" smtClean="0"/>
              <a:t>PA on 19-22 May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03690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60 </a:t>
            </a:r>
            <a:r>
              <a:rPr lang="en-AU" dirty="0"/>
              <a:t>day pre-ballot </a:t>
            </a:r>
            <a:r>
              <a:rPr lang="en-AU" dirty="0" smtClean="0"/>
              <a:t>on </a:t>
            </a:r>
            <a:r>
              <a:rPr lang="en-AU" dirty="0"/>
              <a:t>IEEE 802.1AX-2014 </a:t>
            </a:r>
            <a:r>
              <a:rPr lang="en-AU" dirty="0" smtClean="0"/>
              <a:t>closes on 30 May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on 30 May 2015</a:t>
            </a:r>
            <a:endParaRPr lang="en-AU" dirty="0">
              <a:solidFill>
                <a:schemeClr val="accent2"/>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closes </a:t>
            </a:r>
            <a:r>
              <a:rPr lang="en-AU" dirty="0"/>
              <a:t>on </a:t>
            </a:r>
            <a:r>
              <a:rPr lang="en-AU" dirty="0" smtClean="0"/>
              <a:t>30 May </a:t>
            </a:r>
            <a:r>
              <a:rPr lang="en-AU" dirty="0"/>
              <a:t>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It is likely the formal submission will occur in July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802.1BA-2011 was liaised (N16149) to SC6 on 7 April 2015 to allow them to become familiar with it before submission for approval under the PSDO process</a:t>
            </a:r>
          </a:p>
          <a:p>
            <a:pPr lvl="1"/>
            <a:r>
              <a:rPr lang="en-AU" dirty="0" smtClean="0"/>
              <a:t>It is likely the formal submission will occur in July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a:t>is scheduled to </a:t>
            </a:r>
            <a:r>
              <a:rPr lang="en-AU" dirty="0" smtClean="0"/>
              <a:t>close on 19 June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closes 19 </a:t>
            </a:r>
            <a:r>
              <a:rPr lang="en-AU" dirty="0" smtClean="0">
                <a:solidFill>
                  <a:schemeClr val="accent2"/>
                </a:solidFill>
              </a:rPr>
              <a:t>June 2015</a:t>
            </a:r>
          </a:p>
          <a:p>
            <a:pPr marL="342900" lvl="1" indent="-342900"/>
            <a:r>
              <a:rPr lang="en-AU" dirty="0"/>
              <a:t>The FDIS ballot on 802.3.1 </a:t>
            </a:r>
            <a:r>
              <a:rPr lang="en-AU" dirty="0" smtClean="0"/>
              <a:t>opened </a:t>
            </a:r>
            <a:r>
              <a:rPr lang="en-AU" dirty="0"/>
              <a:t>on 19 </a:t>
            </a:r>
            <a:r>
              <a:rPr lang="en-AU" dirty="0" smtClean="0"/>
              <a:t>January 2015, and will close </a:t>
            </a:r>
            <a:r>
              <a:rPr lang="en-AU" dirty="0"/>
              <a:t>on 19 </a:t>
            </a:r>
            <a:r>
              <a:rPr lang="en-AU" dirty="0" smtClean="0"/>
              <a:t>June 2015</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98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98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 Probably in July</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04905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42225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a:t>
            </a:r>
            <a:r>
              <a:rPr lang="en-AU" dirty="0" smtClean="0"/>
              <a:t>may hear on any progress related to the concern about the style guide</a:t>
            </a:r>
            <a:endParaRPr lang="en-AU" dirty="0"/>
          </a:p>
        </p:txBody>
      </p:sp>
      <p:sp>
        <p:nvSpPr>
          <p:cNvPr id="3" name="Content Placeholder 2"/>
          <p:cNvSpPr>
            <a:spLocks noGrp="1"/>
          </p:cNvSpPr>
          <p:nvPr>
            <p:ph idx="1"/>
          </p:nvPr>
        </p:nvSpPr>
        <p:spPr/>
        <p:txBody>
          <a:bodyPr/>
          <a:lstStyle/>
          <a:p>
            <a:pPr lvl="1"/>
            <a:r>
              <a:rPr lang="en-GB" dirty="0" smtClean="0"/>
              <a:t>Michelle Turner (IEEE-SA Chief Editor) </a:t>
            </a:r>
            <a:r>
              <a:rPr lang="en-GB" dirty="0" smtClean="0"/>
              <a:t>was at </a:t>
            </a:r>
            <a:r>
              <a:rPr lang="en-GB" dirty="0" smtClean="0"/>
              <a:t>the March plenary </a:t>
            </a:r>
            <a:r>
              <a:rPr lang="en-GB" dirty="0" smtClean="0"/>
              <a:t>meeting</a:t>
            </a:r>
          </a:p>
          <a:p>
            <a:pPr lvl="1"/>
            <a:r>
              <a:rPr lang="en-GB" dirty="0" smtClean="0"/>
              <a:t>She heard a concern that there were potential conflicts between the IEEE-SA Style Guide and the ISO Style Guide</a:t>
            </a:r>
          </a:p>
          <a:p>
            <a:pPr lvl="1"/>
            <a:r>
              <a:rPr lang="en-GB" dirty="0" smtClean="0"/>
              <a:t>Michelle confirmed that the guides are indeed guides and it is possible to depart from them</a:t>
            </a:r>
          </a:p>
          <a:p>
            <a:pPr lvl="1"/>
            <a:r>
              <a:rPr lang="en-GB" dirty="0" smtClean="0"/>
              <a:t>Michelle took an action to clarify this position in the IEEE-SA Style Guide</a:t>
            </a:r>
            <a:endParaRPr lang="en-AU" dirty="0"/>
          </a:p>
          <a:p>
            <a:pPr lvl="1"/>
            <a:r>
              <a:rPr lang="en-AU" dirty="0" smtClean="0"/>
              <a:t>The SC may hear an update on progress</a:t>
            </a:r>
          </a:p>
          <a:p>
            <a:pPr lvl="2"/>
            <a:r>
              <a:rPr lang="en-AU" dirty="0" smtClean="0">
                <a:solidFill>
                  <a:srgbClr val="FF0000"/>
                </a:solidFill>
              </a:rPr>
              <a:t>Asked Michelle on 14 April for an update</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185973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572950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Vancouver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May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14 May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a:t>
            </a:r>
            <a:r>
              <a:rPr lang="en-AU" dirty="0" smtClean="0"/>
              <a:t>have all passed</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time – it has since been posted</a:t>
            </a:r>
          </a:p>
          <a:p>
            <a:pPr lvl="1"/>
            <a:r>
              <a:rPr lang="en-US" dirty="0" smtClean="0"/>
              <a:t>Documents for “decision” at the SC6 meeting </a:t>
            </a:r>
            <a:r>
              <a:rPr lang="en-US" dirty="0" smtClean="0"/>
              <a:t>had to be </a:t>
            </a:r>
            <a:r>
              <a:rPr lang="en-US" dirty="0" smtClean="0"/>
              <a:t>submitted by 15 April 2015</a:t>
            </a:r>
          </a:p>
          <a:p>
            <a:pPr lvl="1"/>
            <a:r>
              <a:rPr lang="en-US" dirty="0" smtClean="0"/>
              <a:t>Documents </a:t>
            </a:r>
            <a:r>
              <a:rPr lang="en-US" dirty="0" smtClean="0"/>
              <a:t>received after </a:t>
            </a:r>
            <a:r>
              <a:rPr lang="en-US" dirty="0"/>
              <a:t>15 April </a:t>
            </a:r>
            <a:r>
              <a:rPr lang="en-US" dirty="0" smtClean="0"/>
              <a:t>2015 </a:t>
            </a:r>
            <a:r>
              <a:rPr lang="en-US" dirty="0" smtClean="0"/>
              <a:t>can be </a:t>
            </a:r>
            <a:r>
              <a:rPr lang="en-US" dirty="0" smtClean="0"/>
              <a:t>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r>
              <a:rPr lang="en-US" dirty="0" smtClean="0"/>
              <a:t>)</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228986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smtClean="0"/>
              <a:t>(appointed as an empowered </a:t>
            </a:r>
            <a:r>
              <a:rPr lang="en-AU" dirty="0" err="1" smtClean="0"/>
              <a:t>HoD</a:t>
            </a:r>
            <a:r>
              <a:rPr lang="en-AU" dirty="0" smtClean="0"/>
              <a:t> in March)</a:t>
            </a:r>
            <a:endParaRPr lang="en-AU" dirty="0" smtClean="0"/>
          </a:p>
          <a:p>
            <a:pPr lvl="2"/>
            <a:r>
              <a:rPr lang="en-AU" dirty="0" smtClean="0"/>
              <a:t>Jodi </a:t>
            </a:r>
            <a:r>
              <a:rPr lang="en-AU" dirty="0" err="1" smtClean="0"/>
              <a:t>Haasz</a:t>
            </a:r>
            <a:r>
              <a:rPr lang="en-AU" dirty="0" smtClean="0"/>
              <a:t> (IEEE staff)</a:t>
            </a:r>
          </a:p>
          <a:p>
            <a:pPr lvl="2"/>
            <a:r>
              <a:rPr lang="en-AU" dirty="0" smtClean="0"/>
              <a:t>…</a:t>
            </a:r>
          </a:p>
          <a:p>
            <a:pPr lvl="1"/>
            <a:r>
              <a:rPr lang="en-AU" dirty="0" smtClean="0"/>
              <a:t>Are there any others?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a:t>
            </a:r>
            <a:r>
              <a:rPr lang="en-AU" dirty="0" smtClean="0"/>
              <a:t>was not scheduled </a:t>
            </a:r>
            <a:r>
              <a:rPr lang="en-AU" dirty="0" smtClean="0"/>
              <a:t>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7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smtClean="0"/>
              <a:t>was not scheduled </a:t>
            </a:r>
            <a:r>
              <a:rPr lang="en-AU" dirty="0"/>
              <a:t>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902"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(N16116)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2"/>
            <a:r>
              <a:rPr lang="en-AU" dirty="0" smtClean="0"/>
              <a:t>This is the same agenda as the last SC6 meeting in October 2014, at which nothing happened</a:t>
            </a:r>
          </a:p>
          <a:p>
            <a:pPr lvl="2"/>
            <a:r>
              <a:rPr lang="en-AU" dirty="0" smtClean="0"/>
              <a:t>No documents have been submitted (as of </a:t>
            </a:r>
            <a:r>
              <a:rPr lang="en-AU" dirty="0" smtClean="0"/>
              <a:t>14 April 2015</a:t>
            </a:r>
            <a:r>
              <a:rPr lang="en-AU" dirty="0" smtClean="0"/>
              <a:t>)</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571543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Nothing much is on the agenda </a:t>
            </a:r>
            <a:r>
              <a:rPr lang="en-AU" dirty="0" smtClean="0"/>
              <a:t>for SC6/WG1 </a:t>
            </a:r>
            <a:r>
              <a:rPr lang="en-AU" dirty="0"/>
              <a:t>at </a:t>
            </a:r>
            <a:r>
              <a:rPr lang="en-AU" dirty="0" smtClean="0"/>
              <a:t>the meeting in </a:t>
            </a:r>
            <a:r>
              <a:rPr lang="en-AU" dirty="0"/>
              <a:t>May in Belgium</a:t>
            </a:r>
          </a:p>
        </p:txBody>
      </p:sp>
      <p:sp>
        <p:nvSpPr>
          <p:cNvPr id="3" name="Content Placeholder 2"/>
          <p:cNvSpPr>
            <a:spLocks noGrp="1"/>
          </p:cNvSpPr>
          <p:nvPr>
            <p:ph sz="half" idx="1"/>
          </p:nvPr>
        </p:nvSpPr>
        <p:spPr/>
        <p:txBody>
          <a:bodyPr/>
          <a:lstStyle/>
          <a:p>
            <a:pPr marL="0" indent="0"/>
            <a:r>
              <a:rPr lang="en-AU" dirty="0" smtClean="0"/>
              <a:t>Current agenda (N16130)</a:t>
            </a:r>
          </a:p>
          <a:p>
            <a:pPr>
              <a:buAutoNum type="arabicPeriod"/>
            </a:pPr>
            <a:r>
              <a:rPr lang="en-AU" b="0" dirty="0" smtClean="0"/>
              <a:t>Welcome </a:t>
            </a:r>
            <a:endParaRPr lang="en-AU" b="0" dirty="0"/>
          </a:p>
          <a:p>
            <a:r>
              <a:rPr lang="en-AU" b="0" dirty="0"/>
              <a:t>2. Roll Call of Delegates </a:t>
            </a:r>
          </a:p>
          <a:p>
            <a:r>
              <a:rPr lang="en-AU" b="0" dirty="0"/>
              <a:t>3. Approval of Agenda </a:t>
            </a:r>
          </a:p>
          <a:p>
            <a:r>
              <a:rPr lang="en-AU" b="0" dirty="0"/>
              <a:t>4. Meeting Report on the SC6/WG1 Meeting </a:t>
            </a:r>
            <a:r>
              <a:rPr lang="en-AU" b="0" dirty="0" smtClean="0"/>
              <a:t>(in London)</a:t>
            </a:r>
            <a:endParaRPr lang="en-AU" b="0" dirty="0"/>
          </a:p>
          <a:p>
            <a:r>
              <a:rPr lang="en-AU" b="0" dirty="0" smtClean="0"/>
              <a:t>5</a:t>
            </a:r>
            <a:r>
              <a:rPr lang="en-AU" b="0" dirty="0"/>
              <a:t>. SC6 WG1 Active Work Items </a:t>
            </a:r>
          </a:p>
          <a:p>
            <a:pPr lvl="1"/>
            <a:r>
              <a:rPr lang="en-AU" b="0" dirty="0"/>
              <a:t>5.1 Magnetic Field Area Network (MFAN) </a:t>
            </a:r>
          </a:p>
          <a:p>
            <a:pPr lvl="1"/>
            <a:r>
              <a:rPr lang="en-AU" b="0" dirty="0" smtClean="0"/>
              <a:t>5.2 </a:t>
            </a:r>
            <a:r>
              <a:rPr lang="en-AU" b="0" dirty="0"/>
              <a:t>Study Group Report on PLC Harmonization </a:t>
            </a:r>
          </a:p>
        </p:txBody>
      </p:sp>
      <p:sp>
        <p:nvSpPr>
          <p:cNvPr id="6" name="Content Placeholder 5"/>
          <p:cNvSpPr>
            <a:spLocks noGrp="1"/>
          </p:cNvSpPr>
          <p:nvPr>
            <p:ph sz="half" idx="2"/>
          </p:nvPr>
        </p:nvSpPr>
        <p:spPr/>
        <p:txBody>
          <a:bodyPr/>
          <a:lstStyle/>
          <a:p>
            <a:pPr lvl="1"/>
            <a:r>
              <a:rPr lang="en-AU" dirty="0"/>
              <a:t>5.3 IEEE 802 Liaison </a:t>
            </a:r>
          </a:p>
          <a:p>
            <a:pPr lvl="2"/>
            <a:r>
              <a:rPr lang="en-AU" dirty="0"/>
              <a:t>5.3.1 Liaison Statement </a:t>
            </a:r>
          </a:p>
          <a:p>
            <a:pPr lvl="2"/>
            <a:r>
              <a:rPr lang="en-AU" dirty="0"/>
              <a:t>5.3.2 IEEE Agreement </a:t>
            </a:r>
          </a:p>
          <a:p>
            <a:pPr lvl="2"/>
            <a:r>
              <a:rPr lang="en-AU" dirty="0"/>
              <a:t>5.3.3 Status Report </a:t>
            </a:r>
          </a:p>
          <a:p>
            <a:pPr lvl="1"/>
            <a:r>
              <a:rPr lang="en-AU" dirty="0"/>
              <a:t>5.4 Liaison report from ECMA </a:t>
            </a:r>
          </a:p>
          <a:p>
            <a:pPr lvl="1"/>
            <a:r>
              <a:rPr lang="en-AU" dirty="0"/>
              <a:t>5.5 TC100 Liaison </a:t>
            </a:r>
            <a:endParaRPr lang="en-AU" dirty="0" smtClean="0"/>
          </a:p>
          <a:p>
            <a:pPr lvl="1"/>
            <a:r>
              <a:rPr lang="en-AU" b="0" dirty="0" smtClean="0"/>
              <a:t>5.6 </a:t>
            </a:r>
            <a:r>
              <a:rPr lang="en-AU" b="0" dirty="0"/>
              <a:t>Revision (of </a:t>
            </a:r>
            <a:r>
              <a:rPr lang="en-AU" b="0" dirty="0" smtClean="0"/>
              <a:t>29157)</a:t>
            </a:r>
          </a:p>
          <a:p>
            <a:pPr lvl="1"/>
            <a:r>
              <a:rPr lang="en-AU" b="0" dirty="0" smtClean="0"/>
              <a:t>5.7 </a:t>
            </a:r>
            <a:r>
              <a:rPr lang="en-AU" b="0" dirty="0"/>
              <a:t>Others </a:t>
            </a:r>
          </a:p>
          <a:p>
            <a:r>
              <a:rPr lang="en-AU" b="0" dirty="0"/>
              <a:t>6. Development, Review, and Approval of Draft WG1 Resolutions </a:t>
            </a:r>
          </a:p>
          <a:p>
            <a:r>
              <a:rPr lang="en-AU" b="0" dirty="0"/>
              <a:t>7. Adjourn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402847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Nothing much is on the agenda for SC6/WG1 at the meeting in May in Belgium</a:t>
            </a:r>
            <a:endParaRPr lang="en-AU" dirty="0"/>
          </a:p>
        </p:txBody>
      </p:sp>
      <p:sp>
        <p:nvSpPr>
          <p:cNvPr id="3" name="Content Placeholder 2"/>
          <p:cNvSpPr>
            <a:spLocks noGrp="1"/>
          </p:cNvSpPr>
          <p:nvPr>
            <p:ph idx="1"/>
          </p:nvPr>
        </p:nvSpPr>
        <p:spPr/>
        <p:txBody>
          <a:bodyPr/>
          <a:lstStyle/>
          <a:p>
            <a:pPr lvl="1"/>
            <a:r>
              <a:rPr lang="en-AU" dirty="0" smtClean="0"/>
              <a:t>At this time there is nothing of particular interest to IEEE 802</a:t>
            </a:r>
          </a:p>
          <a:p>
            <a:pPr lvl="2"/>
            <a:r>
              <a:rPr lang="en-AU" dirty="0" smtClean="0"/>
              <a:t>No security topics</a:t>
            </a:r>
          </a:p>
          <a:p>
            <a:pPr lvl="2"/>
            <a:r>
              <a:rPr lang="en-AU" dirty="0" smtClean="0"/>
              <a:t>No UHT/EUHT</a:t>
            </a:r>
          </a:p>
          <a:p>
            <a:pPr lvl="2"/>
            <a:r>
              <a:rPr lang="en-AU" dirty="0" smtClean="0"/>
              <a:t>… nothing!</a:t>
            </a:r>
          </a:p>
          <a:p>
            <a:pPr lvl="1"/>
            <a:r>
              <a:rPr lang="en-AU" dirty="0" smtClean="0"/>
              <a:t>There is an agenda item whereby IEEE 802 provide updates as part of the PSDO agreement process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334277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WG Chairs </a:t>
            </a:r>
            <a:r>
              <a:rPr lang="en-AU" dirty="0" smtClean="0"/>
              <a:t>were </a:t>
            </a:r>
            <a:r>
              <a:rPr lang="en-AU" dirty="0" smtClean="0"/>
              <a:t>requested </a:t>
            </a:r>
            <a:r>
              <a:rPr lang="en-AU" dirty="0" smtClean="0"/>
              <a:t>to provide the usual updates</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solidFill>
                  <a:srgbClr val="FF0000"/>
                </a:solidFill>
              </a:rPr>
              <a:t>IEEE 802 Overview – </a:t>
            </a:r>
            <a:r>
              <a:rPr lang="en-GB" dirty="0" err="1" smtClean="0">
                <a:solidFill>
                  <a:srgbClr val="FF0000"/>
                </a:solidFill>
              </a:rPr>
              <a:t>HoD</a:t>
            </a:r>
            <a:r>
              <a:rPr lang="en-GB" dirty="0" smtClean="0">
                <a:solidFill>
                  <a:srgbClr val="FF0000"/>
                </a:solidFill>
              </a:rPr>
              <a:t> (</a:t>
            </a:r>
            <a:r>
              <a:rPr lang="en-GB" dirty="0">
                <a:solidFill>
                  <a:srgbClr val="FF0000"/>
                </a:solidFill>
              </a:rPr>
              <a:t>A</a:t>
            </a:r>
            <a:r>
              <a:rPr lang="en-GB" dirty="0" smtClean="0">
                <a:solidFill>
                  <a:srgbClr val="FF0000"/>
                </a:solidFill>
              </a:rPr>
              <a:t>drian Stephens)</a:t>
            </a:r>
          </a:p>
          <a:p>
            <a:pPr lvl="2"/>
            <a:r>
              <a:rPr lang="en-GB" dirty="0" smtClean="0"/>
              <a:t>IEEE 802.1 Update – Glen Parsons (Mick)</a:t>
            </a:r>
          </a:p>
          <a:p>
            <a:pPr lvl="2"/>
            <a:r>
              <a:rPr lang="en-GB" dirty="0" smtClean="0"/>
              <a:t>IEEE 802.3 Update – David Law</a:t>
            </a:r>
          </a:p>
          <a:p>
            <a:pPr lvl="2"/>
            <a:r>
              <a:rPr lang="en-GB" dirty="0" smtClean="0"/>
              <a:t>IEEE 802.11 Update – Adrian Stephens</a:t>
            </a:r>
          </a:p>
          <a:p>
            <a:pPr lvl="2"/>
            <a:r>
              <a:rPr lang="en-GB" dirty="0" smtClean="0">
                <a:solidFill>
                  <a:srgbClr val="FF0000"/>
                </a:solidFill>
              </a:rPr>
              <a:t>IEEE 802.15 Update – Bob Heile</a:t>
            </a:r>
            <a:endParaRPr lang="en-AU" dirty="0" smtClean="0">
              <a:solidFill>
                <a:srgbClr val="FF0000"/>
              </a:solidFill>
            </a:endParaRPr>
          </a:p>
          <a:p>
            <a:pPr lvl="2"/>
            <a:r>
              <a:rPr lang="en-GB" dirty="0" smtClean="0">
                <a:solidFill>
                  <a:srgbClr val="FF0000"/>
                </a:solidFill>
              </a:rPr>
              <a:t>IEEE 802.22 Update – </a:t>
            </a:r>
            <a:r>
              <a:rPr lang="en-GB" dirty="0" err="1" smtClean="0">
                <a:solidFill>
                  <a:srgbClr val="FF0000"/>
                </a:solidFill>
              </a:rPr>
              <a:t>Mody</a:t>
            </a:r>
            <a:r>
              <a:rPr lang="en-GB" dirty="0" smtClean="0">
                <a:solidFill>
                  <a:srgbClr val="FF0000"/>
                </a:solidFill>
              </a:rPr>
              <a:t> </a:t>
            </a:r>
            <a:r>
              <a:rPr lang="en-GB" dirty="0" err="1" smtClean="0">
                <a:solidFill>
                  <a:srgbClr val="FF0000"/>
                </a:solidFill>
              </a:rPr>
              <a:t>Apurva</a:t>
            </a:r>
            <a:endParaRPr lang="en-GB"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7478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 2015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285021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931243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594141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Berlin in March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Belgium SC6  meeting </a:t>
            </a:r>
          </a:p>
          <a:p>
            <a:pPr lvl="2"/>
            <a:r>
              <a:rPr lang="en-AU" dirty="0" smtClean="0"/>
              <a:t>Review  </a:t>
            </a:r>
            <a:r>
              <a:rPr lang="en-AU" dirty="0" smtClean="0"/>
              <a:t>agenda  </a:t>
            </a:r>
            <a:r>
              <a:rPr lang="en-AU" dirty="0" smtClean="0"/>
              <a:t>in WG1 and WG7</a:t>
            </a:r>
          </a:p>
          <a:p>
            <a:pPr lvl="2"/>
            <a:r>
              <a:rPr lang="en-AU" dirty="0" smtClean="0"/>
              <a:t>Review submissions to WG1 and WG7</a:t>
            </a:r>
          </a:p>
          <a:p>
            <a:pPr lvl="2"/>
            <a:r>
              <a:rPr lang="en-AU" dirty="0" smtClean="0"/>
              <a:t>Discuss any IEEE 802 positions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8091</Words>
  <Application>Microsoft Office PowerPoint</Application>
  <PresentationFormat>On-screen Show (4:3)</PresentationFormat>
  <Paragraphs>1163</Paragraphs>
  <Slides>84</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802-11-Submission</vt:lpstr>
      <vt:lpstr>Acrobat Document</vt:lpstr>
      <vt:lpstr>Packager Shell Object</vt:lpstr>
      <vt:lpstr>IEEE 802 JTC1 Standing Committee May 2015 agenda</vt:lpstr>
      <vt:lpstr>This presentation will be used to run the IEEE 802 JTC1 SC meetings in Vancouver in May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Vancouver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Vancouver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The SC heard a discussion in Atlanta about the openness of 802.15 comment resolution process</vt:lpstr>
      <vt:lpstr>In Berlin, it was reported the 802.15 BRC is an inter session body to deal with comment resolution</vt:lpstr>
      <vt:lpstr>In Berlin, further concern was expressed about the 802.15 BRC process, but it has now been resolved</vt:lpstr>
      <vt:lpstr>IEEE 802.22 WG will continue to consider drafts for liaison</vt:lpstr>
      <vt:lpstr>IEEE 802.22 WG has liaised a variety of drafts to SC6</vt:lpstr>
      <vt:lpstr>IEEE 802 continues to notify SC6 of various new projects</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The SC will hear a quick update on the status of a PSDO tracking initiative by IEEE staff</vt:lpstr>
      <vt:lpstr>The SC will hear a quick update on the status of a PSDO tracking initiative by IEEE staff</vt:lpstr>
      <vt:lpstr>The SC will hear a call for volunteers as a Vice Chair</vt:lpstr>
      <vt:lpstr>IEEE 802 has pushed 13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 has ten standards in the pipeline for ratification under the PSDO</vt:lpstr>
      <vt:lpstr>IEEE 802.11ac-2013 FDIS closes 11 July 2015</vt:lpstr>
      <vt:lpstr>IEEE 802.11af-2013 FDIS closes 11 July 2015</vt:lpstr>
      <vt:lpstr>IEEE 802-2014 is waiting for the start of the FDIS ballot</vt:lpstr>
      <vt:lpstr>IEEE 802.1Xbx-2014 passed the 60 day pre-ballot and received one comment</vt:lpstr>
      <vt:lpstr>The China NB voted “no” in the 60 day pre-ballot on IEEE 802.1Xbx-2014</vt:lpstr>
      <vt:lpstr>IEEE 802.1 WG will develop a response to the China NB comment on IEEE 802.1Xbx-2014</vt:lpstr>
      <vt:lpstr>IEEE 802.1Q-Rev-2014 was submitted to PSDO process after IEEE ratification &amp; publication </vt:lpstr>
      <vt:lpstr>The China NB voted “no” in the 60 day pre-ballot on IEEE 802.1Q-Rev-2014 </vt:lpstr>
      <vt:lpstr>IEEE 802.1 WG will develop a response to the China NB comment on IEEE 802.1Q-Rev-2014</vt:lpstr>
      <vt:lpstr>The 60 day pre-ballot on IEEE 802.1AX-2014 closes on 30 May 2015</vt:lpstr>
      <vt:lpstr>IEEE 802.1BR-2012 will be submitted to 60 day pre-ballot soon</vt:lpstr>
      <vt:lpstr>IEEE 802.1BA-2011 will be submitted to 60 day pre-ballot soon</vt:lpstr>
      <vt:lpstr>IEEE 802.3.1-2013 FDIS ballot is scheduled to close on 19 June 2015</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may hear on any progress related to the concern about the style guide</vt:lpstr>
      <vt:lpstr>The date and location of the next SC6 meeting will be in May in Belgium</vt:lpstr>
      <vt:lpstr>The deadlines for the next SC6 meeting have all passed</vt:lpstr>
      <vt:lpstr>Volunteers are sought for the IEEE 802 delegation to SC6 in May</vt:lpstr>
      <vt:lpstr>All the security proposal based on TePA  in SC6 appear to be on hold or abandoned</vt:lpstr>
      <vt:lpstr>All the other proposals in SC6 of interest to IEEE 802 appear to be on hold or abandoned</vt:lpstr>
      <vt:lpstr>The planned teleconference on “WLAN Cloud” was not scheduled by SC6/WG7 </vt:lpstr>
      <vt:lpstr>The planned teleconference on “Optimization technology in WLAN” was not scheduled by SC6/WG7</vt:lpstr>
      <vt:lpstr>Optimization technology in WLAN and WLAN virtual network are on the WG7 agenda in May 2015</vt:lpstr>
      <vt:lpstr>Nothing much is on the agenda for SC6/WG1 at the meeting in May in Belgium</vt:lpstr>
      <vt:lpstr>Nothing much is on the agenda for SC6/WG1 at the meeting in May in Belgium</vt:lpstr>
      <vt:lpstr>IEEE 802 WG Chairs were requested to provide the usual updates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2015-04-14T07:39:34Z</dcterms:modified>
</cp:coreProperties>
</file>