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330" r:id="rId5"/>
    <p:sldId id="389" r:id="rId6"/>
    <p:sldId id="360" r:id="rId7"/>
    <p:sldId id="370" r:id="rId8"/>
    <p:sldId id="365" r:id="rId9"/>
    <p:sldId id="390" r:id="rId10"/>
    <p:sldId id="346" r:id="rId11"/>
    <p:sldId id="34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3" autoAdjust="0"/>
    <p:restoredTop sz="99115" autoAdjust="0"/>
  </p:normalViewPr>
  <p:slideViewPr>
    <p:cSldViewPr>
      <p:cViewPr varScale="1">
        <p:scale>
          <a:sx n="165" d="100"/>
          <a:sy n="165" d="100"/>
        </p:scale>
        <p:origin x="-167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4808" y="-6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802.11-15/0374r0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802.11-15/0374r0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802.11-15/0374r0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802.11-15/0374r0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802.11-15/0374r0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802.11-15/0374r0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802.11-15/0374r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 Further Considerations on</a:t>
            </a:r>
            <a:br>
              <a:rPr lang="en-US" sz="2800" dirty="0" smtClean="0"/>
            </a:br>
            <a:r>
              <a:rPr lang="en-US" sz="2800" dirty="0" smtClean="0"/>
              <a:t>Legacy Fairness with Enhanced </a:t>
            </a:r>
            <a:r>
              <a:rPr lang="en-US" sz="2800" dirty="0"/>
              <a:t>CCA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1499"/>
              </p:ext>
            </p:extLst>
          </p:nvPr>
        </p:nvGraphicFramePr>
        <p:xfrm>
          <a:off x="506413" y="3001963"/>
          <a:ext cx="8097837" cy="28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01963"/>
                        <a:ext cx="8097837" cy="284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 [1], we investigated legacy fairness issues of enhanced CCA. </a:t>
            </a:r>
          </a:p>
          <a:p>
            <a:pPr>
              <a:buFont typeface="Arial"/>
              <a:buChar char="•"/>
            </a:pPr>
            <a:r>
              <a:rPr lang="en-US" dirty="0" smtClean="0"/>
              <a:t>Legacy STA’s throughput can be starved from HE STA’s increased CCA threshold and continuous channel occupation.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evaluate two fairness methods: </a:t>
            </a:r>
          </a:p>
          <a:p>
            <a:pPr lvl="1">
              <a:buFont typeface="Arial"/>
              <a:buChar char="•"/>
            </a:pPr>
            <a:r>
              <a:rPr lang="en-US" b="1" i="1" dirty="0" smtClean="0"/>
              <a:t>Legacy Frame Protection </a:t>
            </a:r>
            <a:r>
              <a:rPr lang="en-US" b="1" dirty="0" smtClean="0"/>
              <a:t>[2]</a:t>
            </a:r>
            <a:r>
              <a:rPr lang="en-US" b="1" i="1" dirty="0" smtClean="0"/>
              <a:t> </a:t>
            </a:r>
            <a:r>
              <a:rPr lang="en-US" dirty="0" smtClean="0"/>
              <a:t>where HE STA does not apply increased CCA threshold on legacy frames;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b="1" i="1" dirty="0" smtClean="0"/>
              <a:t>PPDU Size Reduction </a:t>
            </a:r>
            <a:r>
              <a:rPr lang="en-US" dirty="0" smtClean="0"/>
              <a:t>where HE STA limits its PPDU sizes (or TXOP duration [3]) when they obtain a channel with increased CCA threshold.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From simulation studies, we show that the above methods effectively mitigate legacy starvations </a:t>
            </a:r>
            <a:r>
              <a:rPr lang="en-US" dirty="0" err="1" smtClean="0"/>
              <a:t>upto</a:t>
            </a:r>
            <a:r>
              <a:rPr lang="en-US" dirty="0" smtClean="0"/>
              <a:t> moderate CCA threshold levels.</a:t>
            </a:r>
          </a:p>
          <a:p>
            <a:pPr>
              <a:buFont typeface="Arial"/>
              <a:buChar char="•"/>
            </a:pPr>
            <a:r>
              <a:rPr lang="en-US" dirty="0" smtClean="0"/>
              <a:t>Also, we report a new contention unfairness that may arise when there are </a:t>
            </a:r>
            <a:r>
              <a:rPr lang="en-US" dirty="0" err="1" smtClean="0"/>
              <a:t>multipl</a:t>
            </a:r>
            <a:r>
              <a:rPr lang="en-US" dirty="0" smtClean="0"/>
              <a:t> HE STAs around Leg STAs.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</a:t>
            </a:r>
            <a:r>
              <a:rPr lang="en-US" dirty="0"/>
              <a:t>Fairness </a:t>
            </a:r>
            <a:r>
              <a:rPr lang="en-US" dirty="0" smtClean="0"/>
              <a:t>Issues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23" name="Oval 22"/>
          <p:cNvSpPr/>
          <p:nvPr/>
        </p:nvSpPr>
        <p:spPr bwMode="auto">
          <a:xfrm>
            <a:off x="5882295" y="2858500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78217" y="2354422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650012" y="2866704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876031" y="2092723"/>
            <a:ext cx="1800000" cy="180000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77208" y="2189223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773130" y="1685145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759852" y="2811162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255774" y="2307084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527569" y="2819366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753588" y="2045385"/>
            <a:ext cx="1800000" cy="180000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1109050" y="4176963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804834" y="439465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1"/>
          <p:cNvSpPr>
            <a:spLocks noChangeArrowheads="1"/>
          </p:cNvSpPr>
          <p:nvPr/>
        </p:nvSpPr>
        <p:spPr bwMode="auto">
          <a:xfrm>
            <a:off x="2417732" y="4498226"/>
            <a:ext cx="1002140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821020" y="4715672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2592412" y="4176963"/>
            <a:ext cx="1475532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1095404" y="4586544"/>
            <a:ext cx="8624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1243468" y="459687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1959133" y="4586544"/>
            <a:ext cx="442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1900738" y="459687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1" name="Straight Arrow Connector 130"/>
          <p:cNvCxnSpPr>
            <a:stCxn id="46" idx="3"/>
            <a:endCxn id="125" idx="1"/>
          </p:cNvCxnSpPr>
          <p:nvPr/>
        </p:nvCxnSpPr>
        <p:spPr bwMode="auto">
          <a:xfrm>
            <a:off x="1960608" y="4284962"/>
            <a:ext cx="6318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1963085" y="4281144"/>
            <a:ext cx="589089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56957" y="413118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560032" y="4448813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5" name="Rectangle 11"/>
          <p:cNvSpPr>
            <a:spLocks noChangeArrowheads="1"/>
          </p:cNvSpPr>
          <p:nvPr/>
        </p:nvSpPr>
        <p:spPr bwMode="auto">
          <a:xfrm>
            <a:off x="6005194" y="4214988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5009704" y="4432434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5025890" y="4738594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7488557" y="4214988"/>
            <a:ext cx="964910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>
            <a:off x="5213106" y="4609466"/>
            <a:ext cx="32752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6581258" y="4597512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/>
          <p:cNvCxnSpPr>
            <a:stCxn id="135" idx="3"/>
            <a:endCxn id="139" idx="1"/>
          </p:cNvCxnSpPr>
          <p:nvPr/>
        </p:nvCxnSpPr>
        <p:spPr bwMode="auto">
          <a:xfrm>
            <a:off x="6856752" y="4322987"/>
            <a:ext cx="6318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5" name="Rectangle 144"/>
          <p:cNvSpPr/>
          <p:nvPr/>
        </p:nvSpPr>
        <p:spPr bwMode="auto">
          <a:xfrm>
            <a:off x="6910348" y="4311742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4761827" y="4169214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4764902" y="4471735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48" name="Rectangle 11"/>
          <p:cNvSpPr>
            <a:spLocks noChangeArrowheads="1"/>
          </p:cNvSpPr>
          <p:nvPr/>
        </p:nvSpPr>
        <p:spPr bwMode="auto">
          <a:xfrm>
            <a:off x="5318297" y="3909693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5014081" y="412738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Rectangle 11"/>
          <p:cNvSpPr>
            <a:spLocks noChangeArrowheads="1"/>
          </p:cNvSpPr>
          <p:nvPr/>
        </p:nvSpPr>
        <p:spPr bwMode="auto">
          <a:xfrm>
            <a:off x="6745036" y="3909693"/>
            <a:ext cx="1252541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51" name="Straight Arrow Connector 150"/>
          <p:cNvCxnSpPr>
            <a:stCxn id="148" idx="3"/>
            <a:endCxn id="150" idx="1"/>
          </p:cNvCxnSpPr>
          <p:nvPr/>
        </p:nvCxnSpPr>
        <p:spPr bwMode="auto">
          <a:xfrm>
            <a:off x="6169855" y="4017692"/>
            <a:ext cx="57518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52" name="Rectangle 151"/>
          <p:cNvSpPr/>
          <p:nvPr/>
        </p:nvSpPr>
        <p:spPr bwMode="auto">
          <a:xfrm>
            <a:off x="6199109" y="3999020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4766204" y="386391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79984" y="1627991"/>
            <a:ext cx="3602822" cy="263534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1. CCA threshold unfairness</a:t>
            </a: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978837" y="1627991"/>
            <a:ext cx="2977539" cy="263534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2. Airtime unfairness</a:t>
            </a: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251520" y="4905701"/>
            <a:ext cx="4359414" cy="1331611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STA applies increased CCA threshold on Legacy frames</a:t>
            </a:r>
          </a:p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STA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can continuously access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the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medium thus unfair to Legacy STA</a:t>
            </a: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sym typeface="Wingdings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sym typeface="Wingdings"/>
              </a:rPr>
              <a:t>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(Solution)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Legacy Frame Protection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668169" y="4890399"/>
            <a:ext cx="4359414" cy="1418921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Two HE STAs apply increased CCA threshold on mutual HE frames </a:t>
            </a:r>
          </a:p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STAs can continuously occupy the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channel thus unfair to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Legact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 STA</a:t>
            </a:r>
            <a:endParaRPr kumimoji="0" lang="en-US" sz="1400" b="1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sym typeface="Wingdings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sym typeface="Wingdings"/>
              </a:rPr>
              <a:t>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(Solution)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PPDU Size Reduction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8551" y="2328424"/>
            <a:ext cx="811789" cy="24622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CCA (e.g. -62dBm) range of </a:t>
            </a:r>
            <a:r>
              <a:rPr lang="en-US" sz="800" i="1" dirty="0" smtClean="0">
                <a:solidFill>
                  <a:schemeClr val="tx1"/>
                </a:solidFill>
              </a:rPr>
              <a:t>HE </a:t>
            </a:r>
            <a:r>
              <a:rPr lang="en-US" sz="800" i="1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176708" y="2459567"/>
            <a:ext cx="146170" cy="14400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556922" y="2261209"/>
            <a:ext cx="811789" cy="36933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CCA (e.g. -82dBm) range of Legacy STA</a:t>
            </a:r>
          </a:p>
        </p:txBody>
      </p:sp>
      <p:cxnSp>
        <p:nvCxnSpPr>
          <p:cNvPr id="59" name="Straight Arrow Connector 58"/>
          <p:cNvCxnSpPr>
            <a:stCxn id="58" idx="1"/>
          </p:cNvCxnSpPr>
          <p:nvPr/>
        </p:nvCxnSpPr>
        <p:spPr bwMode="auto">
          <a:xfrm flipH="1">
            <a:off x="3412906" y="2445875"/>
            <a:ext cx="144016" cy="3135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3427152" y="4588825"/>
            <a:ext cx="68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475795" y="4599152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5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4716016" y="2204864"/>
            <a:ext cx="3960440" cy="10473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5195"/>
          </a:xfrm>
        </p:spPr>
        <p:txBody>
          <a:bodyPr/>
          <a:lstStyle/>
          <a:p>
            <a:r>
              <a:rPr lang="en-US" dirty="0" smtClean="0"/>
              <a:t>Fairness Provisioning Methods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/>
          <a:lstStyle/>
          <a:p>
            <a:pPr marL="180975" indent="-180975">
              <a:buFont typeface="Arial"/>
              <a:buChar char="•"/>
            </a:pPr>
            <a:r>
              <a:rPr lang="en-US" sz="2200" i="1" u="sng" dirty="0" smtClean="0"/>
              <a:t>Legacy Frame Protection</a:t>
            </a:r>
            <a:endParaRPr lang="en-US" sz="2200" i="1" u="sng" dirty="0"/>
          </a:p>
        </p:txBody>
      </p:sp>
      <p:sp>
        <p:nvSpPr>
          <p:cNvPr id="6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4260229"/>
            <a:ext cx="4040188" cy="1040979"/>
          </a:xfrm>
        </p:spPr>
        <p:txBody>
          <a:bodyPr>
            <a:normAutofit/>
          </a:bodyPr>
          <a:lstStyle/>
          <a:p>
            <a:pPr marL="176213" indent="-176213">
              <a:buFont typeface="Arial"/>
              <a:buChar char="•"/>
            </a:pPr>
            <a:r>
              <a:rPr lang="en-US" sz="1800" dirty="0" smtClean="0"/>
              <a:t>HE STA applies increased CCA threshold only when OBSS HE frame is observed [2]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/>
          <a:lstStyle/>
          <a:p>
            <a:pPr marL="180975" indent="-180975">
              <a:buFont typeface="Arial"/>
              <a:buChar char="•"/>
            </a:pPr>
            <a:r>
              <a:rPr lang="en-US" sz="2200" i="1" u="sng" smtClean="0"/>
              <a:t>PPDU(TXOP) </a:t>
            </a:r>
            <a:r>
              <a:rPr lang="en-US" sz="2200" i="1" u="sng" dirty="0" smtClean="0"/>
              <a:t>Size Reduction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284984"/>
            <a:ext cx="4041775" cy="728002"/>
          </a:xfrm>
        </p:spPr>
        <p:txBody>
          <a:bodyPr/>
          <a:lstStyle/>
          <a:p>
            <a:pPr marL="176213" indent="-176213">
              <a:buFont typeface="Arial"/>
              <a:buChar char="•"/>
            </a:pPr>
            <a:r>
              <a:rPr lang="en-US" sz="1600" dirty="0" smtClean="0"/>
              <a:t>HE </a:t>
            </a:r>
            <a:r>
              <a:rPr lang="en-US" sz="1600" dirty="0"/>
              <a:t>STA </a:t>
            </a:r>
            <a:r>
              <a:rPr lang="en-US" sz="1600" dirty="0" smtClean="0"/>
              <a:t>limits its PPDU size to </a:t>
            </a:r>
            <a:r>
              <a:rPr lang="en-US" sz="1600" dirty="0"/>
              <a:t>fit </a:t>
            </a:r>
            <a:r>
              <a:rPr lang="en-US" sz="1600" dirty="0" smtClean="0"/>
              <a:t>within the </a:t>
            </a:r>
            <a:r>
              <a:rPr lang="en-US" sz="1600" dirty="0"/>
              <a:t>on-going </a:t>
            </a:r>
            <a:r>
              <a:rPr lang="en-US" sz="1600" dirty="0" smtClean="0"/>
              <a:t>HE frame </a:t>
            </a:r>
            <a:r>
              <a:rPr lang="en-US" sz="1400" i="1" dirty="0" smtClean="0"/>
              <a:t>(In simulation, we limit the # of MPDUs in A-MPDU)</a:t>
            </a:r>
            <a:endParaRPr lang="en-US" sz="1600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804195" y="2631692"/>
            <a:ext cx="458233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5107909" y="284913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5124095" y="315529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6724813" y="2631692"/>
            <a:ext cx="79744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6277911" y="3026170"/>
            <a:ext cx="442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6216724" y="3021643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6250465" y="2739691"/>
            <a:ext cx="464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6228184" y="2728446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860032" y="2585918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863107" y="2888439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5416502" y="2326397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5112286" y="2544092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020272" y="2326397"/>
            <a:ext cx="50359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88" name="Straight Arrow Connector 87"/>
          <p:cNvCxnSpPr>
            <a:stCxn id="85" idx="3"/>
            <a:endCxn id="87" idx="1"/>
          </p:cNvCxnSpPr>
          <p:nvPr/>
        </p:nvCxnSpPr>
        <p:spPr bwMode="auto">
          <a:xfrm>
            <a:off x="6268060" y="2434396"/>
            <a:ext cx="7522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6405302" y="242315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4864409" y="2280623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7" name="Rectangle 11"/>
          <p:cNvSpPr>
            <a:spLocks noChangeArrowheads="1"/>
          </p:cNvSpPr>
          <p:nvPr/>
        </p:nvSpPr>
        <p:spPr bwMode="auto">
          <a:xfrm>
            <a:off x="7812360" y="2939274"/>
            <a:ext cx="648072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7788266" y="2736904"/>
            <a:ext cx="679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884368" y="272565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7795700" y="2431609"/>
            <a:ext cx="664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7836852" y="2412937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517230" y="3023236"/>
            <a:ext cx="3022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7452320" y="3083290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remaining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7526146" y="2740513"/>
            <a:ext cx="2882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7510571" y="2435218"/>
            <a:ext cx="3190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7508448" y="2419159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514639" y="2729472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Content Placeholder 9"/>
          <p:cNvSpPr txBox="1">
            <a:spLocks/>
          </p:cNvSpPr>
          <p:nvPr/>
        </p:nvSpPr>
        <p:spPr>
          <a:xfrm>
            <a:off x="323528" y="2136867"/>
            <a:ext cx="3993171" cy="186819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0363" indent="-360363"/>
            <a:r>
              <a:rPr lang="en-US" sz="1400" dirty="0"/>
              <a:t>If RSSI&gt;=“CCA-SD”,</a:t>
            </a:r>
          </a:p>
          <a:p>
            <a:pPr marL="360363" indent="-360363"/>
            <a:r>
              <a:rPr lang="en-US" sz="1400" dirty="0"/>
              <a:t>   If preamble passes,</a:t>
            </a:r>
          </a:p>
          <a:p>
            <a:pPr marL="360363" indent="-360363"/>
            <a:r>
              <a:rPr lang="en-US" sz="1400" dirty="0"/>
              <a:t>      If MYDATA, receive the packet.</a:t>
            </a:r>
          </a:p>
          <a:p>
            <a:pPr marL="360363" indent="-360363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400" dirty="0"/>
              <a:t>      If </a:t>
            </a:r>
            <a:r>
              <a:rPr lang="en-US" sz="1400" dirty="0" smtClean="0"/>
              <a:t>HE-</a:t>
            </a:r>
            <a:r>
              <a:rPr lang="en-US" sz="1400" dirty="0"/>
              <a:t>frame of OBSS, apply </a:t>
            </a:r>
            <a:r>
              <a:rPr lang="en-US" sz="1400" dirty="0">
                <a:solidFill>
                  <a:schemeClr val="tx1"/>
                </a:solidFill>
              </a:rPr>
              <a:t>“CCA-</a:t>
            </a:r>
            <a:r>
              <a:rPr lang="en-US" sz="1400" dirty="0" smtClean="0">
                <a:solidFill>
                  <a:schemeClr val="tx1"/>
                </a:solidFill>
              </a:rPr>
              <a:t>SD-HE”</a:t>
            </a:r>
            <a:endParaRPr lang="en-US" sz="1400" dirty="0">
              <a:solidFill>
                <a:schemeClr val="tx1"/>
              </a:solidFill>
            </a:endParaRPr>
          </a:p>
          <a:p>
            <a:pPr marL="360363" indent="-360363"/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   If </a:t>
            </a:r>
            <a:r>
              <a:rPr lang="en-US" sz="1400" dirty="0" smtClean="0">
                <a:solidFill>
                  <a:schemeClr val="tx1"/>
                </a:solidFill>
              </a:rPr>
              <a:t>HE-</a:t>
            </a:r>
            <a:r>
              <a:rPr lang="en-US" sz="1400" dirty="0">
                <a:solidFill>
                  <a:schemeClr val="tx1"/>
                </a:solidFill>
              </a:rPr>
              <a:t>frame of MYBSS, apply “CCA-SD</a:t>
            </a:r>
            <a:r>
              <a:rPr lang="en-US" sz="1400" dirty="0" smtClean="0">
                <a:solidFill>
                  <a:schemeClr val="tx1"/>
                </a:solidFill>
              </a:rPr>
              <a:t>”</a:t>
            </a:r>
          </a:p>
          <a:p>
            <a:pPr marL="360363" indent="-360363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If Legacy frame, apply “CCA-SD” </a:t>
            </a:r>
          </a:p>
          <a:p>
            <a:pPr marL="360363" indent="-360363"/>
            <a:r>
              <a:rPr lang="en-US" sz="1400" dirty="0" smtClean="0"/>
              <a:t>   If </a:t>
            </a:r>
            <a:r>
              <a:rPr lang="en-US" sz="1400" dirty="0"/>
              <a:t>preamble fails, apply “CCA-ED”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4716016" y="4293096"/>
            <a:ext cx="396044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1"/>
          <p:cNvSpPr>
            <a:spLocks noChangeArrowheads="1"/>
          </p:cNvSpPr>
          <p:nvPr/>
        </p:nvSpPr>
        <p:spPr bwMode="auto">
          <a:xfrm>
            <a:off x="5652120" y="4819701"/>
            <a:ext cx="458233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5107909" y="503714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5124095" y="534330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1"/>
          <p:cNvSpPr>
            <a:spLocks noChangeArrowheads="1"/>
          </p:cNvSpPr>
          <p:nvPr/>
        </p:nvSpPr>
        <p:spPr bwMode="auto">
          <a:xfrm>
            <a:off x="6292495" y="4819701"/>
            <a:ext cx="495151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662607" y="5276102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4860032" y="4773927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4863107" y="5076448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5112286" y="4665055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6459602" y="4447360"/>
            <a:ext cx="50359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6274366" y="4555359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21" name="Oval 120"/>
          <p:cNvSpPr/>
          <p:nvPr/>
        </p:nvSpPr>
        <p:spPr bwMode="auto">
          <a:xfrm>
            <a:off x="4864409" y="4401586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2" name="Rectangle 11"/>
          <p:cNvSpPr>
            <a:spLocks noChangeArrowheads="1"/>
          </p:cNvSpPr>
          <p:nvPr/>
        </p:nvSpPr>
        <p:spPr bwMode="auto">
          <a:xfrm>
            <a:off x="7973753" y="5127283"/>
            <a:ext cx="53559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7740991" y="5211245"/>
            <a:ext cx="227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6966206" y="4555543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6109994" y="4936022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6794137" y="4936206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27" name="Rectangle 11"/>
          <p:cNvSpPr>
            <a:spLocks noChangeArrowheads="1"/>
          </p:cNvSpPr>
          <p:nvPr/>
        </p:nvSpPr>
        <p:spPr bwMode="auto">
          <a:xfrm>
            <a:off x="6994474" y="4822978"/>
            <a:ext cx="65904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 rot="16200000">
            <a:off x="5233006" y="4483682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rot="16200000">
            <a:off x="7552656" y="4491224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rot="16200000">
            <a:off x="7475687" y="4789867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rot="16200000">
            <a:off x="5472121" y="4791957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Rectangle 11"/>
          <p:cNvSpPr>
            <a:spLocks noChangeArrowheads="1"/>
          </p:cNvSpPr>
          <p:nvPr/>
        </p:nvSpPr>
        <p:spPr bwMode="auto">
          <a:xfrm>
            <a:off x="5416502" y="4447360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33" name="Rectangle 11"/>
          <p:cNvSpPr>
            <a:spLocks noChangeArrowheads="1"/>
          </p:cNvSpPr>
          <p:nvPr/>
        </p:nvSpPr>
        <p:spPr bwMode="auto">
          <a:xfrm>
            <a:off x="7148894" y="4447544"/>
            <a:ext cx="58162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>
            <a:off x="7413776" y="5025012"/>
            <a:ext cx="63775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5402681" y="4365104"/>
            <a:ext cx="234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6367238" y="4293096"/>
            <a:ext cx="365777" cy="122940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TXOP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5662551" y="4746220"/>
            <a:ext cx="198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6519638" y="4674212"/>
            <a:ext cx="365777" cy="122940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TXOP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Content Placeholder 7"/>
          <p:cNvSpPr txBox="1">
            <a:spLocks/>
          </p:cNvSpPr>
          <p:nvPr/>
        </p:nvSpPr>
        <p:spPr bwMode="auto">
          <a:xfrm>
            <a:off x="4644008" y="5437302"/>
            <a:ext cx="4041775" cy="7280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6213" indent="-176213">
              <a:buFont typeface="Arial"/>
              <a:buChar char="•"/>
            </a:pPr>
            <a:r>
              <a:rPr lang="en-US" sz="1600" dirty="0" smtClean="0"/>
              <a:t>HE STA limits its TXOP duration to fit within the on-going HE STA’s TXOP duration [3]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670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Topography</a:t>
            </a:r>
            <a:r>
              <a:rPr lang="en-US" dirty="0"/>
              <a:t>/Channel </a:t>
            </a:r>
            <a:r>
              <a:rPr lang="en-US" dirty="0" smtClean="0"/>
              <a:t>Model [4][5]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1 floor, 1x2 </a:t>
            </a:r>
            <a:r>
              <a:rPr lang="en-US" dirty="0" smtClean="0"/>
              <a:t>apartments </a:t>
            </a:r>
            <a:r>
              <a:rPr lang="en-US" dirty="0"/>
              <a:t>per floor, each apt. is 10m x 10m x 3m</a:t>
            </a:r>
          </a:p>
          <a:p>
            <a:pPr lvl="1">
              <a:buFont typeface="Arial"/>
              <a:buChar char="•"/>
            </a:pPr>
            <a:r>
              <a:rPr lang="en-US" dirty="0"/>
              <a:t>1 AP, </a:t>
            </a:r>
            <a:r>
              <a:rPr lang="en-US" dirty="0" smtClean="0"/>
              <a:t>4 STAs </a:t>
            </a:r>
            <a:r>
              <a:rPr lang="en-US" dirty="0"/>
              <a:t>per apt</a:t>
            </a:r>
            <a:r>
              <a:rPr lang="en-US" dirty="0" smtClean="0"/>
              <a:t>. (1 HE STA, 3 Legacy STAs)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AP/STA </a:t>
            </a:r>
            <a:r>
              <a:rPr lang="en-US" dirty="0"/>
              <a:t>at random (x,y) locations, all with z=1.5</a:t>
            </a:r>
          </a:p>
          <a:p>
            <a:pPr lvl="1">
              <a:buFont typeface="Arial"/>
              <a:buChar char="•"/>
            </a:pPr>
            <a:r>
              <a:rPr lang="en-US" dirty="0"/>
              <a:t>5GHz, all BSS has the same 80MHz channel (Reuse 1)</a:t>
            </a:r>
          </a:p>
          <a:p>
            <a:pPr lvl="1">
              <a:buFont typeface="Arial"/>
              <a:buChar char="•"/>
            </a:pPr>
            <a:r>
              <a:rPr lang="en-US" dirty="0"/>
              <a:t>Pathloss model with Wall/Floor penetration loss, 5dB std log-normal shadowing, no </a:t>
            </a:r>
            <a:r>
              <a:rPr lang="en-US" dirty="0" smtClean="0"/>
              <a:t>multipath fading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Traffic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DL+UL full </a:t>
            </a:r>
            <a:r>
              <a:rPr lang="en-US" dirty="0" smtClean="0"/>
              <a:t>buffer 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Packet size: 1500 Byte, </a:t>
            </a:r>
            <a:r>
              <a:rPr lang="en-US" dirty="0" smtClean="0"/>
              <a:t>MHE A-MPDU</a:t>
            </a:r>
            <a:r>
              <a:rPr lang="en-US" dirty="0"/>
              <a:t>=8</a:t>
            </a:r>
          </a:p>
          <a:p>
            <a:pPr lvl="1">
              <a:buFont typeface="Arial"/>
              <a:buChar char="•"/>
            </a:pPr>
            <a:r>
              <a:rPr lang="en-US" dirty="0"/>
              <a:t>MCS selection: </a:t>
            </a:r>
            <a:r>
              <a:rPr lang="en-US" dirty="0" smtClean="0"/>
              <a:t>Fixed MCS 0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CCA </a:t>
            </a:r>
            <a:r>
              <a:rPr lang="en-US" dirty="0"/>
              <a:t>threshold</a:t>
            </a:r>
          </a:p>
          <a:p>
            <a:pPr lvl="1">
              <a:buFont typeface="Arial"/>
              <a:buChar char="•"/>
            </a:pPr>
            <a:r>
              <a:rPr lang="en-US" dirty="0"/>
              <a:t>CCA-SD: -</a:t>
            </a:r>
            <a:r>
              <a:rPr lang="en-US" dirty="0" smtClean="0"/>
              <a:t>82dBm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CCA</a:t>
            </a:r>
            <a:r>
              <a:rPr lang="en-US" dirty="0"/>
              <a:t>-</a:t>
            </a:r>
            <a:r>
              <a:rPr lang="en-US" dirty="0" smtClean="0"/>
              <a:t>SD-HE: </a:t>
            </a:r>
            <a:r>
              <a:rPr lang="en-US" dirty="0"/>
              <a:t>-82, -72, -62, -52 </a:t>
            </a:r>
            <a:r>
              <a:rPr lang="en-US" dirty="0" err="1" smtClean="0"/>
              <a:t>dBm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04488" y="2132976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896732" y="2910728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574520" y="223144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36490" y="2569995"/>
            <a:ext cx="215996" cy="216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7452680" y="2420888"/>
            <a:ext cx="153478" cy="14820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" name="Straight Arrow Connector 11"/>
          <p:cNvCxnSpPr>
            <a:endCxn id="8" idx="7"/>
          </p:cNvCxnSpPr>
          <p:nvPr/>
        </p:nvCxnSpPr>
        <p:spPr bwMode="auto">
          <a:xfrm flipH="1">
            <a:off x="7081133" y="2785120"/>
            <a:ext cx="155523" cy="1572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884488" y="2132976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976732" y="2910728"/>
            <a:ext cx="216039" cy="21603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654520" y="223144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16490" y="2569995"/>
            <a:ext cx="215996" cy="21603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8532800" y="2420888"/>
            <a:ext cx="153358" cy="14820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8" name="Straight Arrow Connector 17"/>
          <p:cNvCxnSpPr>
            <a:endCxn id="14" idx="7"/>
          </p:cNvCxnSpPr>
          <p:nvPr/>
        </p:nvCxnSpPr>
        <p:spPr bwMode="auto">
          <a:xfrm flipH="1">
            <a:off x="8161133" y="2785120"/>
            <a:ext cx="155643" cy="1572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6899493" y="223580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7083894" y="2425248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7973448" y="2240002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8157849" y="2429441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581062" y="2906996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7457367" y="2792985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8669191" y="2914708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 flipV="1">
            <a:off x="8545184" y="2793783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5403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661414"/>
          </a:xfrm>
        </p:spPr>
        <p:txBody>
          <a:bodyPr/>
          <a:lstStyle/>
          <a:p>
            <a:r>
              <a:rPr lang="en-US" dirty="0" smtClean="0"/>
              <a:t>Throughput &amp; Fairness</a:t>
            </a:r>
            <a:endParaRPr lang="en-US" sz="2000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611560" y="4581128"/>
            <a:ext cx="7842821" cy="1800200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Without fairness method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large unfairness between HE STA vs. Leg STA </a:t>
            </a:r>
            <a:r>
              <a:rPr lang="en-US" dirty="0"/>
              <a:t>(</a:t>
            </a:r>
            <a:r>
              <a:rPr lang="en-US" dirty="0" smtClean="0"/>
              <a:t>starvation of Leg STA) as CCA threshold increases. </a:t>
            </a:r>
          </a:p>
          <a:p>
            <a:pPr>
              <a:buFont typeface="Arial"/>
              <a:buChar char="•"/>
            </a:pPr>
            <a:r>
              <a:rPr lang="en-US" dirty="0" smtClean="0"/>
              <a:t>LFP </a:t>
            </a:r>
            <a:r>
              <a:rPr lang="en-US" sz="1900" dirty="0" smtClean="0"/>
              <a:t>(Legacy Frame Protection)</a:t>
            </a:r>
            <a:r>
              <a:rPr lang="en-US" dirty="0" smtClean="0"/>
              <a:t> only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prevent legacy starvation up to moderate CCA threshold (-72dBm).</a:t>
            </a:r>
          </a:p>
          <a:p>
            <a:pPr>
              <a:buFont typeface="Arial"/>
              <a:buChar char="•"/>
            </a:pPr>
            <a:r>
              <a:rPr lang="en-US" dirty="0" smtClean="0"/>
              <a:t>LFP+PSR </a:t>
            </a:r>
            <a:r>
              <a:rPr lang="en-US" sz="1900" dirty="0" smtClean="0"/>
              <a:t>(PPDU Size Reduction)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prevent legacy starvation up to high CCA threshold (-62dBm).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4320480" cy="31430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340768"/>
            <a:ext cx="3744416" cy="315143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 bwMode="auto">
          <a:xfrm>
            <a:off x="6444208" y="1745973"/>
            <a:ext cx="0" cy="308672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234081" y="1923182"/>
            <a:ext cx="0" cy="800615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036631" y="2843104"/>
            <a:ext cx="0" cy="800615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7236296" y="2796713"/>
            <a:ext cx="0" cy="6015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9380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val 192"/>
          <p:cNvSpPr/>
          <p:nvPr/>
        </p:nvSpPr>
        <p:spPr bwMode="auto">
          <a:xfrm>
            <a:off x="6733522" y="3091486"/>
            <a:ext cx="500559" cy="12736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5438085" y="3091486"/>
            <a:ext cx="500559" cy="13456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lang="en-US" dirty="0" smtClean="0"/>
              <a:t>Contention unfairness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53136"/>
            <a:ext cx="7770813" cy="1584175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also found </a:t>
            </a:r>
            <a:r>
              <a:rPr lang="en-US" dirty="0" smtClean="0"/>
              <a:t>the Contention unfairness issue </a:t>
            </a:r>
            <a:r>
              <a:rPr lang="en-US" dirty="0" smtClean="0"/>
              <a:t>where HE STAs can decrement their contention windows due to from increased CCA </a:t>
            </a:r>
            <a:r>
              <a:rPr lang="en-US" dirty="0" err="1" smtClean="0"/>
              <a:t>threhold</a:t>
            </a:r>
            <a:r>
              <a:rPr lang="en-US" dirty="0" smtClean="0"/>
              <a:t> while Leg STA </a:t>
            </a:r>
            <a:r>
              <a:rPr lang="en-US" dirty="0" smtClean="0"/>
              <a:t>cannot.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This unfairness becomes severe when Leg STA is with many neighbor HE STAs in a </a:t>
            </a:r>
            <a:r>
              <a:rPr lang="en-US" dirty="0" smtClean="0"/>
              <a:t>BSS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 2015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3422283" cy="2880320"/>
          </a:xfrm>
          <a:prstGeom prst="rect">
            <a:avLst/>
          </a:prstGeom>
        </p:spPr>
      </p:pic>
      <p:sp>
        <p:nvSpPr>
          <p:cNvPr id="97" name="Rectangle 96"/>
          <p:cNvSpPr/>
          <p:nvPr/>
        </p:nvSpPr>
        <p:spPr bwMode="auto">
          <a:xfrm>
            <a:off x="5652240" y="1556912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744484" y="2329626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6422272" y="1655385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Leg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084242" y="1988893"/>
            <a:ext cx="215996" cy="216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732240" y="1556912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6824484" y="2329626"/>
            <a:ext cx="216039" cy="216039"/>
          </a:xfrm>
          <a:prstGeom prst="ellipse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7502272" y="1655385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164242" y="1988893"/>
            <a:ext cx="215996" cy="21603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6420446" y="2328554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7506262" y="2330592"/>
            <a:ext cx="216039" cy="21603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748869" y="1653661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820742" y="1659693"/>
            <a:ext cx="216039" cy="216039"/>
          </a:xfrm>
          <a:prstGeom prst="ellipse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5876203" y="3204005"/>
            <a:ext cx="856037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5179917" y="3421451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5196103" y="4340180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Oval 125"/>
          <p:cNvSpPr/>
          <p:nvPr/>
        </p:nvSpPr>
        <p:spPr bwMode="auto">
          <a:xfrm>
            <a:off x="4932040" y="3158231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4935115" y="4073321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8" name="Rectangle 11"/>
          <p:cNvSpPr>
            <a:spLocks noChangeArrowheads="1"/>
          </p:cNvSpPr>
          <p:nvPr/>
        </p:nvSpPr>
        <p:spPr bwMode="auto">
          <a:xfrm>
            <a:off x="5488510" y="2898710"/>
            <a:ext cx="1243730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5184294" y="3116405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11"/>
          <p:cNvSpPr>
            <a:spLocks noChangeArrowheads="1"/>
          </p:cNvSpPr>
          <p:nvPr/>
        </p:nvSpPr>
        <p:spPr bwMode="auto">
          <a:xfrm>
            <a:off x="7524328" y="2898710"/>
            <a:ext cx="936104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1" name="Straight Arrow Connector 130"/>
          <p:cNvCxnSpPr>
            <a:endCxn id="130" idx="1"/>
          </p:cNvCxnSpPr>
          <p:nvPr/>
        </p:nvCxnSpPr>
        <p:spPr bwMode="auto">
          <a:xfrm>
            <a:off x="6715746" y="3006709"/>
            <a:ext cx="8085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6851515" y="3025391"/>
            <a:ext cx="535535" cy="63087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4936417" y="2852936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5510705" y="4208118"/>
            <a:ext cx="12627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6746952" y="3312826"/>
            <a:ext cx="464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6796149" y="3301785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5179917" y="372145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11"/>
          <p:cNvSpPr>
            <a:spLocks noChangeArrowheads="1"/>
          </p:cNvSpPr>
          <p:nvPr/>
        </p:nvSpPr>
        <p:spPr bwMode="auto">
          <a:xfrm>
            <a:off x="7239184" y="3504011"/>
            <a:ext cx="122124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4932040" y="3458237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6723743" y="3612832"/>
            <a:ext cx="5105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4" name="Rectangle 153"/>
          <p:cNvSpPr/>
          <p:nvPr/>
        </p:nvSpPr>
        <p:spPr bwMode="auto">
          <a:xfrm>
            <a:off x="6757742" y="3536277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remaining 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5177702" y="3998039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>
            <a:off x="4929825" y="373481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5494854" y="3313554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5443235" y="330230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5494854" y="3605251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5443235" y="3594006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9" name="Straight Arrow Connector 168"/>
          <p:cNvCxnSpPr/>
          <p:nvPr/>
        </p:nvCxnSpPr>
        <p:spPr bwMode="auto">
          <a:xfrm>
            <a:off x="5494854" y="3875339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0" name="Rectangle 169"/>
          <p:cNvSpPr/>
          <p:nvPr/>
        </p:nvSpPr>
        <p:spPr bwMode="auto">
          <a:xfrm>
            <a:off x="5443235" y="386409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5868145" y="3611283"/>
            <a:ext cx="8728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2" name="Rectangle 171"/>
          <p:cNvSpPr/>
          <p:nvPr/>
        </p:nvSpPr>
        <p:spPr bwMode="auto">
          <a:xfrm>
            <a:off x="6084168" y="3591791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5868145" y="3881371"/>
            <a:ext cx="8728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4" name="Rectangle 173"/>
          <p:cNvSpPr/>
          <p:nvPr/>
        </p:nvSpPr>
        <p:spPr bwMode="auto">
          <a:xfrm>
            <a:off x="6084168" y="386187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6723743" y="3882920"/>
            <a:ext cx="5105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8" name="Rectangle 177"/>
          <p:cNvSpPr/>
          <p:nvPr/>
        </p:nvSpPr>
        <p:spPr bwMode="auto">
          <a:xfrm>
            <a:off x="6757742" y="3806365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remaining 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9" name="Straight Arrow Connector 178"/>
          <p:cNvCxnSpPr/>
          <p:nvPr/>
        </p:nvCxnSpPr>
        <p:spPr bwMode="auto">
          <a:xfrm>
            <a:off x="7227496" y="3885036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0" name="Rectangle 179"/>
          <p:cNvSpPr/>
          <p:nvPr/>
        </p:nvSpPr>
        <p:spPr bwMode="auto">
          <a:xfrm>
            <a:off x="7606958" y="386554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>
            <a:off x="7229693" y="3317219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2" name="Rectangle 181"/>
          <p:cNvSpPr/>
          <p:nvPr/>
        </p:nvSpPr>
        <p:spPr bwMode="auto">
          <a:xfrm>
            <a:off x="7602665" y="3297727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3" name="Straight Arrow Connector 182"/>
          <p:cNvCxnSpPr/>
          <p:nvPr/>
        </p:nvCxnSpPr>
        <p:spPr bwMode="auto">
          <a:xfrm>
            <a:off x="6771260" y="4207205"/>
            <a:ext cx="464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4" name="Rectangle 183"/>
          <p:cNvSpPr/>
          <p:nvPr/>
        </p:nvSpPr>
        <p:spPr bwMode="auto">
          <a:xfrm>
            <a:off x="6820457" y="4196164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>
            <a:off x="7234080" y="4207409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7613542" y="4187917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5868144" y="419616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6" name="Straight Arrow Connector 195"/>
          <p:cNvCxnSpPr/>
          <p:nvPr/>
        </p:nvCxnSpPr>
        <p:spPr bwMode="auto">
          <a:xfrm>
            <a:off x="7388559" y="2210896"/>
            <a:ext cx="152966" cy="1510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4788024" y="1886635"/>
            <a:ext cx="811789" cy="24622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3HE-1Leg Case 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Example</a:t>
            </a:r>
            <a:endParaRPr lang="en-US" sz="800" i="1" dirty="0">
              <a:solidFill>
                <a:schemeClr val="tx1"/>
              </a:solidFill>
            </a:endParaRPr>
          </a:p>
        </p:txBody>
      </p:sp>
      <p:cxnSp>
        <p:nvCxnSpPr>
          <p:cNvPr id="198" name="Straight Arrow Connector 197"/>
          <p:cNvCxnSpPr>
            <a:stCxn id="197" idx="1"/>
          </p:cNvCxnSpPr>
          <p:nvPr/>
        </p:nvCxnSpPr>
        <p:spPr bwMode="auto">
          <a:xfrm flipH="1">
            <a:off x="4067944" y="2009746"/>
            <a:ext cx="720080" cy="33913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5786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Legacy fairness is an important requirement when 11ax designs a new spatial reuse technology.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/>
              <a:t>In this contribution, we demonstrated </a:t>
            </a:r>
            <a:r>
              <a:rPr lang="en-US" altLang="ko-KR" dirty="0" smtClean="0"/>
              <a:t>that previously discussed two fairness methods can preserve legacy fairness. 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also </a:t>
            </a:r>
            <a:r>
              <a:rPr lang="en-US" altLang="ko-KR" smtClean="0"/>
              <a:t>identified </a:t>
            </a:r>
            <a:r>
              <a:rPr lang="en-US" altLang="ko-KR" smtClean="0"/>
              <a:t>the Contention </a:t>
            </a:r>
            <a:r>
              <a:rPr lang="en-US" altLang="ko-KR" dirty="0" smtClean="0"/>
              <a:t>unfairness </a:t>
            </a:r>
            <a:r>
              <a:rPr lang="en-US" altLang="ko-KR" dirty="0" smtClean="0"/>
              <a:t>issu</a:t>
            </a:r>
            <a:r>
              <a:rPr lang="en-US" altLang="ko-KR" dirty="0" smtClean="0"/>
              <a:t>e </a:t>
            </a:r>
            <a:r>
              <a:rPr lang="en-US" altLang="ko-KR" dirty="0" smtClean="0"/>
              <a:t>that needs further discussions in 11ax.</a:t>
            </a:r>
          </a:p>
          <a:p>
            <a:pPr>
              <a:buFont typeface="Arial"/>
              <a:buChar char="•"/>
            </a:pP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/>
              <a:t>[1] 11-</a:t>
            </a:r>
            <a:r>
              <a:rPr lang="en-US" altLang="ko-KR" dirty="0" smtClean="0"/>
              <a:t>15/0085r1, Legacy Fairness Issues of Enhanced CCA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11-14/</a:t>
            </a:r>
            <a:r>
              <a:rPr lang="en-US" altLang="ko-KR" dirty="0" smtClean="0"/>
              <a:t>0629r0, </a:t>
            </a:r>
            <a:r>
              <a:rPr lang="en-US" altLang="ko-KR" dirty="0"/>
              <a:t>Further discussions on Enhanced CCA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</a:t>
            </a:r>
            <a:r>
              <a:rPr lang="en-US" altLang="ko-KR" dirty="0"/>
              <a:t>11-14/</a:t>
            </a:r>
            <a:r>
              <a:rPr lang="en-US" altLang="ko-KR" dirty="0" smtClean="0"/>
              <a:t>0637r0, </a:t>
            </a:r>
            <a:r>
              <a:rPr lang="en-US" altLang="ko-KR" dirty="0"/>
              <a:t>Spatial Reuse and Coexistence with Legacy </a:t>
            </a:r>
            <a:r>
              <a:rPr lang="en-US" altLang="ko-KR" dirty="0" smtClean="0"/>
              <a:t>Devices</a:t>
            </a:r>
          </a:p>
          <a:p>
            <a:pPr marL="0" indent="0"/>
            <a:r>
              <a:rPr lang="en-US" altLang="ko-KR" sz="2000" b="0" dirty="0" smtClean="0"/>
              <a:t>[4] 11-14/0980r6, Simulation Scenarios</a:t>
            </a:r>
          </a:p>
          <a:p>
            <a:pPr marL="0" indent="0"/>
            <a:r>
              <a:rPr lang="en-US" sz="2000" b="0" dirty="0" smtClean="0"/>
              <a:t>[5] </a:t>
            </a:r>
            <a:r>
              <a:rPr lang="en-US" sz="2000" b="0" dirty="0"/>
              <a:t>11-14/</a:t>
            </a:r>
            <a:r>
              <a:rPr lang="en-US" sz="2000" b="0" dirty="0" smtClean="0"/>
              <a:t>0571r7, </a:t>
            </a:r>
            <a:r>
              <a:rPr lang="en-US" sz="2000" b="0" dirty="0"/>
              <a:t>Evaluation </a:t>
            </a:r>
            <a:r>
              <a:rPr lang="en-US" sz="2000" b="0" dirty="0" smtClean="0"/>
              <a:t>Methodology</a:t>
            </a:r>
          </a:p>
          <a:p>
            <a:pPr marL="0" indent="0"/>
            <a:r>
              <a:rPr lang="en-US" sz="2000" b="0" dirty="0"/>
              <a:t>[6] Jain, R.; Chiu, D.M.; </a:t>
            </a:r>
            <a:r>
              <a:rPr lang="en-US" sz="2000" b="0" dirty="0" err="1"/>
              <a:t>Hawe</a:t>
            </a:r>
            <a:r>
              <a:rPr lang="en-US" sz="2000" b="0" dirty="0"/>
              <a:t>, W. (1984). "A Quantitative Measure of Fairness and Discrimination for Resource Allocation in Shared Computer Systems". DEC Research Report TR-301.</a:t>
            </a:r>
          </a:p>
          <a:p>
            <a:pPr marL="0" indent="0"/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27593</TotalTime>
  <Words>1073</Words>
  <Application>Microsoft Macintosh PowerPoint</Application>
  <PresentationFormat>On-screen Show (4:3)</PresentationFormat>
  <Paragraphs>228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6_802-11-Submission</vt:lpstr>
      <vt:lpstr>7_802-11-Submission</vt:lpstr>
      <vt:lpstr>Document</vt:lpstr>
      <vt:lpstr> Further Considerations on Legacy Fairness with Enhanced CCA</vt:lpstr>
      <vt:lpstr>Abstract</vt:lpstr>
      <vt:lpstr>Legacy Fairness Issues [1]</vt:lpstr>
      <vt:lpstr>Fairness Provisioning Methods</vt:lpstr>
      <vt:lpstr>Simulation Settings</vt:lpstr>
      <vt:lpstr>Throughput &amp; Fairness</vt:lpstr>
      <vt:lpstr>Contention unfairness</vt:lpstr>
      <vt:lpstr>Summary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693</cp:revision>
  <cp:lastPrinted>2015-03-07T07:34:46Z</cp:lastPrinted>
  <dcterms:created xsi:type="dcterms:W3CDTF">2014-04-14T10:59:07Z</dcterms:created>
  <dcterms:modified xsi:type="dcterms:W3CDTF">2015-03-09T05:52:54Z</dcterms:modified>
</cp:coreProperties>
</file>