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89" r:id="rId3"/>
    <p:sldMasterId id="2147483716" r:id="rId4"/>
    <p:sldMasterId id="2147483749" r:id="rId5"/>
  </p:sldMasterIdLst>
  <p:notesMasterIdLst>
    <p:notesMasterId r:id="rId30"/>
  </p:notesMasterIdLst>
  <p:handoutMasterIdLst>
    <p:handoutMasterId r:id="rId31"/>
  </p:handoutMasterIdLst>
  <p:sldIdLst>
    <p:sldId id="269" r:id="rId6"/>
    <p:sldId id="267" r:id="rId7"/>
    <p:sldId id="298" r:id="rId8"/>
    <p:sldId id="299" r:id="rId9"/>
    <p:sldId id="300" r:id="rId10"/>
    <p:sldId id="301" r:id="rId11"/>
    <p:sldId id="302" r:id="rId12"/>
    <p:sldId id="318" r:id="rId13"/>
    <p:sldId id="303" r:id="rId14"/>
    <p:sldId id="304" r:id="rId15"/>
    <p:sldId id="305" r:id="rId16"/>
    <p:sldId id="306" r:id="rId17"/>
    <p:sldId id="307" r:id="rId18"/>
    <p:sldId id="308" r:id="rId19"/>
    <p:sldId id="319" r:id="rId20"/>
    <p:sldId id="322" r:id="rId21"/>
    <p:sldId id="291" r:id="rId22"/>
    <p:sldId id="313" r:id="rId23"/>
    <p:sldId id="314" r:id="rId24"/>
    <p:sldId id="311" r:id="rId25"/>
    <p:sldId id="320" r:id="rId26"/>
    <p:sldId id="321" r:id="rId27"/>
    <p:sldId id="277" r:id="rId28"/>
    <p:sldId id="268" r:id="rId29"/>
  </p:sldIdLst>
  <p:sldSz cx="9144000" cy="6858000" type="screen4x3"/>
  <p:notesSz cx="7315200" cy="96012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20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780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980"/>
        <p:guide pos="227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Aggregated%20Data%20Sheets%20V3\AP135%20HT40\combined%20protocol%20stats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Testing\2014.02.04%2011ac%20HD%20VRD%20Testing\Charts%20for%20WLPC%20Talk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AppData\Local\Microsoft\Windows\Temporary%20Internet%20Files\Content.Outlook\A8NPU97V\VHD_Datasheet_0115%20(5)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Copy%20of%20HT20_MBA_Upstream_Analytics_6%204%200%203_hdms%20-%20Charts%20for%20PPT%20v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Aggregated%20Data%20Sheets%20V3\Aggregated%20sheet%20by%20analytics%20category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6.2468285214348204E-2"/>
          <c:w val="0.64912134247108"/>
          <c:h val="0.79443460192475945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('Chart-Template-Aggregate-VHT20'!$C$3,'Chart-Template-Aggregate-VHT20'!$F$3,'Chart-Template-Aggregate-VHT20'!$I$3,'Chart-Template-Aggregate-VHT20'!$L$3,'Chart-Template-Aggregate-VHT20'!$O$3,'Chart-Template-Aggregate-VHT20'!$R$3,'Chart-Template-Aggregate-VHT20'!$U$3)</c:f>
              <c:numCache>
                <c:formatCode>General</c:formatCode>
                <c:ptCount val="7"/>
                <c:pt idx="0">
                  <c:v>60.787744666666661</c:v>
                </c:pt>
                <c:pt idx="1">
                  <c:v>64.029471000000001</c:v>
                </c:pt>
                <c:pt idx="2">
                  <c:v>63.845458000000001</c:v>
                </c:pt>
                <c:pt idx="3">
                  <c:v>54.988004333333329</c:v>
                </c:pt>
                <c:pt idx="4">
                  <c:v>51.502135666666668</c:v>
                </c:pt>
                <c:pt idx="5">
                  <c:v>34.350053666666668</c:v>
                </c:pt>
                <c:pt idx="6">
                  <c:v>29.518554333333331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('Chart-Template-Aggregate-VHT20'!$D$3,'Chart-Template-Aggregate-VHT20'!$G$3,'Chart-Template-Aggregate-VHT20'!$J$3,'Chart-Template-Aggregate-VHT20'!$M$3,'Chart-Template-Aggregate-VHT20'!$P$3,'Chart-Template-Aggregate-VHT20'!$S$3,'Chart-Template-Aggregate-VHT20'!$V$3)</c:f>
              <c:numCache>
                <c:formatCode>General</c:formatCode>
                <c:ptCount val="7"/>
                <c:pt idx="0">
                  <c:v>51.474497666666657</c:v>
                </c:pt>
                <c:pt idx="1">
                  <c:v>59.118338333333327</c:v>
                </c:pt>
                <c:pt idx="2">
                  <c:v>61.113764333333336</c:v>
                </c:pt>
                <c:pt idx="3">
                  <c:v>55.906623000000003</c:v>
                </c:pt>
                <c:pt idx="4">
                  <c:v>49.918208666666665</c:v>
                </c:pt>
                <c:pt idx="5">
                  <c:v>37.551628999999998</c:v>
                </c:pt>
                <c:pt idx="6">
                  <c:v>34.631736666666662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('Chart-Template-Aggregate-VHT20'!$C$4,'Chart-Template-Aggregate-VHT20'!$F$4,'Chart-Template-Aggregate-VHT20'!$I$4,'Chart-Template-Aggregate-VHT20'!$L$4,'Chart-Template-Aggregate-VHT20'!$O$4,'Chart-Template-Aggregate-VHT20'!$R$4,'Chart-Template-Aggregate-VHT20'!$U$4)</c:f>
              <c:numCache>
                <c:formatCode>General</c:formatCode>
                <c:ptCount val="7"/>
                <c:pt idx="0">
                  <c:v>138.54196266666665</c:v>
                </c:pt>
                <c:pt idx="1">
                  <c:v>135.45464899999999</c:v>
                </c:pt>
                <c:pt idx="2">
                  <c:v>140.05508066666667</c:v>
                </c:pt>
                <c:pt idx="3">
                  <c:v>131.61182299999999</c:v>
                </c:pt>
                <c:pt idx="4">
                  <c:v>104.02161799999999</c:v>
                </c:pt>
                <c:pt idx="5">
                  <c:v>89.876548333333346</c:v>
                </c:pt>
                <c:pt idx="6">
                  <c:v>56.906364999999994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('AP225-VHT20'!$K$27,'AP225-VHT20'!$N$27,'AP225-VHT20'!$Q$27,'AP225-VHT20'!$T$27,'AP225-VHT20'!$W$27,'AP225-VHT20'!$Z$27,'AP225-VHT20'!$AC$27)</c:f>
              <c:numCache>
                <c:formatCode>_(* #,##0.00_);_(* \(#,##0.00\);_(* "-"??_);_(@_)</c:formatCode>
                <c:ptCount val="7"/>
                <c:pt idx="0">
                  <c:v>142.82364566666669</c:v>
                </c:pt>
                <c:pt idx="1">
                  <c:v>136.41113233333331</c:v>
                </c:pt>
                <c:pt idx="2">
                  <c:v>130.49385099999998</c:v>
                </c:pt>
                <c:pt idx="3">
                  <c:v>127.49713066666668</c:v>
                </c:pt>
                <c:pt idx="4">
                  <c:v>99.306343000000012</c:v>
                </c:pt>
                <c:pt idx="5">
                  <c:v>72.153398999999993</c:v>
                </c:pt>
                <c:pt idx="6">
                  <c:v>51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('AP225-VHT20'!$J$39,'AP225-VHT20'!$M$39,'AP225-VHT20'!$P$39,'AP225-VHT20'!$S$39,'AP225-VHT20'!$V$39,'AP225-VHT20'!$Y$39,'AP225-VHT20'!$AB$39)</c:f>
              <c:numCache>
                <c:formatCode>_(* #,##0.00_);_(* \(#,##0.00\);_(* "-"??_);_(@_)</c:formatCode>
                <c:ptCount val="7"/>
                <c:pt idx="0">
                  <c:v>220</c:v>
                </c:pt>
                <c:pt idx="1">
                  <c:v>201</c:v>
                </c:pt>
                <c:pt idx="2">
                  <c:v>208.26051833333335</c:v>
                </c:pt>
                <c:pt idx="3">
                  <c:v>195.83637566666667</c:v>
                </c:pt>
                <c:pt idx="4">
                  <c:v>155.65096066666666</c:v>
                </c:pt>
                <c:pt idx="5">
                  <c:v>110</c:v>
                </c:pt>
                <c:pt idx="6">
                  <c:v>84.270400333333328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('Chart-Template-Aggregate-VHT20'!$D$5,'Chart-Template-Aggregate-VHT20'!$G$5,'Chart-Template-Aggregate-VHT20'!$J$5,'Chart-Template-Aggregate-VHT20'!$M$5,'Chart-Template-Aggregate-VHT20'!$P$5,'Chart-Template-Aggregate-VHT20'!$S$5,'Chart-Template-Aggregate-VHT20'!$V$5)</c:f>
              <c:numCache>
                <c:formatCode>General</c:formatCode>
                <c:ptCount val="7"/>
                <c:pt idx="0">
                  <c:v>213.02552266666669</c:v>
                </c:pt>
                <c:pt idx="1">
                  <c:v>203.697497</c:v>
                </c:pt>
                <c:pt idx="2">
                  <c:v>199.26125166666665</c:v>
                </c:pt>
                <c:pt idx="3">
                  <c:v>188.967983</c:v>
                </c:pt>
                <c:pt idx="4">
                  <c:v>158.26893233333334</c:v>
                </c:pt>
                <c:pt idx="5">
                  <c:v>118.14440233333333</c:v>
                </c:pt>
                <c:pt idx="6">
                  <c:v>77.873852666666664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129344"/>
        <c:axId val="47131264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47129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7131264"/>
        <c:crosses val="autoZero"/>
        <c:auto val="1"/>
        <c:lblAlgn val="ctr"/>
        <c:lblOffset val="100"/>
        <c:noMultiLvlLbl val="0"/>
      </c:catAx>
      <c:valAx>
        <c:axId val="47131264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smtClean="0"/>
                  <a:t>Aggregate Throughput (Mbps)</a:t>
                </a:r>
                <a:endParaRPr lang="en-US" sz="1400" dirty="0"/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7129344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260</c:v>
                </c:pt>
                <c:pt idx="1">
                  <c:v>260</c:v>
                </c:pt>
                <c:pt idx="2">
                  <c:v>233</c:v>
                </c:pt>
                <c:pt idx="3">
                  <c:v>246</c:v>
                </c:pt>
                <c:pt idx="4">
                  <c:v>234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28286</c:v>
                </c:pt>
                <c:pt idx="1">
                  <c:v>47517</c:v>
                </c:pt>
                <c:pt idx="2">
                  <c:v>70043</c:v>
                </c:pt>
                <c:pt idx="3">
                  <c:v>74484</c:v>
                </c:pt>
                <c:pt idx="4">
                  <c:v>84231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2096</c:v>
                </c:pt>
                <c:pt idx="1">
                  <c:v>2736</c:v>
                </c:pt>
                <c:pt idx="2">
                  <c:v>4052</c:v>
                </c:pt>
                <c:pt idx="3">
                  <c:v>4768</c:v>
                </c:pt>
                <c:pt idx="4">
                  <c:v>5532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430598</c:v>
                </c:pt>
                <c:pt idx="1">
                  <c:v>419747</c:v>
                </c:pt>
                <c:pt idx="2">
                  <c:v>358775</c:v>
                </c:pt>
                <c:pt idx="3">
                  <c:v>335397</c:v>
                </c:pt>
                <c:pt idx="4">
                  <c:v>287994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877760"/>
        <c:axId val="177879296"/>
      </c:barChart>
      <c:catAx>
        <c:axId val="17787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79296"/>
        <c:crosses val="autoZero"/>
        <c:auto val="1"/>
        <c:lblAlgn val="ctr"/>
        <c:lblOffset val="100"/>
        <c:noMultiLvlLbl val="0"/>
      </c:catAx>
      <c:valAx>
        <c:axId val="177879296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7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882816"/>
        <c:axId val="180888704"/>
      </c:barChart>
      <c:catAx>
        <c:axId val="18088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888704"/>
        <c:crosses val="autoZero"/>
        <c:auto val="1"/>
        <c:lblAlgn val="ctr"/>
        <c:lblOffset val="100"/>
        <c:noMultiLvlLbl val="0"/>
      </c:catAx>
      <c:valAx>
        <c:axId val="180888704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88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0951680"/>
        <c:axId val="180961664"/>
      </c:barChart>
      <c:catAx>
        <c:axId val="18095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61664"/>
        <c:crosses val="autoZero"/>
        <c:auto val="1"/>
        <c:lblAlgn val="ctr"/>
        <c:lblOffset val="100"/>
        <c:noMultiLvlLbl val="0"/>
      </c:catAx>
      <c:valAx>
        <c:axId val="18096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layout/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95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Request to Send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Clear to Send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Block ACK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Acknowledgment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Block Ack Request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437184"/>
        <c:axId val="181438720"/>
      </c:barChart>
      <c:catAx>
        <c:axId val="18143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38720"/>
        <c:crosses val="autoZero"/>
        <c:auto val="1"/>
        <c:lblAlgn val="ctr"/>
        <c:lblOffset val="100"/>
        <c:noMultiLvlLbl val="0"/>
      </c:catAx>
      <c:valAx>
        <c:axId val="18143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3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1637504"/>
        <c:axId val="181639040"/>
      </c:barChart>
      <c:catAx>
        <c:axId val="1816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39040"/>
        <c:crosses val="autoZero"/>
        <c:auto val="1"/>
        <c:lblAlgn val="ctr"/>
        <c:lblOffset val="100"/>
        <c:noMultiLvlLbl val="0"/>
      </c:catAx>
      <c:valAx>
        <c:axId val="181639040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63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3"/>
          <c:order val="5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6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7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6"/>
          <c:order val="8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613120"/>
        <c:axId val="184295424"/>
      </c:barChart>
      <c:catAx>
        <c:axId val="18461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295424"/>
        <c:crosses val="autoZero"/>
        <c:auto val="1"/>
        <c:lblAlgn val="ctr"/>
        <c:lblOffset val="100"/>
        <c:noMultiLvlLbl val="0"/>
      </c:catAx>
      <c:valAx>
        <c:axId val="18429542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46131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6"/>
          <c:order val="5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3"/>
          <c:order val="6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7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8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383360"/>
        <c:axId val="184384896"/>
      </c:barChart>
      <c:catAx>
        <c:axId val="18438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384896"/>
        <c:crosses val="autoZero"/>
        <c:auto val="1"/>
        <c:lblAlgn val="ctr"/>
        <c:lblOffset val="100"/>
        <c:noMultiLvlLbl val="0"/>
      </c:catAx>
      <c:valAx>
        <c:axId val="184384896"/>
        <c:scaling>
          <c:orientation val="minMax"/>
        </c:scaling>
        <c:delete val="0"/>
        <c:axPos val="l"/>
        <c:majorGridlines/>
        <c:numFmt formatCode="[&gt;=1000]#,##0,&quot;K&quot;;0" sourceLinked="0"/>
        <c:majorTickMark val="out"/>
        <c:minorTickMark val="none"/>
        <c:tickLblPos val="nextTo"/>
        <c:crossAx val="184383360"/>
        <c:crosses val="autoZero"/>
        <c:crossBetween val="between"/>
        <c:majorUnit val="100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430598</c:v>
                </c:pt>
                <c:pt idx="1">
                  <c:v>419747</c:v>
                </c:pt>
                <c:pt idx="2">
                  <c:v>358775</c:v>
                </c:pt>
                <c:pt idx="3">
                  <c:v>335397</c:v>
                </c:pt>
                <c:pt idx="4">
                  <c:v>287994</c:v>
                </c:pt>
              </c:numCache>
            </c:numRef>
          </c:val>
        </c:ser>
        <c:ser>
          <c:idx val="1"/>
          <c:order val="1"/>
          <c:tx>
            <c:strRef>
              <c:f>Frame_Type!$B$22</c:f>
              <c:strCache>
                <c:ptCount val="1"/>
                <c:pt idx="0">
                  <c:v>TXOPs</c:v>
                </c:pt>
              </c:strCache>
            </c:strRef>
          </c:tx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Frame_Type!$C$22:$G$22</c:f>
              <c:numCache>
                <c:formatCode>General</c:formatCode>
                <c:ptCount val="5"/>
                <c:pt idx="0">
                  <c:v>8333</c:v>
                </c:pt>
                <c:pt idx="1">
                  <c:v>13783</c:v>
                </c:pt>
                <c:pt idx="2">
                  <c:v>19590.666666666668</c:v>
                </c:pt>
                <c:pt idx="3">
                  <c:v>19492.666666666668</c:v>
                </c:pt>
                <c:pt idx="4">
                  <c:v>20818.333333333332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845888"/>
        <c:axId val="103848192"/>
      </c:barChart>
      <c:lineChart>
        <c:grouping val="standard"/>
        <c:varyColors val="0"/>
        <c:ser>
          <c:idx val="2"/>
          <c:order val="2"/>
          <c:tx>
            <c:strRef>
              <c:f>Frame_Type!$B$24</c:f>
              <c:strCache>
                <c:ptCount val="1"/>
                <c:pt idx="0">
                  <c:v>MPDUs/TXOP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pPr>
              <a:ln w="38100">
                <a:solidFill>
                  <a:schemeClr val="accent4"/>
                </a:solidFill>
              </a:ln>
            </c:spPr>
          </c:marker>
          <c:val>
            <c:numRef>
              <c:f>Frame_Type!$C$24:$G$24</c:f>
              <c:numCache>
                <c:formatCode>General</c:formatCode>
                <c:ptCount val="5"/>
                <c:pt idx="0">
                  <c:v>51.67382695307812</c:v>
                </c:pt>
                <c:pt idx="1">
                  <c:v>30.453965029384023</c:v>
                </c:pt>
                <c:pt idx="2">
                  <c:v>18.313567685292316</c:v>
                </c:pt>
                <c:pt idx="3">
                  <c:v>17.206316905502923</c:v>
                </c:pt>
                <c:pt idx="4">
                  <c:v>13.833672244015693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398208"/>
        <c:axId val="120390016"/>
      </c:lineChart>
      <c:catAx>
        <c:axId val="103845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3848192"/>
        <c:crosses val="autoZero"/>
        <c:auto val="1"/>
        <c:lblAlgn val="ctr"/>
        <c:lblOffset val="100"/>
        <c:noMultiLvlLbl val="0"/>
      </c:catAx>
      <c:valAx>
        <c:axId val="103848192"/>
        <c:scaling>
          <c:orientation val="minMax"/>
          <c:max val="4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Data</a:t>
                </a:r>
                <a:r>
                  <a:rPr lang="en-US" sz="1200" baseline="0"/>
                  <a:t> Packet &amp; TXOP Count</a:t>
                </a:r>
                <a:endParaRPr lang="en-US" sz="1200"/>
              </a:p>
            </c:rich>
          </c:tx>
          <c:layout/>
          <c:overlay val="0"/>
        </c:title>
        <c:numFmt formatCode="#0,&quot;K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3845888"/>
        <c:crosses val="autoZero"/>
        <c:crossBetween val="between"/>
      </c:valAx>
      <c:valAx>
        <c:axId val="1203900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Average MPDUs per TXOP (#)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0398208"/>
        <c:crosses val="max"/>
        <c:crossBetween val="between"/>
      </c:valAx>
      <c:catAx>
        <c:axId val="120398208"/>
        <c:scaling>
          <c:orientation val="minMax"/>
        </c:scaling>
        <c:delete val="1"/>
        <c:axPos val="b"/>
        <c:majorTickMark val="out"/>
        <c:minorTickMark val="none"/>
        <c:tickLblPos val="nextTo"/>
        <c:crossAx val="12039001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invertIfNegative val="0"/>
          <c:cat>
            <c:numRef>
              <c:f>[1]Frame_Type!$C$11:$G$11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383080</c:v>
                </c:pt>
                <c:pt idx="1">
                  <c:v>348618</c:v>
                </c:pt>
                <c:pt idx="2">
                  <c:v>339766</c:v>
                </c:pt>
                <c:pt idx="3">
                  <c:v>332142</c:v>
                </c:pt>
                <c:pt idx="4">
                  <c:v>314699</c:v>
                </c:pt>
              </c:numCache>
            </c:numRef>
          </c:val>
        </c:ser>
        <c:ser>
          <c:idx val="1"/>
          <c:order val="1"/>
          <c:tx>
            <c:strRef>
              <c:f>Frame_Type!$B$22</c:f>
              <c:strCache>
                <c:ptCount val="1"/>
                <c:pt idx="0">
                  <c:v>TXOPs</c:v>
                </c:pt>
              </c:strCache>
            </c:strRef>
          </c:tx>
          <c:invertIfNegative val="0"/>
          <c:cat>
            <c:numRef>
              <c:f>[1]Frame_Type!$C$11:$G$11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Frame_Type!$C$22:$G$22</c:f>
              <c:numCache>
                <c:formatCode>General</c:formatCode>
                <c:ptCount val="5"/>
                <c:pt idx="0">
                  <c:v>8141.5</c:v>
                </c:pt>
                <c:pt idx="1">
                  <c:v>18486</c:v>
                </c:pt>
                <c:pt idx="2">
                  <c:v>20795.5</c:v>
                </c:pt>
                <c:pt idx="3">
                  <c:v>23787</c:v>
                </c:pt>
                <c:pt idx="4">
                  <c:v>27940.5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366784"/>
        <c:axId val="143459072"/>
      </c:barChart>
      <c:lineChart>
        <c:grouping val="standard"/>
        <c:varyColors val="0"/>
        <c:ser>
          <c:idx val="2"/>
          <c:order val="2"/>
          <c:tx>
            <c:strRef>
              <c:f>Frame_Type!$B$24</c:f>
              <c:strCache>
                <c:ptCount val="1"/>
                <c:pt idx="0">
                  <c:v>MPDUs/TXOP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pPr>
              <a:ln w="38100">
                <a:solidFill>
                  <a:schemeClr val="accent4"/>
                </a:solidFill>
              </a:ln>
            </c:spPr>
          </c:marker>
          <c:val>
            <c:numRef>
              <c:f>Frame_Type!$C$24:$G$24</c:f>
              <c:numCache>
                <c:formatCode>General</c:formatCode>
                <c:ptCount val="5"/>
                <c:pt idx="0">
                  <c:v>47.052754406436158</c:v>
                </c:pt>
                <c:pt idx="1">
                  <c:v>18.858487504057123</c:v>
                </c:pt>
                <c:pt idx="2">
                  <c:v>16.338438604505782</c:v>
                </c:pt>
                <c:pt idx="3">
                  <c:v>13.963173161811074</c:v>
                </c:pt>
                <c:pt idx="4">
                  <c:v>11.263184266566453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496320"/>
        <c:axId val="143461376"/>
      </c:lineChart>
      <c:catAx>
        <c:axId val="14336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3459072"/>
        <c:crosses val="autoZero"/>
        <c:auto val="1"/>
        <c:lblAlgn val="ctr"/>
        <c:lblOffset val="100"/>
        <c:noMultiLvlLbl val="0"/>
      </c:catAx>
      <c:valAx>
        <c:axId val="143459072"/>
        <c:scaling>
          <c:orientation val="minMax"/>
          <c:max val="45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Data</a:t>
                </a:r>
                <a:r>
                  <a:rPr lang="en-US" sz="1200" baseline="0"/>
                  <a:t> Packet &amp; TXOP Count</a:t>
                </a:r>
                <a:endParaRPr lang="en-US" sz="1200"/>
              </a:p>
            </c:rich>
          </c:tx>
          <c:layout/>
          <c:overlay val="0"/>
        </c:title>
        <c:numFmt formatCode="#0,&quot;K&quot;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3366784"/>
        <c:crosses val="autoZero"/>
        <c:crossBetween val="between"/>
      </c:valAx>
      <c:valAx>
        <c:axId val="14346137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/>
                  <a:t>Average MPDUs per TXOP (#)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3496320"/>
        <c:crosses val="max"/>
        <c:crossBetween val="between"/>
      </c:valAx>
      <c:catAx>
        <c:axId val="143496320"/>
        <c:scaling>
          <c:orientation val="minMax"/>
        </c:scaling>
        <c:delete val="1"/>
        <c:axPos val="b"/>
        <c:majorTickMark val="out"/>
        <c:minorTickMark val="none"/>
        <c:tickLblPos val="nextTo"/>
        <c:crossAx val="143461376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0.16246839076479344"/>
          <c:w val="0.64878970736134622"/>
          <c:h val="0.69443469682068426"/>
        </c:manualLayout>
      </c:layout>
      <c:lineChart>
        <c:grouping val="standard"/>
        <c:varyColors val="0"/>
        <c:ser>
          <c:idx val="5"/>
          <c:order val="0"/>
          <c:tx>
            <c:strRef>
              <c:f>'[2]DAY28-g'!$X$3</c:f>
              <c:strCache>
                <c:ptCount val="1"/>
                <c:pt idx="0">
                  <c:v>VHT20x4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('[2]DAY28-g'!$C$3,'[2]DAY28-g'!$F$3,'[2]DAY28-g'!$I$3,'[2]DAY28-g'!$L$3,'[2]DAY28-g'!$O$3,'[2]DAY28-g'!$R$3)</c:f>
              <c:numCache>
                <c:formatCode>General</c:formatCode>
                <c:ptCount val="6"/>
                <c:pt idx="0">
                  <c:v>258.07788533333331</c:v>
                </c:pt>
                <c:pt idx="1">
                  <c:v>260.51915833333334</c:v>
                </c:pt>
                <c:pt idx="2">
                  <c:v>252.56463833333336</c:v>
                </c:pt>
                <c:pt idx="3">
                  <c:v>252.68582533333333</c:v>
                </c:pt>
                <c:pt idx="4">
                  <c:v>237.10071200000002</c:v>
                </c:pt>
                <c:pt idx="5">
                  <c:v>228.40459533333333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('[1]DAY28-g'!$C$3,'[1]DAY28-g'!$F$3,'[1]DAY28-g'!$I$3,'[1]DAY28-g'!$L$3,'[1]DAY28-g'!$O$3,'[1]DAY28-g'!$R$3,'[1]DAY28-g'!$U$3)</c15:sqref>
                  </c15:fullRef>
                </c:ext>
              </c:extLst>
            </c:numRef>
          </c:val>
          <c:smooth val="0"/>
        </c:ser>
        <c:ser>
          <c:idx val="10"/>
          <c:order val="1"/>
          <c:tx>
            <c:strRef>
              <c:f>'[2]DAY28-g'!$Y$3</c:f>
              <c:strCache>
                <c:ptCount val="1"/>
                <c:pt idx="0">
                  <c:v>VHT20x4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('[2]DAY28-g'!$D$3,'[2]DAY28-g'!$G$3,'[2]DAY28-g'!$J$3,'[2]DAY28-g'!$M$3,'[2]DAY28-g'!$P$3,'[2]DAY28-g'!$S$3)</c:f>
              <c:numCache>
                <c:formatCode>General</c:formatCode>
                <c:ptCount val="6"/>
                <c:pt idx="0">
                  <c:v>210.96170400000003</c:v>
                </c:pt>
                <c:pt idx="1">
                  <c:v>237.26547966666666</c:v>
                </c:pt>
                <c:pt idx="2">
                  <c:v>236.14878066666665</c:v>
                </c:pt>
                <c:pt idx="3">
                  <c:v>224.20942833333334</c:v>
                </c:pt>
                <c:pt idx="4">
                  <c:v>216.42977333333332</c:v>
                </c:pt>
                <c:pt idx="5">
                  <c:v>203.24135933333332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('[1]DAY28-g'!$D$3,'[1]DAY28-g'!$G$3,'[1]DAY28-g'!$J$3,'[1]DAY28-g'!$M$3,'[1]DAY28-g'!$P$3,'[1]DAY28-g'!$S$3,'[1]DAY28-g'!$V$3)</c15:sqref>
                  </c15:fullRef>
                </c:ext>
              </c:extLst>
            </c:numRef>
          </c:val>
          <c:smooth val="0"/>
        </c:ser>
        <c:ser>
          <c:idx val="9"/>
          <c:order val="2"/>
          <c:tx>
            <c:strRef>
              <c:f>'[2]DAY28-g'!$X$4</c:f>
              <c:strCache>
                <c:ptCount val="1"/>
                <c:pt idx="0">
                  <c:v>VHT40x2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('[2]DAY28-g'!$C$4,'[2]DAY28-g'!$F$4,'[2]DAY28-g'!$I$4,'[2]DAY28-g'!$L$4,'[2]DAY28-g'!$O$4,'[2]DAY28-g'!$R$4)</c:f>
              <c:numCache>
                <c:formatCode>General</c:formatCode>
                <c:ptCount val="6"/>
                <c:pt idx="0">
                  <c:v>264.17857533333336</c:v>
                </c:pt>
                <c:pt idx="1">
                  <c:v>266.98077633333332</c:v>
                </c:pt>
                <c:pt idx="2">
                  <c:v>257.46733533333332</c:v>
                </c:pt>
                <c:pt idx="3">
                  <c:v>250.74237333333335</c:v>
                </c:pt>
                <c:pt idx="4">
                  <c:v>224.75484366666669</c:v>
                </c:pt>
                <c:pt idx="5">
                  <c:v>179.62161833333332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('[1]DAY28-g'!$C$4,'[1]DAY28-g'!$F$4,'[1]DAY28-g'!$I$4,'[1]DAY28-g'!$L$4,'[1]DAY28-g'!$O$4,'[1]DAY28-g'!$R$4,'[1]DAY28-g'!$U$4)</c15:sqref>
                  </c15:fullRef>
                </c:ext>
              </c:extLst>
            </c:numRef>
          </c:val>
          <c:smooth val="0"/>
        </c:ser>
        <c:ser>
          <c:idx val="11"/>
          <c:order val="3"/>
          <c:tx>
            <c:strRef>
              <c:f>'[2]DAY28-g'!$Y$4</c:f>
              <c:strCache>
                <c:ptCount val="1"/>
                <c:pt idx="0">
                  <c:v>VHT40x2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('[2]DAY28-g'!$D$4,'[2]DAY28-g'!$G$4,'[2]DAY28-g'!$J$4,'[2]DAY28-g'!$M$4,'[2]DAY28-g'!$P$4,'[2]DAY28-g'!$S$4)</c:f>
              <c:numCache>
                <c:formatCode>General</c:formatCode>
                <c:ptCount val="6"/>
                <c:pt idx="0">
                  <c:v>236.42821966666668</c:v>
                </c:pt>
                <c:pt idx="1">
                  <c:v>237.15283666666664</c:v>
                </c:pt>
                <c:pt idx="2">
                  <c:v>229.0684573333333</c:v>
                </c:pt>
                <c:pt idx="3">
                  <c:v>223.15732466666668</c:v>
                </c:pt>
                <c:pt idx="4">
                  <c:v>197.93797199999997</c:v>
                </c:pt>
                <c:pt idx="5">
                  <c:v>165.99370033333332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('[1]DAY28-g'!$D$4,'[1]DAY28-g'!$G$4,'[1]DAY28-g'!$J$4,'[1]DAY28-g'!$M$4,'[1]DAY28-g'!$P$4,'[1]DAY28-g'!$S$4,'[1]DAY28-g'!$V$4)</c15:sqref>
                  </c15:fullRef>
                </c:ext>
              </c:extLst>
            </c:numRef>
          </c:val>
          <c:smooth val="0"/>
        </c:ser>
        <c:ser>
          <c:idx val="13"/>
          <c:order val="4"/>
          <c:tx>
            <c:strRef>
              <c:f>'[2]DAY28-g'!$X$5</c:f>
              <c:strCache>
                <c:ptCount val="1"/>
                <c:pt idx="0">
                  <c:v>VHT80x1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('[2]DAY28-g'!$C$5,'[2]DAY28-g'!$F$5,'[2]DAY28-g'!$I$5,'[2]DAY28-g'!$L$5,'[2]DAY28-g'!$O$5,'[2]DAY28-g'!$R$5)</c:f>
              <c:numCache>
                <c:formatCode>General</c:formatCode>
                <c:ptCount val="6"/>
                <c:pt idx="0">
                  <c:v>272.19022633333333</c:v>
                </c:pt>
                <c:pt idx="1">
                  <c:v>252.33771266666668</c:v>
                </c:pt>
                <c:pt idx="2">
                  <c:v>223.766796</c:v>
                </c:pt>
                <c:pt idx="3">
                  <c:v>171.69976266666666</c:v>
                </c:pt>
                <c:pt idx="4">
                  <c:v>98.167076333333341</c:v>
                </c:pt>
                <c:pt idx="5">
                  <c:v>79.682135666666667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('[1]DAY28-g'!$C$5,'[1]DAY28-g'!$F$5,'[1]DAY28-g'!$I$5,'[1]DAY28-g'!$L$5,'[1]DAY28-g'!$O$5,'[1]DAY28-g'!$R$5,'[1]DAY28-g'!$U$5)</c15:sqref>
                  </c15:fullRef>
                </c:ext>
              </c:extLst>
            </c:numRef>
          </c:val>
          <c:smooth val="0"/>
        </c:ser>
        <c:ser>
          <c:idx val="16"/>
          <c:order val="5"/>
          <c:tx>
            <c:strRef>
              <c:f>'[2]DAY28-g'!$Y$5</c:f>
              <c:strCache>
                <c:ptCount val="1"/>
                <c:pt idx="0">
                  <c:v>VHT80x1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('[2]DAY28-g'!$D$5,'[2]DAY28-g'!$G$5,'[2]DAY28-g'!$J$5,'[2]DAY28-g'!$M$5,'[2]DAY28-g'!$P$5,'[2]DAY28-g'!$S$5)</c:f>
              <c:numCache>
                <c:formatCode>General</c:formatCode>
                <c:ptCount val="6"/>
                <c:pt idx="0">
                  <c:v>188.50194166666665</c:v>
                </c:pt>
                <c:pt idx="1">
                  <c:v>211.47223233333332</c:v>
                </c:pt>
                <c:pt idx="2">
                  <c:v>196.84010766666668</c:v>
                </c:pt>
                <c:pt idx="3">
                  <c:v>162.45665566666665</c:v>
                </c:pt>
                <c:pt idx="4">
                  <c:v>131.78731366666668</c:v>
                </c:pt>
                <c:pt idx="5">
                  <c:v>80.447077000000007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('[1]DAY28-g'!$D$5,'[1]DAY28-g'!$G$5,'[1]DAY28-g'!$J$5,'[1]DAY28-g'!$M$5,'[1]DAY28-g'!$P$5,'[1]DAY28-g'!$S$5,'[1]DAY28-g'!$V$5)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659456"/>
        <c:axId val="152662016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'[1]DAY28-g'!$W$6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('[1]DAY28-g'!$B$6,'[1]DAY28-g'!$E$6,'[1]DAY28-g'!$H$6,'[1]DAY28-g'!$K$6,'[1]DAY28-g'!$N$6,'[1]DAY28-g'!$Q$6,'[1]DAY28-g'!$T$6)</c15:sqref>
                        </c15:fullRef>
                        <c15:formulaRef>
                          <c15:sqref>('[1]DAY28-g'!$B$6,'[1]DAY28-g'!$E$6,'[1]DAY28-g'!$H$6,'[1]DAY28-g'!$K$6,'[1]DAY28-g'!$N$6,'[1]DAY28-g'!$Q$6)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('[1]DAY28-g'!$C$6,'[1]DAY28-g'!$F$6,'[1]DAY28-g'!$I$6,'[1]DAY28-g'!$L$6,'[1]DAY28-g'!$O$6,'[1]DAY28-g'!$R$6,'[1]DAY28-g'!$U$6)</c15:sqref>
                        </c15:fullRef>
                        <c15:formulaRef>
                          <c15:sqref>('[1]DAY28-g'!$C$6,'[1]DAY28-g'!$F$6,'[1]DAY28-g'!$I$6,'[1]DAY28-g'!$L$6,'[1]DAY28-g'!$O$6,'[1]DAY28-g'!$R$6)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('[1]DAY28-g'!$D$6,'[1]DAY28-g'!$G$6,'[1]DAY28-g'!$J$6,'[1]DAY28-g'!$M$6,'[1]DAY28-g'!$P$6,'[1]DAY28-g'!$S$6,'[1]DAY28-g'!$V$6)</c15:sqref>
                        </c15:fullRef>
                        <c15:formulaRef>
                          <c15:sqref>('[1]DAY28-g'!$D$6,'[1]DAY28-g'!$G$6,'[1]DAY28-g'!$J$6,'[1]DAY28-g'!$M$6,'[1]DAY28-g'!$P$6,'[1]DAY28-g'!$S$6)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('[1]DAY28-g'!$B$7,'[1]DAY28-g'!$E$7,'[1]DAY28-g'!$H$7,'[1]DAY28-g'!$K$7,'[1]DAY28-g'!$N$7,'[1]DAY28-g'!$Q$7,'[1]DAY28-g'!$T$7)</c15:sqref>
                        </c15:fullRef>
                        <c15:formulaRef>
                          <c15:sqref>('[1]DAY28-g'!$B$7,'[1]DAY28-g'!$E$7,'[1]DAY28-g'!$H$7,'[1]DAY28-g'!$K$7,'[1]DAY28-g'!$N$7,'[1]DAY28-g'!$Q$7)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('[1]DAY28-g'!$C$7,'[1]DAY28-g'!$F$7,'[1]DAY28-g'!$I$7,'[1]DAY28-g'!$L$7,'[1]DAY28-g'!$O$7,'[1]DAY28-g'!$R$7,'[1]DAY28-g'!$U$7)</c15:sqref>
                        </c15:fullRef>
                        <c15:formulaRef>
                          <c15:sqref>('[1]DAY28-g'!$C$7,'[1]DAY28-g'!$F$7,'[1]DAY28-g'!$I$7,'[1]DAY28-g'!$L$7,'[1]DAY28-g'!$O$7,'[1]DAY28-g'!$R$7)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('[1]DAY28-g'!$D$7,'[1]DAY28-g'!$G$7,'[1]DAY28-g'!$J$7,'[1]DAY28-g'!$M$7,'[1]DAY28-g'!$P$7,'[1]DAY28-g'!$S$7,'[1]DAY28-g'!$V$7)</c15:sqref>
                        </c15:fullRef>
                        <c15:formulaRef>
                          <c15:sqref>('[1]DAY28-g'!$D$7,'[1]DAY28-g'!$G$7,'[1]DAY28-g'!$J$7,'[1]DAY28-g'!$M$7,'[1]DAY28-g'!$P$7,'[1]DAY28-g'!$S$7)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('[1]DAY28-g'!$B$8,'[1]DAY28-g'!$E$8,'[1]DAY28-g'!$H$8,'[1]DAY28-g'!$K$8,'[1]DAY28-g'!$N$8,'[1]DAY28-g'!$Q$8,'[1]DAY28-g'!$T$8)</c15:sqref>
                        </c15:fullRef>
                        <c15:formulaRef>
                          <c15:sqref>('[1]DAY28-g'!$B$8,'[1]DAY28-g'!$E$8,'[1]DAY28-g'!$H$8,'[1]DAY28-g'!$K$8,'[1]DAY28-g'!$N$8,'[1]DAY28-g'!$Q$8)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('[1]DAY28-g'!$C$8,'[1]DAY28-g'!$F$8,'[1]DAY28-g'!$I$8,'[1]DAY28-g'!$L$8,'[1]DAY28-g'!$O$8,'[1]DAY28-g'!$R$8,'[1]DAY28-g'!$U$8)</c15:sqref>
                        </c15:fullRef>
                        <c15:formulaRef>
                          <c15:sqref>('[1]DAY28-g'!$C$8,'[1]DAY28-g'!$F$8,'[1]DAY28-g'!$I$8,'[1]DAY28-g'!$L$8,'[1]DAY28-g'!$O$8,'[1]DAY28-g'!$R$8)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('[1]DAY28-g'!$D$8,'[1]DAY28-g'!$G$8,'[1]DAY28-g'!$J$8,'[1]DAY28-g'!$M$8,'[1]DAY28-g'!$P$8,'[1]DAY28-g'!$S$8,'[1]DAY28-g'!$V$8)</c15:sqref>
                        </c15:fullRef>
                        <c15:formulaRef>
                          <c15:sqref>('[1]DAY28-g'!$D$8,'[1]DAY28-g'!$G$8,'[1]DAY28-g'!$J$8,'[1]DAY28-g'!$M$8,'[1]DAY28-g'!$P$8,'[1]DAY28-g'!$S$8)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('[1]DAY28-g'!$B$9,'[1]DAY28-g'!$E$9,'[1]DAY28-g'!$H$9,'[1]DAY28-g'!$K$9,'[1]DAY28-g'!$N$9,'[1]DAY28-g'!$Q$9,'[1]DAY28-g'!$T$9)</c15:sqref>
                        </c15:fullRef>
                        <c15:formulaRef>
                          <c15:sqref>('[1]DAY28-g'!$B$9,'[1]DAY28-g'!$E$9,'[1]DAY28-g'!$H$9,'[1]DAY28-g'!$K$9,'[1]DAY28-g'!$N$9,'[1]DAY28-g'!$Q$9)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('[1]DAY28-g'!$C$9,'[1]DAY28-g'!$F$9,'[1]DAY28-g'!$I$9,'[1]DAY28-g'!$L$9,'[1]DAY28-g'!$O$9,'[1]DAY28-g'!$R$9,'[1]DAY28-g'!$U$9)</c15:sqref>
                        </c15:fullRef>
                        <c15:formulaRef>
                          <c15:sqref>('[1]DAY28-g'!$C$9,'[1]DAY28-g'!$F$9,'[1]DAY28-g'!$I$9,'[1]DAY28-g'!$L$9,'[1]DAY28-g'!$O$9,'[1]DAY28-g'!$R$9)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('[1]DAY28-g'!$D$9,'[1]DAY28-g'!$G$9,'[1]DAY28-g'!$J$9,'[1]DAY28-g'!$M$9,'[1]DAY28-g'!$P$9,'[1]DAY28-g'!$S$9,'[1]DAY28-g'!$V$9)</c15:sqref>
                        </c15:fullRef>
                        <c15:formulaRef>
                          <c15:sqref>('[1]DAY28-g'!$D$9,'[1]DAY28-g'!$G$9,'[1]DAY28-g'!$J$9,'[1]DAY28-g'!$M$9,'[1]DAY28-g'!$P$9,'[1]DAY28-g'!$S$9)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('[1]DAY28-g'!$B$10,'[1]DAY28-g'!$E$10,'[1]DAY28-g'!$H$10,'[1]DAY28-g'!$K$10,'[1]DAY28-g'!$N$10,'[1]DAY28-g'!$Q$10,'[1]DAY28-g'!$T$10)</c15:sqref>
                        </c15:fullRef>
                        <c15:formulaRef>
                          <c15:sqref>('[1]DAY28-g'!$B$10,'[1]DAY28-g'!$E$10,'[1]DAY28-g'!$H$10,'[1]DAY28-g'!$K$10,'[1]DAY28-g'!$N$10,'[1]DAY28-g'!$Q$10)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('[1]DAY28-g'!$C$10,'[1]DAY28-g'!$F$10)</c15:sqref>
                        </c15:fullRef>
                        <c15:formulaRef>
                          <c15:sqref>('[1]DAY28-g'!$C$10,'[1]DAY28-g'!$F$10)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('[1]DAY28-g'!$D$10,'[1]DAY28-g'!$G$10,'[1]DAY28-g'!$J$10,'[1]DAY28-g'!$M$10,'[1]DAY28-g'!$P$10,'[1]DAY28-g'!$S$10,'[1]DAY28-g'!$V$10)</c15:sqref>
                        </c15:fullRef>
                        <c15:formulaRef>
                          <c15:sqref>('[1]DAY28-g'!$D$10,'[1]DAY28-g'!$G$10,'[1]DAY28-g'!$J$10,'[1]DAY28-g'!$M$10,'[1]DAY28-g'!$P$10,'[1]DAY28-g'!$S$10)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52659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2662016"/>
        <c:crosses val="autoZero"/>
        <c:auto val="1"/>
        <c:lblAlgn val="ctr"/>
        <c:lblOffset val="100"/>
        <c:noMultiLvlLbl val="0"/>
      </c:catAx>
      <c:valAx>
        <c:axId val="152662016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26594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4134951881014873E-2"/>
          <c:w val="0.65470063036992165"/>
          <c:h val="0.80276793525809276"/>
        </c:manualLayout>
      </c:layout>
      <c:scatterChart>
        <c:scatterStyle val="lineMarker"/>
        <c:varyColors val="0"/>
        <c:ser>
          <c:idx val="5"/>
          <c:order val="0"/>
          <c:tx>
            <c:strRef>
              <c:f>'Chart-Template-Per Client-VHT20'!$X$3</c:f>
              <c:strCache>
                <c:ptCount val="1"/>
                <c:pt idx="0">
                  <c:v>GS4_VHT20_TCP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Client-VHT20'!$I$3,'Chart-Template-Per Client-VHT20'!$L$3,'Chart-Template-Per Client-VHT20'!$O$3,'Chart-Template-Per Client-VHT20'!$R$3,'Chart-Template-Per Client-VHT20'!$U$3)</c:f>
              <c:numCache>
                <c:formatCode>General</c:formatCode>
                <c:ptCount val="5"/>
                <c:pt idx="0">
                  <c:v>6.3845457999999997</c:v>
                </c:pt>
                <c:pt idx="1">
                  <c:v>2.1995201733333332</c:v>
                </c:pt>
                <c:pt idx="2">
                  <c:v>1.0300427133333334</c:v>
                </c:pt>
                <c:pt idx="3">
                  <c:v>0.45800071555555555</c:v>
                </c:pt>
                <c:pt idx="4">
                  <c:v>0.2951855433333333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Client-VHT20'!$C$3,'Chart-Template-Per Client-VHT20'!$F$3,'Chart-Template-Per Client-VHT20'!$I$3,'Chart-Template-Per Client-VHT20'!$L$3,'Chart-Template-Per Client-VHT20'!$O$3,'Chart-Template-Per Client-VHT20'!$R$3,'Chart-Template-Per Client-VHT20'!$U$3)</c15:sqref>
                  </c15:fullRef>
                </c:ext>
              </c:extLst>
            </c:numRef>
          </c:yVal>
          <c:smooth val="0"/>
        </c:ser>
        <c:ser>
          <c:idx val="10"/>
          <c:order val="1"/>
          <c:tx>
            <c:strRef>
              <c:f>'Chart-Template-Per Client-VHT20'!$Y$3</c:f>
              <c:strCache>
                <c:ptCount val="1"/>
                <c:pt idx="0">
                  <c:v>GS4_VHT20_TCP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Client-VHT20'!$J$3,'Chart-Template-Per Client-VHT20'!$M$3,'Chart-Template-Per Client-VHT20'!$P$3,'Chart-Template-Per Client-VHT20'!$S$3,'Chart-Template-Per Client-VHT20'!$V$3)</c:f>
              <c:numCache>
                <c:formatCode>General</c:formatCode>
                <c:ptCount val="5"/>
                <c:pt idx="0">
                  <c:v>6.1113764333333336</c:v>
                </c:pt>
                <c:pt idx="1">
                  <c:v>2.23626492</c:v>
                </c:pt>
                <c:pt idx="2">
                  <c:v>0.99836417333333327</c:v>
                </c:pt>
                <c:pt idx="3">
                  <c:v>0.5006883866666666</c:v>
                </c:pt>
                <c:pt idx="4">
                  <c:v>0.34631736666666663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Client-VHT20'!$D$3,'Chart-Template-Per Client-VHT20'!$G$3,'Chart-Template-Per Client-VHT20'!$J$3,'Chart-Template-Per Client-VHT20'!$M$3,'Chart-Template-Per Client-VHT20'!$P$3,'Chart-Template-Per Client-VHT20'!$S$3,'Chart-Template-Per Client-VHT20'!$V$3)</c15:sqref>
                  </c15:fullRef>
                </c:ext>
              </c:extLst>
            </c:numRef>
          </c:yVal>
          <c:smooth val="0"/>
        </c:ser>
        <c:ser>
          <c:idx val="9"/>
          <c:order val="2"/>
          <c:tx>
            <c:strRef>
              <c:f>'Chart-Template-Per Client-VHT20'!$X$4</c:f>
              <c:strCache>
                <c:ptCount val="1"/>
                <c:pt idx="0">
                  <c:v>MBA_VHT20_TCP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'AP225-VHT20'!$AU$86:$AU$90</c:f>
              <c:numCache>
                <c:formatCode>General</c:formatCode>
                <c:ptCount val="5"/>
                <c:pt idx="0">
                  <c:v>14</c:v>
                </c:pt>
                <c:pt idx="1">
                  <c:v>5.0999999999999996</c:v>
                </c:pt>
                <c:pt idx="2">
                  <c:v>1.98</c:v>
                </c:pt>
                <c:pt idx="3">
                  <c:v>1.2</c:v>
                </c:pt>
                <c:pt idx="4">
                  <c:v>0.45</c:v>
                </c:pt>
              </c:numCache>
            </c:numRef>
          </c:yVal>
          <c:smooth val="0"/>
        </c:ser>
        <c:ser>
          <c:idx val="11"/>
          <c:order val="3"/>
          <c:tx>
            <c:strRef>
              <c:f>'Chart-Template-Per Client-VHT20'!$Y$4</c:f>
              <c:strCache>
                <c:ptCount val="1"/>
                <c:pt idx="0">
                  <c:v>MBA_VHT20_TCP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'AP225-VHT20'!$AV$86:$AV$90</c:f>
              <c:numCache>
                <c:formatCode>General</c:formatCode>
                <c:ptCount val="5"/>
                <c:pt idx="0">
                  <c:v>13.048999999999999</c:v>
                </c:pt>
                <c:pt idx="1">
                  <c:v>5.09</c:v>
                </c:pt>
                <c:pt idx="2">
                  <c:v>1.98</c:v>
                </c:pt>
                <c:pt idx="3">
                  <c:v>0.96199999999999997</c:v>
                </c:pt>
                <c:pt idx="4">
                  <c:v>0.4</c:v>
                </c:pt>
              </c:numCache>
            </c:numRef>
          </c:yVal>
          <c:smooth val="0"/>
        </c:ser>
        <c:ser>
          <c:idx val="13"/>
          <c:order val="4"/>
          <c:tx>
            <c:strRef>
              <c:f>'Chart-Template-Per Client-VHT20'!$X$5</c:f>
              <c:strCache>
                <c:ptCount val="1"/>
                <c:pt idx="0">
                  <c:v>MBP_VHT20_TCP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Client-VHT20'!$I$5,'Chart-Template-Per Client-VHT20'!$L$5,'Chart-Template-Per Client-VHT20'!$O$5,'Chart-Template-Per Client-VHT20'!$R$5,'Chart-Template-Per Client-VHT20'!$U$5)</c:f>
              <c:numCache>
                <c:formatCode>General</c:formatCode>
                <c:ptCount val="5"/>
                <c:pt idx="0">
                  <c:v>20.826051833333334</c:v>
                </c:pt>
                <c:pt idx="1">
                  <c:v>7.8334550266666669</c:v>
                </c:pt>
                <c:pt idx="2">
                  <c:v>3.1130192133333332</c:v>
                </c:pt>
                <c:pt idx="3">
                  <c:v>1.3623778577777776</c:v>
                </c:pt>
                <c:pt idx="4">
                  <c:v>0.84270400333333328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Client-VHT20'!$C$5,'Chart-Template-Per Client-VHT20'!$F$5,'Chart-Template-Per Client-VHT20'!$I$5,'Chart-Template-Per Client-VHT20'!$L$5,'Chart-Template-Per Client-VHT20'!$O$5,'Chart-Template-Per Client-VHT20'!$R$5,'Chart-Template-Per Client-VHT20'!$U$5)</c15:sqref>
                  </c15:fullRef>
                </c:ext>
              </c:extLst>
            </c:numRef>
          </c:yVal>
          <c:smooth val="0"/>
        </c:ser>
        <c:ser>
          <c:idx val="16"/>
          <c:order val="5"/>
          <c:tx>
            <c:strRef>
              <c:f>'Chart-Template-Per Client-VHT20'!$Y$5</c:f>
              <c:strCache>
                <c:ptCount val="1"/>
                <c:pt idx="0">
                  <c:v>MBP_VHT20_TCP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Client-VHT20'!$J$5,'Chart-Template-Per Client-VHT20'!$M$5,'Chart-Template-Per Client-VHT20'!$P$5,'Chart-Template-Per Client-VHT20'!$S$5,'Chart-Template-Per Client-VHT20'!$V$5)</c:f>
              <c:numCache>
                <c:formatCode>General</c:formatCode>
                <c:ptCount val="5"/>
                <c:pt idx="0">
                  <c:v>19.926125166666665</c:v>
                </c:pt>
                <c:pt idx="1">
                  <c:v>7.5587193199999998</c:v>
                </c:pt>
                <c:pt idx="2">
                  <c:v>3.1653786466666669</c:v>
                </c:pt>
                <c:pt idx="3">
                  <c:v>1.5752586977777778</c:v>
                </c:pt>
                <c:pt idx="4">
                  <c:v>0.77873852666666665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Client-VHT20'!$D$5,'Chart-Template-Per Client-VHT20'!$G$5,'Chart-Template-Per Client-VHT20'!$J$5,'Chart-Template-Per Client-VHT20'!$M$5,'Chart-Template-Per Client-VHT20'!$P$5,'Chart-Template-Per Client-VHT20'!$S$5,'Chart-Template-Per Client-VHT20'!$V$5)</c15:sqref>
                  </c15:fullRef>
                </c:ext>
              </c:extLst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15392"/>
        <c:axId val="51926144"/>
      </c:scatterChart>
      <c:valAx>
        <c:axId val="51915392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51926144"/>
        <c:crosses val="autoZero"/>
        <c:crossBetween val="midCat"/>
      </c:valAx>
      <c:valAx>
        <c:axId val="51926144"/>
        <c:scaling>
          <c:logBase val="10"/>
          <c:orientation val="minMax"/>
          <c:max val="30"/>
        </c:scaling>
        <c:delete val="0"/>
        <c:axPos val="l"/>
        <c:majorGridlines/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Per-STA</a:t>
                </a:r>
                <a:r>
                  <a:rPr lang="en-US" sz="1400" baseline="0" dirty="0" smtClean="0"/>
                  <a:t> </a:t>
                </a:r>
                <a:r>
                  <a:rPr lang="en-US" sz="1400" dirty="0" smtClean="0"/>
                  <a:t>Throughput </a:t>
                </a:r>
                <a:r>
                  <a:rPr lang="en-US" sz="1400" dirty="0"/>
                  <a:t>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915392"/>
        <c:crosses val="autoZero"/>
        <c:crossBetween val="midCat"/>
      </c:valAx>
    </c:plotArea>
    <c:plotVisOnly val="1"/>
    <c:dispBlanksAs val="span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6094050743657045E-2"/>
          <c:w val="0.64912134247108"/>
          <c:h val="0.80080905511811029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('AP225-VHT20'!$J$157,'AP225-VHT20'!$M$157,'AP225-VHT20'!$P$157,'AP225-VHT20'!$S$157,'AP225-VHT20'!$V$157,'AP225-VHT20'!$Y$157,'AP225-VHT20'!$AB$157)</c:f>
              <c:numCache>
                <c:formatCode>General</c:formatCode>
                <c:ptCount val="7"/>
                <c:pt idx="0">
                  <c:v>0.2763079303030303</c:v>
                </c:pt>
                <c:pt idx="1">
                  <c:v>0.31855458208955223</c:v>
                </c:pt>
                <c:pt idx="2">
                  <c:v>0.30656534666744439</c:v>
                </c:pt>
                <c:pt idx="3">
                  <c:v>0.28078544727016641</c:v>
                </c:pt>
                <c:pt idx="4">
                  <c:v>0.33088222164565206</c:v>
                </c:pt>
                <c:pt idx="5">
                  <c:v>0.31227321515151518</c:v>
                </c:pt>
                <c:pt idx="6">
                  <c:v>0.35028377955453011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('AP225-VHT20'!$K$157,'AP225-VHT20'!$N$157,'AP225-VHT20'!$Q$157,'AP225-VHT20'!$T$157,'AP225-VHT20'!$W$157,'AP225-VHT20'!$Z$157,'AP225-VHT20'!$AC$157)</c:f>
              <c:numCache>
                <c:formatCode>General</c:formatCode>
                <c:ptCount val="7"/>
                <c:pt idx="0">
                  <c:v>0.27226784506359802</c:v>
                </c:pt>
                <c:pt idx="1">
                  <c:v>0.29022614025214716</c:v>
                </c:pt>
                <c:pt idx="2">
                  <c:v>0.30670169850968937</c:v>
                </c:pt>
                <c:pt idx="3">
                  <c:v>0.29585235611050575</c:v>
                </c:pt>
                <c:pt idx="4">
                  <c:v>0.3154011841157362</c:v>
                </c:pt>
                <c:pt idx="5">
                  <c:v>0.31784518147589935</c:v>
                </c:pt>
                <c:pt idx="6">
                  <c:v>0.39807970118921987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('AP225-VHT20'!$J$158,'AP225-VHT20'!$M$158,'AP225-VHT20'!$P$158,'AP225-VHT20'!$S$158,'AP225-VHT20'!$V$158,'AP225-VHT20'!$Y$158,'AP225-VHT20'!$AB$158)</c:f>
              <c:numCache>
                <c:formatCode>General</c:formatCode>
                <c:ptCount val="7"/>
                <c:pt idx="0">
                  <c:v>0.62973619393939384</c:v>
                </c:pt>
                <c:pt idx="1">
                  <c:v>0.6739037263681591</c:v>
                </c:pt>
                <c:pt idx="2">
                  <c:v>0.67249943382211397</c:v>
                </c:pt>
                <c:pt idx="3">
                  <c:v>0.67204993225577581</c:v>
                </c:pt>
                <c:pt idx="4">
                  <c:v>0.668300520308171</c:v>
                </c:pt>
                <c:pt idx="5">
                  <c:v>0.75</c:v>
                </c:pt>
                <c:pt idx="6">
                  <c:v>0.67528295552062978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('AP225-VHT20'!$K$158,'AP225-VHT20'!$N$158,'AP225-VHT20'!$Q$158,'AP225-VHT20'!$T$158,'AP225-VHT20'!$W$158,'AP225-VHT20'!$Z$158,'AP225-VHT20'!$AC$158)</c:f>
              <c:numCache>
                <c:formatCode>General</c:formatCode>
                <c:ptCount val="7"/>
                <c:pt idx="0">
                  <c:v>0.67045321085845233</c:v>
                </c:pt>
                <c:pt idx="1">
                  <c:v>0.66967505414822703</c:v>
                </c:pt>
                <c:pt idx="2">
                  <c:v>0.6548882429901427</c:v>
                </c:pt>
                <c:pt idx="3">
                  <c:v>0.67470228894101425</c:v>
                </c:pt>
                <c:pt idx="4">
                  <c:v>0.62745316807248663</c:v>
                </c:pt>
                <c:pt idx="5">
                  <c:v>0.61072211272799837</c:v>
                </c:pt>
                <c:pt idx="6">
                  <c:v>0.65490531485968428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('AP225-VHT20'!$J$159,'AP225-VHT20'!$M$159,'AP225-VHT20'!$P$159,'AP225-VHT20'!$S$159,'AP225-VHT20'!$V$159,'AP225-VHT20'!$Y$159,'AP225-VHT20'!$AB$159)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('AP225-VHT20'!$K$159,'AP225-VHT20'!$N$159,'AP225-VHT20'!$Q$159,'AP225-VHT20'!$T$159,'AP225-VHT20'!$W$159,'AP225-VHT20'!$Z$159,'AP225-VHT20'!$AC$159)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764224"/>
        <c:axId val="51770880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1764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770880"/>
        <c:crosses val="autoZero"/>
        <c:auto val="1"/>
        <c:lblAlgn val="ctr"/>
        <c:lblOffset val="100"/>
        <c:noMultiLvlLbl val="0"/>
      </c:catAx>
      <c:valAx>
        <c:axId val="51770880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764224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1357174103237091E-2"/>
          <c:w val="0.65066455234762322"/>
          <c:h val="0.80554571303587053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('AP225-VHT20'!$J$88,'AP225-VHT20'!$M$88,'AP225-VHT20'!$P$88,'AP225-VHT20'!$S$88,'AP225-VHT20'!$V$88,'AP225-VHT20'!$Y$88,'AP225-VHT20'!$AB$88)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1.0541887369219962</c:v>
                </c:pt>
                <c:pt idx="2">
                  <c:v>1.0511764998809143</c:v>
                </c:pt>
                <c:pt idx="3">
                  <c:v>0.9061936085067811</c:v>
                </c:pt>
                <c:pt idx="4">
                  <c:v>0.84818707693969275</c:v>
                </c:pt>
                <c:pt idx="5">
                  <c:v>0.56649543508049394</c:v>
                </c:pt>
                <c:pt idx="6">
                  <c:v>0.48578640279630109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('AP225-VHT20'!$K$88,'AP225-VHT20'!$N$88,'AP225-VHT20'!$Q$88,'AP225-VHT20'!$T$88,'AP225-VHT20'!$W$88,'AP225-VHT20'!$Z$88,'AP225-VHT20'!$AC$88)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1.019281695402299</c:v>
                </c:pt>
                <c:pt idx="2">
                  <c:v>1.0536855919540231</c:v>
                </c:pt>
                <c:pt idx="3">
                  <c:v>0.96390729310344836</c:v>
                </c:pt>
                <c:pt idx="4">
                  <c:v>0.86065877011494252</c:v>
                </c:pt>
                <c:pt idx="5">
                  <c:v>0.6474418793103448</c:v>
                </c:pt>
                <c:pt idx="6">
                  <c:v>0.53448275862068961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('AP225-VHT20'!$J$100,'AP225-VHT20'!$M$100,'AP225-VHT20'!$P$100,'AP225-VHT20'!$S$100,'AP225-VHT20'!$V$100,'AP225-VHT20'!$Y$100,'AP225-VHT20'!$AB$100)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0.97788779379742197</c:v>
                </c:pt>
                <c:pt idx="2">
                  <c:v>1.0108897870882196</c:v>
                </c:pt>
                <c:pt idx="3">
                  <c:v>0.9499983966719393</c:v>
                </c:pt>
                <c:pt idx="4">
                  <c:v>0.75105155584814387</c:v>
                </c:pt>
                <c:pt idx="5">
                  <c:v>0.64894675965247861</c:v>
                </c:pt>
                <c:pt idx="6">
                  <c:v>0.41048330979343239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('AP225-VHT20'!$K$100,'AP225-VHT20'!$N$100,'AP225-VHT20'!$Q$100,'AP225-VHT20'!$T$100,'AP225-VHT20'!$W$100,'AP225-VHT20'!$Z$100,'AP225-VHT20'!$AC$100)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0.9551129053261187</c:v>
                </c:pt>
                <c:pt idx="2">
                  <c:v>0.91369412150094131</c:v>
                </c:pt>
                <c:pt idx="3">
                  <c:v>0.89268806632778508</c:v>
                </c:pt>
                <c:pt idx="4">
                  <c:v>0.69532554999400109</c:v>
                </c:pt>
                <c:pt idx="5">
                  <c:v>0.50525065336606734</c:v>
                </c:pt>
                <c:pt idx="6">
                  <c:v>0.35708564272812077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('AP225-VHT20'!$J$112,'AP225-VHT20'!$M$112,'AP225-VHT20'!$P$112,'AP225-VHT20'!$S$112,'AP225-VHT20'!$V$112,'AP225-VHT20'!$Y$112,'AP225-VHT20'!$AB$112)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0.91363636363636369</c:v>
                </c:pt>
                <c:pt idx="2">
                  <c:v>0.94663871969696967</c:v>
                </c:pt>
                <c:pt idx="3">
                  <c:v>0.89016534393939395</c:v>
                </c:pt>
                <c:pt idx="4">
                  <c:v>0.70750436666666661</c:v>
                </c:pt>
                <c:pt idx="5">
                  <c:v>0.5</c:v>
                </c:pt>
                <c:pt idx="6">
                  <c:v>0.38304727424242424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('AP225-VHT20'!$K$112,'AP225-VHT20'!$N$112,'AP225-VHT20'!$Q$112,'AP225-VHT20'!$T$112,'AP225-VHT20'!$W$112,'AP225-VHT20'!$Z$112,'AP225-VHT20'!$AC$112)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0.95639193562407643</c:v>
                </c:pt>
                <c:pt idx="2">
                  <c:v>0.93590669509407309</c:v>
                </c:pt>
                <c:pt idx="3">
                  <c:v>0.88737348111566705</c:v>
                </c:pt>
                <c:pt idx="4">
                  <c:v>0.74322001542606042</c:v>
                </c:pt>
                <c:pt idx="5">
                  <c:v>0.55484547824565567</c:v>
                </c:pt>
                <c:pt idx="6">
                  <c:v>0.36556832788398969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858560"/>
        <c:axId val="127221760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278585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7221760"/>
        <c:crosses val="autoZero"/>
        <c:auto val="1"/>
        <c:lblAlgn val="ctr"/>
        <c:lblOffset val="100"/>
        <c:noMultiLvlLbl val="0"/>
      </c:catAx>
      <c:valAx>
        <c:axId val="127221760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7858560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2.6357174103237097E-2"/>
          <c:w val="0.68319065885995023"/>
          <c:h val="0.83054571303587055"/>
        </c:manualLayout>
      </c:layout>
      <c:lineChart>
        <c:grouping val="standard"/>
        <c:varyColors val="0"/>
        <c:ser>
          <c:idx val="0"/>
          <c:order val="2"/>
          <c:tx>
            <c:strRef>
              <c:f>'DAY-8 Chart a-1'!$W$5</c:f>
              <c:strCache>
                <c:ptCount val="1"/>
                <c:pt idx="0">
                  <c:v>TCP_with_new pair count Down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a-1'!$B$5,'DAY-8 Chart a-1'!$E$5,'DAY-8 Chart a-1'!$H$5,'DAY-8 Chart a-1'!$K$5,'DAY-8 Chart a-1'!$N$5,'DAY-8 Chart a-1'!$Q$5,'DAY-8 Chart a-1'!$T$5)</c:f>
              <c:numCache>
                <c:formatCode>General</c:formatCode>
                <c:ptCount val="7"/>
                <c:pt idx="0">
                  <c:v>349.90336533333334</c:v>
                </c:pt>
                <c:pt idx="1">
                  <c:v>364.01646166666666</c:v>
                </c:pt>
                <c:pt idx="2">
                  <c:v>308.85171499999996</c:v>
                </c:pt>
                <c:pt idx="3">
                  <c:v>217.35594366666669</c:v>
                </c:pt>
                <c:pt idx="4">
                  <c:v>156.28588966666666</c:v>
                </c:pt>
                <c:pt idx="5">
                  <c:v>60.141630666666664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'DAY-8 Chart a-1'!$W$8</c:f>
              <c:strCache>
                <c:ptCount val="1"/>
                <c:pt idx="0">
                  <c:v>200STA UDP 2.0X Down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val>
            <c:numRef>
              <c:f>('DAY-8 Chart a-1'!$B$8,'DAY-8 Chart a-1'!$E$8,'DAY-8 Chart a-1'!$H$8,'DAY-8 Chart a-1'!$K$8,'DAY-8 Chart a-1'!$N$8,'DAY-8 Chart a-1'!$Q$8,'DAY-8 Chart a-1'!$T$8)</c:f>
              <c:numCache>
                <c:formatCode>General</c:formatCode>
                <c:ptCount val="7"/>
                <c:pt idx="0">
                  <c:v>457.54466266666668</c:v>
                </c:pt>
                <c:pt idx="1">
                  <c:v>468.53917666666666</c:v>
                </c:pt>
                <c:pt idx="2">
                  <c:v>384.70480866666668</c:v>
                </c:pt>
                <c:pt idx="3">
                  <c:v>271.68419666666665</c:v>
                </c:pt>
                <c:pt idx="4">
                  <c:v>188.50533666666669</c:v>
                </c:pt>
                <c:pt idx="5">
                  <c:v>114.95001733333334</c:v>
                </c:pt>
                <c:pt idx="6">
                  <c:v>47.940689333333331</c:v>
                </c:pt>
              </c:numCache>
            </c:numRef>
          </c:val>
          <c:smooth val="0"/>
        </c:ser>
        <c:ser>
          <c:idx val="13"/>
          <c:order val="0"/>
          <c:tx>
            <c:strRef>
              <c:f>'DAY-8 Chart a-1'!$X$5</c:f>
              <c:strCache>
                <c:ptCount val="1"/>
                <c:pt idx="0">
                  <c:v>TCP_with_new pair count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a-1'!$C$5,'DAY-8 Chart a-1'!$F$5,'DAY-8 Chart a-1'!$I$5,'DAY-8 Chart a-1'!$L$5,'DAY-8 Chart a-1'!$O$5,'DAY-8 Chart a-1'!$R$5,'DAY-8 Chart a-1'!$U$5)</c:f>
              <c:numCache>
                <c:formatCode>General</c:formatCode>
                <c:ptCount val="7"/>
                <c:pt idx="0">
                  <c:v>401.06299833333333</c:v>
                </c:pt>
                <c:pt idx="1">
                  <c:v>355.741963</c:v>
                </c:pt>
                <c:pt idx="2">
                  <c:v>310.11538266666662</c:v>
                </c:pt>
                <c:pt idx="3">
                  <c:v>274.99113233333333</c:v>
                </c:pt>
                <c:pt idx="4">
                  <c:v>177.1156206666667</c:v>
                </c:pt>
                <c:pt idx="5">
                  <c:v>72.164336666666671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'DAY-8 Chart a-1'!$X$8</c:f>
              <c:strCache>
                <c:ptCount val="1"/>
                <c:pt idx="0">
                  <c:v>200STA UDP 2.0X Up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7030A0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7030A0"/>
              </a:solidFill>
              <a:ln>
                <a:noFill/>
              </a:ln>
            </c:spPr>
          </c:marker>
          <c:val>
            <c:numRef>
              <c:f>('DAY-8 Chart a-1'!$C$8,'DAY-8 Chart a-1'!$F$8,'DAY-8 Chart a-1'!$I$8,'DAY-8 Chart a-1'!$L$8,'DAY-8 Chart a-1'!$O$8,'DAY-8 Chart a-1'!$R$8,'DAY-8 Chart a-1'!$U$8)</c:f>
              <c:numCache>
                <c:formatCode>General</c:formatCode>
                <c:ptCount val="7"/>
                <c:pt idx="0">
                  <c:v>583.47258233333332</c:v>
                </c:pt>
                <c:pt idx="1">
                  <c:v>474.68246733333331</c:v>
                </c:pt>
                <c:pt idx="2">
                  <c:v>410.81285300000008</c:v>
                </c:pt>
                <c:pt idx="3">
                  <c:v>292.92648333333335</c:v>
                </c:pt>
                <c:pt idx="4">
                  <c:v>210.03170633333335</c:v>
                </c:pt>
                <c:pt idx="5">
                  <c:v>103.611333</c:v>
                </c:pt>
                <c:pt idx="6">
                  <c:v>50.272276999999995</c:v>
                </c:pt>
              </c:numCache>
              <c:extLst xmlns:c15="http://schemas.microsoft.com/office/drawing/2012/chart"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65536"/>
        <c:axId val="5762112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'DAY-8 Chart a-1'!$W$3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Down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('DAY-8 Chart a-1'!$B$3,'DAY-8 Chart a-1'!$E$3,'DAY-8 Chart a-1'!$H$3,'DAY-8 Chart a-1'!$K$3,'DAY-8 Chart a-1'!$N$3,'DAY-8 Chart a-1'!$Q$3,'DAY-8 Chart a-1'!$T$3)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241.35943866666665</c:v>
                      </c:pt>
                      <c:pt idx="1">
                        <c:v>340.18183333333332</c:v>
                      </c:pt>
                      <c:pt idx="2">
                        <c:v>254.61784233333333</c:v>
                      </c:pt>
                      <c:pt idx="3">
                        <c:v>203.39266433333333</c:v>
                      </c:pt>
                      <c:pt idx="4">
                        <c:v>92.747551999999999</c:v>
                      </c:pt>
                      <c:pt idx="5">
                        <c:v>46.870874666666673</c:v>
                      </c:pt>
                      <c:pt idx="6">
                        <c:v>31.987572666666665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Up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a-1'!$C$3,'DAY-8 Chart a-1'!$F$3,'DAY-8 Chart a-1'!$I$3,'DAY-8 Chart a-1'!$L$3,'DAY-8 Chart a-1'!$O$3,'DAY-8 Chart a-1'!$R$3,'DAY-8 Chart a-1'!$U$3)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Bidirect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a-1'!$D$3,'DAY-8 Chart a-1'!$G$3,'DAY-8 Chart a-1'!$J$3,'DAY-8 Chart a-1'!$M$3,'DAY-8 Chart a-1'!$P$3,'DAY-8 Chart a-1'!$S$3,'DAY-8 Chart a-1'!$V$3)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a-1'!$W$4</c15:sqref>
                        </c15:formulaRef>
                      </c:ext>
                    </c:extLst>
                    <c:strCache>
                      <c:ptCount val="1"/>
                      <c:pt idx="0">
                        <c:v>Run_2_TCP_ALL Down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a-1'!$B$4,'DAY-8 Chart a-1'!$E$4,'DAY-8 Chart a-1'!$H$4,'DAY-8 Chart a-1'!$K$4,'DAY-8 Chart a-1'!$N$4,'DAY-8 Chart a-1'!$Q$4,'DAY-8 Chart a-1'!$T$4)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321.17352699999998</c:v>
                      </c:pt>
                      <c:pt idx="1">
                        <c:v>350.18474599999996</c:v>
                      </c:pt>
                      <c:pt idx="2">
                        <c:v>291.89462766666668</c:v>
                      </c:pt>
                      <c:pt idx="3">
                        <c:v>241.14975166666667</c:v>
                      </c:pt>
                      <c:pt idx="4">
                        <c:v>154.08135966666666</c:v>
                      </c:pt>
                      <c:pt idx="5">
                        <c:v>76.531343666666672</c:v>
                      </c:pt>
                      <c:pt idx="6">
                        <c:v>29.380510333333334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9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a-1'!$X$4</c15:sqref>
                        </c15:formulaRef>
                      </c:ext>
                    </c:extLst>
                    <c:strCache>
                      <c:ptCount val="1"/>
                      <c:pt idx="0">
                        <c:v>Run_2_TCP_ALL Up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a-1'!$C$4,'DAY-8 Chart a-1'!$F$4,'DAY-8 Chart a-1'!$I$4,'DAY-8 Chart a-1'!$L$4,'DAY-8 Chart a-1'!$O$4,'DAY-8 Chart a-1'!$R$4,'DAY-8 Chart a-1'!$U$4)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398.40858633333329</c:v>
                      </c:pt>
                      <c:pt idx="1">
                        <c:v>445.2163103333333</c:v>
                      </c:pt>
                      <c:pt idx="2">
                        <c:v>199.19838133333334</c:v>
                      </c:pt>
                      <c:pt idx="3">
                        <c:v>184.07464933333335</c:v>
                      </c:pt>
                      <c:pt idx="4">
                        <c:v>191.207606</c:v>
                      </c:pt>
                      <c:pt idx="5">
                        <c:v>101.9006155</c:v>
                      </c:pt>
                      <c:pt idx="6">
                        <c:v>30.071638999999998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a-1'!$Y$4</c15:sqref>
                        </c15:formulaRef>
                      </c:ext>
                    </c:extLst>
                    <c:strCache>
                      <c:ptCount val="1"/>
                      <c:pt idx="0">
                        <c:v>Run_2_TCP_ALL Bidirect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a-1'!$D$4,'DAY-8 Chart a-1'!$G$4,'DAY-8 Chart a-1'!$J$4,'DAY-8 Chart a-1'!$M$4,'DAY-8 Chart a-1'!$P$4,'DAY-8 Chart a-1'!$S$4,'DAY-8 Chart a-1'!$V$4)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231.67894233333334</c:v>
                      </c:pt>
                      <c:pt idx="1">
                        <c:v>330.50649400000003</c:v>
                      </c:pt>
                      <c:pt idx="2">
                        <c:v>298.47124000000002</c:v>
                      </c:pt>
                      <c:pt idx="3">
                        <c:v>281.034671</c:v>
                      </c:pt>
                      <c:pt idx="4">
                        <c:v>233.48371266666666</c:v>
                      </c:pt>
                      <c:pt idx="6">
                        <c:v>42.996955333333339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Down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a-1'!$B$5,'DAY-8 Chart a-1'!$E$5,'DAY-8 Chart a-1'!$H$5,'DAY-8 Chart a-1'!$K$5,'DAY-8 Chart a-1'!$N$5,'DAY-8 Chart a-1'!$Q$5,'DAY-8 Chart a-1'!$T$5)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349.90336533333334</c:v>
                      </c:pt>
                      <c:pt idx="1">
                        <c:v>364.01646166666666</c:v>
                      </c:pt>
                      <c:pt idx="2">
                        <c:v>308.85171499999996</c:v>
                      </c:pt>
                      <c:pt idx="3">
                        <c:v>217.35594366666669</c:v>
                      </c:pt>
                      <c:pt idx="4">
                        <c:v>156.28588966666666</c:v>
                      </c:pt>
                      <c:pt idx="5">
                        <c:v>60.141630666666664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6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Bidirect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a-1'!$D$5,'DAY-8 Chart a-1'!$G$5,'DAY-8 Chart a-1'!$J$5,'DAY-8 Chart a-1'!$M$5,'DAY-8 Chart a-1'!$P$5,'DAY-8 Chart a-1'!$S$5,'DAY-8 Chart a-1'!$V$5)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249.58086233333333</c:v>
                      </c:pt>
                      <c:pt idx="1">
                        <c:v>345.21469233333329</c:v>
                      </c:pt>
                      <c:pt idx="2">
                        <c:v>299.27982700000001</c:v>
                      </c:pt>
                      <c:pt idx="3">
                        <c:v>274.33611633333334</c:v>
                      </c:pt>
                      <c:pt idx="4">
                        <c:v>212.591767</c:v>
                      </c:pt>
                      <c:pt idx="5">
                        <c:v>90.723821333333333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4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a-1'!$W$6</c15:sqref>
                        </c15:formulaRef>
                      </c:ext>
                    </c:extLst>
                    <c:strCache>
                      <c:ptCount val="1"/>
                      <c:pt idx="0">
                        <c:v>200STA UDP 1.3X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a-1'!$B$6,'DAY-8 Chart a-1'!$E$6,'DAY-8 Chart a-1'!$H$6,'DAY-8 Chart a-1'!$K$6,'DAY-8 Chart a-1'!$N$6,'DAY-8 Chart a-1'!$Q$6,'DAY-8 Chart a-1'!$T$6)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438.76646699999998</c:v>
                      </c:pt>
                      <c:pt idx="1">
                        <c:v>196.72974399999998</c:v>
                      </c:pt>
                      <c:pt idx="2">
                        <c:v>231.56417566666667</c:v>
                      </c:pt>
                      <c:pt idx="3">
                        <c:v>216.60650833333332</c:v>
                      </c:pt>
                      <c:pt idx="4">
                        <c:v>141.59235733333333</c:v>
                      </c:pt>
                      <c:pt idx="5">
                        <c:v>76.496602333333342</c:v>
                      </c:pt>
                      <c:pt idx="6">
                        <c:v>31.915599666666665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a-1'!$Y$6</c15:sqref>
                        </c15:formulaRef>
                      </c:ext>
                    </c:extLst>
                    <c:strCache>
                      <c:ptCount val="1"/>
                      <c:pt idx="0">
                        <c:v>200STA UDP 1.3X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a-1'!$D$6,'DAY-8 Chart a-1'!$G$6,'DAY-8 Chart a-1'!$J$6,'DAY-8 Chart a-1'!$M$6,'DAY-8 Chart a-1'!$P$6,'DAY-8 Chart a-1'!$S$6,'DAY-8 Chart a-1'!$V$6)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223.15418633333331</c:v>
                      </c:pt>
                      <c:pt idx="1">
                        <c:v>336.1942646666667</c:v>
                      </c:pt>
                      <c:pt idx="2">
                        <c:v>302.24634433333335</c:v>
                      </c:pt>
                      <c:pt idx="3">
                        <c:v>239.38821866666663</c:v>
                      </c:pt>
                      <c:pt idx="4">
                        <c:v>180.12273033333335</c:v>
                      </c:pt>
                      <c:pt idx="5">
                        <c:v>76.453775666666672</c:v>
                      </c:pt>
                      <c:pt idx="6">
                        <c:v>30.137513999999999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a-1'!$W$7</c15:sqref>
                        </c15:formulaRef>
                      </c:ext>
                    </c:extLst>
                    <c:strCache>
                      <c:ptCount val="1"/>
                      <c:pt idx="0">
                        <c:v>200STA UDP 1.5X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a-1'!$B$7,'DAY-8 Chart a-1'!$E$7,'DAY-8 Chart a-1'!$H$7,'DAY-8 Chart a-1'!$K$7,'DAY-8 Chart a-1'!$N$7,'DAY-8 Chart a-1'!$Q$7,'DAY-8 Chart a-1'!$T$7)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449.11144333333328</c:v>
                      </c:pt>
                      <c:pt idx="1">
                        <c:v>463.47109466666666</c:v>
                      </c:pt>
                      <c:pt idx="2">
                        <c:v>428.48495266666669</c:v>
                      </c:pt>
                      <c:pt idx="3">
                        <c:v>314.61222000000004</c:v>
                      </c:pt>
                      <c:pt idx="4">
                        <c:v>204.91353033333334</c:v>
                      </c:pt>
                      <c:pt idx="5">
                        <c:v>88.583844999999997</c:v>
                      </c:pt>
                      <c:pt idx="6">
                        <c:v>37.138376333333333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a-1'!$Y$7</c15:sqref>
                        </c15:formulaRef>
                      </c:ext>
                    </c:extLst>
                    <c:strCache>
                      <c:ptCount val="1"/>
                      <c:pt idx="0">
                        <c:v>200STA UDP 1.5X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a-1'!$D$7,'DAY-8 Chart a-1'!$G$7,'DAY-8 Chart a-1'!$J$7,'DAY-8 Chart a-1'!$M$7,'DAY-8 Chart a-1'!$P$7,'DAY-8 Chart a-1'!$S$7,'DAY-8 Chart a-1'!$V$7)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246.44306800000001</c:v>
                      </c:pt>
                      <c:pt idx="1">
                        <c:v>389.85075699999999</c:v>
                      </c:pt>
                      <c:pt idx="2">
                        <c:v>330.198531</c:v>
                      </c:pt>
                      <c:pt idx="3">
                        <c:v>270.57174166666664</c:v>
                      </c:pt>
                      <c:pt idx="4">
                        <c:v>214.14397466666665</c:v>
                      </c:pt>
                      <c:pt idx="5">
                        <c:v>96.443576666666672</c:v>
                      </c:pt>
                      <c:pt idx="6">
                        <c:v>26.12089233333333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a-1'!$W$8</c15:sqref>
                        </c15:formulaRef>
                      </c:ext>
                    </c:extLst>
                    <c:strCache>
                      <c:ptCount val="1"/>
                      <c:pt idx="0">
                        <c:v>200STA UDP 2.0X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a-1'!$B$8,'DAY-8 Chart a-1'!$E$8,'DAY-8 Chart a-1'!$H$8,'DAY-8 Chart a-1'!$K$8,'DAY-8 Chart a-1'!$N$8,'DAY-8 Chart a-1'!$Q$8,'DAY-8 Chart a-1'!$T$8)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457.54466266666668</c:v>
                      </c:pt>
                      <c:pt idx="1">
                        <c:v>468.53917666666666</c:v>
                      </c:pt>
                      <c:pt idx="2">
                        <c:v>384.70480866666668</c:v>
                      </c:pt>
                      <c:pt idx="3">
                        <c:v>271.68419666666665</c:v>
                      </c:pt>
                      <c:pt idx="4">
                        <c:v>188.50533666666669</c:v>
                      </c:pt>
                      <c:pt idx="5">
                        <c:v>114.95001733333334</c:v>
                      </c:pt>
                      <c:pt idx="6">
                        <c:v>47.940689333333331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a-1'!$Y$8</c15:sqref>
                        </c15:formulaRef>
                      </c:ext>
                    </c:extLst>
                    <c:strCache>
                      <c:ptCount val="1"/>
                      <c:pt idx="0">
                        <c:v>200STA UDP 2.0X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a-1'!$D$8,'DAY-8 Chart a-1'!$G$8,'DAY-8 Chart a-1'!$J$8,'DAY-8 Chart a-1'!$M$8,'DAY-8 Chart a-1'!$P$8,'DAY-8 Chart a-1'!$S$8,'DAY-8 Chart a-1'!$V$8)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354.60674633333332</c:v>
                      </c:pt>
                      <c:pt idx="1">
                        <c:v>352.56819700000005</c:v>
                      </c:pt>
                      <c:pt idx="2">
                        <c:v>332.24720299999996</c:v>
                      </c:pt>
                      <c:pt idx="3">
                        <c:v>297.40978633333333</c:v>
                      </c:pt>
                      <c:pt idx="4">
                        <c:v>229.738202</c:v>
                      </c:pt>
                      <c:pt idx="5">
                        <c:v>94.748029999999986</c:v>
                      </c:pt>
                      <c:pt idx="6">
                        <c:v>47.302312333333333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a-1'!$B$9,'DAY-8 Chart a-1'!$E$9,'DAY-8 Chart a-1'!$H$9,'DAY-8 Chart a-1'!$K$9,'DAY-8 Chart a-1'!$N$9,'DAY-8 Chart a-1'!$Q$9,'DAY-8 Chart a-1'!$T$9)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a-1'!$C$9,'DAY-8 Chart a-1'!$F$9,'DAY-8 Chart a-1'!$I$9,'DAY-8 Chart a-1'!$L$9,'DAY-8 Chart a-1'!$O$9,'DAY-8 Chart a-1'!$R$9,'DAY-8 Chart a-1'!$U$9)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a-1'!$D$9,'DAY-8 Chart a-1'!$G$9,'DAY-8 Chart a-1'!$J$9,'DAY-8 Chart a-1'!$M$9,'DAY-8 Chart a-1'!$P$9,'DAY-8 Chart a-1'!$S$9,'DAY-8 Chart a-1'!$V$9)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a-1'!$B$10,'DAY-8 Chart a-1'!$E$10,'DAY-8 Chart a-1'!$H$10,'DAY-8 Chart a-1'!$K$10,'DAY-8 Chart a-1'!$N$10,'DAY-8 Chart a-1'!$Q$10,'DAY-8 Chart a-1'!$T$10)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a-1'!$C$10,'DAY-8 Chart a-1'!$F$10)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a-1'!$D$10,'DAY-8 Chart a-1'!$G$10,'DAY-8 Chart a-1'!$J$10,'DAY-8 Chart a-1'!$M$10,'DAY-8 Chart a-1'!$P$10,'DAY-8 Chart a-1'!$S$10,'DAY-8 Chart a-1'!$V$10)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1665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7621120"/>
        <c:crosses val="autoZero"/>
        <c:auto val="1"/>
        <c:lblAlgn val="ctr"/>
        <c:lblOffset val="100"/>
        <c:noMultiLvlLbl val="0"/>
      </c:catAx>
      <c:valAx>
        <c:axId val="57621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Throughput 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1665536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Retries'!$B$3:$F$3</c:f>
              <c:numCache>
                <c:formatCode>General</c:formatCode>
                <c:ptCount val="5"/>
                <c:pt idx="0">
                  <c:v>35408</c:v>
                </c:pt>
                <c:pt idx="1">
                  <c:v>17239</c:v>
                </c:pt>
                <c:pt idx="2">
                  <c:v>10448</c:v>
                </c:pt>
                <c:pt idx="3">
                  <c:v>12618</c:v>
                </c:pt>
                <c:pt idx="4">
                  <c:v>15992</c:v>
                </c:pt>
              </c:numCache>
            </c:numRef>
          </c:val>
        </c:ser>
        <c:ser>
          <c:idx val="1"/>
          <c:order val="1"/>
          <c:tx>
            <c:strRef>
              <c:f>'Retries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Retries'!$B$4:$F$4</c:f>
              <c:numCache>
                <c:formatCode>General</c:formatCode>
                <c:ptCount val="5"/>
                <c:pt idx="0">
                  <c:v>426866</c:v>
                </c:pt>
                <c:pt idx="1">
                  <c:v>456522</c:v>
                </c:pt>
                <c:pt idx="2">
                  <c:v>428051</c:v>
                </c:pt>
                <c:pt idx="3">
                  <c:v>412116</c:v>
                </c:pt>
                <c:pt idx="4">
                  <c:v>374106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005824"/>
        <c:axId val="127007360"/>
      </c:barChart>
      <c:catAx>
        <c:axId val="12700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07360"/>
        <c:crosses val="autoZero"/>
        <c:auto val="1"/>
        <c:lblAlgn val="ctr"/>
        <c:lblOffset val="100"/>
        <c:noMultiLvlLbl val="0"/>
      </c:catAx>
      <c:valAx>
        <c:axId val="12700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'[10]Retries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Retries'!$B$3:$F$3</c:f>
              <c:numCache>
                <c:formatCode>General</c:formatCode>
                <c:ptCount val="5"/>
                <c:pt idx="0">
                  <c:v>20793</c:v>
                </c:pt>
                <c:pt idx="1">
                  <c:v>39549</c:v>
                </c:pt>
                <c:pt idx="2">
                  <c:v>32477</c:v>
                </c:pt>
                <c:pt idx="3">
                  <c:v>26519</c:v>
                </c:pt>
                <c:pt idx="4">
                  <c:v>26719</c:v>
                </c:pt>
              </c:numCache>
            </c:numRef>
          </c:val>
        </c:ser>
        <c:ser>
          <c:idx val="1"/>
          <c:order val="1"/>
          <c:tx>
            <c:strRef>
              <c:f>'[10]Retries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Retries'!$B$4:$F$4</c:f>
              <c:numCache>
                <c:formatCode>General</c:formatCode>
                <c:ptCount val="5"/>
                <c:pt idx="0">
                  <c:v>402463</c:v>
                </c:pt>
                <c:pt idx="1">
                  <c:v>385144</c:v>
                </c:pt>
                <c:pt idx="2">
                  <c:v>398879</c:v>
                </c:pt>
                <c:pt idx="3">
                  <c:v>399644</c:v>
                </c:pt>
                <c:pt idx="4">
                  <c:v>404677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094144"/>
        <c:axId val="127116416"/>
      </c:barChart>
      <c:catAx>
        <c:axId val="12709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16416"/>
        <c:crosses val="autoZero"/>
        <c:auto val="1"/>
        <c:lblAlgn val="ctr"/>
        <c:lblOffset val="100"/>
        <c:noMultiLvlLbl val="0"/>
      </c:catAx>
      <c:valAx>
        <c:axId val="127116416"/>
        <c:scaling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9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DATA_RATES!$B$3</c:f>
              <c:strCache>
                <c:ptCount val="1"/>
                <c:pt idx="0">
                  <c:v>6 Mbps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DATA_RATES!$C$3:$G$3</c:f>
              <c:numCache>
                <c:formatCode>General</c:formatCode>
                <c:ptCount val="5"/>
                <c:pt idx="0">
                  <c:v>149</c:v>
                </c:pt>
                <c:pt idx="1">
                  <c:v>140</c:v>
                </c:pt>
                <c:pt idx="2">
                  <c:v>172</c:v>
                </c:pt>
                <c:pt idx="3">
                  <c:v>106</c:v>
                </c:pt>
                <c:pt idx="4">
                  <c:v>77</c:v>
                </c:pt>
              </c:numCache>
            </c:numRef>
          </c:val>
        </c:ser>
        <c:ser>
          <c:idx val="1"/>
          <c:order val="1"/>
          <c:tx>
            <c:strRef>
              <c:f>DATA_RATES!$B$4</c:f>
              <c:strCache>
                <c:ptCount val="1"/>
                <c:pt idx="0">
                  <c:v>12 Mbps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DATA_RATES!$C$4:$G$4</c:f>
              <c:numCache>
                <c:formatCode>General</c:formatCode>
                <c:ptCount val="5"/>
                <c:pt idx="0">
                  <c:v>3261</c:v>
                </c:pt>
                <c:pt idx="1">
                  <c:v>6155</c:v>
                </c:pt>
                <c:pt idx="2">
                  <c:v>9252</c:v>
                </c:pt>
                <c:pt idx="3">
                  <c:v>13987</c:v>
                </c:pt>
                <c:pt idx="4">
                  <c:v>16754</c:v>
                </c:pt>
              </c:numCache>
            </c:numRef>
          </c:val>
        </c:ser>
        <c:ser>
          <c:idx val="2"/>
          <c:order val="2"/>
          <c:tx>
            <c:strRef>
              <c:f>DATA_RATES!$B$5</c:f>
              <c:strCache>
                <c:ptCount val="1"/>
                <c:pt idx="0">
                  <c:v>18 Mbps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DATA_RATES!$C$5:$G$5</c:f>
              <c:numCache>
                <c:formatCode>General</c:formatCode>
                <c:ptCount val="5"/>
                <c:pt idx="0">
                  <c:v>3453</c:v>
                </c:pt>
                <c:pt idx="1">
                  <c:v>6758</c:v>
                </c:pt>
                <c:pt idx="2">
                  <c:v>10692</c:v>
                </c:pt>
                <c:pt idx="3">
                  <c:v>16990</c:v>
                </c:pt>
                <c:pt idx="4">
                  <c:v>21182</c:v>
                </c:pt>
              </c:numCache>
            </c:numRef>
          </c:val>
        </c:ser>
        <c:ser>
          <c:idx val="3"/>
          <c:order val="3"/>
          <c:tx>
            <c:strRef>
              <c:f>DATA_RATES!$B$6</c:f>
              <c:strCache>
                <c:ptCount val="1"/>
                <c:pt idx="0">
                  <c:v>24 Mbps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DATA_RATES!$C$6:$G$6</c:f>
              <c:numCache>
                <c:formatCode>General</c:formatCode>
                <c:ptCount val="5"/>
                <c:pt idx="0">
                  <c:v>25516</c:v>
                </c:pt>
                <c:pt idx="1">
                  <c:v>42348</c:v>
                </c:pt>
                <c:pt idx="2">
                  <c:v>62174</c:v>
                </c:pt>
                <c:pt idx="3">
                  <c:v>62123</c:v>
                </c:pt>
                <c:pt idx="4">
                  <c:v>68853</c:v>
                </c:pt>
              </c:numCache>
            </c:numRef>
          </c:val>
        </c:ser>
        <c:ser>
          <c:idx val="4"/>
          <c:order val="4"/>
          <c:tx>
            <c:strRef>
              <c:f>DATA_RATES!$B$7</c:f>
              <c:strCache>
                <c:ptCount val="1"/>
                <c:pt idx="0">
                  <c:v>39 Mbps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DATA_RATES!$C$7:$G$7</c:f>
              <c:numCache>
                <c:formatCode>General</c:formatCode>
                <c:ptCount val="5"/>
                <c:pt idx="0">
                  <c:v>73</c:v>
                </c:pt>
                <c:pt idx="1">
                  <c:v>107</c:v>
                </c:pt>
                <c:pt idx="2">
                  <c:v>114</c:v>
                </c:pt>
                <c:pt idx="3">
                  <c:v>118</c:v>
                </c:pt>
                <c:pt idx="4">
                  <c:v>117</c:v>
                </c:pt>
              </c:numCache>
            </c:numRef>
          </c:val>
        </c:ser>
        <c:ser>
          <c:idx val="5"/>
          <c:order val="5"/>
          <c:tx>
            <c:strRef>
              <c:f>DATA_RATES!$B$8</c:f>
              <c:strCache>
                <c:ptCount val="1"/>
                <c:pt idx="0">
                  <c:v>72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DATA_RATES!$C$8:$G$8</c:f>
              <c:numCache>
                <c:formatCode>General</c:formatCode>
                <c:ptCount val="5"/>
                <c:pt idx="0">
                  <c:v>1100</c:v>
                </c:pt>
                <c:pt idx="1">
                  <c:v>906</c:v>
                </c:pt>
                <c:pt idx="2">
                  <c:v>1112</c:v>
                </c:pt>
                <c:pt idx="3">
                  <c:v>820</c:v>
                </c:pt>
                <c:pt idx="4">
                  <c:v>893</c:v>
                </c:pt>
              </c:numCache>
            </c:numRef>
          </c:val>
        </c:ser>
        <c:ser>
          <c:idx val="6"/>
          <c:order val="6"/>
          <c:tx>
            <c:strRef>
              <c:f>DATA_RATES!$B$9</c:f>
              <c:strCache>
                <c:ptCount val="1"/>
                <c:pt idx="0">
                  <c:v>78 Mbps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DATA_RATES!$C$9:$G$9</c:f>
              <c:numCache>
                <c:formatCode>General</c:formatCode>
                <c:ptCount val="5"/>
                <c:pt idx="0">
                  <c:v>1058</c:v>
                </c:pt>
                <c:pt idx="1">
                  <c:v>4730</c:v>
                </c:pt>
                <c:pt idx="2">
                  <c:v>7021</c:v>
                </c:pt>
                <c:pt idx="3">
                  <c:v>10311</c:v>
                </c:pt>
                <c:pt idx="4">
                  <c:v>7093</c:v>
                </c:pt>
              </c:numCache>
            </c:numRef>
          </c:val>
        </c:ser>
        <c:ser>
          <c:idx val="7"/>
          <c:order val="7"/>
          <c:tx>
            <c:strRef>
              <c:f>DATA_RATES!$B$10</c:f>
              <c:strCache>
                <c:ptCount val="1"/>
                <c:pt idx="0">
                  <c:v>86.5 Mbps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DATA_RATES!$C$10:$G$10</c:f>
              <c:numCache>
                <c:formatCode>General</c:formatCode>
                <c:ptCount val="5"/>
                <c:pt idx="0">
                  <c:v>640</c:v>
                </c:pt>
                <c:pt idx="1">
                  <c:v>474</c:v>
                </c:pt>
                <c:pt idx="2">
                  <c:v>720</c:v>
                </c:pt>
                <c:pt idx="3">
                  <c:v>802</c:v>
                </c:pt>
                <c:pt idx="4">
                  <c:v>1497</c:v>
                </c:pt>
              </c:numCache>
            </c:numRef>
          </c:val>
        </c:ser>
        <c:ser>
          <c:idx val="8"/>
          <c:order val="8"/>
          <c:tx>
            <c:strRef>
              <c:f>DATA_RATES!$B$11</c:f>
              <c:strCache>
                <c:ptCount val="1"/>
                <c:pt idx="0">
                  <c:v>104 Mbps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DATA_RATES!$C$11:$G$11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DATA_RATES!$B$12</c:f>
              <c:strCache>
                <c:ptCount val="1"/>
                <c:pt idx="0">
                  <c:v>115.5 Mbps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DATA_RATES!$C$12:$G$12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1496</c:v>
                </c:pt>
              </c:numCache>
            </c:numRef>
          </c:val>
        </c:ser>
        <c:ser>
          <c:idx val="10"/>
          <c:order val="10"/>
          <c:tx>
            <c:strRef>
              <c:f>DATA_RATES!$B$13</c:f>
              <c:strCache>
                <c:ptCount val="1"/>
                <c:pt idx="0">
                  <c:v>117 Mbps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DATA_RATES!$C$13:$G$13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11"/>
          <c:order val="11"/>
          <c:tx>
            <c:strRef>
              <c:f>DATA_RATES!$B$14</c:f>
              <c:strCache>
                <c:ptCount val="1"/>
                <c:pt idx="0">
                  <c:v>130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DATA_RATES!$C$14:$G$14</c:f>
              <c:numCache>
                <c:formatCode>General</c:formatCode>
                <c:ptCount val="5"/>
                <c:pt idx="0">
                  <c:v>0</c:v>
                </c:pt>
                <c:pt idx="1">
                  <c:v>2857</c:v>
                </c:pt>
                <c:pt idx="2">
                  <c:v>2940</c:v>
                </c:pt>
                <c:pt idx="3">
                  <c:v>2969</c:v>
                </c:pt>
                <c:pt idx="4">
                  <c:v>1921</c:v>
                </c:pt>
              </c:numCache>
            </c:numRef>
          </c:val>
        </c:ser>
        <c:ser>
          <c:idx val="12"/>
          <c:order val="12"/>
          <c:tx>
            <c:strRef>
              <c:f>DATA_RATES!$B$15</c:f>
              <c:strCache>
                <c:ptCount val="1"/>
                <c:pt idx="0">
                  <c:v>173.3 Mbps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DATA_RATES!$C$15:$G$15</c:f>
              <c:numCache>
                <c:formatCode>General</c:formatCode>
                <c:ptCount val="5"/>
                <c:pt idx="0">
                  <c:v>429055</c:v>
                </c:pt>
                <c:pt idx="1">
                  <c:v>411976</c:v>
                </c:pt>
                <c:pt idx="2">
                  <c:v>348259</c:v>
                </c:pt>
                <c:pt idx="3">
                  <c:v>321203</c:v>
                </c:pt>
                <c:pt idx="4">
                  <c:v>275692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105024"/>
        <c:axId val="163926400"/>
      </c:barChart>
      <c:catAx>
        <c:axId val="16310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926400"/>
        <c:crosses val="autoZero"/>
        <c:auto val="1"/>
        <c:lblAlgn val="ctr"/>
        <c:lblOffset val="100"/>
        <c:noMultiLvlLbl val="0"/>
      </c:catAx>
      <c:valAx>
        <c:axId val="163926400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</a:t>
                </a:r>
                <a:r>
                  <a:rPr lang="en-US" baseline="0" dirty="0" smtClean="0"/>
                  <a:t> (#)</a:t>
                </a:r>
                <a:endParaRPr lang="en-US" dirty="0"/>
              </a:p>
            </c:rich>
          </c:tx>
          <c:layout/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0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287</c:v>
                </c:pt>
                <c:pt idx="1">
                  <c:v>255</c:v>
                </c:pt>
                <c:pt idx="2">
                  <c:v>266</c:v>
                </c:pt>
                <c:pt idx="3">
                  <c:v>284</c:v>
                </c:pt>
                <c:pt idx="4">
                  <c:v>304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37118</c:v>
                </c:pt>
                <c:pt idx="1">
                  <c:v>64051</c:v>
                </c:pt>
                <c:pt idx="2">
                  <c:v>72741</c:v>
                </c:pt>
                <c:pt idx="3">
                  <c:v>81445</c:v>
                </c:pt>
                <c:pt idx="4">
                  <c:v>96752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0.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138</c:v>
                </c:pt>
                <c:pt idx="1">
                  <c:v>3500</c:v>
                </c:pt>
                <c:pt idx="2">
                  <c:v>3861</c:v>
                </c:pt>
                <c:pt idx="3">
                  <c:v>3470</c:v>
                </c:pt>
                <c:pt idx="4">
                  <c:v>3968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383080</c:v>
                </c:pt>
                <c:pt idx="1">
                  <c:v>348618</c:v>
                </c:pt>
                <c:pt idx="2">
                  <c:v>339766</c:v>
                </c:pt>
                <c:pt idx="3">
                  <c:v>332142</c:v>
                </c:pt>
                <c:pt idx="4">
                  <c:v>314699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356352"/>
        <c:axId val="177799936"/>
      </c:barChart>
      <c:catAx>
        <c:axId val="17635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799936"/>
        <c:crosses val="autoZero"/>
        <c:auto val="1"/>
        <c:lblAlgn val="ctr"/>
        <c:lblOffset val="100"/>
        <c:noMultiLvlLbl val="0"/>
      </c:catAx>
      <c:valAx>
        <c:axId val="17779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&gt;=1000]#,##0,&quot;K&quot;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5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l">
              <a:defRPr sz="1300"/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271" y="0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/>
          <a:lstStyle>
            <a:lvl1pPr algn="r">
              <a:defRPr sz="1300"/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991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l">
              <a:defRPr sz="1300"/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271" y="9119991"/>
            <a:ext cx="3170255" cy="479567"/>
          </a:xfrm>
          <a:prstGeom prst="rect">
            <a:avLst/>
          </a:prstGeom>
        </p:spPr>
        <p:txBody>
          <a:bodyPr vert="horz" lIns="95390" tIns="47695" rIns="95390" bIns="47695" rtlCol="0" anchor="b"/>
          <a:lstStyle>
            <a:lvl1pPr algn="r">
              <a:defRPr sz="13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1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5390" tIns="47695" rIns="95390" bIns="47695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950299" y="100184"/>
            <a:ext cx="674914" cy="2184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5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9987" y="100184"/>
            <a:ext cx="870857" cy="2184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5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5238" y="725488"/>
            <a:ext cx="4783137" cy="358775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74690" y="4560818"/>
            <a:ext cx="5364146" cy="43193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7644" tIns="48071" rIns="97644" bIns="48071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652199" y="9295723"/>
            <a:ext cx="973015" cy="187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76951" algn="l"/>
                <a:tab pos="1430853" algn="l"/>
                <a:tab pos="2384755" algn="l"/>
                <a:tab pos="3338657" algn="l"/>
                <a:tab pos="4292559" algn="l"/>
                <a:tab pos="5246461" algn="l"/>
                <a:tab pos="6200364" algn="l"/>
                <a:tab pos="7154266" algn="l"/>
                <a:tab pos="8108168" algn="l"/>
                <a:tab pos="9062070" algn="l"/>
                <a:tab pos="10015972" algn="l"/>
                <a:tab pos="10969874" algn="l"/>
              </a:tabLst>
              <a:defRPr sz="13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399693" y="9295722"/>
            <a:ext cx="539262" cy="37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  <a:defRPr sz="13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62001" y="9295723"/>
            <a:ext cx="777457" cy="200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53902" algn="l"/>
                <a:tab pos="1907804" algn="l"/>
                <a:tab pos="2861706" algn="l"/>
                <a:tab pos="3815608" algn="l"/>
                <a:tab pos="4769510" algn="l"/>
                <a:tab pos="5723412" algn="l"/>
                <a:tab pos="6677315" algn="l"/>
                <a:tab pos="7631217" algn="l"/>
                <a:tab pos="8585119" algn="l"/>
                <a:tab pos="9539021" algn="l"/>
                <a:tab pos="10492923" algn="l"/>
              </a:tabLst>
            </a:pPr>
            <a:r>
              <a:rPr lang="en-US" sz="13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63675" y="9294081"/>
            <a:ext cx="5787851" cy="164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5390" tIns="47695" rIns="95390" bIns="47695"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83288" y="307121"/>
            <a:ext cx="5948624" cy="1642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5390" tIns="47695" rIns="95390" bIns="47695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5238" y="725488"/>
            <a:ext cx="4783137" cy="3587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44"/>
            <a:ext cx="4562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CONFIDENTIAL © Copyright 2014. Aruba Networks, Inc. All rights reserved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35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4583EA4-67CD-C040-A070-9F5DF6529252}" type="slidenum">
              <a:rPr lang="en-US" sz="1000" kern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en-US" sz="10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856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10416501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61257031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6979556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730240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57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40489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001577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06974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690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084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75756658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633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14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7526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923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430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540361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017627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314014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8396461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378566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5712761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210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80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20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9779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6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459336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045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1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6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665699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2387"/>
            <a:ext cx="9135879" cy="6853233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066227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7211560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1226427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5851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14447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58045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80172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525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54727"/>
            <a:ext cx="8200504" cy="488788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2pPr marL="800100" indent="-342900">
              <a:buSzPct val="85000"/>
              <a:buFont typeface="Courier New" panose="02070309020205020404" pitchFamily="49" charset="0"/>
              <a:buChar char="o"/>
              <a:defRPr/>
            </a:lvl2pPr>
            <a:lvl3pPr marL="1200150" indent="-28575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Ø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008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77462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50827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7097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39356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94141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8559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29611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90004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5232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986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9050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43465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23060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243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072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4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8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2" cy="6288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3" y="6217920"/>
            <a:ext cx="9144001" cy="7316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7986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24927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568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7" y="238082"/>
            <a:ext cx="8686915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51482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16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566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5159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4692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213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27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885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615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14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333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15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873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867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9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99373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03" y="430909"/>
            <a:ext cx="2600960" cy="541867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3" idx="3"/>
          </p:cNvCxnSpPr>
          <p:nvPr userDrawn="1"/>
        </p:nvCxnSpPr>
        <p:spPr bwMode="auto">
          <a:xfrm flipV="1">
            <a:off x="5238528" y="3427944"/>
            <a:ext cx="3905472" cy="32613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1994" y="2858751"/>
            <a:ext cx="9145994" cy="29614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5D75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/>
          <p:cNvSpPr/>
          <p:nvPr userDrawn="1"/>
        </p:nvSpPr>
        <p:spPr>
          <a:xfrm>
            <a:off x="5109400" y="64388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6" name="Rectangle 55"/>
          <p:cNvSpPr/>
          <p:nvPr userDrawn="1"/>
        </p:nvSpPr>
        <p:spPr bwMode="auto">
          <a:xfrm>
            <a:off x="2" y="6438813"/>
            <a:ext cx="9142413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411245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73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3519" y="1382164"/>
            <a:ext cx="6262478" cy="13046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91263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-1994" y="3"/>
            <a:ext cx="9145994" cy="672732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-1994" y="1660199"/>
            <a:ext cx="9145994" cy="16693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-1994" y="2138305"/>
            <a:ext cx="9144407" cy="29400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 userDrawn="1"/>
        </p:nvSpPr>
        <p:spPr>
          <a:xfrm>
            <a:off x="5364074" y="2657144"/>
            <a:ext cx="30399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3500" kern="1600" spc="8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THANK YOU </a:t>
            </a:r>
            <a:endParaRPr lang="en-US" sz="3500" kern="1600" spc="8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053133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457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899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68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15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7" y="685800"/>
            <a:ext cx="7770813" cy="10652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7" y="1981200"/>
            <a:ext cx="7770813" cy="411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96918" y="333376"/>
            <a:ext cx="1874823" cy="273051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March, 2015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5357818" y="6475423"/>
            <a:ext cx="3184520" cy="18097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Chuck Lukaszewski, Aruba Networks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4344992" y="6475424"/>
            <a:ext cx="528637" cy="363537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Slide </a:t>
            </a:r>
            <a:fld id="{D09C756B-EB39-4236-ADBB-73052B179AE4}" type="slidenum"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GB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52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62133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76542604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419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3064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047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5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7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13148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413465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511114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085146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93745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48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453327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613917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29184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531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305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524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663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38256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627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451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23161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969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772625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496068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58177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874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705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12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173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381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3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27512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174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534261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88233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4278079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416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29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046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7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5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547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4" y="333376"/>
            <a:ext cx="1874823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21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 smtClean="0"/>
              <a:t>Chuck </a:t>
            </a:r>
            <a:r>
              <a:rPr lang="en-GB" dirty="0" err="1" smtClean="0"/>
              <a:t>Lukaszewski</a:t>
            </a:r>
            <a:r>
              <a:rPr lang="en-GB" dirty="0" smtClean="0"/>
              <a:t>, Aruba Networks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92" y="6475421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3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20" y="6475414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3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5"/>
            <a:ext cx="3500462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802.11-15/0351r1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6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8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10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31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4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24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192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1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Word_97_-_2003_Document1.doc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143000"/>
            <a:ext cx="7770813" cy="10652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Empirical Measurements of Channel Degradation Under 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66058" y="2514601"/>
            <a:ext cx="77724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kern="0" dirty="0" smtClean="0">
                <a:solidFill>
                  <a:schemeClr val="tx1"/>
                </a:solidFill>
              </a:rPr>
              <a:t>Date:</a:t>
            </a:r>
            <a:r>
              <a:rPr lang="en-GB" sz="2000" b="0" kern="0" dirty="0" smtClean="0">
                <a:solidFill>
                  <a:schemeClr val="tx1"/>
                </a:solidFill>
              </a:rPr>
              <a:t> 2015-03-09</a:t>
            </a:r>
            <a:endParaRPr lang="en-GB" sz="2000" b="0" kern="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682676"/>
              </p:ext>
            </p:extLst>
          </p:nvPr>
        </p:nvGraphicFramePr>
        <p:xfrm>
          <a:off x="587375" y="3459163"/>
          <a:ext cx="81534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Document" r:id="rId4" imgW="8145237" imgH="2639167" progId="Word.Document.8">
                  <p:embed/>
                </p:oleObj>
              </mc:Choice>
              <mc:Fallback>
                <p:oleObj name="Document" r:id="rId4" imgW="8145237" imgH="263916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3459163"/>
                        <a:ext cx="8153400" cy="26527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3400" y="3091996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  <p:extLst>
      <p:ext uri="{BB962C8B-B14F-4D97-AF65-F5344CB8AC3E}">
        <p14:creationId xmlns:p14="http://schemas.microsoft.com/office/powerpoint/2010/main" val="1708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Rate Adaptation Is Normal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19919"/>
              </p:ext>
            </p:extLst>
          </p:nvPr>
        </p:nvGraphicFramePr>
        <p:xfrm>
          <a:off x="115472" y="1634248"/>
          <a:ext cx="7106400" cy="473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975299" y="4053696"/>
            <a:ext cx="8085571" cy="1809664"/>
            <a:chOff x="1936818" y="2701658"/>
            <a:chExt cx="8085571" cy="1357248"/>
          </a:xfrm>
        </p:grpSpPr>
        <p:grpSp>
          <p:nvGrpSpPr>
            <p:cNvPr id="21" name="Group 20"/>
            <p:cNvGrpSpPr/>
            <p:nvPr/>
          </p:nvGrpSpPr>
          <p:grpSpPr>
            <a:xfrm>
              <a:off x="6316494" y="2701658"/>
              <a:ext cx="3705895" cy="925857"/>
              <a:chOff x="5097294" y="2351462"/>
              <a:chExt cx="3705895" cy="925857"/>
            </a:xfrm>
          </p:grpSpPr>
          <p:sp>
            <p:nvSpPr>
              <p:cNvPr id="26" name="Rounded Rectangular Callout 25"/>
              <p:cNvSpPr/>
              <p:nvPr/>
            </p:nvSpPr>
            <p:spPr bwMode="auto">
              <a:xfrm>
                <a:off x="7111174" y="2351462"/>
                <a:ext cx="1692015" cy="709508"/>
              </a:xfrm>
              <a:prstGeom prst="wedgeRoundRectCallout">
                <a:avLst>
                  <a:gd name="adj1" fmla="val -135652"/>
                  <a:gd name="adj2" fmla="val 56585"/>
                  <a:gd name="adj3" fmla="val 16667"/>
                </a:avLst>
              </a:prstGeom>
              <a:solidFill>
                <a:srgbClr val="B6AF12">
                  <a:lumMod val="60000"/>
                  <a:lumOff val="4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Rate adaptation on data frames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5097294" y="3060970"/>
                <a:ext cx="595822" cy="216349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2" name="Rounded Rectangle 21"/>
            <p:cNvSpPr/>
            <p:nvPr/>
          </p:nvSpPr>
          <p:spPr bwMode="auto">
            <a:xfrm>
              <a:off x="5223753" y="3492500"/>
              <a:ext cx="595822" cy="18813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134256" y="3586240"/>
              <a:ext cx="595822" cy="15239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051243" y="3768725"/>
              <a:ext cx="595822" cy="15365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1936818" y="3949700"/>
              <a:ext cx="595822" cy="10920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54567" y="5436341"/>
            <a:ext cx="3789433" cy="812099"/>
            <a:chOff x="6332710" y="3718911"/>
            <a:chExt cx="3527941" cy="609074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6332710" y="3927476"/>
              <a:ext cx="595822" cy="32238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0" name="Rounded Rectangular Callout 29"/>
            <p:cNvSpPr/>
            <p:nvPr/>
          </p:nvSpPr>
          <p:spPr bwMode="auto">
            <a:xfrm>
              <a:off x="8041962" y="3718911"/>
              <a:ext cx="1818689" cy="609074"/>
            </a:xfrm>
            <a:prstGeom prst="wedgeRoundRectCallout">
              <a:avLst>
                <a:gd name="adj1" fmla="val -113618"/>
                <a:gd name="adj2" fmla="val 15132"/>
                <a:gd name="adj3" fmla="val 16667"/>
              </a:avLst>
            </a:prstGeom>
            <a:solidFill>
              <a:srgbClr val="B6AF12">
                <a:lumMod val="60000"/>
                <a:lumOff val="4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NDPs @ 18Mbps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Acks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 @ 12Mbps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648948"/>
              </p:ext>
            </p:extLst>
          </p:nvPr>
        </p:nvGraphicFramePr>
        <p:xfrm>
          <a:off x="4700016" y="1975104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Is Key Factor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29305"/>
              </p:ext>
            </p:extLst>
          </p:nvPr>
        </p:nvGraphicFramePr>
        <p:xfrm>
          <a:off x="255927" y="1979164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7185253" y="508762"/>
            <a:ext cx="1943086" cy="881831"/>
          </a:xfrm>
          <a:prstGeom prst="wedgeRoundRectCallout">
            <a:avLst>
              <a:gd name="adj1" fmla="val -83801"/>
              <a:gd name="adj2" fmla="val 6412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Change silicon, PHY, channel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width,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direction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55447" y="1776038"/>
            <a:ext cx="1578300" cy="1083540"/>
            <a:chOff x="6409121" y="2224025"/>
            <a:chExt cx="1553466" cy="929700"/>
          </a:xfrm>
        </p:grpSpPr>
        <p:sp>
          <p:nvSpPr>
            <p:cNvPr id="35" name="Rounded Rectangular Callout 34"/>
            <p:cNvSpPr/>
            <p:nvPr/>
          </p:nvSpPr>
          <p:spPr bwMode="auto">
            <a:xfrm>
              <a:off x="6409121" y="2224025"/>
              <a:ext cx="1553466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Data frames drop by 34%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 bwMode="auto">
            <a:xfrm>
              <a:off x="7185854" y="2806981"/>
              <a:ext cx="168012" cy="34674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598948" y="5511953"/>
            <a:ext cx="1769840" cy="1323112"/>
            <a:chOff x="9697845" y="6400874"/>
            <a:chExt cx="1741992" cy="1135258"/>
          </a:xfrm>
        </p:grpSpPr>
        <p:sp>
          <p:nvSpPr>
            <p:cNvPr id="39" name="Rounded Rectangular Callout 38"/>
            <p:cNvSpPr/>
            <p:nvPr/>
          </p:nvSpPr>
          <p:spPr bwMode="auto">
            <a:xfrm>
              <a:off x="9697845" y="6953385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3X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0" name="Straight Arrow Connector 39"/>
            <p:cNvCxnSpPr>
              <a:stCxn id="39" idx="0"/>
            </p:cNvCxnSpPr>
            <p:nvPr/>
          </p:nvCxnSpPr>
          <p:spPr bwMode="auto">
            <a:xfrm flipH="1" flipV="1">
              <a:off x="10150418" y="6400874"/>
              <a:ext cx="418424" cy="55251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7271876" y="5520267"/>
            <a:ext cx="1769840" cy="1304482"/>
            <a:chOff x="9746937" y="6423992"/>
            <a:chExt cx="1741992" cy="1119273"/>
          </a:xfrm>
        </p:grpSpPr>
        <p:sp>
          <p:nvSpPr>
            <p:cNvPr id="43" name="Rounded Rectangular Callout 42"/>
            <p:cNvSpPr/>
            <p:nvPr/>
          </p:nvSpPr>
          <p:spPr bwMode="auto">
            <a:xfrm>
              <a:off x="9746937" y="6960518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2.6X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4" name="Straight Arrow Connector 43"/>
            <p:cNvCxnSpPr>
              <a:stCxn id="43" idx="0"/>
            </p:cNvCxnSpPr>
            <p:nvPr/>
          </p:nvCxnSpPr>
          <p:spPr bwMode="auto">
            <a:xfrm flipV="1">
              <a:off x="10617933" y="6423992"/>
              <a:ext cx="186205" cy="53652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1843292" y="4090925"/>
            <a:ext cx="1986656" cy="921653"/>
            <a:chOff x="9746936" y="6960518"/>
            <a:chExt cx="1955396" cy="790797"/>
          </a:xfrm>
        </p:grpSpPr>
        <p:sp>
          <p:nvSpPr>
            <p:cNvPr id="56" name="Rounded Rectangular Callout 55"/>
            <p:cNvSpPr/>
            <p:nvPr/>
          </p:nvSpPr>
          <p:spPr bwMode="auto">
            <a:xfrm>
              <a:off x="9746936" y="6960518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>
              <a:off x="11352694" y="7543265"/>
              <a:ext cx="349638" cy="2080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Elevated Power Save Activity (3ms, 16 PS events)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00" y="1420800"/>
            <a:ext cx="7315200" cy="506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577600" y="1622399"/>
            <a:ext cx="3549600" cy="297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189200" y="1612799"/>
            <a:ext cx="1251600" cy="307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82000" y="20362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182000" y="233829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182000" y="2629999"/>
            <a:ext cx="1251600" cy="4237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182000" y="31790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182000" y="3474972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182000" y="3771107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82000" y="406723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189200" y="449181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89200" y="4916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188350" y="5346954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188350" y="5621626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188350" y="6059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164081" y="1612800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156912" y="6323228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2807749" y="3422924"/>
            <a:ext cx="2271327" cy="1037800"/>
          </a:xfrm>
          <a:prstGeom prst="wedgeRoundRectCallout">
            <a:avLst>
              <a:gd name="adj1" fmla="val -69075"/>
              <a:gd name="adj2" fmla="val 105861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16 STAs attempt PS state in 3.1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ms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13 succeed</a:t>
            </a:r>
          </a:p>
        </p:txBody>
      </p: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Average Frame Size Decreases With Load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392827"/>
              </p:ext>
            </p:extLst>
          </p:nvPr>
        </p:nvGraphicFramePr>
        <p:xfrm>
          <a:off x="27432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/>
          <p:cNvSpPr/>
          <p:nvPr/>
        </p:nvSpPr>
        <p:spPr>
          <a:xfrm>
            <a:off x="2573986" y="1208832"/>
            <a:ext cx="399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Radio Vendor A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1995327" y="2130187"/>
            <a:ext cx="1043626" cy="452148"/>
          </a:xfrm>
          <a:prstGeom prst="wedgeRoundRectCallout">
            <a:avLst>
              <a:gd name="adj1" fmla="val 74123"/>
              <a:gd name="adj2" fmla="val 160998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Data</a:t>
            </a: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1995327" y="3282539"/>
            <a:ext cx="1043626" cy="452148"/>
          </a:xfrm>
          <a:prstGeom prst="wedgeRoundRectCallout">
            <a:avLst>
              <a:gd name="adj1" fmla="val 66822"/>
              <a:gd name="adj2" fmla="val 164743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Ack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74804" y="4429375"/>
            <a:ext cx="1464153" cy="452148"/>
          </a:xfrm>
          <a:prstGeom prst="wedgeRoundRectCallout">
            <a:avLst>
              <a:gd name="adj1" fmla="val 66569"/>
              <a:gd name="adj2" fmla="val 14040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Control Frames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046512"/>
              </p:ext>
            </p:extLst>
          </p:nvPr>
        </p:nvGraphicFramePr>
        <p:xfrm>
          <a:off x="466344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Explained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877134"/>
              </p:ext>
            </p:extLst>
          </p:nvPr>
        </p:nvGraphicFramePr>
        <p:xfrm>
          <a:off x="457988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068122"/>
              </p:ext>
            </p:extLst>
          </p:nvPr>
        </p:nvGraphicFramePr>
        <p:xfrm>
          <a:off x="19076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04602" y="1395856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8595" y="1612669"/>
            <a:ext cx="2897051" cy="3575010"/>
            <a:chOff x="1322149" y="1069942"/>
            <a:chExt cx="2897051" cy="268125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322149" y="1069942"/>
              <a:ext cx="1629295" cy="662681"/>
            </a:xfrm>
            <a:prstGeom prst="wedgeRoundRectCallout">
              <a:avLst>
                <a:gd name="adj1" fmla="val 105091"/>
                <a:gd name="adj2" fmla="val 133073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by 300% over the range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185760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41467" y="737086"/>
            <a:ext cx="2440084" cy="5124389"/>
            <a:chOff x="6325021" y="413255"/>
            <a:chExt cx="2440084" cy="384329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8134432" y="1332702"/>
              <a:ext cx="432000" cy="63939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25021" y="413255"/>
              <a:ext cx="2440084" cy="3843292"/>
              <a:chOff x="6325021" y="413255"/>
              <a:chExt cx="2440084" cy="384329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325021" y="413255"/>
                <a:ext cx="2440084" cy="3501994"/>
                <a:chOff x="6325021" y="413255"/>
                <a:chExt cx="2440084" cy="3501994"/>
              </a:xfrm>
            </p:grpSpPr>
            <p:sp>
              <p:nvSpPr>
                <p:cNvPr id="19" name="Right Bracket 18"/>
                <p:cNvSpPr/>
                <p:nvPr/>
              </p:nvSpPr>
              <p:spPr bwMode="auto">
                <a:xfrm>
                  <a:off x="8557976" y="1606515"/>
                  <a:ext cx="207129" cy="2308734"/>
                </a:xfrm>
                <a:prstGeom prst="rightBracket">
                  <a:avLst>
                    <a:gd name="adj" fmla="val 19857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0" name="Rounded Rectangular Callout 19"/>
                <p:cNvSpPr/>
                <p:nvPr/>
              </p:nvSpPr>
              <p:spPr bwMode="auto">
                <a:xfrm>
                  <a:off x="6325021" y="413255"/>
                  <a:ext cx="1981199" cy="850741"/>
                </a:xfrm>
                <a:prstGeom prst="wedgeRoundRectCallout">
                  <a:avLst>
                    <a:gd name="adj1" fmla="val 40507"/>
                    <a:gd name="adj2" fmla="val 90386"/>
                    <a:gd name="adj3" fmla="val 16667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ACKs are for NDPs.</a:t>
                  </a:r>
                  <a:r>
                    <a:rPr lang="en-US" sz="1400" dirty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Combined total grows from 6.4K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  <a:sym typeface="Wingdings" panose="05000000000000000000" pitchFamily="2" charset="2"/>
                    </a:rPr>
                    <a:t> 34.2K</a:t>
                  </a:r>
                  <a:endParaRPr lang="en-US" sz="1400" dirty="0" smtClean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8131016" y="3617151"/>
                <a:ext cx="432000" cy="639396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190814" y="552952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NDP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04065" y="480564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RTS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0814" y="401935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CTS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4065" y="2932673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4065" y="207903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Ack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77562" y="1963016"/>
            <a:ext cx="2054504" cy="2592823"/>
            <a:chOff x="5261116" y="1332702"/>
            <a:chExt cx="2054504" cy="1944617"/>
          </a:xfrm>
        </p:grpSpPr>
        <p:sp>
          <p:nvSpPr>
            <p:cNvPr id="27" name="Rounded Rectangular Callout 26"/>
            <p:cNvSpPr/>
            <p:nvPr/>
          </p:nvSpPr>
          <p:spPr bwMode="auto">
            <a:xfrm>
              <a:off x="5813508" y="1542829"/>
              <a:ext cx="1502112" cy="609075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SIFS (16usec)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261116" y="1332702"/>
              <a:ext cx="432000" cy="194461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77563" y="3664598"/>
            <a:ext cx="2436999" cy="2156800"/>
            <a:chOff x="5261116" y="2608889"/>
            <a:chExt cx="2436999" cy="1617600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5261116" y="3273286"/>
              <a:ext cx="432000" cy="95320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1" name="Rounded Rectangular Callout 30"/>
            <p:cNvSpPr/>
            <p:nvPr/>
          </p:nvSpPr>
          <p:spPr bwMode="auto">
            <a:xfrm>
              <a:off x="5912900" y="2608889"/>
              <a:ext cx="1785215" cy="778350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full arbitration (43usec AIFS + EDCA CW)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015145"/>
              </p:ext>
            </p:extLst>
          </p:nvPr>
        </p:nvGraphicFramePr>
        <p:xfrm>
          <a:off x="458114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862654"/>
              </p:ext>
            </p:extLst>
          </p:nvPr>
        </p:nvGraphicFramePr>
        <p:xfrm>
          <a:off x="19202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Same Result Seen With HT on 11n Hardware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37148" y="1395856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2342" y="1860850"/>
            <a:ext cx="3038365" cy="3908183"/>
            <a:chOff x="1180835" y="1388411"/>
            <a:chExt cx="3038365" cy="293113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180835" y="1388411"/>
              <a:ext cx="2011680" cy="724108"/>
            </a:xfrm>
            <a:prstGeom prst="wedgeRoundRectCallout">
              <a:avLst>
                <a:gd name="adj1" fmla="val 83895"/>
                <a:gd name="adj2" fmla="val 61446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from 12.2K to 31.4K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242594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10708" y="5827218"/>
            <a:ext cx="2138154" cy="924455"/>
            <a:chOff x="10757466" y="6784210"/>
            <a:chExt cx="2104510" cy="793202"/>
          </a:xfrm>
        </p:grpSpPr>
        <p:sp>
          <p:nvSpPr>
            <p:cNvPr id="37" name="Rounded Rectangular Callout 36"/>
            <p:cNvSpPr/>
            <p:nvPr/>
          </p:nvSpPr>
          <p:spPr bwMode="auto">
            <a:xfrm>
              <a:off x="10990588" y="6994665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10757466" y="6784210"/>
              <a:ext cx="355850" cy="27103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69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Burst Size Is Decreasing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 smtClean="0"/>
              <a:t>Slide </a:t>
            </a:r>
            <a:fld id="{D09C756B-EB39-4236-ADBB-73052B179AE4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346844"/>
              </p:ext>
            </p:extLst>
          </p:nvPr>
        </p:nvGraphicFramePr>
        <p:xfrm>
          <a:off x="192023" y="1986740"/>
          <a:ext cx="4323331" cy="438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0589872"/>
              </p:ext>
            </p:extLst>
          </p:nvPr>
        </p:nvGraphicFramePr>
        <p:xfrm>
          <a:off x="4712396" y="1986740"/>
          <a:ext cx="4323331" cy="4389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169620" y="1913687"/>
            <a:ext cx="2227810" cy="2192801"/>
            <a:chOff x="5881119" y="2224025"/>
            <a:chExt cx="2192757" cy="1881469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6224759" y="2224025"/>
              <a:ext cx="1849117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noProof="0" dirty="0" smtClean="0">
                  <a:solidFill>
                    <a:srgbClr val="FF0000"/>
                  </a:solidFill>
                  <a:latin typeface="Arial"/>
                  <a:ea typeface="ＭＳ Ｐゴシック" pitchFamily="34" charset="-128"/>
                </a:rPr>
                <a:t>Drops from 45.9 to 115.12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 bwMode="auto">
            <a:xfrm flipH="1">
              <a:off x="5881119" y="2806981"/>
              <a:ext cx="1268199" cy="129851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6409115" y="1864026"/>
            <a:ext cx="1901383" cy="2242462"/>
            <a:chOff x="6091122" y="2224025"/>
            <a:chExt cx="1871465" cy="1924079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6409121" y="2224025"/>
              <a:ext cx="1553466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noProof="0" dirty="0" smtClean="0">
                  <a:solidFill>
                    <a:srgbClr val="FF0000"/>
                  </a:solidFill>
                  <a:latin typeface="Arial"/>
                  <a:ea typeface="ＭＳ Ｐゴシック" pitchFamily="34" charset="-128"/>
                </a:rPr>
                <a:t>Drops from 47.0 to 11.2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 bwMode="auto">
            <a:xfrm flipH="1">
              <a:off x="6091122" y="2806981"/>
              <a:ext cx="1094732" cy="134112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62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Contention Premium Summary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685800" y="1454727"/>
            <a:ext cx="8458200" cy="4887883"/>
          </a:xfrm>
        </p:spPr>
        <p:txBody>
          <a:bodyPr/>
          <a:lstStyle/>
          <a:p>
            <a:r>
              <a:rPr lang="en-US" dirty="0" smtClean="0"/>
              <a:t>Principal mechanism behind the contention premium is MAC layer overhead growing with STA count.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Decreased A-MPDU packing efficiency</a:t>
            </a:r>
          </a:p>
          <a:p>
            <a:pPr lvl="1"/>
            <a:r>
              <a:rPr lang="en-US" dirty="0" smtClean="0"/>
              <a:t>More TXOPs required to move a given amount of payload</a:t>
            </a:r>
          </a:p>
          <a:p>
            <a:pPr lvl="1"/>
            <a:r>
              <a:rPr lang="en-US" dirty="0" smtClean="0"/>
              <a:t>Airtime efficiency of each TXOP decreases</a:t>
            </a:r>
          </a:p>
          <a:p>
            <a:pPr lvl="1"/>
            <a:r>
              <a:rPr lang="en-US" dirty="0" smtClean="0"/>
              <a:t>Power save NDP/</a:t>
            </a:r>
            <a:r>
              <a:rPr lang="en-US" dirty="0" err="1" smtClean="0"/>
              <a:t>Ack</a:t>
            </a:r>
            <a:r>
              <a:rPr lang="en-US" dirty="0" smtClean="0"/>
              <a:t> growth due to elevated TXOP activity level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Amount of time channel spends in arbitration increases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Channel is working harder and harder to move less data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It is an emergent property of 802.11 system implementations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We hypothesize that the combination of OS, network stack and radio driver implementations on both sides of link leads to this result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91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85800"/>
          </a:xfrm>
        </p:spPr>
        <p:txBody>
          <a:bodyPr/>
          <a:lstStyle/>
          <a:p>
            <a:r>
              <a:rPr lang="en-US" dirty="0" smtClean="0"/>
              <a:t>Practical Effects – STAs Per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47800"/>
            <a:ext cx="7770813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Contention premium penalty implies that narrower bandwidths (more collision domains) will yield more goodput than wider bandwidths.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Hypothesis was tested and found to be correct.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7" r="8589"/>
          <a:stretch/>
        </p:blipFill>
        <p:spPr bwMode="auto">
          <a:xfrm>
            <a:off x="0" y="3200400"/>
            <a:ext cx="7215447" cy="274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 bwMode="auto">
          <a:xfrm>
            <a:off x="7148599" y="2883754"/>
            <a:ext cx="1962150" cy="726797"/>
          </a:xfrm>
          <a:prstGeom prst="wedgeRoundRectCallout">
            <a:avLst>
              <a:gd name="adj1" fmla="val -98466"/>
              <a:gd name="adj2" fmla="val 41949"/>
              <a:gd name="adj3" fmla="val 16667"/>
            </a:avLst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80-MHz bandwidth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7148599" y="3844599"/>
            <a:ext cx="1962150" cy="726797"/>
          </a:xfrm>
          <a:prstGeom prst="wedgeRoundRectCallout">
            <a:avLst>
              <a:gd name="adj1" fmla="val -96418"/>
              <a:gd name="adj2" fmla="val -2153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number of STAs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83427" y="4477537"/>
            <a:ext cx="5531478" cy="983358"/>
            <a:chOff x="3497086" y="3025984"/>
            <a:chExt cx="5531478" cy="983358"/>
          </a:xfrm>
        </p:grpSpPr>
        <p:sp>
          <p:nvSpPr>
            <p:cNvPr id="21" name="Rounded Rectangular Callout 20"/>
            <p:cNvSpPr/>
            <p:nvPr/>
          </p:nvSpPr>
          <p:spPr bwMode="auto">
            <a:xfrm>
              <a:off x="7066414" y="3282545"/>
              <a:ext cx="1962150" cy="726797"/>
            </a:xfrm>
            <a:prstGeom prst="wedgeRoundRectCallout">
              <a:avLst>
                <a:gd name="adj1" fmla="val -191424"/>
                <a:gd name="adj2" fmla="val -74604"/>
                <a:gd name="adj3" fmla="val 16667"/>
              </a:avLst>
            </a:prstGeom>
            <a:gradFill rotWithShape="1">
              <a:gsLst>
                <a:gs pos="0">
                  <a:srgbClr val="F8981E">
                    <a:shade val="51000"/>
                    <a:satMod val="130000"/>
                  </a:srgbClr>
                </a:gs>
                <a:gs pos="80000">
                  <a:srgbClr val="F8981E">
                    <a:shade val="93000"/>
                    <a:satMod val="130000"/>
                  </a:srgbClr>
                </a:gs>
                <a:gs pos="100000">
                  <a:srgbClr val="F8981E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Both VHT40 BSS will victimize each other with ACI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497086" y="3025984"/>
              <a:ext cx="1443392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2462048" y="5404831"/>
            <a:ext cx="6648701" cy="961547"/>
            <a:chOff x="2503338" y="3953278"/>
            <a:chExt cx="6648701" cy="961547"/>
          </a:xfrm>
        </p:grpSpPr>
        <p:sp>
          <p:nvSpPr>
            <p:cNvPr id="24" name="Rounded Rectangular Callout 23"/>
            <p:cNvSpPr/>
            <p:nvPr/>
          </p:nvSpPr>
          <p:spPr bwMode="auto">
            <a:xfrm>
              <a:off x="7189889" y="4188028"/>
              <a:ext cx="1962150" cy="726797"/>
            </a:xfrm>
            <a:prstGeom prst="wedgeRoundRectCallout">
              <a:avLst>
                <a:gd name="adj1" fmla="val -119357"/>
                <a:gd name="adj2" fmla="val -70703"/>
                <a:gd name="adj3" fmla="val 16667"/>
              </a:avLst>
            </a:prstGeom>
            <a:gradFill rotWithShape="1">
              <a:gsLst>
                <a:gs pos="0">
                  <a:srgbClr val="B6AF12">
                    <a:shade val="51000"/>
                    <a:satMod val="130000"/>
                  </a:srgbClr>
                </a:gs>
                <a:gs pos="80000">
                  <a:srgbClr val="B6AF12">
                    <a:shade val="93000"/>
                    <a:satMod val="130000"/>
                  </a:srgbClr>
                </a:gs>
                <a:gs pos="100000">
                  <a:srgbClr val="B6AF1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All four  VHT20 BSS will victimize each other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2503338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942877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5368710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087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3999" cy="609600"/>
          </a:xfrm>
        </p:spPr>
        <p:txBody>
          <a:bodyPr/>
          <a:lstStyle/>
          <a:p>
            <a:r>
              <a:rPr lang="en-US" dirty="0" smtClean="0"/>
              <a:t>80 vs. 40 vs 20 Result (1SS STAs)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92603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ular Callout 11"/>
          <p:cNvSpPr/>
          <p:nvPr/>
        </p:nvSpPr>
        <p:spPr bwMode="auto">
          <a:xfrm>
            <a:off x="2036997" y="4171826"/>
            <a:ext cx="1961424" cy="1206509"/>
          </a:xfrm>
          <a:prstGeom prst="wedgeRoundRectCallout">
            <a:avLst>
              <a:gd name="adj1" fmla="val 65879"/>
              <a:gd name="adj2" fmla="val -91579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Contention premium for 100 STAs/channel is 50-60%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7024255" y="4775080"/>
            <a:ext cx="1965960" cy="889709"/>
          </a:xfrm>
          <a:prstGeom prst="wedgeRoundRectCallout">
            <a:avLst>
              <a:gd name="adj1" fmla="val -91543"/>
              <a:gd name="adj2" fmla="val -18229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50 STAs per channel is    10-30%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7024255" y="1565738"/>
            <a:ext cx="1965960" cy="977958"/>
          </a:xfrm>
          <a:prstGeom prst="wedgeRoundRectCallout">
            <a:avLst>
              <a:gd name="adj1" fmla="val -96611"/>
              <a:gd name="adj2" fmla="val 82404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25 STAs per channel is just 5-10%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0096" y="1411848"/>
            <a:ext cx="377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</a:t>
            </a:r>
            <a:r>
              <a:rPr lang="en-US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VHT,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Radio Vendor A</a:t>
            </a:r>
          </a:p>
        </p:txBody>
      </p:sp>
    </p:spTree>
    <p:extLst>
      <p:ext uri="{BB962C8B-B14F-4D97-AF65-F5344CB8AC3E}">
        <p14:creationId xmlns:p14="http://schemas.microsoft.com/office/powerpoint/2010/main" val="23566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761999"/>
          </a:xfrm>
        </p:spPr>
        <p:txBody>
          <a:bodyPr/>
          <a:lstStyle/>
          <a:p>
            <a:r>
              <a:rPr lang="en-US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399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previously reported open air multi-client throughput data for 50x1SS, 50x2SS and 50x3SS STAs (14/1513r0)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This contribution presents results for 100x1SS, 100x2SS and 100x3SS STAs in VHT20 and HT40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We are reporting significant throughput degradation beyond 25 simultaneously contending 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idea of “contention premium” is introduced and defined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underlying mechanism is analyzed via </a:t>
            </a:r>
            <a:r>
              <a:rPr lang="en-US" sz="2000" dirty="0" err="1" smtClean="0">
                <a:solidFill>
                  <a:schemeClr val="tx1"/>
                </a:solidFill>
              </a:rPr>
              <a:t>pcaps</a:t>
            </a:r>
            <a:r>
              <a:rPr lang="en-US" sz="2000" dirty="0" smtClean="0"/>
              <a:t>.  It affects both HT and VHT from different radio and client OS vendors.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conclude that with current MAC, spectral efficiency is inversely proportional to active STAs in BSS.  Simulators need to be updated.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MAC efficiency improvements may yield another path to achieving PAR requirement of 4X throughput increase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There are important implications for LAA fairness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13164"/>
            <a:ext cx="8153399" cy="4681250"/>
          </a:xfrm>
        </p:spPr>
        <p:txBody>
          <a:bodyPr/>
          <a:lstStyle/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11ac MAC spectral efficiency is inversely proportional to the number of STAs contending for the medium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Wide channels are inherently less efficient for a given number of STAs, even with full buffer traffic. It is better to spread over more collision domains.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significantly dilutes a key supposed benefit of 802.11ac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expected benefits of A-MPDU are greatly diminished in high density, high duty-cycle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Full buffer traffic likely overstates channel efficiency as it is not principal traffic type [2] [3] [4]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Our results are </a:t>
            </a:r>
            <a:r>
              <a:rPr lang="en-US" u="sng" dirty="0" smtClean="0">
                <a:solidFill>
                  <a:schemeClr val="tx1"/>
                </a:solidFill>
              </a:rPr>
              <a:t>best case</a:t>
            </a:r>
            <a:r>
              <a:rPr lang="en-US" dirty="0" smtClean="0">
                <a:solidFill>
                  <a:schemeClr val="tx1"/>
                </a:solidFill>
              </a:rPr>
              <a:t> because some level of aggregation is still occurring. This may not be true of routine end user traffic types.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8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 smtClean="0"/>
              <a:t>Recovering capacity lost due to the contention premium effect is another route to 4X area throughput increase!</a:t>
            </a:r>
          </a:p>
          <a:p>
            <a:r>
              <a:rPr lang="en-US" dirty="0" smtClean="0"/>
              <a:t>Existing </a:t>
            </a:r>
            <a:r>
              <a:rPr lang="en-US" dirty="0" err="1"/>
              <a:t>TGax</a:t>
            </a:r>
            <a:r>
              <a:rPr lang="en-US" dirty="0"/>
              <a:t> Box3 simulators pushing full buffer traffic are incomplete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Small STA counts are less impaired than large STA counts</a:t>
            </a:r>
          </a:p>
          <a:p>
            <a:pPr lvl="1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/>
              <a:t>PS transition rate is important to channel availability and should be modeled as proportional to offered load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Current 802.11 MAC makes vital assumptions about STA &amp; AP operation and scalability that may not be true (9.13)</a:t>
            </a:r>
          </a:p>
          <a:p>
            <a:pPr>
              <a:spcAft>
                <a:spcPts val="1500"/>
              </a:spcAft>
            </a:pPr>
            <a:r>
              <a:rPr lang="en-US" dirty="0" smtClean="0">
                <a:solidFill>
                  <a:schemeClr val="tx1"/>
                </a:solidFill>
              </a:rPr>
              <a:t>LAA </a:t>
            </a:r>
            <a:r>
              <a:rPr lang="en-US" dirty="0">
                <a:solidFill>
                  <a:schemeClr val="tx1"/>
                </a:solidFill>
              </a:rPr>
              <a:t>fairness mechanism based on channel sensing will become less and less </a:t>
            </a:r>
            <a:r>
              <a:rPr lang="en-US" dirty="0" smtClean="0">
                <a:solidFill>
                  <a:schemeClr val="tx1"/>
                </a:solidFill>
              </a:rPr>
              <a:t>fair as STA count increases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7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an acceptable contention premium value at high STA counts in a well-ordered channel?</a:t>
            </a:r>
          </a:p>
          <a:p>
            <a:pPr lvl="1"/>
            <a:r>
              <a:rPr lang="en-US" dirty="0" smtClean="0"/>
              <a:t>20% seems like a good target @ 100 STAs versus 60%</a:t>
            </a:r>
          </a:p>
          <a:p>
            <a:endParaRPr lang="en-US" dirty="0" smtClean="0"/>
          </a:p>
          <a:p>
            <a:r>
              <a:rPr lang="en-US" dirty="0" smtClean="0"/>
              <a:t>If aggregate client stack latency is materially diluting 802.11 spectral efficiency, is it even possible to tweak the </a:t>
            </a:r>
            <a:r>
              <a:rPr lang="en-US" dirty="0" err="1" smtClean="0"/>
              <a:t>the</a:t>
            </a:r>
            <a:r>
              <a:rPr lang="en-US" dirty="0" smtClean="0"/>
              <a:t> existing MAC to mitigate?</a:t>
            </a:r>
          </a:p>
          <a:p>
            <a:endParaRPr lang="en-US" dirty="0"/>
          </a:p>
          <a:p>
            <a:r>
              <a:rPr lang="en-US" dirty="0" smtClean="0"/>
              <a:t>If large bursts of larger frames are not significant in many deployed networks due to structural issues, should a new HE-MAC be optimized for that instead?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5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Continue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average A-MPDU packing decrease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Evaluate smaller frame sizes &amp; less aggressive arrival distributions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Assessing optimal resource block width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Methodology &amp; data for optimal channel bandwidth for typical frame size distributions.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Develop validated traffic models for SS use cases – enterprise, residential, LPV/stadia, outdoor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Must factor frame size distribution and burst size distribution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Also by network usage mode – general browsing, cloud sync, social media update, video streaming, VDI, etc.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[1]	14/1513r0 – “Empirical </a:t>
            </a:r>
            <a:r>
              <a:rPr lang="en-US" sz="2000" dirty="0">
                <a:latin typeface="Calibri" panose="020F0502020204030204" pitchFamily="34" charset="0"/>
              </a:rPr>
              <a:t>open-air VHT client scaling results for use in validating MAC </a:t>
            </a:r>
            <a:r>
              <a:rPr lang="en-US" sz="2000" dirty="0" smtClean="0">
                <a:latin typeface="Calibri" panose="020F0502020204030204" pitchFamily="34" charset="0"/>
              </a:rPr>
              <a:t>simulators”, C Lukaszewski, L Liang (Aruba Networks)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Nov, 2014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	15/0343r0 - “In Situ Frame Size Measurements”, C Lukaszewski, L Liang (Aruba Networks</a:t>
            </a:r>
            <a:r>
              <a:rPr lang="en-US" sz="2000" dirty="0" smtClean="0">
                <a:latin typeface="Calibri" panose="020F0502020204030204" pitchFamily="34" charset="0"/>
              </a:rPr>
              <a:t>) Mar, 2015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[3] </a:t>
            </a:r>
            <a:r>
              <a:rPr lang="en-US" sz="2000" dirty="0">
                <a:latin typeface="Calibri" panose="020F0502020204030204" pitchFamily="34" charset="0"/>
              </a:rPr>
              <a:t>	“Anatomy of </a:t>
            </a:r>
            <a:r>
              <a:rPr lang="en-US" sz="2000" dirty="0" err="1">
                <a:latin typeface="Calibri" panose="020F0502020204030204" pitchFamily="34" charset="0"/>
              </a:rPr>
              <a:t>WiFi</a:t>
            </a:r>
            <a:r>
              <a:rPr lang="en-US" sz="2000" dirty="0">
                <a:latin typeface="Calibri" panose="020F0502020204030204" pitchFamily="34" charset="0"/>
              </a:rPr>
              <a:t> Access Traffic of Smartphones and Implications for Energy Saving Techniques”, International Journal of Energy, Information and Communication (</a:t>
            </a:r>
            <a:r>
              <a:rPr lang="en-US" sz="2000" i="1" dirty="0">
                <a:latin typeface="Calibri" panose="020F0502020204030204" pitchFamily="34" charset="0"/>
              </a:rPr>
              <a:t>IJEIC</a:t>
            </a:r>
            <a:r>
              <a:rPr lang="en-US" sz="2000" dirty="0">
                <a:latin typeface="Calibri" panose="020F0502020204030204" pitchFamily="34" charset="0"/>
              </a:rPr>
              <a:t>), 3(1):1-16. February, 2012.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[4] </a:t>
            </a:r>
            <a:r>
              <a:rPr lang="en-US" sz="2000" dirty="0">
                <a:latin typeface="Calibri" panose="020F0502020204030204" pitchFamily="34" charset="0"/>
              </a:rPr>
              <a:t>	14/1144r1, “Simplified Traffic Model Based On Aggregated Network Statistics”, W Carney, K Agardh et al (Sony, Ericsson), Sep 2013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idx="1"/>
          </p:nvPr>
        </p:nvSpPr>
        <p:spPr>
          <a:xfrm>
            <a:off x="685800" y="1676400"/>
            <a:ext cx="8153400" cy="441801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Clients: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Smartphone, 11ac, 1SS, 100 stations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2SS, 100 stations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3SS, 100 stations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Controller &amp; AP: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7220-US controller running 6.4.2.3-HDMS public code.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Aruba AP225 (11ac 3SS)</a:t>
            </a:r>
          </a:p>
          <a:p>
            <a:r>
              <a:rPr lang="en-US" sz="1800" dirty="0" smtClean="0"/>
              <a:t>LAN: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Jumbo frames enabled.  [BE] queue.  </a:t>
            </a:r>
            <a:r>
              <a:rPr lang="en-US" sz="1800" dirty="0">
                <a:solidFill>
                  <a:schemeClr val="tx1"/>
                </a:solidFill>
              </a:rPr>
              <a:t>F</a:t>
            </a:r>
            <a:r>
              <a:rPr lang="en-US" sz="1800" dirty="0" smtClean="0">
                <a:solidFill>
                  <a:schemeClr val="tx1"/>
                </a:solidFill>
              </a:rPr>
              <a:t>ull buffer traffic.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Test Automation: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IxChariot</a:t>
            </a:r>
            <a:r>
              <a:rPr lang="en-US" sz="1800" dirty="0" smtClean="0">
                <a:solidFill>
                  <a:schemeClr val="tx1"/>
                </a:solidFill>
              </a:rPr>
              <a:t> 8.1EA.  Separate, dedicated machines for console and wired endpoint.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RF configuration: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Channels - 100E (VHT80), 100+ (VHT40), 100 (VHT20).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Exclusive use of 5490 - 5570MHz / swept daily.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5638800" y="1828800"/>
            <a:ext cx="3276600" cy="1295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kern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pPr marL="115888" algn="l">
              <a:spcBef>
                <a:spcPts val="0"/>
              </a:spcBef>
            </a:pP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essid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"HDTest-5"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a-basic-rates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a-tx-rates 18 24 36 48 54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a-beacon-rate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max-tx-a-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msdu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-count-be 3</a:t>
            </a:r>
          </a:p>
          <a:p>
            <a:pPr marL="115888" algn="l">
              <a:spcBef>
                <a:spcPts val="0"/>
              </a:spcBef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(Aggregate 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256529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572000" y="1633920"/>
            <a:ext cx="3886200" cy="3014280"/>
            <a:chOff x="4572000" y="1633920"/>
            <a:chExt cx="3886200" cy="301428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6477000" y="1633920"/>
              <a:ext cx="1981200" cy="880679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Significant drop &gt;25 STAs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 bwMode="auto">
            <a:xfrm flipH="1">
              <a:off x="4724400" y="2074260"/>
              <a:ext cx="1752600" cy="8975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4572000" y="2065829"/>
              <a:ext cx="1905000" cy="174417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4876800" y="2074260"/>
              <a:ext cx="1600200" cy="25739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9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20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1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3145"/>
              </p:ext>
            </p:extLst>
          </p:nvPr>
        </p:nvGraphicFramePr>
        <p:xfrm>
          <a:off x="91440" y="155956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</a:t>
            </a:r>
            <a:r>
              <a:rPr lang="en-US" dirty="0" smtClean="0"/>
              <a:t>(Per STA </a:t>
            </a:r>
            <a:r>
              <a:rPr lang="en-US" dirty="0"/>
              <a:t>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31" y="1679173"/>
            <a:ext cx="922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Mbps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655129" y="1633920"/>
            <a:ext cx="3803071" cy="1674545"/>
            <a:chOff x="4655129" y="1633920"/>
            <a:chExt cx="3803071" cy="1674545"/>
          </a:xfrm>
        </p:grpSpPr>
        <p:sp>
          <p:nvSpPr>
            <p:cNvPr id="31" name="Rounded Rectangular Callout 30"/>
            <p:cNvSpPr/>
            <p:nvPr/>
          </p:nvSpPr>
          <p:spPr bwMode="auto">
            <a:xfrm>
              <a:off x="6317673" y="1633920"/>
              <a:ext cx="2140527" cy="1057442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Per-STA drop steady across STA range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 bwMode="auto">
            <a:xfrm flipH="1">
              <a:off x="4655129" y="2162641"/>
              <a:ext cx="1662544" cy="114582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053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37301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sz="2800" dirty="0" smtClean="0"/>
              <a:t>MIMO Works!  (Aggregate, normalized to %3SS STA)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268245" y="1269450"/>
            <a:ext cx="1352550" cy="753533"/>
          </a:xfrm>
          <a:prstGeom prst="wedgeRoundRectCallout">
            <a:avLst>
              <a:gd name="adj1" fmla="val -116745"/>
              <a:gd name="adj2" fmla="val 100121"/>
              <a:gd name="adj3" fmla="val 16667"/>
            </a:avLst>
          </a:prstGeom>
          <a:gradFill rotWithShape="1">
            <a:gsLst>
              <a:gs pos="0">
                <a:srgbClr val="B9971A">
                  <a:shade val="51000"/>
                  <a:satMod val="130000"/>
                </a:srgbClr>
              </a:gs>
              <a:gs pos="80000">
                <a:srgbClr val="B9971A">
                  <a:shade val="93000"/>
                  <a:satMod val="130000"/>
                </a:srgbClr>
              </a:gs>
              <a:gs pos="100000">
                <a:srgbClr val="B9971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Normalized 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3SS = 1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292975" y="2170008"/>
            <a:ext cx="1676400" cy="736600"/>
          </a:xfrm>
          <a:prstGeom prst="wedgeRoundRectCallout">
            <a:avLst>
              <a:gd name="adj1" fmla="val -106210"/>
              <a:gd name="adj2" fmla="val 95417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2SS is about 66% across the range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893595" y="4775201"/>
            <a:ext cx="1727200" cy="745067"/>
          </a:xfrm>
          <a:prstGeom prst="wedgeRoundRectCallout">
            <a:avLst>
              <a:gd name="adj1" fmla="val -83417"/>
              <a:gd name="adj2" fmla="val -79327"/>
              <a:gd name="adj3" fmla="val 16667"/>
            </a:avLst>
          </a:prstGeom>
          <a:gradFill rotWithShape="1">
            <a:gsLst>
              <a:gs pos="0">
                <a:srgbClr val="8E988D">
                  <a:shade val="51000"/>
                  <a:satMod val="130000"/>
                </a:srgbClr>
              </a:gs>
              <a:gs pos="80000">
                <a:srgbClr val="8E988D">
                  <a:shade val="93000"/>
                  <a:satMod val="130000"/>
                </a:srgbClr>
              </a:gs>
              <a:gs pos="100000">
                <a:srgbClr val="8E988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1SS is about 33% across the range</a:t>
            </a:r>
          </a:p>
        </p:txBody>
      </p:sp>
      <p:pic>
        <p:nvPicPr>
          <p:cNvPr id="16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Contention Premium (Normalized to %1 STA)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25480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6" name="Straight Arrow Connector 35"/>
          <p:cNvCxnSpPr/>
          <p:nvPr/>
        </p:nvCxnSpPr>
        <p:spPr bwMode="auto">
          <a:xfrm>
            <a:off x="5065627" y="2402378"/>
            <a:ext cx="0" cy="85400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872426" y="2402378"/>
            <a:ext cx="0" cy="137148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711716" y="2402378"/>
            <a:ext cx="0" cy="1830299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39" name="Line Callout 2 38"/>
          <p:cNvSpPr/>
          <p:nvPr/>
        </p:nvSpPr>
        <p:spPr bwMode="auto">
          <a:xfrm flipH="1">
            <a:off x="2909455" y="3133271"/>
            <a:ext cx="1047100" cy="720687"/>
          </a:xfrm>
          <a:prstGeom prst="borderCallout2">
            <a:avLst>
              <a:gd name="adj1" fmla="val -1830"/>
              <a:gd name="adj2" fmla="val 13603"/>
              <a:gd name="adj3" fmla="val -86156"/>
              <a:gd name="adj4" fmla="val -4721"/>
              <a:gd name="adj5" fmla="val -88034"/>
              <a:gd name="adj6" fmla="val -2577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5% - 10% contention premium</a:t>
            </a:r>
          </a:p>
        </p:txBody>
      </p:sp>
      <p:sp>
        <p:nvSpPr>
          <p:cNvPr id="40" name="Line Callout 2 39"/>
          <p:cNvSpPr/>
          <p:nvPr/>
        </p:nvSpPr>
        <p:spPr bwMode="auto">
          <a:xfrm flipH="1">
            <a:off x="4686681" y="4506411"/>
            <a:ext cx="757892" cy="489196"/>
          </a:xfrm>
          <a:prstGeom prst="borderCallout2">
            <a:avLst>
              <a:gd name="adj1" fmla="val -1830"/>
              <a:gd name="adj2" fmla="val 13603"/>
              <a:gd name="adj3" fmla="val -356131"/>
              <a:gd name="adj4" fmla="val -16699"/>
              <a:gd name="adj5" fmla="val -369896"/>
              <a:gd name="adj6" fmla="val -5640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- 50%</a:t>
            </a:r>
          </a:p>
        </p:txBody>
      </p:sp>
      <p:sp>
        <p:nvSpPr>
          <p:cNvPr id="41" name="Line Callout 2 40"/>
          <p:cNvSpPr/>
          <p:nvPr/>
        </p:nvSpPr>
        <p:spPr bwMode="auto">
          <a:xfrm flipH="1">
            <a:off x="5688728" y="4926230"/>
            <a:ext cx="725977" cy="496771"/>
          </a:xfrm>
          <a:prstGeom prst="borderCallout2">
            <a:avLst>
              <a:gd name="adj1" fmla="val -1830"/>
              <a:gd name="adj2" fmla="val 13603"/>
              <a:gd name="adj3" fmla="val -371624"/>
              <a:gd name="adj4" fmla="val -4707"/>
              <a:gd name="adj5" fmla="val -389589"/>
              <a:gd name="adj6" fmla="val -39525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50% -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60%</a:t>
            </a:r>
          </a:p>
        </p:txBody>
      </p:sp>
      <p:sp>
        <p:nvSpPr>
          <p:cNvPr id="42" name="Line Callout 2 41"/>
          <p:cNvSpPr/>
          <p:nvPr/>
        </p:nvSpPr>
        <p:spPr bwMode="auto">
          <a:xfrm flipH="1">
            <a:off x="3885987" y="3964265"/>
            <a:ext cx="666916" cy="521797"/>
          </a:xfrm>
          <a:prstGeom prst="borderCallout2">
            <a:avLst>
              <a:gd name="adj1" fmla="val -1830"/>
              <a:gd name="adj2" fmla="val 13603"/>
              <a:gd name="adj3" fmla="val -260733"/>
              <a:gd name="adj4" fmla="val -26138"/>
              <a:gd name="adj5" fmla="val -271199"/>
              <a:gd name="adj6" fmla="val -7199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 - 30%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219445" y="2402378"/>
            <a:ext cx="0" cy="209563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788706" y="5840463"/>
            <a:ext cx="7566587" cy="755650"/>
          </a:xfrm>
          <a:prstGeom prst="roundRect">
            <a:avLst/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“Contention premium” is the delta between aggregate goodput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1 STA as compared with a larger number of STAs.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18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Effect Continues Past 100 STAs &amp; Affects UDP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8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136547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232456" y="1276885"/>
            <a:ext cx="444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UDP &amp; TCP, VHT80,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64184" y="1866676"/>
            <a:ext cx="4230733" cy="1951637"/>
            <a:chOff x="4654686" y="1866676"/>
            <a:chExt cx="3940230" cy="1674545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6505007" y="1866676"/>
              <a:ext cx="2089909" cy="951785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1SS Phone 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2SS Laptop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 bwMode="auto">
            <a:xfrm flipH="1">
              <a:off x="4654686" y="2342569"/>
              <a:ext cx="1850321" cy="119865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910045" y="1571104"/>
            <a:ext cx="1274175" cy="1166347"/>
            <a:chOff x="6814957" y="1783815"/>
            <a:chExt cx="1186684" cy="100075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6814957" y="2242062"/>
              <a:ext cx="1186684" cy="542503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VHT80!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stCxn id="17" idx="0"/>
            </p:cNvCxnSpPr>
            <p:nvPr/>
          </p:nvCxnSpPr>
          <p:spPr bwMode="auto">
            <a:xfrm flipH="1" flipV="1">
              <a:off x="6964530" y="1783815"/>
              <a:ext cx="443769" cy="45824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1"/>
          <p:cNvSpPr txBox="1"/>
          <p:nvPr/>
        </p:nvSpPr>
        <p:spPr>
          <a:xfrm>
            <a:off x="8046280" y="3157452"/>
            <a:ext cx="1014594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Down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Down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Up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Up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78" y="3128794"/>
            <a:ext cx="470639" cy="9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4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Retries Are Normal (&lt;10%) and Steady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9</a:t>
            </a:fld>
            <a:endParaRPr lang="en-GB"/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054814"/>
              </p:ext>
            </p:extLst>
          </p:nvPr>
        </p:nvGraphicFramePr>
        <p:xfrm>
          <a:off x="29796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910165"/>
              </p:ext>
            </p:extLst>
          </p:nvPr>
        </p:nvGraphicFramePr>
        <p:xfrm>
          <a:off x="468708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tangle 30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2" name="Rounded Rectangular Callout 31"/>
          <p:cNvSpPr/>
          <p:nvPr/>
        </p:nvSpPr>
        <p:spPr bwMode="auto">
          <a:xfrm>
            <a:off x="1315704" y="2665104"/>
            <a:ext cx="1760005" cy="1034384"/>
          </a:xfrm>
          <a:prstGeom prst="wedgeRoundRectCallout">
            <a:avLst>
              <a:gd name="adj1" fmla="val -57452"/>
              <a:gd name="adj2" fmla="val 19497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Retries are well under 10% of frames</a:t>
            </a:r>
          </a:p>
        </p:txBody>
      </p:sp>
      <p:sp>
        <p:nvSpPr>
          <p:cNvPr id="33" name="Rounded Rectangular Callout 32"/>
          <p:cNvSpPr/>
          <p:nvPr/>
        </p:nvSpPr>
        <p:spPr bwMode="auto">
          <a:xfrm>
            <a:off x="3236667" y="3868947"/>
            <a:ext cx="1475730" cy="789224"/>
          </a:xfrm>
          <a:prstGeom prst="wedgeRoundRectCallout">
            <a:avLst>
              <a:gd name="adj1" fmla="val -45644"/>
              <a:gd name="adj2" fmla="val 13678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They do not grow</a:t>
            </a: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6552465" y="2161956"/>
            <a:ext cx="2500095" cy="1445768"/>
          </a:xfrm>
          <a:prstGeom prst="wedgeRoundRectCallout">
            <a:avLst>
              <a:gd name="adj1" fmla="val -38767"/>
              <a:gd name="adj2" fmla="val -82779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Same behavior with 802.11n AP, different channel width, different direction, different radio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manufacturer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5166</TotalTime>
  <Words>1741</Words>
  <Application>Microsoft Office PowerPoint</Application>
  <PresentationFormat>On-screen Show (4:3)</PresentationFormat>
  <Paragraphs>284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802-11-Submission</vt:lpstr>
      <vt:lpstr>Aruba Light Version</vt:lpstr>
      <vt:lpstr>1_Aruba Light Version</vt:lpstr>
      <vt:lpstr>Aruba Powerpoint Template_16x9</vt:lpstr>
      <vt:lpstr>1_Aruba Powerpoint Template_16x9</vt:lpstr>
      <vt:lpstr>Document</vt:lpstr>
      <vt:lpstr>Empirical Measurements of Channel Degradation Under Load</vt:lpstr>
      <vt:lpstr>Abstract</vt:lpstr>
      <vt:lpstr>Testbed Configuration</vt:lpstr>
      <vt:lpstr>VHT20 - 1SS, 2SS &amp; 3SS (Aggregate - Mbps)</vt:lpstr>
      <vt:lpstr>VHT20 - 1SS, 2SS &amp; 3SS (Per STA - Mbps)</vt:lpstr>
      <vt:lpstr>MIMO Works!  (Aggregate, normalized to %3SS STA)</vt:lpstr>
      <vt:lpstr>Contention Premium (Normalized to %1 STA)</vt:lpstr>
      <vt:lpstr>Effect Continues Past 100 STAs &amp; Affects UDP</vt:lpstr>
      <vt:lpstr>Retries Are Normal (&lt;10%) and Steady</vt:lpstr>
      <vt:lpstr>Rate Adaptation Is Normal</vt:lpstr>
      <vt:lpstr>Control Frame Growth Is Key Factor</vt:lpstr>
      <vt:lpstr>Elevated Power Save Activity (3ms, 16 PS events)</vt:lpstr>
      <vt:lpstr>Average Frame Size Decreases With Load</vt:lpstr>
      <vt:lpstr>Control Frame Growth Explained</vt:lpstr>
      <vt:lpstr>Same Result Seen With HT on 11n Hardware</vt:lpstr>
      <vt:lpstr>Average Burst Size Is Decreasing</vt:lpstr>
      <vt:lpstr>Contention Premium Summary</vt:lpstr>
      <vt:lpstr>Practical Effects – STAs Per Channel</vt:lpstr>
      <vt:lpstr>80 vs. 40 vs 20 Result (1SS STAs)</vt:lpstr>
      <vt:lpstr>Analysis</vt:lpstr>
      <vt:lpstr>Implications</vt:lpstr>
      <vt:lpstr>Questions</vt:lpstr>
      <vt:lpstr>Next Steps</vt:lpstr>
      <vt:lpstr>References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clukaszewski</dc:creator>
  <cp:lastModifiedBy>clukaszewski</cp:lastModifiedBy>
  <cp:revision>74</cp:revision>
  <cp:lastPrinted>2015-03-09T02:49:17Z</cp:lastPrinted>
  <dcterms:created xsi:type="dcterms:W3CDTF">2014-05-13T18:39:25Z</dcterms:created>
  <dcterms:modified xsi:type="dcterms:W3CDTF">2015-03-09T07:57:53Z</dcterms:modified>
</cp:coreProperties>
</file>