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  <p:sldMasterId id="2147483689" r:id="rId3"/>
    <p:sldMasterId id="2147483716" r:id="rId4"/>
    <p:sldMasterId id="2147483749" r:id="rId5"/>
  </p:sldMasterIdLst>
  <p:notesMasterIdLst>
    <p:notesMasterId r:id="rId29"/>
  </p:notesMasterIdLst>
  <p:handoutMasterIdLst>
    <p:handoutMasterId r:id="rId30"/>
  </p:handoutMasterIdLst>
  <p:sldIdLst>
    <p:sldId id="269" r:id="rId6"/>
    <p:sldId id="267" r:id="rId7"/>
    <p:sldId id="298" r:id="rId8"/>
    <p:sldId id="299" r:id="rId9"/>
    <p:sldId id="300" r:id="rId10"/>
    <p:sldId id="301" r:id="rId11"/>
    <p:sldId id="302" r:id="rId12"/>
    <p:sldId id="318" r:id="rId13"/>
    <p:sldId id="303" r:id="rId14"/>
    <p:sldId id="304" r:id="rId15"/>
    <p:sldId id="305" r:id="rId16"/>
    <p:sldId id="306" r:id="rId17"/>
    <p:sldId id="307" r:id="rId18"/>
    <p:sldId id="308" r:id="rId19"/>
    <p:sldId id="319" r:id="rId20"/>
    <p:sldId id="291" r:id="rId21"/>
    <p:sldId id="313" r:id="rId22"/>
    <p:sldId id="314" r:id="rId23"/>
    <p:sldId id="311" r:id="rId24"/>
    <p:sldId id="320" r:id="rId25"/>
    <p:sldId id="321" r:id="rId26"/>
    <p:sldId id="277" r:id="rId27"/>
    <p:sldId id="268" r:id="rId28"/>
  </p:sldIdLst>
  <p:sldSz cx="9144000" cy="6858000" type="screen4x3"/>
  <p:notesSz cx="6934200" cy="92805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MS Gothic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1440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ukaszewski\Documents\Testing\2014.02.04%2011ac%20HD%20VRD%20Testing\Charts%20for%20WLPC%20Talk.xlsx" TargetMode="External"/><Relationship Id="rId1" Type="http://schemas.openxmlformats.org/officeDocument/2006/relationships/themeOverride" Target="../theme/themeOverride17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ukaszewski\AppData\Local\Microsoft\Windows\Temporary%20Internet%20Files\Content.Outlook\A8NPU97V\VHD_Datasheet_0115%20(5)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ukaszewski\Documents\VRDs%20-%20Me\Cookbook%2014%20-%2011ac%20High%20Density\Stuff%20for%20VHD%20Prezo\Copy%20of%20HT20_MBA_Upstream_Analytics_6%204%200%203_hdms%20-%20Charts%20for%20PPT%20v1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lukaszewski\Documents\VRDs%20-%20Me\Cookbook%2014%20-%2011ac%20High%20Density\Stuff%20for%20VHD%20Prezo\Aggregated%20Data%20Sheets%20V3\Aggregated%20sheet%20by%20analytics%20category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6.2468285214348204E-2"/>
          <c:w val="0.64912134247108"/>
          <c:h val="0.79443460192475945"/>
        </c:manualLayout>
      </c:layout>
      <c:lineChart>
        <c:grouping val="standard"/>
        <c:varyColors val="0"/>
        <c:ser>
          <c:idx val="5"/>
          <c:order val="0"/>
          <c:tx>
            <c:v>GS4 TCP Up</c:v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('Chart-Template-Aggregate-VHT20'!$C$3,'Chart-Template-Aggregate-VHT20'!$F$3,'Chart-Template-Aggregate-VHT20'!$I$3,'Chart-Template-Aggregate-VHT20'!$L$3,'Chart-Template-Aggregate-VHT20'!$O$3,'Chart-Template-Aggregate-VHT20'!$R$3,'Chart-Template-Aggregate-VHT20'!$U$3)</c:f>
              <c:numCache>
                <c:formatCode>General</c:formatCode>
                <c:ptCount val="7"/>
                <c:pt idx="0">
                  <c:v>60.787744666666661</c:v>
                </c:pt>
                <c:pt idx="1">
                  <c:v>64.029471000000001</c:v>
                </c:pt>
                <c:pt idx="2">
                  <c:v>63.845458000000001</c:v>
                </c:pt>
                <c:pt idx="3">
                  <c:v>54.988004333333329</c:v>
                </c:pt>
                <c:pt idx="4">
                  <c:v>51.502135666666668</c:v>
                </c:pt>
                <c:pt idx="5">
                  <c:v>34.350053666666668</c:v>
                </c:pt>
                <c:pt idx="6">
                  <c:v>29.518554333333331</c:v>
                </c:pt>
              </c:numCache>
            </c:numRef>
          </c:val>
          <c:smooth val="0"/>
        </c:ser>
        <c:ser>
          <c:idx val="10"/>
          <c:order val="1"/>
          <c:tx>
            <c:v>GS4 TCP Bidirect</c:v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('Chart-Template-Aggregate-VHT20'!$D$3,'Chart-Template-Aggregate-VHT20'!$G$3,'Chart-Template-Aggregate-VHT20'!$J$3,'Chart-Template-Aggregate-VHT20'!$M$3,'Chart-Template-Aggregate-VHT20'!$P$3,'Chart-Template-Aggregate-VHT20'!$S$3,'Chart-Template-Aggregate-VHT20'!$V$3)</c:f>
              <c:numCache>
                <c:formatCode>General</c:formatCode>
                <c:ptCount val="7"/>
                <c:pt idx="0">
                  <c:v>51.474497666666657</c:v>
                </c:pt>
                <c:pt idx="1">
                  <c:v>59.118338333333327</c:v>
                </c:pt>
                <c:pt idx="2">
                  <c:v>61.113764333333336</c:v>
                </c:pt>
                <c:pt idx="3">
                  <c:v>55.906623000000003</c:v>
                </c:pt>
                <c:pt idx="4">
                  <c:v>49.918208666666665</c:v>
                </c:pt>
                <c:pt idx="5">
                  <c:v>37.551628999999998</c:v>
                </c:pt>
                <c:pt idx="6">
                  <c:v>34.631736666666662</c:v>
                </c:pt>
              </c:numCache>
            </c:numRef>
          </c:val>
          <c:smooth val="0"/>
        </c:ser>
        <c:ser>
          <c:idx val="9"/>
          <c:order val="2"/>
          <c:tx>
            <c:v>MBA TCP Up</c:v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('Chart-Template-Aggregate-VHT20'!$C$4,'Chart-Template-Aggregate-VHT20'!$F$4,'Chart-Template-Aggregate-VHT20'!$I$4,'Chart-Template-Aggregate-VHT20'!$L$4,'Chart-Template-Aggregate-VHT20'!$O$4,'Chart-Template-Aggregate-VHT20'!$R$4,'Chart-Template-Aggregate-VHT20'!$U$4)</c:f>
              <c:numCache>
                <c:formatCode>General</c:formatCode>
                <c:ptCount val="7"/>
                <c:pt idx="0">
                  <c:v>138.54196266666665</c:v>
                </c:pt>
                <c:pt idx="1">
                  <c:v>135.45464899999999</c:v>
                </c:pt>
                <c:pt idx="2">
                  <c:v>140.05508066666667</c:v>
                </c:pt>
                <c:pt idx="3">
                  <c:v>131.61182299999999</c:v>
                </c:pt>
                <c:pt idx="4">
                  <c:v>104.02161799999999</c:v>
                </c:pt>
                <c:pt idx="5">
                  <c:v>89.876548333333346</c:v>
                </c:pt>
                <c:pt idx="6">
                  <c:v>56.906364999999994</c:v>
                </c:pt>
              </c:numCache>
            </c:numRef>
          </c:val>
          <c:smooth val="0"/>
        </c:ser>
        <c:ser>
          <c:idx val="11"/>
          <c:order val="3"/>
          <c:tx>
            <c:v>MBA TCP Bidirect</c:v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('AP225-VHT20'!$K$27,'AP225-VHT20'!$N$27,'AP225-VHT20'!$Q$27,'AP225-VHT20'!$T$27,'AP225-VHT20'!$W$27,'AP225-VHT20'!$Z$27,'AP225-VHT20'!$AC$27)</c:f>
              <c:numCache>
                <c:formatCode>_(* #,##0.00_);_(* \(#,##0.00\);_(* "-"??_);_(@_)</c:formatCode>
                <c:ptCount val="7"/>
                <c:pt idx="0">
                  <c:v>142.82364566666669</c:v>
                </c:pt>
                <c:pt idx="1">
                  <c:v>136.41113233333331</c:v>
                </c:pt>
                <c:pt idx="2">
                  <c:v>130.49385099999998</c:v>
                </c:pt>
                <c:pt idx="3">
                  <c:v>127.49713066666668</c:v>
                </c:pt>
                <c:pt idx="4">
                  <c:v>99.306343000000012</c:v>
                </c:pt>
                <c:pt idx="5">
                  <c:v>72.153398999999993</c:v>
                </c:pt>
                <c:pt idx="6">
                  <c:v>51</c:v>
                </c:pt>
              </c:numCache>
            </c:numRef>
          </c:val>
          <c:smooth val="0"/>
        </c:ser>
        <c:ser>
          <c:idx val="13"/>
          <c:order val="4"/>
          <c:tx>
            <c:v>MBP TCP Up</c:v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('AP225-VHT20'!$J$39,'AP225-VHT20'!$M$39,'AP225-VHT20'!$P$39,'AP225-VHT20'!$S$39,'AP225-VHT20'!$V$39,'AP225-VHT20'!$Y$39,'AP225-VHT20'!$AB$39)</c:f>
              <c:numCache>
                <c:formatCode>_(* #,##0.00_);_(* \(#,##0.00\);_(* "-"??_);_(@_)</c:formatCode>
                <c:ptCount val="7"/>
                <c:pt idx="0">
                  <c:v>220</c:v>
                </c:pt>
                <c:pt idx="1">
                  <c:v>201</c:v>
                </c:pt>
                <c:pt idx="2">
                  <c:v>208.26051833333335</c:v>
                </c:pt>
                <c:pt idx="3">
                  <c:v>195.83637566666667</c:v>
                </c:pt>
                <c:pt idx="4">
                  <c:v>155.65096066666666</c:v>
                </c:pt>
                <c:pt idx="5">
                  <c:v>110</c:v>
                </c:pt>
                <c:pt idx="6">
                  <c:v>84.270400333333328</c:v>
                </c:pt>
              </c:numCache>
            </c:numRef>
          </c:val>
          <c:smooth val="0"/>
        </c:ser>
        <c:ser>
          <c:idx val="16"/>
          <c:order val="5"/>
          <c:tx>
            <c:v>MBP TCP Bidirect</c:v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('Chart-Template-Aggregate-VHT20'!$D$5,'Chart-Template-Aggregate-VHT20'!$G$5,'Chart-Template-Aggregate-VHT20'!$J$5,'Chart-Template-Aggregate-VHT20'!$M$5,'Chart-Template-Aggregate-VHT20'!$P$5,'Chart-Template-Aggregate-VHT20'!$S$5,'Chart-Template-Aggregate-VHT20'!$V$5)</c:f>
              <c:numCache>
                <c:formatCode>General</c:formatCode>
                <c:ptCount val="7"/>
                <c:pt idx="0">
                  <c:v>213.02552266666669</c:v>
                </c:pt>
                <c:pt idx="1">
                  <c:v>203.697497</c:v>
                </c:pt>
                <c:pt idx="2">
                  <c:v>199.26125166666665</c:v>
                </c:pt>
                <c:pt idx="3">
                  <c:v>188.967983</c:v>
                </c:pt>
                <c:pt idx="4">
                  <c:v>158.26893233333334</c:v>
                </c:pt>
                <c:pt idx="5">
                  <c:v>118.14440233333333</c:v>
                </c:pt>
                <c:pt idx="6">
                  <c:v>77.873852666666664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989056"/>
        <c:axId val="44995712"/>
        <c:extLst>
          <c:ext xmlns:c15="http://schemas.microsoft.com/office/drawing/2012/chart" uri="{02D57815-91ED-43cb-92C2-25804820EDAC}">
            <c15:filteredLineSeries>
              <c15:ser>
                <c:idx val="14"/>
                <c:order val="9"/>
                <c:tx>
                  <c:strRef>
                    <c:extLst>
                      <c:ext uri="{02D57815-91ED-43cb-92C2-25804820EDAC}">
                        <c15:formulaRef>
                          <c15:sqref>'Chart-Template-Aggregate-VHT20'!$W$6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('Chart-Template-Aggregate-VHT20'!$B$6,'Chart-Template-Aggregate-VHT20'!$E$6,'Chart-Template-Aggregate-VHT20'!$H$6,'Chart-Template-Aggregate-VHT20'!$K$6,'Chart-Template-Aggregate-VHT20'!$N$6,'Chart-Template-Aggregate-VHT20'!$Q$6,'Chart-Template-Aggregate-VHT20'!$T$6)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5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'Chart-Template-Aggregate-VHT20'!$X$6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('Chart-Template-Aggregate-VHT20'!$C$6,'Chart-Template-Aggregate-VHT20'!$F$6,'Chart-Template-Aggregate-VHT20'!$I$6,'Chart-Template-Aggregate-VHT20'!$L$6,'Chart-Template-Aggregate-VHT20'!$O$6,'Chart-Template-Aggregate-VHT20'!$R$6,'Chart-Template-Aggregate-VHT20'!$U$6)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'Chart-Template-Aggregate-VHT20'!$Y$6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('Chart-Template-Aggregate-VHT20'!$D$6,'Chart-Template-Aggregate-VHT20'!$G$6,'Chart-Template-Aggregate-VHT20'!$J$6,'Chart-Template-Aggregate-VHT20'!$M$6,'Chart-Template-Aggregate-VHT20'!$P$6,'Chart-Template-Aggregate-VHT20'!$S$6,'Chart-Template-Aggregate-VHT20'!$V$6)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'Chart-Template-Aggregate-VHT20'!$W$7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('Chart-Template-Aggregate-VHT20'!$B$7,'Chart-Template-Aggregate-VHT20'!$E$7,'Chart-Template-Aggregate-VHT20'!$H$7,'Chart-Template-Aggregate-VHT20'!$K$7,'Chart-Template-Aggregate-VHT20'!$N$7,'Chart-Template-Aggregate-VHT20'!$Q$7,'Chart-Template-Aggregate-VHT20'!$T$7)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'Chart-Template-Aggregate-VHT20'!$X$7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('Chart-Template-Aggregate-VHT20'!$C$7,'Chart-Template-Aggregate-VHT20'!$F$7,'Chart-Template-Aggregate-VHT20'!$I$7,'Chart-Template-Aggregate-VHT20'!$L$7,'Chart-Template-Aggregate-VHT20'!$O$7,'Chart-Template-Aggregate-VHT20'!$R$7,'Chart-Template-Aggregate-VHT20'!$U$7)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'Chart-Template-Aggregate-VHT20'!$Y$7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('Chart-Template-Aggregate-VHT20'!$D$7,'Chart-Template-Aggregate-VHT20'!$G$7,'Chart-Template-Aggregate-VHT20'!$J$7,'Chart-Template-Aggregate-VHT20'!$M$7,'Chart-Template-Aggregate-VHT20'!$P$7,'Chart-Template-Aggregate-VHT20'!$S$7,'Chart-Template-Aggregate-VHT20'!$V$7)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'Chart-Template-Aggregate-VHT20'!$W$8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('Chart-Template-Aggregate-VHT20'!$B$8,'Chart-Template-Aggregate-VHT20'!$E$8,'Chart-Template-Aggregate-VHT20'!$H$8,'Chart-Template-Aggregate-VHT20'!$K$8,'Chart-Template-Aggregate-VHT20'!$N$8,'Chart-Template-Aggregate-VHT20'!$Q$8,'Chart-Template-Aggregate-VHT20'!$T$8)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'Chart-Template-Aggregate-VHT20'!$X$8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('Chart-Template-Aggregate-VHT20'!$C$8,'Chart-Template-Aggregate-VHT20'!$F$8,'Chart-Template-Aggregate-VHT20'!$I$8,'Chart-Template-Aggregate-VHT20'!$L$8,'Chart-Template-Aggregate-VHT20'!$O$8,'Chart-Template-Aggregate-VHT20'!$R$8,'Chart-Template-Aggregate-VHT20'!$U$8)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'Chart-Template-Aggregate-VHT20'!$Y$8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('Chart-Template-Aggregate-VHT20'!$D$8,'Chart-Template-Aggregate-VHT20'!$G$8,'Chart-Template-Aggregate-VHT20'!$J$8,'Chart-Template-Aggregate-VHT20'!$M$8,'Chart-Template-Aggregate-VHT20'!$P$8,'Chart-Template-Aggregate-VHT20'!$S$8,'Chart-Template-Aggregate-VHT20'!$V$8)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('Chart-Template-Aggregate-VHT20'!$B$9,'Chart-Template-Aggregate-VHT20'!$E$9,'Chart-Template-Aggregate-VHT20'!$H$9,'Chart-Template-Aggregate-VHT20'!$K$9,'Chart-Template-Aggregate-VHT20'!$N$9,'Chart-Template-Aggregate-VHT20'!$Q$9,'Chart-Template-Aggregate-VHT20'!$T$9)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('Chart-Template-Aggregate-VHT20'!$C$9,'Chart-Template-Aggregate-VHT20'!$F$9,'Chart-Template-Aggregate-VHT20'!$I$9,'Chart-Template-Aggregate-VHT20'!$L$9,'Chart-Template-Aggregate-VHT20'!$O$9,'Chart-Template-Aggregate-VHT20'!$R$9,'Chart-Template-Aggregate-VHT20'!$U$9)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('Chart-Template-Aggregate-VHT20'!$D$9,'Chart-Template-Aggregate-VHT20'!$G$9,'Chart-Template-Aggregate-VHT20'!$J$9,'Chart-Template-Aggregate-VHT20'!$M$9,'Chart-Template-Aggregate-VHT20'!$P$9,'Chart-Template-Aggregate-VHT20'!$S$9,'Chart-Template-Aggregate-VHT20'!$V$9)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('Chart-Template-Aggregate-VHT20'!$B$10,'Chart-Template-Aggregate-VHT20'!$E$10,'Chart-Template-Aggregate-VHT20'!$H$10,'Chart-Template-Aggregate-VHT20'!$K$10,'Chart-Template-Aggregate-VHT20'!$N$10,'Chart-Template-Aggregate-VHT20'!$Q$10,'Chart-Template-Aggregate-VHT20'!$T$10)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('Chart-Template-Aggregate-VHT20'!$C$10,'Chart-Template-Aggregate-VHT20'!$F$10)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('Chart-Template-Aggregate-VHT20'!$D$10,'Chart-Template-Aggregate-VHT20'!$G$10,'Chart-Template-Aggregate-VHT20'!$J$10,'Chart-Template-Aggregate-VHT20'!$M$10,'Chart-Template-Aggregate-VHT20'!$P$10,'Chart-Template-Aggregate-VHT20'!$S$10,'Chart-Template-Aggregate-VHT20'!$V$10)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449890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4995712"/>
        <c:crosses val="autoZero"/>
        <c:auto val="1"/>
        <c:lblAlgn val="ctr"/>
        <c:lblOffset val="100"/>
        <c:noMultiLvlLbl val="0"/>
      </c:catAx>
      <c:valAx>
        <c:axId val="44995712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dirty="0" smtClean="0"/>
                  <a:t>Aggregate Throughput (Mbps)</a:t>
                </a:r>
                <a:endParaRPr lang="en-US" sz="1400" dirty="0"/>
              </a:p>
            </c:rich>
          </c:tx>
          <c:layout/>
          <c:overlay val="0"/>
        </c:title>
        <c:numFmt formatCode="#,##0\ &quot;Mbps&quot;\ ;\-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44989056"/>
        <c:crosses val="autoZero"/>
        <c:crossBetween val="between"/>
      </c:valAx>
    </c:plotArea>
    <c:plotVisOnly val="1"/>
    <c:dispBlanksAs val="span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Frame_Type!$B$12</c:f>
              <c:strCache>
                <c:ptCount val="1"/>
                <c:pt idx="0">
                  <c:v>Mgmt Packets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Frame_Type!$C$12:$G$12</c:f>
              <c:numCache>
                <c:formatCode>General</c:formatCode>
                <c:ptCount val="5"/>
                <c:pt idx="0">
                  <c:v>260</c:v>
                </c:pt>
                <c:pt idx="1">
                  <c:v>260</c:v>
                </c:pt>
                <c:pt idx="2">
                  <c:v>233</c:v>
                </c:pt>
                <c:pt idx="3">
                  <c:v>246</c:v>
                </c:pt>
                <c:pt idx="4">
                  <c:v>234</c:v>
                </c:pt>
              </c:numCache>
            </c:numRef>
          </c:val>
        </c:ser>
        <c:ser>
          <c:idx val="1"/>
          <c:order val="1"/>
          <c:tx>
            <c:strRef>
              <c:f>Frame_Type!$B$13</c:f>
              <c:strCache>
                <c:ptCount val="1"/>
                <c:pt idx="0">
                  <c:v>Ctrl Packets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0,&quot;K&quot;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Frame_Type!$C$13:$G$13</c:f>
              <c:numCache>
                <c:formatCode>General</c:formatCode>
                <c:ptCount val="5"/>
                <c:pt idx="0">
                  <c:v>28286</c:v>
                </c:pt>
                <c:pt idx="1">
                  <c:v>47517</c:v>
                </c:pt>
                <c:pt idx="2">
                  <c:v>70043</c:v>
                </c:pt>
                <c:pt idx="3">
                  <c:v>74484</c:v>
                </c:pt>
                <c:pt idx="4">
                  <c:v>84231</c:v>
                </c:pt>
              </c:numCache>
            </c:numRef>
          </c:val>
        </c:ser>
        <c:ser>
          <c:idx val="2"/>
          <c:order val="2"/>
          <c:tx>
            <c:strRef>
              <c:f>Frame_Type!$B$14</c:f>
              <c:strCache>
                <c:ptCount val="1"/>
                <c:pt idx="0">
                  <c:v>NDP Packets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numFmt formatCode="#0,&quot;K&quot;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Frame_Type!$C$14:$G$14</c:f>
              <c:numCache>
                <c:formatCode>General</c:formatCode>
                <c:ptCount val="5"/>
                <c:pt idx="0">
                  <c:v>3130</c:v>
                </c:pt>
                <c:pt idx="1">
                  <c:v>6237</c:v>
                </c:pt>
                <c:pt idx="2">
                  <c:v>9448</c:v>
                </c:pt>
                <c:pt idx="3">
                  <c:v>14607</c:v>
                </c:pt>
                <c:pt idx="4">
                  <c:v>17639</c:v>
                </c:pt>
              </c:numCache>
            </c:numRef>
          </c:val>
        </c:ser>
        <c:ser>
          <c:idx val="3"/>
          <c:order val="3"/>
          <c:tx>
            <c:strRef>
              <c:f>Frame_Type!$B$15</c:f>
              <c:strCache>
                <c:ptCount val="1"/>
                <c:pt idx="0">
                  <c:v>CRC Errors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Frame_Type!$C$15:$G$15</c:f>
              <c:numCache>
                <c:formatCode>General</c:formatCode>
                <c:ptCount val="5"/>
                <c:pt idx="0">
                  <c:v>2096</c:v>
                </c:pt>
                <c:pt idx="1">
                  <c:v>2736</c:v>
                </c:pt>
                <c:pt idx="2">
                  <c:v>4052</c:v>
                </c:pt>
                <c:pt idx="3">
                  <c:v>4768</c:v>
                </c:pt>
                <c:pt idx="4">
                  <c:v>5532</c:v>
                </c:pt>
              </c:numCache>
            </c:numRef>
          </c:val>
        </c:ser>
        <c:ser>
          <c:idx val="4"/>
          <c:order val="4"/>
          <c:tx>
            <c:strRef>
              <c:f>Frame_Type!$B$16</c:f>
              <c:strCache>
                <c:ptCount val="1"/>
                <c:pt idx="0">
                  <c:v>Data Packets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0,&quot;K&quot;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Frame_Type!$C$16:$G$16</c:f>
              <c:numCache>
                <c:formatCode>General</c:formatCode>
                <c:ptCount val="5"/>
                <c:pt idx="0">
                  <c:v>430598</c:v>
                </c:pt>
                <c:pt idx="1">
                  <c:v>419747</c:v>
                </c:pt>
                <c:pt idx="2">
                  <c:v>358775</c:v>
                </c:pt>
                <c:pt idx="3">
                  <c:v>335397</c:v>
                </c:pt>
                <c:pt idx="4">
                  <c:v>287994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6455040"/>
        <c:axId val="176465024"/>
      </c:barChart>
      <c:catAx>
        <c:axId val="17645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465024"/>
        <c:crosses val="autoZero"/>
        <c:auto val="1"/>
        <c:lblAlgn val="ctr"/>
        <c:lblOffset val="100"/>
        <c:noMultiLvlLbl val="0"/>
      </c:catAx>
      <c:valAx>
        <c:axId val="176465024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Frames (#)</a:t>
                </a:r>
              </a:p>
            </c:rich>
          </c:tx>
          <c:overlay val="0"/>
        </c:title>
        <c:numFmt formatCode="#0,&quot;K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45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Frame_SIZE!$B$2</c:f>
              <c:strCache>
                <c:ptCount val="1"/>
                <c:pt idx="0">
                  <c:v>&lt;64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Frame_SIZE!$C$2:$G$2</c:f>
              <c:numCache>
                <c:formatCode>#,##0</c:formatCode>
                <c:ptCount val="5"/>
                <c:pt idx="0" formatCode="General">
                  <c:v>32061</c:v>
                </c:pt>
                <c:pt idx="1">
                  <c:v>55107</c:v>
                </c:pt>
                <c:pt idx="2">
                  <c:v>82014</c:v>
                </c:pt>
                <c:pt idx="3">
                  <c:v>92934</c:v>
                </c:pt>
                <c:pt idx="4">
                  <c:v>106594</c:v>
                </c:pt>
              </c:numCache>
            </c:numRef>
          </c:val>
        </c:ser>
        <c:ser>
          <c:idx val="1"/>
          <c:order val="1"/>
          <c:tx>
            <c:strRef>
              <c:f>Frame_SIZE!$B$3</c:f>
              <c:strCache>
                <c:ptCount val="1"/>
                <c:pt idx="0">
                  <c:v>64-127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Frame_SIZE!$C$3:$G$3</c:f>
              <c:numCache>
                <c:formatCode>#,##0</c:formatCode>
                <c:ptCount val="5"/>
                <c:pt idx="0" formatCode="General">
                  <c:v>133789</c:v>
                </c:pt>
                <c:pt idx="1">
                  <c:v>145452</c:v>
                </c:pt>
                <c:pt idx="2">
                  <c:v>125347</c:v>
                </c:pt>
                <c:pt idx="3">
                  <c:v>118598</c:v>
                </c:pt>
                <c:pt idx="4">
                  <c:v>101949</c:v>
                </c:pt>
              </c:numCache>
            </c:numRef>
          </c:val>
        </c:ser>
        <c:ser>
          <c:idx val="2"/>
          <c:order val="2"/>
          <c:tx>
            <c:strRef>
              <c:f>Frame_SIZE!$B$4</c:f>
              <c:strCache>
                <c:ptCount val="1"/>
                <c:pt idx="0">
                  <c:v>128-255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Frame_SIZE!$C$4:$G$4</c:f>
              <c:numCache>
                <c:formatCode>General</c:formatCode>
                <c:ptCount val="5"/>
                <c:pt idx="0">
                  <c:v>347</c:v>
                </c:pt>
                <c:pt idx="1">
                  <c:v>256</c:v>
                </c:pt>
                <c:pt idx="2">
                  <c:v>215</c:v>
                </c:pt>
                <c:pt idx="3">
                  <c:v>255</c:v>
                </c:pt>
                <c:pt idx="4">
                  <c:v>217</c:v>
                </c:pt>
              </c:numCache>
            </c:numRef>
          </c:val>
        </c:ser>
        <c:ser>
          <c:idx val="3"/>
          <c:order val="3"/>
          <c:tx>
            <c:strRef>
              <c:f>Frame_SIZE!$B$5</c:f>
              <c:strCache>
                <c:ptCount val="1"/>
                <c:pt idx="0">
                  <c:v>256-511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Frame_SIZE!$C$5:$G$5</c:f>
              <c:numCache>
                <c:formatCode>General</c:formatCode>
                <c:ptCount val="5"/>
                <c:pt idx="0">
                  <c:v>289</c:v>
                </c:pt>
                <c:pt idx="1">
                  <c:v>8</c:v>
                </c:pt>
                <c:pt idx="2">
                  <c:v>37</c:v>
                </c:pt>
                <c:pt idx="3">
                  <c:v>7</c:v>
                </c:pt>
                <c:pt idx="4">
                  <c:v>51</c:v>
                </c:pt>
              </c:numCache>
            </c:numRef>
          </c:val>
        </c:ser>
        <c:ser>
          <c:idx val="4"/>
          <c:order val="4"/>
          <c:tx>
            <c:strRef>
              <c:f>Frame_SIZE!$B$6</c:f>
              <c:strCache>
                <c:ptCount val="1"/>
                <c:pt idx="0">
                  <c:v>512-1023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Frame_SIZE!$C$6:$G$6</c:f>
              <c:numCache>
                <c:formatCode>General</c:formatCode>
                <c:ptCount val="5"/>
                <c:pt idx="0">
                  <c:v>456</c:v>
                </c:pt>
                <c:pt idx="1">
                  <c:v>0</c:v>
                </c:pt>
                <c:pt idx="2">
                  <c:v>4</c:v>
                </c:pt>
                <c:pt idx="3">
                  <c:v>1</c:v>
                </c:pt>
                <c:pt idx="4">
                  <c:v>177</c:v>
                </c:pt>
              </c:numCache>
            </c:numRef>
          </c:val>
        </c:ser>
        <c:ser>
          <c:idx val="5"/>
          <c:order val="5"/>
          <c:tx>
            <c:strRef>
              <c:f>Frame_SIZE!$B$7</c:f>
              <c:strCache>
                <c:ptCount val="1"/>
                <c:pt idx="0">
                  <c:v>1024-2047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Frame_SIZE!$C$7:$G$7</c:f>
              <c:numCache>
                <c:formatCode>#,##0</c:formatCode>
                <c:ptCount val="5"/>
                <c:pt idx="0" formatCode="General">
                  <c:v>297428</c:v>
                </c:pt>
                <c:pt idx="1">
                  <c:v>275674</c:v>
                </c:pt>
                <c:pt idx="2">
                  <c:v>234934</c:v>
                </c:pt>
                <c:pt idx="3">
                  <c:v>217707</c:v>
                </c:pt>
                <c:pt idx="4">
                  <c:v>186642</c:v>
                </c:pt>
              </c:numCache>
            </c:numRef>
          </c:val>
        </c:ser>
        <c:ser>
          <c:idx val="6"/>
          <c:order val="6"/>
          <c:tx>
            <c:strRef>
              <c:f>Frame_SIZE!$B$8</c:f>
              <c:strCache>
                <c:ptCount val="1"/>
                <c:pt idx="0">
                  <c:v>2048-2346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Frame_SIZE!$C$8:$G$8</c:f>
              <c:numCache>
                <c:formatCode>#,##0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7"/>
          <c:order val="7"/>
          <c:tx>
            <c:strRef>
              <c:f>Frame_SIZE!$B$9</c:f>
              <c:strCache>
                <c:ptCount val="1"/>
                <c:pt idx="0">
                  <c:v>&gt;=2347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Frame_SIZE!$C$9:$G$9</c:f>
              <c:numCache>
                <c:formatCode>#,##0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9292032"/>
        <c:axId val="179293568"/>
      </c:barChart>
      <c:catAx>
        <c:axId val="17929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293568"/>
        <c:crosses val="autoZero"/>
        <c:auto val="1"/>
        <c:lblAlgn val="ctr"/>
        <c:lblOffset val="100"/>
        <c:noMultiLvlLbl val="0"/>
      </c:catAx>
      <c:valAx>
        <c:axId val="179293568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Frames (#)</a:t>
                </a:r>
                <a:endParaRPr lang="en-US" dirty="0"/>
              </a:p>
            </c:rich>
          </c:tx>
          <c:overlay val="0"/>
        </c:title>
        <c:numFmt formatCode="#0,&quot;K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292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Frame_SIZE!$B$2</c:f>
              <c:strCache>
                <c:ptCount val="1"/>
                <c:pt idx="0">
                  <c:v>&lt;64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Frame_SIZE!$C$2:$G$2</c:f>
              <c:numCache>
                <c:formatCode>#,##0</c:formatCode>
                <c:ptCount val="5"/>
                <c:pt idx="0" formatCode="General">
                  <c:v>32061</c:v>
                </c:pt>
                <c:pt idx="1">
                  <c:v>55107</c:v>
                </c:pt>
                <c:pt idx="2">
                  <c:v>82014</c:v>
                </c:pt>
                <c:pt idx="3">
                  <c:v>92934</c:v>
                </c:pt>
                <c:pt idx="4">
                  <c:v>106594</c:v>
                </c:pt>
              </c:numCache>
            </c:numRef>
          </c:val>
        </c:ser>
        <c:ser>
          <c:idx val="1"/>
          <c:order val="1"/>
          <c:tx>
            <c:strRef>
              <c:f>Frame_SIZE!$B$3</c:f>
              <c:strCache>
                <c:ptCount val="1"/>
                <c:pt idx="0">
                  <c:v>64-127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Frame_SIZE!$C$3:$G$3</c:f>
              <c:numCache>
                <c:formatCode>#,##0</c:formatCode>
                <c:ptCount val="5"/>
                <c:pt idx="0" formatCode="General">
                  <c:v>133789</c:v>
                </c:pt>
                <c:pt idx="1">
                  <c:v>145452</c:v>
                </c:pt>
                <c:pt idx="2">
                  <c:v>125347</c:v>
                </c:pt>
                <c:pt idx="3">
                  <c:v>118598</c:v>
                </c:pt>
                <c:pt idx="4">
                  <c:v>101949</c:v>
                </c:pt>
              </c:numCache>
            </c:numRef>
          </c:val>
        </c:ser>
        <c:ser>
          <c:idx val="2"/>
          <c:order val="2"/>
          <c:tx>
            <c:strRef>
              <c:f>Frame_SIZE!$B$4</c:f>
              <c:strCache>
                <c:ptCount val="1"/>
                <c:pt idx="0">
                  <c:v>128-255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Frame_SIZE!$C$4:$G$4</c:f>
              <c:numCache>
                <c:formatCode>General</c:formatCode>
                <c:ptCount val="5"/>
                <c:pt idx="0">
                  <c:v>347</c:v>
                </c:pt>
                <c:pt idx="1">
                  <c:v>256</c:v>
                </c:pt>
                <c:pt idx="2">
                  <c:v>215</c:v>
                </c:pt>
                <c:pt idx="3">
                  <c:v>255</c:v>
                </c:pt>
                <c:pt idx="4">
                  <c:v>217</c:v>
                </c:pt>
              </c:numCache>
            </c:numRef>
          </c:val>
        </c:ser>
        <c:ser>
          <c:idx val="3"/>
          <c:order val="3"/>
          <c:tx>
            <c:strRef>
              <c:f>Frame_SIZE!$B$5</c:f>
              <c:strCache>
                <c:ptCount val="1"/>
                <c:pt idx="0">
                  <c:v>256-511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Frame_SIZE!$C$5:$G$5</c:f>
              <c:numCache>
                <c:formatCode>General</c:formatCode>
                <c:ptCount val="5"/>
                <c:pt idx="0">
                  <c:v>289</c:v>
                </c:pt>
                <c:pt idx="1">
                  <c:v>8</c:v>
                </c:pt>
                <c:pt idx="2">
                  <c:v>37</c:v>
                </c:pt>
                <c:pt idx="3">
                  <c:v>7</c:v>
                </c:pt>
                <c:pt idx="4">
                  <c:v>51</c:v>
                </c:pt>
              </c:numCache>
            </c:numRef>
          </c:val>
        </c:ser>
        <c:ser>
          <c:idx val="4"/>
          <c:order val="4"/>
          <c:tx>
            <c:strRef>
              <c:f>Frame_SIZE!$B$6</c:f>
              <c:strCache>
                <c:ptCount val="1"/>
                <c:pt idx="0">
                  <c:v>512-1023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Frame_SIZE!$C$6:$G$6</c:f>
              <c:numCache>
                <c:formatCode>General</c:formatCode>
                <c:ptCount val="5"/>
                <c:pt idx="0">
                  <c:v>456</c:v>
                </c:pt>
                <c:pt idx="1">
                  <c:v>0</c:v>
                </c:pt>
                <c:pt idx="2">
                  <c:v>4</c:v>
                </c:pt>
                <c:pt idx="3">
                  <c:v>1</c:v>
                </c:pt>
                <c:pt idx="4">
                  <c:v>177</c:v>
                </c:pt>
              </c:numCache>
            </c:numRef>
          </c:val>
        </c:ser>
        <c:ser>
          <c:idx val="5"/>
          <c:order val="5"/>
          <c:tx>
            <c:strRef>
              <c:f>Frame_SIZE!$B$7</c:f>
              <c:strCache>
                <c:ptCount val="1"/>
                <c:pt idx="0">
                  <c:v>1024-2047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Frame_SIZE!$C$7:$G$7</c:f>
              <c:numCache>
                <c:formatCode>#,##0</c:formatCode>
                <c:ptCount val="5"/>
                <c:pt idx="0" formatCode="General">
                  <c:v>297428</c:v>
                </c:pt>
                <c:pt idx="1">
                  <c:v>275674</c:v>
                </c:pt>
                <c:pt idx="2">
                  <c:v>234934</c:v>
                </c:pt>
                <c:pt idx="3">
                  <c:v>217707</c:v>
                </c:pt>
                <c:pt idx="4">
                  <c:v>186642</c:v>
                </c:pt>
              </c:numCache>
            </c:numRef>
          </c:val>
        </c:ser>
        <c:ser>
          <c:idx val="6"/>
          <c:order val="6"/>
          <c:tx>
            <c:strRef>
              <c:f>Frame_SIZE!$B$8</c:f>
              <c:strCache>
                <c:ptCount val="1"/>
                <c:pt idx="0">
                  <c:v>2048-2346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Frame_SIZE!$C$8:$G$8</c:f>
              <c:numCache>
                <c:formatCode>#,##0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7"/>
          <c:order val="7"/>
          <c:tx>
            <c:strRef>
              <c:f>Frame_SIZE!$B$9</c:f>
              <c:strCache>
                <c:ptCount val="1"/>
                <c:pt idx="0">
                  <c:v>&gt;=2347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Frame_SIZE!$C$1:$G$1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Frame_SIZE!$C$9:$G$9</c:f>
              <c:numCache>
                <c:formatCode>#,##0</c:formatCode>
                <c:ptCount val="5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654080"/>
        <c:axId val="182655616"/>
      </c:barChart>
      <c:catAx>
        <c:axId val="18265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655616"/>
        <c:crosses val="autoZero"/>
        <c:auto val="1"/>
        <c:lblAlgn val="ctr"/>
        <c:lblOffset val="100"/>
        <c:noMultiLvlLbl val="0"/>
      </c:catAx>
      <c:valAx>
        <c:axId val="18265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Frames (#)</a:t>
                </a:r>
                <a:endParaRPr lang="en-US" dirty="0"/>
              </a:p>
            </c:rich>
          </c:tx>
          <c:overlay val="0"/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65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'Control Frame_Type'!$A$4</c:f>
              <c:strCache>
                <c:ptCount val="1"/>
                <c:pt idx="0">
                  <c:v>NDP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Frame_Type'!$B$4:$F$4</c:f>
              <c:numCache>
                <c:formatCode>General</c:formatCode>
                <c:ptCount val="5"/>
                <c:pt idx="0">
                  <c:v>3130</c:v>
                </c:pt>
                <c:pt idx="1">
                  <c:v>6237</c:v>
                </c:pt>
                <c:pt idx="2">
                  <c:v>9448</c:v>
                </c:pt>
                <c:pt idx="3">
                  <c:v>14607</c:v>
                </c:pt>
                <c:pt idx="4">
                  <c:v>17639</c:v>
                </c:pt>
              </c:numCache>
            </c:numRef>
          </c:val>
        </c:ser>
        <c:ser>
          <c:idx val="1"/>
          <c:order val="1"/>
          <c:tx>
            <c:strRef>
              <c:f>'Control Frame_Type'!$A$5</c:f>
              <c:strCache>
                <c:ptCount val="1"/>
                <c:pt idx="0">
                  <c:v>Request to Send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Frame_Type'!$B$5:$F$5</c:f>
              <c:numCache>
                <c:formatCode>General</c:formatCode>
                <c:ptCount val="5"/>
                <c:pt idx="0">
                  <c:v>7124</c:v>
                </c:pt>
                <c:pt idx="1">
                  <c:v>12385</c:v>
                </c:pt>
                <c:pt idx="2">
                  <c:v>19088</c:v>
                </c:pt>
                <c:pt idx="3">
                  <c:v>20548</c:v>
                </c:pt>
                <c:pt idx="4">
                  <c:v>25098</c:v>
                </c:pt>
              </c:numCache>
            </c:numRef>
          </c:val>
        </c:ser>
        <c:ser>
          <c:idx val="2"/>
          <c:order val="2"/>
          <c:tx>
            <c:strRef>
              <c:f>'Control Frame_Type'!$A$6</c:f>
              <c:strCache>
                <c:ptCount val="1"/>
                <c:pt idx="0">
                  <c:v>Clear to Send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Frame_Type'!$B$6:$F$6</c:f>
              <c:numCache>
                <c:formatCode>General</c:formatCode>
                <c:ptCount val="5"/>
                <c:pt idx="0">
                  <c:v>6567</c:v>
                </c:pt>
                <c:pt idx="1">
                  <c:v>11996</c:v>
                </c:pt>
                <c:pt idx="2">
                  <c:v>18023</c:v>
                </c:pt>
                <c:pt idx="3">
                  <c:v>17170</c:v>
                </c:pt>
                <c:pt idx="4">
                  <c:v>17045</c:v>
                </c:pt>
              </c:numCache>
            </c:numRef>
          </c:val>
        </c:ser>
        <c:ser>
          <c:idx val="3"/>
          <c:order val="3"/>
          <c:tx>
            <c:strRef>
              <c:f>'Control Frame_Type'!$A$7</c:f>
              <c:strCache>
                <c:ptCount val="1"/>
                <c:pt idx="0">
                  <c:v>Block ACK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Frame_Type'!$B$7:$F$7</c:f>
              <c:numCache>
                <c:formatCode>General</c:formatCode>
                <c:ptCount val="5"/>
                <c:pt idx="0">
                  <c:v>11308</c:v>
                </c:pt>
                <c:pt idx="1">
                  <c:v>16968</c:v>
                </c:pt>
                <c:pt idx="2">
                  <c:v>21661</c:v>
                </c:pt>
                <c:pt idx="3">
                  <c:v>20760</c:v>
                </c:pt>
                <c:pt idx="4">
                  <c:v>20312</c:v>
                </c:pt>
              </c:numCache>
            </c:numRef>
          </c:val>
        </c:ser>
        <c:ser>
          <c:idx val="4"/>
          <c:order val="4"/>
          <c:tx>
            <c:strRef>
              <c:f>'Control Frame_Type'!$A$8</c:f>
              <c:strCache>
                <c:ptCount val="1"/>
                <c:pt idx="0">
                  <c:v>Acknowledgment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Frame_Type'!$B$8:$F$8</c:f>
              <c:numCache>
                <c:formatCode>General</c:formatCode>
                <c:ptCount val="5"/>
                <c:pt idx="0">
                  <c:v>3286</c:v>
                </c:pt>
                <c:pt idx="1">
                  <c:v>6168</c:v>
                </c:pt>
                <c:pt idx="2">
                  <c:v>9246</c:v>
                </c:pt>
                <c:pt idx="3">
                  <c:v>13957</c:v>
                </c:pt>
                <c:pt idx="4">
                  <c:v>16614</c:v>
                </c:pt>
              </c:numCache>
            </c:numRef>
          </c:val>
        </c:ser>
        <c:ser>
          <c:idx val="5"/>
          <c:order val="5"/>
          <c:tx>
            <c:strRef>
              <c:f>'Control Frame_Type'!$A$9</c:f>
              <c:strCache>
                <c:ptCount val="1"/>
                <c:pt idx="0">
                  <c:v>Block Ack Request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Frame_Type'!$B$9:$F$9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25</c:v>
                </c:pt>
                <c:pt idx="3">
                  <c:v>49</c:v>
                </c:pt>
                <c:pt idx="4">
                  <c:v>162</c:v>
                </c:pt>
              </c:numCache>
            </c:numRef>
          </c:val>
        </c:ser>
        <c:ser>
          <c:idx val="6"/>
          <c:order val="6"/>
          <c:tx>
            <c:strRef>
              <c:f>'Control Frame_Type'!$A$10</c:f>
              <c:strCache>
                <c:ptCount val="1"/>
                <c:pt idx="0">
                  <c:v>802.11 Control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Frame_Type'!$B$10:$F$10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9641344"/>
        <c:axId val="179663616"/>
      </c:barChart>
      <c:catAx>
        <c:axId val="17964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663616"/>
        <c:crosses val="autoZero"/>
        <c:auto val="1"/>
        <c:lblAlgn val="ctr"/>
        <c:lblOffset val="100"/>
        <c:noMultiLvlLbl val="0"/>
      </c:catAx>
      <c:valAx>
        <c:axId val="17966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64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'Control Frame_Type'!$A$4</c:f>
              <c:strCache>
                <c:ptCount val="1"/>
                <c:pt idx="0">
                  <c:v>NDP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Frame_Type'!$B$4:$F$4</c:f>
              <c:numCache>
                <c:formatCode>General</c:formatCode>
                <c:ptCount val="5"/>
                <c:pt idx="0">
                  <c:v>3130</c:v>
                </c:pt>
                <c:pt idx="1">
                  <c:v>6237</c:v>
                </c:pt>
                <c:pt idx="2">
                  <c:v>9448</c:v>
                </c:pt>
                <c:pt idx="3">
                  <c:v>14607</c:v>
                </c:pt>
                <c:pt idx="4">
                  <c:v>17639</c:v>
                </c:pt>
              </c:numCache>
            </c:numRef>
          </c:val>
        </c:ser>
        <c:ser>
          <c:idx val="1"/>
          <c:order val="1"/>
          <c:tx>
            <c:strRef>
              <c:f>'Control Frame_Type'!$A$5</c:f>
              <c:strCache>
                <c:ptCount val="1"/>
                <c:pt idx="0">
                  <c:v>RTS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Frame_Type'!$B$5:$F$5</c:f>
              <c:numCache>
                <c:formatCode>General</c:formatCode>
                <c:ptCount val="5"/>
                <c:pt idx="0">
                  <c:v>7124</c:v>
                </c:pt>
                <c:pt idx="1">
                  <c:v>12385</c:v>
                </c:pt>
                <c:pt idx="2">
                  <c:v>19088</c:v>
                </c:pt>
                <c:pt idx="3">
                  <c:v>20548</c:v>
                </c:pt>
                <c:pt idx="4">
                  <c:v>25098</c:v>
                </c:pt>
              </c:numCache>
            </c:numRef>
          </c:val>
        </c:ser>
        <c:ser>
          <c:idx val="2"/>
          <c:order val="2"/>
          <c:tx>
            <c:strRef>
              <c:f>'Control Frame_Type'!$A$6</c:f>
              <c:strCache>
                <c:ptCount val="1"/>
                <c:pt idx="0">
                  <c:v>CTS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Frame_Type'!$B$6:$F$6</c:f>
              <c:numCache>
                <c:formatCode>General</c:formatCode>
                <c:ptCount val="5"/>
                <c:pt idx="0">
                  <c:v>6567</c:v>
                </c:pt>
                <c:pt idx="1">
                  <c:v>11996</c:v>
                </c:pt>
                <c:pt idx="2">
                  <c:v>18023</c:v>
                </c:pt>
                <c:pt idx="3">
                  <c:v>17170</c:v>
                </c:pt>
                <c:pt idx="4">
                  <c:v>17045</c:v>
                </c:pt>
              </c:numCache>
            </c:numRef>
          </c:val>
        </c:ser>
        <c:ser>
          <c:idx val="3"/>
          <c:order val="3"/>
          <c:tx>
            <c:strRef>
              <c:f>'Control Frame_Type'!$A$7</c:f>
              <c:strCache>
                <c:ptCount val="1"/>
                <c:pt idx="0">
                  <c:v>BA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Frame_Type'!$B$7:$F$7</c:f>
              <c:numCache>
                <c:formatCode>General</c:formatCode>
                <c:ptCount val="5"/>
                <c:pt idx="0">
                  <c:v>11308</c:v>
                </c:pt>
                <c:pt idx="1">
                  <c:v>16968</c:v>
                </c:pt>
                <c:pt idx="2">
                  <c:v>21661</c:v>
                </c:pt>
                <c:pt idx="3">
                  <c:v>20760</c:v>
                </c:pt>
                <c:pt idx="4">
                  <c:v>20312</c:v>
                </c:pt>
              </c:numCache>
            </c:numRef>
          </c:val>
        </c:ser>
        <c:ser>
          <c:idx val="4"/>
          <c:order val="4"/>
          <c:tx>
            <c:strRef>
              <c:f>'Control Frame_Type'!$A$8</c:f>
              <c:strCache>
                <c:ptCount val="1"/>
                <c:pt idx="0">
                  <c:v>Ack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Frame_Type'!$B$8:$F$8</c:f>
              <c:numCache>
                <c:formatCode>General</c:formatCode>
                <c:ptCount val="5"/>
                <c:pt idx="0">
                  <c:v>3286</c:v>
                </c:pt>
                <c:pt idx="1">
                  <c:v>6168</c:v>
                </c:pt>
                <c:pt idx="2">
                  <c:v>9246</c:v>
                </c:pt>
                <c:pt idx="3">
                  <c:v>13957</c:v>
                </c:pt>
                <c:pt idx="4">
                  <c:v>16614</c:v>
                </c:pt>
              </c:numCache>
            </c:numRef>
          </c:val>
        </c:ser>
        <c:ser>
          <c:idx val="5"/>
          <c:order val="5"/>
          <c:tx>
            <c:strRef>
              <c:f>'Control Frame_Type'!$A$9</c:f>
              <c:strCache>
                <c:ptCount val="1"/>
                <c:pt idx="0">
                  <c:v>BAR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Frame_Type'!$B$9:$F$9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25</c:v>
                </c:pt>
                <c:pt idx="3">
                  <c:v>49</c:v>
                </c:pt>
                <c:pt idx="4">
                  <c:v>162</c:v>
                </c:pt>
              </c:numCache>
            </c:numRef>
          </c:val>
        </c:ser>
        <c:ser>
          <c:idx val="6"/>
          <c:order val="6"/>
          <c:tx>
            <c:strRef>
              <c:f>'Control Frame_Type'!$A$10</c:f>
              <c:strCache>
                <c:ptCount val="1"/>
                <c:pt idx="0">
                  <c:v>802.11 Control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'Control Frame_Type'!$B$3:$F$3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'Control Frame_Type'!$B$10:$F$10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6523904"/>
        <c:axId val="176537984"/>
      </c:barChart>
      <c:catAx>
        <c:axId val="176523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537984"/>
        <c:crosses val="autoZero"/>
        <c:auto val="1"/>
        <c:lblAlgn val="ctr"/>
        <c:lblOffset val="100"/>
        <c:noMultiLvlLbl val="0"/>
      </c:catAx>
      <c:valAx>
        <c:axId val="176537984"/>
        <c:scaling>
          <c:orientation val="minMax"/>
          <c:max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Frames (#)</a:t>
                </a:r>
              </a:p>
            </c:rich>
          </c:tx>
          <c:overlay val="0"/>
        </c:title>
        <c:numFmt formatCode="#0,&quot;K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523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percentStacked"/>
        <c:varyColors val="0"/>
        <c:ser>
          <c:idx val="2"/>
          <c:order val="0"/>
          <c:tx>
            <c:strRef>
              <c:f>'100_Protocol Statistics'!$B$6</c:f>
              <c:strCache>
                <c:ptCount val="1"/>
                <c:pt idx="0">
                  <c:v>NDP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Statistics'!$C$6:$G$6</c:f>
              <c:numCache>
                <c:formatCode>General</c:formatCode>
                <c:ptCount val="5"/>
                <c:pt idx="0">
                  <c:v>306</c:v>
                </c:pt>
                <c:pt idx="1">
                  <c:v>456</c:v>
                </c:pt>
                <c:pt idx="2">
                  <c:v>1246</c:v>
                </c:pt>
                <c:pt idx="3">
                  <c:v>1142</c:v>
                </c:pt>
                <c:pt idx="4">
                  <c:v>1875</c:v>
                </c:pt>
              </c:numCache>
            </c:numRef>
          </c:val>
        </c:ser>
        <c:ser>
          <c:idx val="7"/>
          <c:order val="1"/>
          <c:tx>
            <c:strRef>
              <c:f>'100_Protocol Statistics'!$B$11</c:f>
              <c:strCache>
                <c:ptCount val="1"/>
                <c:pt idx="0">
                  <c:v>RTS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Statistics'!$C$11:$G$11</c:f>
              <c:numCache>
                <c:formatCode>General</c:formatCode>
                <c:ptCount val="5"/>
                <c:pt idx="0">
                  <c:v>8176</c:v>
                </c:pt>
                <c:pt idx="1">
                  <c:v>18558</c:v>
                </c:pt>
                <c:pt idx="2">
                  <c:v>21192</c:v>
                </c:pt>
                <c:pt idx="3">
                  <c:v>24384</c:v>
                </c:pt>
                <c:pt idx="4">
                  <c:v>28752</c:v>
                </c:pt>
              </c:numCache>
            </c:numRef>
          </c:val>
        </c:ser>
        <c:ser>
          <c:idx val="0"/>
          <c:order val="2"/>
          <c:tx>
            <c:strRef>
              <c:f>'100_Protocol Statistics'!$B$4</c:f>
              <c:strCache>
                <c:ptCount val="1"/>
                <c:pt idx="0">
                  <c:v>802.11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Statistics'!$C$4:$G$4</c:f>
            </c:numRef>
          </c:val>
        </c:ser>
        <c:ser>
          <c:idx val="8"/>
          <c:order val="3"/>
          <c:tx>
            <c:strRef>
              <c:f>'100_Protocol Statistics'!$B$12</c:f>
              <c:strCache>
                <c:ptCount val="1"/>
                <c:pt idx="0">
                  <c:v>CTS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Statistics'!$C$12:$G$12</c:f>
              <c:numCache>
                <c:formatCode>General</c:formatCode>
                <c:ptCount val="5"/>
                <c:pt idx="0">
                  <c:v>8107</c:v>
                </c:pt>
                <c:pt idx="1">
                  <c:v>18414</c:v>
                </c:pt>
                <c:pt idx="2">
                  <c:v>20399</c:v>
                </c:pt>
                <c:pt idx="3">
                  <c:v>23190</c:v>
                </c:pt>
                <c:pt idx="4">
                  <c:v>27129</c:v>
                </c:pt>
              </c:numCache>
            </c:numRef>
          </c:val>
        </c:ser>
        <c:ser>
          <c:idx val="1"/>
          <c:order val="4"/>
          <c:tx>
            <c:strRef>
              <c:f>'100_Protocol Statistics'!$B$5</c:f>
              <c:strCache>
                <c:ptCount val="1"/>
                <c:pt idx="0">
                  <c:v>802.11 QoS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Statistics'!$C$5:$G$5</c:f>
            </c:numRef>
          </c:val>
        </c:ser>
        <c:ser>
          <c:idx val="3"/>
          <c:order val="5"/>
          <c:tx>
            <c:strRef>
              <c:f>'100_Protocol Statistics'!$B$7</c:f>
              <c:strCache>
                <c:ptCount val="1"/>
                <c:pt idx="0">
                  <c:v>802.11 QoS Null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Statistics'!$C$7:$G$7</c:f>
            </c:numRef>
          </c:val>
        </c:ser>
        <c:ser>
          <c:idx val="4"/>
          <c:order val="6"/>
          <c:tx>
            <c:strRef>
              <c:f>'100_Protocol Statistics'!$B$8</c:f>
              <c:strCache>
                <c:ptCount val="1"/>
                <c:pt idx="0">
                  <c:v>SNAP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Statistics'!$C$8:$G$8</c:f>
            </c:numRef>
          </c:val>
        </c:ser>
        <c:ser>
          <c:idx val="5"/>
          <c:order val="7"/>
          <c:tx>
            <c:strRef>
              <c:f>'100_Protocol Statistics'!$B$9</c:f>
              <c:strCache>
                <c:ptCount val="1"/>
                <c:pt idx="0">
                  <c:v>802.11 Control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Statistics'!$C$9:$G$9</c:f>
            </c:numRef>
          </c:val>
        </c:ser>
        <c:ser>
          <c:idx val="6"/>
          <c:order val="8"/>
          <c:tx>
            <c:strRef>
              <c:f>'100_Protocol Statistics'!$B$10</c:f>
              <c:strCache>
                <c:ptCount val="1"/>
                <c:pt idx="0">
                  <c:v>BA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Statistics'!$C$10:$G$10</c:f>
              <c:numCache>
                <c:formatCode>General</c:formatCode>
                <c:ptCount val="5"/>
                <c:pt idx="0">
                  <c:v>20369</c:v>
                </c:pt>
                <c:pt idx="1">
                  <c:v>26207</c:v>
                </c:pt>
                <c:pt idx="2">
                  <c:v>29491</c:v>
                </c:pt>
                <c:pt idx="3">
                  <c:v>32368</c:v>
                </c:pt>
                <c:pt idx="4">
                  <c:v>38452</c:v>
                </c:pt>
              </c:numCache>
            </c:numRef>
          </c:val>
        </c:ser>
        <c:ser>
          <c:idx val="9"/>
          <c:order val="9"/>
          <c:tx>
            <c:strRef>
              <c:f>'100_Protocol Statistics'!$B$13</c:f>
              <c:strCache>
                <c:ptCount val="1"/>
                <c:pt idx="0">
                  <c:v>Ack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Statistics'!$C$13:$G$13</c:f>
              <c:numCache>
                <c:formatCode>General</c:formatCode>
                <c:ptCount val="5"/>
                <c:pt idx="0">
                  <c:v>466</c:v>
                </c:pt>
                <c:pt idx="1">
                  <c:v>864</c:v>
                </c:pt>
                <c:pt idx="2">
                  <c:v>1646</c:v>
                </c:pt>
                <c:pt idx="3">
                  <c:v>1502</c:v>
                </c:pt>
                <c:pt idx="4">
                  <c:v>2418</c:v>
                </c:pt>
              </c:numCache>
            </c:numRef>
          </c:val>
        </c:ser>
        <c:ser>
          <c:idx val="10"/>
          <c:order val="10"/>
          <c:tx>
            <c:strRef>
              <c:f>'100_Protocol Statistics'!$B$14</c:f>
              <c:strCache>
                <c:ptCount val="1"/>
                <c:pt idx="0">
                  <c:v>Block Ack Request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Statistics'!$C$14:$G$14</c:f>
            </c:numRef>
          </c:val>
        </c:ser>
        <c:ser>
          <c:idx val="11"/>
          <c:order val="11"/>
          <c:tx>
            <c:strRef>
              <c:f>'100_Protocol Statistics'!$B$15</c:f>
              <c:strCache>
                <c:ptCount val="1"/>
                <c:pt idx="0">
                  <c:v>802.11 Management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Statistics'!$C$15:$G$15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3395072"/>
        <c:axId val="183396608"/>
      </c:barChart>
      <c:catAx>
        <c:axId val="183395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3396608"/>
        <c:crosses val="autoZero"/>
        <c:auto val="1"/>
        <c:lblAlgn val="ctr"/>
        <c:lblOffset val="100"/>
        <c:noMultiLvlLbl val="0"/>
      </c:catAx>
      <c:valAx>
        <c:axId val="183396608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8339507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2"/>
          <c:order val="0"/>
          <c:tx>
            <c:strRef>
              <c:f>'100_Protocol Statistics'!$B$6</c:f>
              <c:strCache>
                <c:ptCount val="1"/>
                <c:pt idx="0">
                  <c:v>NDP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Statistics'!$C$6:$G$6</c:f>
              <c:numCache>
                <c:formatCode>General</c:formatCode>
                <c:ptCount val="5"/>
                <c:pt idx="0">
                  <c:v>306</c:v>
                </c:pt>
                <c:pt idx="1">
                  <c:v>456</c:v>
                </c:pt>
                <c:pt idx="2">
                  <c:v>1246</c:v>
                </c:pt>
                <c:pt idx="3">
                  <c:v>1142</c:v>
                </c:pt>
                <c:pt idx="4">
                  <c:v>1875</c:v>
                </c:pt>
              </c:numCache>
            </c:numRef>
          </c:val>
        </c:ser>
        <c:ser>
          <c:idx val="7"/>
          <c:order val="1"/>
          <c:tx>
            <c:strRef>
              <c:f>'100_Protocol Statistics'!$B$11</c:f>
              <c:strCache>
                <c:ptCount val="1"/>
                <c:pt idx="0">
                  <c:v>RTS</c:v>
                </c:pt>
              </c:strCache>
            </c:strRef>
          </c:tx>
          <c:spPr>
            <a:solidFill>
              <a:schemeClr val="accent6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Statistics'!$C$11:$G$11</c:f>
              <c:numCache>
                <c:formatCode>General</c:formatCode>
                <c:ptCount val="5"/>
                <c:pt idx="0">
                  <c:v>8176</c:v>
                </c:pt>
                <c:pt idx="1">
                  <c:v>18558</c:v>
                </c:pt>
                <c:pt idx="2">
                  <c:v>21192</c:v>
                </c:pt>
                <c:pt idx="3">
                  <c:v>24384</c:v>
                </c:pt>
                <c:pt idx="4">
                  <c:v>28752</c:v>
                </c:pt>
              </c:numCache>
            </c:numRef>
          </c:val>
        </c:ser>
        <c:ser>
          <c:idx val="0"/>
          <c:order val="2"/>
          <c:tx>
            <c:strRef>
              <c:f>'100_Protocol Statistics'!$B$4</c:f>
              <c:strCache>
                <c:ptCount val="1"/>
                <c:pt idx="0">
                  <c:v>802.11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Statistics'!$C$4:$G$4</c:f>
            </c:numRef>
          </c:val>
        </c:ser>
        <c:ser>
          <c:idx val="8"/>
          <c:order val="3"/>
          <c:tx>
            <c:strRef>
              <c:f>'100_Protocol Statistics'!$B$12</c:f>
              <c:strCache>
                <c:ptCount val="1"/>
                <c:pt idx="0">
                  <c:v>CTS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Statistics'!$C$12:$G$12</c:f>
              <c:numCache>
                <c:formatCode>General</c:formatCode>
                <c:ptCount val="5"/>
                <c:pt idx="0">
                  <c:v>8107</c:v>
                </c:pt>
                <c:pt idx="1">
                  <c:v>18414</c:v>
                </c:pt>
                <c:pt idx="2">
                  <c:v>20399</c:v>
                </c:pt>
                <c:pt idx="3">
                  <c:v>23190</c:v>
                </c:pt>
                <c:pt idx="4">
                  <c:v>27129</c:v>
                </c:pt>
              </c:numCache>
            </c:numRef>
          </c:val>
        </c:ser>
        <c:ser>
          <c:idx val="1"/>
          <c:order val="4"/>
          <c:tx>
            <c:strRef>
              <c:f>'100_Protocol Statistics'!$B$5</c:f>
              <c:strCache>
                <c:ptCount val="1"/>
                <c:pt idx="0">
                  <c:v>802.11 QoS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Statistics'!$C$5:$G$5</c:f>
            </c:numRef>
          </c:val>
        </c:ser>
        <c:ser>
          <c:idx val="6"/>
          <c:order val="5"/>
          <c:tx>
            <c:strRef>
              <c:f>'100_Protocol Statistics'!$B$10</c:f>
              <c:strCache>
                <c:ptCount val="1"/>
                <c:pt idx="0">
                  <c:v>BA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Statistics'!$C$10:$G$10</c:f>
              <c:numCache>
                <c:formatCode>General</c:formatCode>
                <c:ptCount val="5"/>
                <c:pt idx="0">
                  <c:v>20369</c:v>
                </c:pt>
                <c:pt idx="1">
                  <c:v>26207</c:v>
                </c:pt>
                <c:pt idx="2">
                  <c:v>29491</c:v>
                </c:pt>
                <c:pt idx="3">
                  <c:v>32368</c:v>
                </c:pt>
                <c:pt idx="4">
                  <c:v>38452</c:v>
                </c:pt>
              </c:numCache>
            </c:numRef>
          </c:val>
        </c:ser>
        <c:ser>
          <c:idx val="3"/>
          <c:order val="6"/>
          <c:tx>
            <c:strRef>
              <c:f>'100_Protocol Statistics'!$B$7</c:f>
              <c:strCache>
                <c:ptCount val="1"/>
                <c:pt idx="0">
                  <c:v>802.11 QoS Null Data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Statistics'!$C$7:$G$7</c:f>
            </c:numRef>
          </c:val>
        </c:ser>
        <c:ser>
          <c:idx val="4"/>
          <c:order val="7"/>
          <c:tx>
            <c:strRef>
              <c:f>'100_Protocol Statistics'!$B$8</c:f>
              <c:strCache>
                <c:ptCount val="1"/>
                <c:pt idx="0">
                  <c:v>SNAP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Statistics'!$C$8:$G$8</c:f>
            </c:numRef>
          </c:val>
        </c:ser>
        <c:ser>
          <c:idx val="5"/>
          <c:order val="8"/>
          <c:tx>
            <c:strRef>
              <c:f>'100_Protocol Statistics'!$B$9</c:f>
              <c:strCache>
                <c:ptCount val="1"/>
                <c:pt idx="0">
                  <c:v>802.11 Control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Statistics'!$C$9:$G$9</c:f>
            </c:numRef>
          </c:val>
        </c:ser>
        <c:ser>
          <c:idx val="9"/>
          <c:order val="9"/>
          <c:tx>
            <c:strRef>
              <c:f>'100_Protocol Statistics'!$B$13</c:f>
              <c:strCache>
                <c:ptCount val="1"/>
                <c:pt idx="0">
                  <c:v>Ack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Statistics'!$C$13:$G$13</c:f>
              <c:numCache>
                <c:formatCode>General</c:formatCode>
                <c:ptCount val="5"/>
                <c:pt idx="0">
                  <c:v>466</c:v>
                </c:pt>
                <c:pt idx="1">
                  <c:v>864</c:v>
                </c:pt>
                <c:pt idx="2">
                  <c:v>1646</c:v>
                </c:pt>
                <c:pt idx="3">
                  <c:v>1502</c:v>
                </c:pt>
                <c:pt idx="4">
                  <c:v>2418</c:v>
                </c:pt>
              </c:numCache>
            </c:numRef>
          </c:val>
        </c:ser>
        <c:ser>
          <c:idx val="10"/>
          <c:order val="10"/>
          <c:tx>
            <c:strRef>
              <c:f>'100_Protocol Statistics'!$B$14</c:f>
              <c:strCache>
                <c:ptCount val="1"/>
                <c:pt idx="0">
                  <c:v>Block Ack Request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Statistics'!$C$14:$G$14</c:f>
            </c:numRef>
          </c:val>
        </c:ser>
        <c:ser>
          <c:idx val="11"/>
          <c:order val="11"/>
          <c:tx>
            <c:strRef>
              <c:f>'100_Protocol Statistics'!$B$15</c:f>
              <c:strCache>
                <c:ptCount val="1"/>
                <c:pt idx="0">
                  <c:v>802.11 Management</c:v>
                </c:pt>
              </c:strCache>
            </c:strRef>
          </c:tx>
          <c:invertIfNegative val="0"/>
          <c:cat>
            <c:numRef>
              <c:f>'100_Protocol Statistics'!$C$3:$G$3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'100_Protocol Statistics'!$C$15:$G$15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3558528"/>
        <c:axId val="183560064"/>
      </c:barChart>
      <c:catAx>
        <c:axId val="183558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3560064"/>
        <c:crosses val="autoZero"/>
        <c:auto val="1"/>
        <c:lblAlgn val="ctr"/>
        <c:lblOffset val="100"/>
        <c:noMultiLvlLbl val="0"/>
      </c:catAx>
      <c:valAx>
        <c:axId val="183560064"/>
        <c:scaling>
          <c:orientation val="minMax"/>
        </c:scaling>
        <c:delete val="0"/>
        <c:axPos val="l"/>
        <c:majorGridlines/>
        <c:numFmt formatCode="[&gt;=1000]#,##0,&quot;K&quot;;0" sourceLinked="0"/>
        <c:majorTickMark val="out"/>
        <c:minorTickMark val="none"/>
        <c:tickLblPos val="nextTo"/>
        <c:crossAx val="183558528"/>
        <c:crosses val="autoZero"/>
        <c:crossBetween val="between"/>
        <c:majorUnit val="10000"/>
      </c:valAx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0.16246839076479344"/>
          <c:w val="0.64878970736134622"/>
          <c:h val="0.69443469682068426"/>
        </c:manualLayout>
      </c:layout>
      <c:lineChart>
        <c:grouping val="standard"/>
        <c:varyColors val="0"/>
        <c:ser>
          <c:idx val="5"/>
          <c:order val="0"/>
          <c:tx>
            <c:strRef>
              <c:f>'[2]DAY28-g'!$X$3</c:f>
              <c:strCache>
                <c:ptCount val="1"/>
                <c:pt idx="0">
                  <c:v>VHT20x4 Up</c:v>
                </c:pt>
              </c:strCache>
            </c:strRef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('[2]DAY28-g'!$C$3,'[2]DAY28-g'!$F$3,'[2]DAY28-g'!$I$3,'[2]DAY28-g'!$L$3,'[2]DAY28-g'!$O$3,'[2]DAY28-g'!$R$3)</c:f>
              <c:numCache>
                <c:formatCode>General</c:formatCode>
                <c:ptCount val="6"/>
                <c:pt idx="0">
                  <c:v>258.07788533333331</c:v>
                </c:pt>
                <c:pt idx="1">
                  <c:v>260.51915833333334</c:v>
                </c:pt>
                <c:pt idx="2">
                  <c:v>252.56463833333336</c:v>
                </c:pt>
                <c:pt idx="3">
                  <c:v>252.68582533333333</c:v>
                </c:pt>
                <c:pt idx="4">
                  <c:v>237.10071200000002</c:v>
                </c:pt>
                <c:pt idx="5">
                  <c:v>228.40459533333333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('[1]DAY28-g'!$C$3,'[1]DAY28-g'!$F$3,'[1]DAY28-g'!$I$3,'[1]DAY28-g'!$L$3,'[1]DAY28-g'!$O$3,'[1]DAY28-g'!$R$3,'[1]DAY28-g'!$U$3)</c15:sqref>
                  </c15:fullRef>
                </c:ext>
              </c:extLst>
            </c:numRef>
          </c:val>
          <c:smooth val="0"/>
        </c:ser>
        <c:ser>
          <c:idx val="10"/>
          <c:order val="1"/>
          <c:tx>
            <c:strRef>
              <c:f>'[2]DAY28-g'!$Y$3</c:f>
              <c:strCache>
                <c:ptCount val="1"/>
                <c:pt idx="0">
                  <c:v>VHT20x4 Bidirect</c:v>
                </c:pt>
              </c:strCache>
            </c:strRef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('[2]DAY28-g'!$D$3,'[2]DAY28-g'!$G$3,'[2]DAY28-g'!$J$3,'[2]DAY28-g'!$M$3,'[2]DAY28-g'!$P$3,'[2]DAY28-g'!$S$3)</c:f>
              <c:numCache>
                <c:formatCode>General</c:formatCode>
                <c:ptCount val="6"/>
                <c:pt idx="0">
                  <c:v>210.96170400000003</c:v>
                </c:pt>
                <c:pt idx="1">
                  <c:v>237.26547966666666</c:v>
                </c:pt>
                <c:pt idx="2">
                  <c:v>236.14878066666665</c:v>
                </c:pt>
                <c:pt idx="3">
                  <c:v>224.20942833333334</c:v>
                </c:pt>
                <c:pt idx="4">
                  <c:v>216.42977333333332</c:v>
                </c:pt>
                <c:pt idx="5">
                  <c:v>203.24135933333332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('[1]DAY28-g'!$D$3,'[1]DAY28-g'!$G$3,'[1]DAY28-g'!$J$3,'[1]DAY28-g'!$M$3,'[1]DAY28-g'!$P$3,'[1]DAY28-g'!$S$3,'[1]DAY28-g'!$V$3)</c15:sqref>
                  </c15:fullRef>
                </c:ext>
              </c:extLst>
            </c:numRef>
          </c:val>
          <c:smooth val="0"/>
        </c:ser>
        <c:ser>
          <c:idx val="9"/>
          <c:order val="2"/>
          <c:tx>
            <c:strRef>
              <c:f>'[2]DAY28-g'!$X$4</c:f>
              <c:strCache>
                <c:ptCount val="1"/>
                <c:pt idx="0">
                  <c:v>VHT40x2 Up</c:v>
                </c:pt>
              </c:strCache>
            </c:strRef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('[2]DAY28-g'!$C$4,'[2]DAY28-g'!$F$4,'[2]DAY28-g'!$I$4,'[2]DAY28-g'!$L$4,'[2]DAY28-g'!$O$4,'[2]DAY28-g'!$R$4)</c:f>
              <c:numCache>
                <c:formatCode>General</c:formatCode>
                <c:ptCount val="6"/>
                <c:pt idx="0">
                  <c:v>264.17857533333336</c:v>
                </c:pt>
                <c:pt idx="1">
                  <c:v>266.98077633333332</c:v>
                </c:pt>
                <c:pt idx="2">
                  <c:v>257.46733533333332</c:v>
                </c:pt>
                <c:pt idx="3">
                  <c:v>250.74237333333335</c:v>
                </c:pt>
                <c:pt idx="4">
                  <c:v>224.75484366666669</c:v>
                </c:pt>
                <c:pt idx="5">
                  <c:v>179.62161833333332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('[1]DAY28-g'!$C$4,'[1]DAY28-g'!$F$4,'[1]DAY28-g'!$I$4,'[1]DAY28-g'!$L$4,'[1]DAY28-g'!$O$4,'[1]DAY28-g'!$R$4,'[1]DAY28-g'!$U$4)</c15:sqref>
                  </c15:fullRef>
                </c:ext>
              </c:extLst>
            </c:numRef>
          </c:val>
          <c:smooth val="0"/>
        </c:ser>
        <c:ser>
          <c:idx val="11"/>
          <c:order val="3"/>
          <c:tx>
            <c:strRef>
              <c:f>'[2]DAY28-g'!$Y$4</c:f>
              <c:strCache>
                <c:ptCount val="1"/>
                <c:pt idx="0">
                  <c:v>VHT40x2 Bidirect</c:v>
                </c:pt>
              </c:strCache>
            </c:strRef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('[2]DAY28-g'!$D$4,'[2]DAY28-g'!$G$4,'[2]DAY28-g'!$J$4,'[2]DAY28-g'!$M$4,'[2]DAY28-g'!$P$4,'[2]DAY28-g'!$S$4)</c:f>
              <c:numCache>
                <c:formatCode>General</c:formatCode>
                <c:ptCount val="6"/>
                <c:pt idx="0">
                  <c:v>236.42821966666668</c:v>
                </c:pt>
                <c:pt idx="1">
                  <c:v>237.15283666666664</c:v>
                </c:pt>
                <c:pt idx="2">
                  <c:v>229.0684573333333</c:v>
                </c:pt>
                <c:pt idx="3">
                  <c:v>223.15732466666668</c:v>
                </c:pt>
                <c:pt idx="4">
                  <c:v>197.93797199999997</c:v>
                </c:pt>
                <c:pt idx="5">
                  <c:v>165.99370033333332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('[1]DAY28-g'!$D$4,'[1]DAY28-g'!$G$4,'[1]DAY28-g'!$J$4,'[1]DAY28-g'!$M$4,'[1]DAY28-g'!$P$4,'[1]DAY28-g'!$S$4,'[1]DAY28-g'!$V$4)</c15:sqref>
                  </c15:fullRef>
                </c:ext>
              </c:extLst>
            </c:numRef>
          </c:val>
          <c:smooth val="0"/>
        </c:ser>
        <c:ser>
          <c:idx val="13"/>
          <c:order val="4"/>
          <c:tx>
            <c:strRef>
              <c:f>'[2]DAY28-g'!$X$5</c:f>
              <c:strCache>
                <c:ptCount val="1"/>
                <c:pt idx="0">
                  <c:v>VHT80x1 Up</c:v>
                </c:pt>
              </c:strCache>
            </c:strRef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('[2]DAY28-g'!$C$5,'[2]DAY28-g'!$F$5,'[2]DAY28-g'!$I$5,'[2]DAY28-g'!$L$5,'[2]DAY28-g'!$O$5,'[2]DAY28-g'!$R$5)</c:f>
              <c:numCache>
                <c:formatCode>General</c:formatCode>
                <c:ptCount val="6"/>
                <c:pt idx="0">
                  <c:v>272.19022633333333</c:v>
                </c:pt>
                <c:pt idx="1">
                  <c:v>252.33771266666668</c:v>
                </c:pt>
                <c:pt idx="2">
                  <c:v>223.766796</c:v>
                </c:pt>
                <c:pt idx="3">
                  <c:v>171.69976266666666</c:v>
                </c:pt>
                <c:pt idx="4">
                  <c:v>98.167076333333341</c:v>
                </c:pt>
                <c:pt idx="5">
                  <c:v>79.682135666666667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('[1]DAY28-g'!$C$5,'[1]DAY28-g'!$F$5,'[1]DAY28-g'!$I$5,'[1]DAY28-g'!$L$5,'[1]DAY28-g'!$O$5,'[1]DAY28-g'!$R$5,'[1]DAY28-g'!$U$5)</c15:sqref>
                  </c15:fullRef>
                </c:ext>
              </c:extLst>
            </c:numRef>
          </c:val>
          <c:smooth val="0"/>
        </c:ser>
        <c:ser>
          <c:idx val="16"/>
          <c:order val="5"/>
          <c:tx>
            <c:strRef>
              <c:f>'[2]DAY28-g'!$Y$5</c:f>
              <c:strCache>
                <c:ptCount val="1"/>
                <c:pt idx="0">
                  <c:v>VHT80x1 Bidirect</c:v>
                </c:pt>
              </c:strCache>
            </c:strRef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('[2]DAY28-g'!$B$1,'[2]DAY28-g'!$E$1,'[2]DAY28-g'!$H$1,'[2]DAY28-g'!$K$1,'[2]DAY28-g'!$N$1,'[2]DAY28-g'!$Q$1)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25</c:v>
                </c:pt>
                <c:pt idx="3">
                  <c:v>50</c:v>
                </c:pt>
                <c:pt idx="4">
                  <c:v>75</c:v>
                </c:pt>
                <c:pt idx="5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('[1]DAY28-g'!$B$1,'[1]DAY28-g'!$E$1,'[1]DAY28-g'!$H$1,'[1]DAY28-g'!$K$1,'[1]DAY28-g'!$N$1,'[1]DAY28-g'!$Q$1,'[1]DAY28-g'!$T$1)</c15:sqref>
                  </c15:fullRef>
                </c:ext>
              </c:extLst>
            </c:numRef>
          </c:cat>
          <c:val>
            <c:numRef>
              <c:f>('[2]DAY28-g'!$D$5,'[2]DAY28-g'!$G$5,'[2]DAY28-g'!$J$5,'[2]DAY28-g'!$M$5,'[2]DAY28-g'!$P$5,'[2]DAY28-g'!$S$5)</c:f>
              <c:numCache>
                <c:formatCode>General</c:formatCode>
                <c:ptCount val="6"/>
                <c:pt idx="0">
                  <c:v>188.50194166666665</c:v>
                </c:pt>
                <c:pt idx="1">
                  <c:v>211.47223233333332</c:v>
                </c:pt>
                <c:pt idx="2">
                  <c:v>196.84010766666668</c:v>
                </c:pt>
                <c:pt idx="3">
                  <c:v>162.45665566666665</c:v>
                </c:pt>
                <c:pt idx="4">
                  <c:v>131.78731366666668</c:v>
                </c:pt>
                <c:pt idx="5">
                  <c:v>80.447077000000007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('[1]DAY28-g'!$D$5,'[1]DAY28-g'!$G$5,'[1]DAY28-g'!$J$5,'[1]DAY28-g'!$M$5,'[1]DAY28-g'!$P$5,'[1]DAY28-g'!$S$5,'[1]DAY28-g'!$V$5)</c15:sqref>
                  </c15:fullRef>
                </c:ext>
              </c:extLst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803392"/>
        <c:axId val="151810048"/>
        <c:extLst>
          <c:ext xmlns:c15="http://schemas.microsoft.com/office/drawing/2012/chart" uri="{02D57815-91ED-43cb-92C2-25804820EDAC}">
            <c15:filteredLineSeries>
              <c15:ser>
                <c:idx val="14"/>
                <c:order val="9"/>
                <c:tx>
                  <c:strRef>
                    <c:extLst>
                      <c:ext uri="{02D57815-91ED-43cb-92C2-25804820EDAC}">
                        <c15:formulaRef>
                          <c15:sqref>'[1]DAY28-g'!$W$6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ullRef>
                          <c15:sqref>('[1]DAY28-g'!$B$6,'[1]DAY28-g'!$E$6,'[1]DAY28-g'!$H$6,'[1]DAY28-g'!$K$6,'[1]DAY28-g'!$N$6,'[1]DAY28-g'!$Q$6,'[1]DAY28-g'!$T$6)</c15:sqref>
                        </c15:fullRef>
                        <c15:formulaRef>
                          <c15:sqref>('[1]DAY28-g'!$B$6,'[1]DAY28-g'!$E$6,'[1]DAY28-g'!$H$6,'[1]DAY28-g'!$K$6,'[1]DAY28-g'!$N$6,'[1]DAY28-g'!$Q$6)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5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'[1]DAY28-g'!$X$6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('[1]DAY28-g'!$C$6,'[1]DAY28-g'!$F$6,'[1]DAY28-g'!$I$6,'[1]DAY28-g'!$L$6,'[1]DAY28-g'!$O$6,'[1]DAY28-g'!$R$6,'[1]DAY28-g'!$U$6)</c15:sqref>
                        </c15:fullRef>
                        <c15:formulaRef>
                          <c15:sqref>('[1]DAY28-g'!$C$6,'[1]DAY28-g'!$F$6,'[1]DAY28-g'!$I$6,'[1]DAY28-g'!$L$6,'[1]DAY28-g'!$O$6,'[1]DAY28-g'!$R$6)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'[1]DAY28-g'!$Y$6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('[1]DAY28-g'!$D$6,'[1]DAY28-g'!$G$6,'[1]DAY28-g'!$J$6,'[1]DAY28-g'!$M$6,'[1]DAY28-g'!$P$6,'[1]DAY28-g'!$S$6,'[1]DAY28-g'!$V$6)</c15:sqref>
                        </c15:fullRef>
                        <c15:formulaRef>
                          <c15:sqref>('[1]DAY28-g'!$D$6,'[1]DAY28-g'!$G$6,'[1]DAY28-g'!$J$6,'[1]DAY28-g'!$M$6,'[1]DAY28-g'!$P$6,'[1]DAY28-g'!$S$6)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'[1]DAY28-g'!$W$7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('[1]DAY28-g'!$B$7,'[1]DAY28-g'!$E$7,'[1]DAY28-g'!$H$7,'[1]DAY28-g'!$K$7,'[1]DAY28-g'!$N$7,'[1]DAY28-g'!$Q$7,'[1]DAY28-g'!$T$7)</c15:sqref>
                        </c15:fullRef>
                        <c15:formulaRef>
                          <c15:sqref>('[1]DAY28-g'!$B$7,'[1]DAY28-g'!$E$7,'[1]DAY28-g'!$H$7,'[1]DAY28-g'!$K$7,'[1]DAY28-g'!$N$7,'[1]DAY28-g'!$Q$7)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'[1]DAY28-g'!$X$7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('[1]DAY28-g'!$C$7,'[1]DAY28-g'!$F$7,'[1]DAY28-g'!$I$7,'[1]DAY28-g'!$L$7,'[1]DAY28-g'!$O$7,'[1]DAY28-g'!$R$7,'[1]DAY28-g'!$U$7)</c15:sqref>
                        </c15:fullRef>
                        <c15:formulaRef>
                          <c15:sqref>('[1]DAY28-g'!$C$7,'[1]DAY28-g'!$F$7,'[1]DAY28-g'!$I$7,'[1]DAY28-g'!$L$7,'[1]DAY28-g'!$O$7,'[1]DAY28-g'!$R$7)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'[1]DAY28-g'!$Y$7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('[1]DAY28-g'!$B$1,'[1]DAY28-g'!$E$1,'[1]DAY28-g'!$H$1,'[1]DAY28-g'!$K$1,'[1]DAY28-g'!$N$1,'[1]DAY28-g'!$Q$1,'[1]DAY28-g'!$T$1)</c15:sqref>
                        </c15:fullRef>
                        <c15:formulaRef>
                          <c15:sqref>('[1]DAY28-g'!$B$1,'[1]DAY28-g'!$E$1,'[1]DAY28-g'!$H$1,'[1]DAY28-g'!$K$1,'[1]DAY28-g'!$N$1,'[1]DAY28-g'!$Q$1)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6"/>
                      <c:pt idx="0">
                        <c:v>5</c:v>
                      </c:pt>
                      <c:pt idx="1">
                        <c:v>10</c:v>
                      </c:pt>
                      <c:pt idx="2">
                        <c:v>25</c:v>
                      </c:pt>
                      <c:pt idx="3">
                        <c:v>50</c:v>
                      </c:pt>
                      <c:pt idx="4">
                        <c:v>75</c:v>
                      </c:pt>
                      <c:pt idx="5">
                        <c:v>100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('[1]DAY28-g'!$D$7,'[1]DAY28-g'!$G$7,'[1]DAY28-g'!$J$7,'[1]DAY28-g'!$M$7,'[1]DAY28-g'!$P$7,'[1]DAY28-g'!$S$7,'[1]DAY28-g'!$V$7)</c15:sqref>
                        </c15:fullRef>
                        <c15:formulaRef>
                          <c15:sqref>('[1]DAY28-g'!$D$7,'[1]DAY28-g'!$G$7,'[1]DAY28-g'!$J$7,'[1]DAY28-g'!$M$7,'[1]DAY28-g'!$P$7,'[1]DAY28-g'!$S$7)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'[1]DAY28-g'!$W$8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('[1]DAY28-g'!$B$8,'[1]DAY28-g'!$E$8,'[1]DAY28-g'!$H$8,'[1]DAY28-g'!$K$8,'[1]DAY28-g'!$N$8,'[1]DAY28-g'!$Q$8,'[1]DAY28-g'!$T$8)</c15:sqref>
                        </c15:fullRef>
                        <c15:formulaRef>
                          <c15:sqref>('[1]DAY28-g'!$B$8,'[1]DAY28-g'!$E$8,'[1]DAY28-g'!$H$8,'[1]DAY28-g'!$K$8,'[1]DAY28-g'!$N$8,'[1]DAY28-g'!$Q$8)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'[1]DAY28-g'!$X$8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('[1]DAY28-g'!$C$8,'[1]DAY28-g'!$F$8,'[1]DAY28-g'!$I$8,'[1]DAY28-g'!$L$8,'[1]DAY28-g'!$O$8,'[1]DAY28-g'!$R$8,'[1]DAY28-g'!$U$8)</c15:sqref>
                        </c15:fullRef>
                        <c15:formulaRef>
                          <c15:sqref>('[1]DAY28-g'!$C$8,'[1]DAY28-g'!$F$8,'[1]DAY28-g'!$I$8,'[1]DAY28-g'!$L$8,'[1]DAY28-g'!$O$8,'[1]DAY28-g'!$R$8)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'[1]DAY28-g'!$Y$8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('[1]DAY28-g'!$D$8,'[1]DAY28-g'!$G$8,'[1]DAY28-g'!$J$8,'[1]DAY28-g'!$M$8,'[1]DAY28-g'!$P$8,'[1]DAY28-g'!$S$8,'[1]DAY28-g'!$V$8)</c15:sqref>
                        </c15:fullRef>
                        <c15:formulaRef>
                          <c15:sqref>('[1]DAY28-g'!$D$8,'[1]DAY28-g'!$G$8,'[1]DAY28-g'!$J$8,'[1]DAY28-g'!$M$8,'[1]DAY28-g'!$P$8,'[1]DAY28-g'!$S$8)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('[1]DAY28-g'!$B$9,'[1]DAY28-g'!$E$9,'[1]DAY28-g'!$H$9,'[1]DAY28-g'!$K$9,'[1]DAY28-g'!$N$9,'[1]DAY28-g'!$Q$9,'[1]DAY28-g'!$T$9)</c15:sqref>
                        </c15:fullRef>
                        <c15:formulaRef>
                          <c15:sqref>('[1]DAY28-g'!$B$9,'[1]DAY28-g'!$E$9,'[1]DAY28-g'!$H$9,'[1]DAY28-g'!$K$9,'[1]DAY28-g'!$N$9,'[1]DAY28-g'!$Q$9)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('[1]DAY28-g'!$C$9,'[1]DAY28-g'!$F$9,'[1]DAY28-g'!$I$9,'[1]DAY28-g'!$L$9,'[1]DAY28-g'!$O$9,'[1]DAY28-g'!$R$9,'[1]DAY28-g'!$U$9)</c15:sqref>
                        </c15:fullRef>
                        <c15:formulaRef>
                          <c15:sqref>('[1]DAY28-g'!$C$9,'[1]DAY28-g'!$F$9,'[1]DAY28-g'!$I$9,'[1]DAY28-g'!$L$9,'[1]DAY28-g'!$O$9,'[1]DAY28-g'!$R$9)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('[1]DAY28-g'!$D$9,'[1]DAY28-g'!$G$9,'[1]DAY28-g'!$J$9,'[1]DAY28-g'!$M$9,'[1]DAY28-g'!$P$9,'[1]DAY28-g'!$S$9,'[1]DAY28-g'!$V$9)</c15:sqref>
                        </c15:fullRef>
                        <c15:formulaRef>
                          <c15:sqref>('[1]DAY28-g'!$D$9,'[1]DAY28-g'!$G$9,'[1]DAY28-g'!$J$9,'[1]DAY28-g'!$M$9,'[1]DAY28-g'!$P$9,'[1]DAY28-g'!$S$9)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('[1]DAY28-g'!$B$10,'[1]DAY28-g'!$E$10,'[1]DAY28-g'!$H$10,'[1]DAY28-g'!$K$10,'[1]DAY28-g'!$N$10,'[1]DAY28-g'!$Q$10,'[1]DAY28-g'!$T$10)</c15:sqref>
                        </c15:fullRef>
                        <c15:formulaRef>
                          <c15:sqref>('[1]DAY28-g'!$B$10,'[1]DAY28-g'!$E$10,'[1]DAY28-g'!$H$10,'[1]DAY28-g'!$K$10,'[1]DAY28-g'!$N$10,'[1]DAY28-g'!$Q$10)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('[1]DAY28-g'!$C$10,'[1]DAY28-g'!$F$10)</c15:sqref>
                        </c15:fullRef>
                        <c15:formulaRef>
                          <c15:sqref>('[1]DAY28-g'!$C$10,'[1]DAY28-g'!$F$10)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'[1]DAY28-g'!$Y$10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('[1]DAY28-g'!$D$10,'[1]DAY28-g'!$G$10,'[1]DAY28-g'!$J$10,'[1]DAY28-g'!$M$10,'[1]DAY28-g'!$P$10,'[1]DAY28-g'!$S$10,'[1]DAY28-g'!$V$10)</c15:sqref>
                        </c15:fullRef>
                        <c15:formulaRef>
                          <c15:sqref>('[1]DAY28-g'!$D$10,'[1]DAY28-g'!$G$10,'[1]DAY28-g'!$J$10,'[1]DAY28-g'!$M$10,'[1]DAY28-g'!$P$10,'[1]DAY28-g'!$S$10)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151803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51810048"/>
        <c:crosses val="autoZero"/>
        <c:auto val="1"/>
        <c:lblAlgn val="ctr"/>
        <c:lblOffset val="100"/>
        <c:noMultiLvlLbl val="0"/>
      </c:catAx>
      <c:valAx>
        <c:axId val="151810048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numFmt formatCode="#,##0\ &quot;Mbps&quot;\ ;\-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5180339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000" baseline="0"/>
          </a:pPr>
          <a:endParaRPr lang="en-US"/>
        </a:p>
      </c:txPr>
    </c:legend>
    <c:plotVisOnly val="1"/>
    <c:dispBlanksAs val="span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5.4134951881014873E-2"/>
          <c:w val="0.65470063036992165"/>
          <c:h val="0.80276793525809276"/>
        </c:manualLayout>
      </c:layout>
      <c:scatterChart>
        <c:scatterStyle val="lineMarker"/>
        <c:varyColors val="0"/>
        <c:ser>
          <c:idx val="5"/>
          <c:order val="0"/>
          <c:tx>
            <c:strRef>
              <c:f>'Chart-Template-Per Client-VHT20'!$X$3</c:f>
              <c:strCache>
                <c:ptCount val="1"/>
                <c:pt idx="0">
                  <c:v>GS4_VHT20_TCP Up</c:v>
                </c:pt>
              </c:strCache>
            </c:strRef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('Chart-Template-Per Client-VHT20'!$I$3,'Chart-Template-Per Client-VHT20'!$L$3,'Chart-Template-Per Client-VHT20'!$O$3,'Chart-Template-Per Client-VHT20'!$R$3,'Chart-Template-Per Client-VHT20'!$U$3)</c:f>
              <c:numCache>
                <c:formatCode>General</c:formatCode>
                <c:ptCount val="5"/>
                <c:pt idx="0">
                  <c:v>6.3845457999999997</c:v>
                </c:pt>
                <c:pt idx="1">
                  <c:v>2.1995201733333332</c:v>
                </c:pt>
                <c:pt idx="2">
                  <c:v>1.0300427133333334</c:v>
                </c:pt>
                <c:pt idx="3">
                  <c:v>0.45800071555555555</c:v>
                </c:pt>
                <c:pt idx="4">
                  <c:v>0.2951855433333333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Client-VHT20'!$C$3,'Chart-Template-Per Client-VHT20'!$F$3,'Chart-Template-Per Client-VHT20'!$I$3,'Chart-Template-Per Client-VHT20'!$L$3,'Chart-Template-Per Client-VHT20'!$O$3,'Chart-Template-Per Client-VHT20'!$R$3,'Chart-Template-Per Client-VHT20'!$U$3)</c15:sqref>
                  </c15:fullRef>
                </c:ext>
              </c:extLst>
            </c:numRef>
          </c:yVal>
          <c:smooth val="0"/>
        </c:ser>
        <c:ser>
          <c:idx val="10"/>
          <c:order val="1"/>
          <c:tx>
            <c:strRef>
              <c:f>'Chart-Template-Per Client-VHT20'!$Y$3</c:f>
              <c:strCache>
                <c:ptCount val="1"/>
                <c:pt idx="0">
                  <c:v>GS4_VHT20_TCP Bidirect</c:v>
                </c:pt>
              </c:strCache>
            </c:strRef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('Chart-Template-Per Client-VHT20'!$J$3,'Chart-Template-Per Client-VHT20'!$M$3,'Chart-Template-Per Client-VHT20'!$P$3,'Chart-Template-Per Client-VHT20'!$S$3,'Chart-Template-Per Client-VHT20'!$V$3)</c:f>
              <c:numCache>
                <c:formatCode>General</c:formatCode>
                <c:ptCount val="5"/>
                <c:pt idx="0">
                  <c:v>6.1113764333333336</c:v>
                </c:pt>
                <c:pt idx="1">
                  <c:v>2.23626492</c:v>
                </c:pt>
                <c:pt idx="2">
                  <c:v>0.99836417333333327</c:v>
                </c:pt>
                <c:pt idx="3">
                  <c:v>0.5006883866666666</c:v>
                </c:pt>
                <c:pt idx="4">
                  <c:v>0.34631736666666663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Client-VHT20'!$D$3,'Chart-Template-Per Client-VHT20'!$G$3,'Chart-Template-Per Client-VHT20'!$J$3,'Chart-Template-Per Client-VHT20'!$M$3,'Chart-Template-Per Client-VHT20'!$P$3,'Chart-Template-Per Client-VHT20'!$S$3,'Chart-Template-Per Client-VHT20'!$V$3)</c15:sqref>
                  </c15:fullRef>
                </c:ext>
              </c:extLst>
            </c:numRef>
          </c:yVal>
          <c:smooth val="0"/>
        </c:ser>
        <c:ser>
          <c:idx val="9"/>
          <c:order val="2"/>
          <c:tx>
            <c:strRef>
              <c:f>'Chart-Template-Per Client-VHT20'!$X$4</c:f>
              <c:strCache>
                <c:ptCount val="1"/>
                <c:pt idx="0">
                  <c:v>MBA_VHT20_TCP Up</c:v>
                </c:pt>
              </c:strCache>
            </c:strRef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'AP225-VHT20'!$AU$86:$AU$90</c:f>
              <c:numCache>
                <c:formatCode>General</c:formatCode>
                <c:ptCount val="5"/>
                <c:pt idx="0">
                  <c:v>14</c:v>
                </c:pt>
                <c:pt idx="1">
                  <c:v>5.0999999999999996</c:v>
                </c:pt>
                <c:pt idx="2">
                  <c:v>1.98</c:v>
                </c:pt>
                <c:pt idx="3">
                  <c:v>1.2</c:v>
                </c:pt>
                <c:pt idx="4">
                  <c:v>0.45</c:v>
                </c:pt>
              </c:numCache>
            </c:numRef>
          </c:yVal>
          <c:smooth val="0"/>
        </c:ser>
        <c:ser>
          <c:idx val="11"/>
          <c:order val="3"/>
          <c:tx>
            <c:strRef>
              <c:f>'Chart-Template-Per Client-VHT20'!$Y$4</c:f>
              <c:strCache>
                <c:ptCount val="1"/>
                <c:pt idx="0">
                  <c:v>MBA_VHT20_TCP Bidirect</c:v>
                </c:pt>
              </c:strCache>
            </c:strRef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'AP225-VHT20'!$AV$86:$AV$90</c:f>
              <c:numCache>
                <c:formatCode>General</c:formatCode>
                <c:ptCount val="5"/>
                <c:pt idx="0">
                  <c:v>13.048999999999999</c:v>
                </c:pt>
                <c:pt idx="1">
                  <c:v>5.09</c:v>
                </c:pt>
                <c:pt idx="2">
                  <c:v>1.98</c:v>
                </c:pt>
                <c:pt idx="3">
                  <c:v>0.96199999999999997</c:v>
                </c:pt>
                <c:pt idx="4">
                  <c:v>0.4</c:v>
                </c:pt>
              </c:numCache>
            </c:numRef>
          </c:yVal>
          <c:smooth val="0"/>
        </c:ser>
        <c:ser>
          <c:idx val="13"/>
          <c:order val="4"/>
          <c:tx>
            <c:strRef>
              <c:f>'Chart-Template-Per Client-VHT20'!$X$5</c:f>
              <c:strCache>
                <c:ptCount val="1"/>
                <c:pt idx="0">
                  <c:v>MBP_VHT20_TCP Up</c:v>
                </c:pt>
              </c:strCache>
            </c:strRef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('Chart-Template-Per Client-VHT20'!$I$5,'Chart-Template-Per Client-VHT20'!$L$5,'Chart-Template-Per Client-VHT20'!$O$5,'Chart-Template-Per Client-VHT20'!$R$5,'Chart-Template-Per Client-VHT20'!$U$5)</c:f>
              <c:numCache>
                <c:formatCode>General</c:formatCode>
                <c:ptCount val="5"/>
                <c:pt idx="0">
                  <c:v>20.826051833333334</c:v>
                </c:pt>
                <c:pt idx="1">
                  <c:v>7.8334550266666669</c:v>
                </c:pt>
                <c:pt idx="2">
                  <c:v>3.1130192133333332</c:v>
                </c:pt>
                <c:pt idx="3">
                  <c:v>1.3623778577777776</c:v>
                </c:pt>
                <c:pt idx="4">
                  <c:v>0.84270400333333328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Client-VHT20'!$C$5,'Chart-Template-Per Client-VHT20'!$F$5,'Chart-Template-Per Client-VHT20'!$I$5,'Chart-Template-Per Client-VHT20'!$L$5,'Chart-Template-Per Client-VHT20'!$O$5,'Chart-Template-Per Client-VHT20'!$R$5,'Chart-Template-Per Client-VHT20'!$U$5)</c15:sqref>
                  </c15:fullRef>
                </c:ext>
              </c:extLst>
            </c:numRef>
          </c:yVal>
          <c:smooth val="0"/>
        </c:ser>
        <c:ser>
          <c:idx val="16"/>
          <c:order val="5"/>
          <c:tx>
            <c:strRef>
              <c:f>'Chart-Template-Per Client-VHT20'!$Y$5</c:f>
              <c:strCache>
                <c:ptCount val="1"/>
                <c:pt idx="0">
                  <c:v>MBP_VHT20_TCP Bidirect</c:v>
                </c:pt>
              </c:strCache>
            </c:strRef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('Chart-Template-Per Client-VHT20'!$H$1,'Chart-Template-Per Client-VHT20'!$K$1,'Chart-Template-Per Client-VHT20'!$N$1,'Chart-Template-Per Client-VHT20'!$Q$1,'Chart-Template-Per Client-VHT20'!$T$1)</c:f>
              <c:numCache>
                <c:formatCode>_(* #,##0_);_(* \(#,##0\);_(* "-"??_);_(@_)</c:formatCode>
                <c:ptCount val="5"/>
                <c:pt idx="0">
                  <c:v>10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Client-VHT20'!$B$1,'Chart-Template-Per Client-VHT20'!$E$1,'Chart-Template-Per Client-VHT20'!$H$1,'Chart-Template-Per Client-VHT20'!$K$1,'Chart-Template-Per Client-VHT20'!$N$1,'Chart-Template-Per Client-VHT20'!$Q$1,'Chart-Template-Per Client-VHT20'!$T$1)</c15:sqref>
                  </c15:fullRef>
                </c:ext>
              </c:extLst>
            </c:numRef>
          </c:xVal>
          <c:yVal>
            <c:numRef>
              <c:f>('Chart-Template-Per Client-VHT20'!$J$5,'Chart-Template-Per Client-VHT20'!$M$5,'Chart-Template-Per Client-VHT20'!$P$5,'Chart-Template-Per Client-VHT20'!$S$5,'Chart-Template-Per Client-VHT20'!$V$5)</c:f>
              <c:numCache>
                <c:formatCode>General</c:formatCode>
                <c:ptCount val="5"/>
                <c:pt idx="0">
                  <c:v>19.926125166666665</c:v>
                </c:pt>
                <c:pt idx="1">
                  <c:v>7.5587193199999998</c:v>
                </c:pt>
                <c:pt idx="2">
                  <c:v>3.1653786466666669</c:v>
                </c:pt>
                <c:pt idx="3">
                  <c:v>1.5752586977777778</c:v>
                </c:pt>
                <c:pt idx="4">
                  <c:v>0.77873852666666665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('Chart-Template-Per Client-VHT20'!$D$5,'Chart-Template-Per Client-VHT20'!$G$5,'Chart-Template-Per Client-VHT20'!$J$5,'Chart-Template-Per Client-VHT20'!$M$5,'Chart-Template-Per Client-VHT20'!$P$5,'Chart-Template-Per Client-VHT20'!$S$5,'Chart-Template-Per Client-VHT20'!$V$5)</c15:sqref>
                  </c15:fullRef>
                </c:ext>
              </c:extLst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957184"/>
        <c:axId val="54959488"/>
      </c:scatterChart>
      <c:valAx>
        <c:axId val="54957184"/>
        <c:scaling>
          <c:orientation val="minMax"/>
          <c:max val="10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54959488"/>
        <c:crosses val="autoZero"/>
        <c:crossBetween val="midCat"/>
      </c:valAx>
      <c:valAx>
        <c:axId val="54959488"/>
        <c:scaling>
          <c:logBase val="10"/>
          <c:orientation val="minMax"/>
          <c:max val="30"/>
        </c:scaling>
        <c:delete val="0"/>
        <c:axPos val="l"/>
        <c:majorGridlines/>
        <c:minorGridlines>
          <c:spPr>
            <a:ln>
              <a:solidFill>
                <a:schemeClr val="bg1">
                  <a:lumMod val="8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smtClean="0"/>
                  <a:t>Per-STA</a:t>
                </a:r>
                <a:r>
                  <a:rPr lang="en-US" sz="1400" baseline="0" dirty="0" smtClean="0"/>
                  <a:t> </a:t>
                </a:r>
                <a:r>
                  <a:rPr lang="en-US" sz="1400" dirty="0" smtClean="0"/>
                  <a:t>Throughput </a:t>
                </a:r>
                <a:r>
                  <a:rPr lang="en-US" sz="1400" dirty="0"/>
                  <a:t>(Mbps)</a:t>
                </a:r>
              </a:p>
            </c:rich>
          </c:tx>
          <c:layout/>
          <c:overlay val="0"/>
        </c:title>
        <c:numFmt formatCode="#,##0\ &quot;Mbps&quot;\ ;\-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4957184"/>
        <c:crosses val="autoZero"/>
        <c:crossBetween val="midCat"/>
      </c:valAx>
    </c:plotArea>
    <c:plotVisOnly val="1"/>
    <c:dispBlanksAs val="span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5.6094050743657045E-2"/>
          <c:w val="0.64912134247108"/>
          <c:h val="0.80080905511811029"/>
        </c:manualLayout>
      </c:layout>
      <c:lineChart>
        <c:grouping val="standard"/>
        <c:varyColors val="0"/>
        <c:ser>
          <c:idx val="5"/>
          <c:order val="0"/>
          <c:tx>
            <c:v>GS4 TCP Up</c:v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('AP225-VHT20'!$J$157,'AP225-VHT20'!$M$157,'AP225-VHT20'!$P$157,'AP225-VHT20'!$S$157,'AP225-VHT20'!$V$157,'AP225-VHT20'!$Y$157,'AP225-VHT20'!$AB$157)</c:f>
              <c:numCache>
                <c:formatCode>General</c:formatCode>
                <c:ptCount val="7"/>
                <c:pt idx="0">
                  <c:v>0.2763079303030303</c:v>
                </c:pt>
                <c:pt idx="1">
                  <c:v>0.31855458208955223</c:v>
                </c:pt>
                <c:pt idx="2">
                  <c:v>0.30656534666744439</c:v>
                </c:pt>
                <c:pt idx="3">
                  <c:v>0.28078544727016641</c:v>
                </c:pt>
                <c:pt idx="4">
                  <c:v>0.33088222164565206</c:v>
                </c:pt>
                <c:pt idx="5">
                  <c:v>0.31227321515151518</c:v>
                </c:pt>
                <c:pt idx="6">
                  <c:v>0.35028377955453011</c:v>
                </c:pt>
              </c:numCache>
            </c:numRef>
          </c:val>
          <c:smooth val="0"/>
        </c:ser>
        <c:ser>
          <c:idx val="10"/>
          <c:order val="1"/>
          <c:tx>
            <c:v>GS4 TCP Bidirect</c:v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('AP225-VHT20'!$K$157,'AP225-VHT20'!$N$157,'AP225-VHT20'!$Q$157,'AP225-VHT20'!$T$157,'AP225-VHT20'!$W$157,'AP225-VHT20'!$Z$157,'AP225-VHT20'!$AC$157)</c:f>
              <c:numCache>
                <c:formatCode>General</c:formatCode>
                <c:ptCount val="7"/>
                <c:pt idx="0">
                  <c:v>0.27226784506359802</c:v>
                </c:pt>
                <c:pt idx="1">
                  <c:v>0.29022614025214716</c:v>
                </c:pt>
                <c:pt idx="2">
                  <c:v>0.30670169850968937</c:v>
                </c:pt>
                <c:pt idx="3">
                  <c:v>0.29585235611050575</c:v>
                </c:pt>
                <c:pt idx="4">
                  <c:v>0.3154011841157362</c:v>
                </c:pt>
                <c:pt idx="5">
                  <c:v>0.31784518147589935</c:v>
                </c:pt>
                <c:pt idx="6">
                  <c:v>0.39807970118921987</c:v>
                </c:pt>
              </c:numCache>
            </c:numRef>
          </c:val>
          <c:smooth val="0"/>
        </c:ser>
        <c:ser>
          <c:idx val="9"/>
          <c:order val="2"/>
          <c:tx>
            <c:v>MBA TCP Up</c:v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('AP225-VHT20'!$J$158,'AP225-VHT20'!$M$158,'AP225-VHT20'!$P$158,'AP225-VHT20'!$S$158,'AP225-VHT20'!$V$158,'AP225-VHT20'!$Y$158,'AP225-VHT20'!$AB$158)</c:f>
              <c:numCache>
                <c:formatCode>General</c:formatCode>
                <c:ptCount val="7"/>
                <c:pt idx="0">
                  <c:v>0.62973619393939384</c:v>
                </c:pt>
                <c:pt idx="1">
                  <c:v>0.6739037263681591</c:v>
                </c:pt>
                <c:pt idx="2">
                  <c:v>0.67249943382211397</c:v>
                </c:pt>
                <c:pt idx="3">
                  <c:v>0.67204993225577581</c:v>
                </c:pt>
                <c:pt idx="4">
                  <c:v>0.668300520308171</c:v>
                </c:pt>
                <c:pt idx="5">
                  <c:v>0.75</c:v>
                </c:pt>
                <c:pt idx="6">
                  <c:v>0.67528295552062978</c:v>
                </c:pt>
              </c:numCache>
            </c:numRef>
          </c:val>
          <c:smooth val="0"/>
        </c:ser>
        <c:ser>
          <c:idx val="11"/>
          <c:order val="3"/>
          <c:tx>
            <c:v>MBA TCP Bidirect</c:v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('AP225-VHT20'!$K$158,'AP225-VHT20'!$N$158,'AP225-VHT20'!$Q$158,'AP225-VHT20'!$T$158,'AP225-VHT20'!$W$158,'AP225-VHT20'!$Z$158,'AP225-VHT20'!$AC$158)</c:f>
              <c:numCache>
                <c:formatCode>General</c:formatCode>
                <c:ptCount val="7"/>
                <c:pt idx="0">
                  <c:v>0.67045321085845233</c:v>
                </c:pt>
                <c:pt idx="1">
                  <c:v>0.66967505414822703</c:v>
                </c:pt>
                <c:pt idx="2">
                  <c:v>0.6548882429901427</c:v>
                </c:pt>
                <c:pt idx="3">
                  <c:v>0.67470228894101425</c:v>
                </c:pt>
                <c:pt idx="4">
                  <c:v>0.62745316807248663</c:v>
                </c:pt>
                <c:pt idx="5">
                  <c:v>0.61072211272799837</c:v>
                </c:pt>
                <c:pt idx="6">
                  <c:v>0.65490531485968428</c:v>
                </c:pt>
              </c:numCache>
            </c:numRef>
          </c:val>
          <c:smooth val="0"/>
        </c:ser>
        <c:ser>
          <c:idx val="13"/>
          <c:order val="4"/>
          <c:tx>
            <c:v>MBP TCP Up</c:v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('AP225-VHT20'!$J$159,'AP225-VHT20'!$M$159,'AP225-VHT20'!$P$159,'AP225-VHT20'!$S$159,'AP225-VHT20'!$V$159,'AP225-VHT20'!$Y$159,'AP225-VHT20'!$AB$159)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smooth val="0"/>
        </c:ser>
        <c:ser>
          <c:idx val="16"/>
          <c:order val="5"/>
          <c:tx>
            <c:v>MBP TCP Bidirect</c:v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('AP225-VHT20'!$K$159,'AP225-VHT20'!$N$159,'AP225-VHT20'!$Q$159,'AP225-VHT20'!$T$159,'AP225-VHT20'!$W$159,'AP225-VHT20'!$Z$159,'AP225-VHT20'!$AC$159)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716672"/>
        <c:axId val="57235328"/>
        <c:extLst>
          <c:ext xmlns:c15="http://schemas.microsoft.com/office/drawing/2012/chart" uri="{02D57815-91ED-43cb-92C2-25804820EDAC}">
            <c15:filteredLineSeries>
              <c15:ser>
                <c:idx val="14"/>
                <c:order val="9"/>
                <c:tx>
                  <c:strRef>
                    <c:extLst>
                      <c:ext uri="{02D57815-91ED-43cb-92C2-25804820EDAC}">
                        <c15:formulaRef>
                          <c15:sqref>'Chart-Template-Aggregate-VHT20'!$W$6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('Chart-Template-Aggregate-VHT20'!$B$6,'Chart-Template-Aggregate-VHT20'!$E$6,'Chart-Template-Aggregate-VHT20'!$H$6,'Chart-Template-Aggregate-VHT20'!$K$6,'Chart-Template-Aggregate-VHT20'!$N$6,'Chart-Template-Aggregate-VHT20'!$Q$6,'Chart-Template-Aggregate-VHT20'!$T$6)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5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'Chart-Template-Aggregate-VHT20'!$X$6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('Chart-Template-Aggregate-VHT20'!$C$6,'Chart-Template-Aggregate-VHT20'!$F$6,'Chart-Template-Aggregate-VHT20'!$I$6,'Chart-Template-Aggregate-VHT20'!$L$6,'Chart-Template-Aggregate-VHT20'!$O$6,'Chart-Template-Aggregate-VHT20'!$R$6,'Chart-Template-Aggregate-VHT20'!$U$6)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'Chart-Template-Aggregate-VHT20'!$Y$6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('Chart-Template-Aggregate-VHT20'!$D$6,'Chart-Template-Aggregate-VHT20'!$G$6,'Chart-Template-Aggregate-VHT20'!$J$6,'Chart-Template-Aggregate-VHT20'!$M$6,'Chart-Template-Aggregate-VHT20'!$P$6,'Chart-Template-Aggregate-VHT20'!$S$6,'Chart-Template-Aggregate-VHT20'!$V$6)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'Chart-Template-Aggregate-VHT20'!$W$7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('Chart-Template-Aggregate-VHT20'!$B$7,'Chart-Template-Aggregate-VHT20'!$E$7,'Chart-Template-Aggregate-VHT20'!$H$7,'Chart-Template-Aggregate-VHT20'!$K$7,'Chart-Template-Aggregate-VHT20'!$N$7,'Chart-Template-Aggregate-VHT20'!$Q$7,'Chart-Template-Aggregate-VHT20'!$T$7)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'Chart-Template-Aggregate-VHT20'!$X$7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('Chart-Template-Aggregate-VHT20'!$C$7,'Chart-Template-Aggregate-VHT20'!$F$7,'Chart-Template-Aggregate-VHT20'!$I$7,'Chart-Template-Aggregate-VHT20'!$L$7,'Chart-Template-Aggregate-VHT20'!$O$7,'Chart-Template-Aggregate-VHT20'!$R$7,'Chart-Template-Aggregate-VHT20'!$U$7)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'Chart-Template-Aggregate-VHT20'!$Y$7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('Chart-Template-Aggregate-VHT20'!$D$7,'Chart-Template-Aggregate-VHT20'!$G$7,'Chart-Template-Aggregate-VHT20'!$J$7,'Chart-Template-Aggregate-VHT20'!$M$7,'Chart-Template-Aggregate-VHT20'!$P$7,'Chart-Template-Aggregate-VHT20'!$S$7,'Chart-Template-Aggregate-VHT20'!$V$7)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'Chart-Template-Aggregate-VHT20'!$W$8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('Chart-Template-Aggregate-VHT20'!$B$8,'Chart-Template-Aggregate-VHT20'!$E$8,'Chart-Template-Aggregate-VHT20'!$H$8,'Chart-Template-Aggregate-VHT20'!$K$8,'Chart-Template-Aggregate-VHT20'!$N$8,'Chart-Template-Aggregate-VHT20'!$Q$8,'Chart-Template-Aggregate-VHT20'!$T$8)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'Chart-Template-Aggregate-VHT20'!$X$8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('Chart-Template-Aggregate-VHT20'!$C$8,'Chart-Template-Aggregate-VHT20'!$F$8,'Chart-Template-Aggregate-VHT20'!$I$8,'Chart-Template-Aggregate-VHT20'!$L$8,'Chart-Template-Aggregate-VHT20'!$O$8,'Chart-Template-Aggregate-VHT20'!$R$8,'Chart-Template-Aggregate-VHT20'!$U$8)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'Chart-Template-Aggregate-VHT20'!$Y$8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('Chart-Template-Aggregate-VHT20'!$D$8,'Chart-Template-Aggregate-VHT20'!$G$8,'Chart-Template-Aggregate-VHT20'!$J$8,'Chart-Template-Aggregate-VHT20'!$M$8,'Chart-Template-Aggregate-VHT20'!$P$8,'Chart-Template-Aggregate-VHT20'!$S$8,'Chart-Template-Aggregate-VHT20'!$V$8)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('Chart-Template-Aggregate-VHT20'!$B$9,'Chart-Template-Aggregate-VHT20'!$E$9,'Chart-Template-Aggregate-VHT20'!$H$9,'Chart-Template-Aggregate-VHT20'!$K$9,'Chart-Template-Aggregate-VHT20'!$N$9,'Chart-Template-Aggregate-VHT20'!$Q$9,'Chart-Template-Aggregate-VHT20'!$T$9)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('Chart-Template-Aggregate-VHT20'!$C$9,'Chart-Template-Aggregate-VHT20'!$F$9,'Chart-Template-Aggregate-VHT20'!$I$9,'Chart-Template-Aggregate-VHT20'!$L$9,'Chart-Template-Aggregate-VHT20'!$O$9,'Chart-Template-Aggregate-VHT20'!$R$9,'Chart-Template-Aggregate-VHT20'!$U$9)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('Chart-Template-Aggregate-VHT20'!$D$9,'Chart-Template-Aggregate-VHT20'!$G$9,'Chart-Template-Aggregate-VHT20'!$J$9,'Chart-Template-Aggregate-VHT20'!$M$9,'Chart-Template-Aggregate-VHT20'!$P$9,'Chart-Template-Aggregate-VHT20'!$S$9,'Chart-Template-Aggregate-VHT20'!$V$9)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('Chart-Template-Aggregate-VHT20'!$B$10,'Chart-Template-Aggregate-VHT20'!$E$10,'Chart-Template-Aggregate-VHT20'!$H$10,'Chart-Template-Aggregate-VHT20'!$K$10,'Chart-Template-Aggregate-VHT20'!$N$10,'Chart-Template-Aggregate-VHT20'!$Q$10,'Chart-Template-Aggregate-VHT20'!$T$10)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('Chart-Template-Aggregate-VHT20'!$C$10,'Chart-Template-Aggregate-VHT20'!$F$10)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('Chart-Template-Aggregate-VHT20'!$D$10,'Chart-Template-Aggregate-VHT20'!$G$10,'Chart-Template-Aggregate-VHT20'!$J$10,'Chart-Template-Aggregate-VHT20'!$M$10,'Chart-Template-Aggregate-VHT20'!$P$10,'Chart-Template-Aggregate-VHT20'!$S$10,'Chart-Template-Aggregate-VHT20'!$V$10)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54716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7235328"/>
        <c:crosses val="autoZero"/>
        <c:auto val="1"/>
        <c:lblAlgn val="ctr"/>
        <c:lblOffset val="100"/>
        <c:noMultiLvlLbl val="0"/>
      </c:catAx>
      <c:valAx>
        <c:axId val="57235328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Throughput </a:t>
                </a:r>
                <a:r>
                  <a:rPr lang="en-US" sz="1400" dirty="0" smtClean="0"/>
                  <a:t>(%)</a:t>
                </a:r>
                <a:endParaRPr lang="en-US" sz="1400" dirty="0"/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4716672"/>
        <c:crosses val="autoZero"/>
        <c:crossBetween val="between"/>
      </c:valAx>
    </c:plotArea>
    <c:plotVisOnly val="1"/>
    <c:dispBlanksAs val="span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5.1357174103237091E-2"/>
          <c:w val="0.65066455234762322"/>
          <c:h val="0.80554571303587053"/>
        </c:manualLayout>
      </c:layout>
      <c:lineChart>
        <c:grouping val="standard"/>
        <c:varyColors val="0"/>
        <c:ser>
          <c:idx val="5"/>
          <c:order val="0"/>
          <c:tx>
            <c:v>GS4 TCP Up</c:v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('AP225-VHT20'!$J$88,'AP225-VHT20'!$M$88,'AP225-VHT20'!$P$88,'AP225-VHT20'!$S$88,'AP225-VHT20'!$V$88,'AP225-VHT20'!$Y$88,'AP225-VHT20'!$AB$88)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1.0541887369219962</c:v>
                </c:pt>
                <c:pt idx="2">
                  <c:v>1.0511764998809143</c:v>
                </c:pt>
                <c:pt idx="3">
                  <c:v>0.9061936085067811</c:v>
                </c:pt>
                <c:pt idx="4">
                  <c:v>0.84818707693969275</c:v>
                </c:pt>
                <c:pt idx="5">
                  <c:v>0.56649543508049394</c:v>
                </c:pt>
                <c:pt idx="6">
                  <c:v>0.48578640279630109</c:v>
                </c:pt>
              </c:numCache>
            </c:numRef>
          </c:val>
          <c:smooth val="0"/>
        </c:ser>
        <c:ser>
          <c:idx val="10"/>
          <c:order val="1"/>
          <c:tx>
            <c:v>GS4 TCP Bidirect</c:v>
          </c:tx>
          <c:spPr>
            <a:ln>
              <a:solidFill>
                <a:schemeClr val="accent2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('AP225-VHT20'!$K$88,'AP225-VHT20'!$N$88,'AP225-VHT20'!$Q$88,'AP225-VHT20'!$T$88,'AP225-VHT20'!$W$88,'AP225-VHT20'!$Z$88,'AP225-VHT20'!$AC$88)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1.019281695402299</c:v>
                </c:pt>
                <c:pt idx="2">
                  <c:v>1.0536855919540231</c:v>
                </c:pt>
                <c:pt idx="3">
                  <c:v>0.96390729310344836</c:v>
                </c:pt>
                <c:pt idx="4">
                  <c:v>0.86065877011494252</c:v>
                </c:pt>
                <c:pt idx="5">
                  <c:v>0.6474418793103448</c:v>
                </c:pt>
                <c:pt idx="6">
                  <c:v>0.53448275862068961</c:v>
                </c:pt>
              </c:numCache>
            </c:numRef>
          </c:val>
          <c:smooth val="0"/>
        </c:ser>
        <c:ser>
          <c:idx val="9"/>
          <c:order val="2"/>
          <c:tx>
            <c:v>MBA TCP Up</c:v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('AP225-VHT20'!$J$100,'AP225-VHT20'!$M$100,'AP225-VHT20'!$P$100,'AP225-VHT20'!$S$100,'AP225-VHT20'!$V$100,'AP225-VHT20'!$Y$100,'AP225-VHT20'!$AB$100)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0.97788779379742197</c:v>
                </c:pt>
                <c:pt idx="2">
                  <c:v>1.0108897870882196</c:v>
                </c:pt>
                <c:pt idx="3">
                  <c:v>0.9499983966719393</c:v>
                </c:pt>
                <c:pt idx="4">
                  <c:v>0.75105155584814387</c:v>
                </c:pt>
                <c:pt idx="5">
                  <c:v>0.64894675965247861</c:v>
                </c:pt>
                <c:pt idx="6">
                  <c:v>0.41048330979343239</c:v>
                </c:pt>
              </c:numCache>
            </c:numRef>
          </c:val>
          <c:smooth val="0"/>
        </c:ser>
        <c:ser>
          <c:idx val="11"/>
          <c:order val="3"/>
          <c:tx>
            <c:v>MBA TCP Bidirect</c:v>
          </c:tx>
          <c:spPr>
            <a:ln>
              <a:solidFill>
                <a:schemeClr val="accent1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('AP225-VHT20'!$K$100,'AP225-VHT20'!$N$100,'AP225-VHT20'!$Q$100,'AP225-VHT20'!$T$100,'AP225-VHT20'!$W$100,'AP225-VHT20'!$Z$100,'AP225-VHT20'!$AC$100)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0.9551129053261187</c:v>
                </c:pt>
                <c:pt idx="2">
                  <c:v>0.91369412150094131</c:v>
                </c:pt>
                <c:pt idx="3">
                  <c:v>0.89268806632778508</c:v>
                </c:pt>
                <c:pt idx="4">
                  <c:v>0.69532554999400109</c:v>
                </c:pt>
                <c:pt idx="5">
                  <c:v>0.50525065336606734</c:v>
                </c:pt>
                <c:pt idx="6">
                  <c:v>0.35708564272812077</c:v>
                </c:pt>
              </c:numCache>
            </c:numRef>
          </c:val>
          <c:smooth val="0"/>
        </c:ser>
        <c:ser>
          <c:idx val="13"/>
          <c:order val="4"/>
          <c:tx>
            <c:v>MBP TCP Up</c:v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('AP225-VHT20'!$J$112,'AP225-VHT20'!$M$112,'AP225-VHT20'!$P$112,'AP225-VHT20'!$S$112,'AP225-VHT20'!$V$112,'AP225-VHT20'!$Y$112,'AP225-VHT20'!$AB$112)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0.91363636363636369</c:v>
                </c:pt>
                <c:pt idx="2">
                  <c:v>0.94663871969696967</c:v>
                </c:pt>
                <c:pt idx="3">
                  <c:v>0.89016534393939395</c:v>
                </c:pt>
                <c:pt idx="4">
                  <c:v>0.70750436666666661</c:v>
                </c:pt>
                <c:pt idx="5">
                  <c:v>0.5</c:v>
                </c:pt>
                <c:pt idx="6">
                  <c:v>0.38304727424242424</c:v>
                </c:pt>
              </c:numCache>
            </c:numRef>
          </c:val>
          <c:smooth val="0"/>
        </c:ser>
        <c:ser>
          <c:idx val="16"/>
          <c:order val="5"/>
          <c:tx>
            <c:v>MBP TCP Bidirect</c:v>
          </c:tx>
          <c:spPr>
            <a:ln>
              <a:solidFill>
                <a:schemeClr val="accent3"/>
              </a:solidFill>
              <a:prstDash val="sysDot"/>
            </a:ln>
          </c:spPr>
          <c:marker>
            <c:symbol val="diamond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numRef>
              <c:f>('Chart-Template-Aggregate-VHT20'!$B$1,'Chart-Template-Aggregate-VHT20'!$E$1,'Chart-Template-Aggregate-VHT20'!$H$1,'Chart-Template-Aggregate-VHT20'!$K$1,'Chart-Template-Aggregate-VHT20'!$N$1,'Chart-Template-Aggregate-VHT20'!$Q$1,'Chart-Template-Aggregate-VHT20'!$T$1)</c:f>
              <c:numCache>
                <c:formatCode>_(* #,##0_);_(* \(#,##0\);_(* "-"??_);_(@_)</c:formatCode>
                <c:ptCount val="7"/>
                <c:pt idx="0">
                  <c:v>1</c:v>
                </c:pt>
                <c:pt idx="1">
                  <c:v>5</c:v>
                </c:pt>
                <c:pt idx="2">
                  <c:v>10</c:v>
                </c:pt>
                <c:pt idx="3">
                  <c:v>25</c:v>
                </c:pt>
                <c:pt idx="4">
                  <c:v>50</c:v>
                </c:pt>
                <c:pt idx="5">
                  <c:v>75</c:v>
                </c:pt>
                <c:pt idx="6">
                  <c:v>100</c:v>
                </c:pt>
              </c:numCache>
            </c:numRef>
          </c:cat>
          <c:val>
            <c:numRef>
              <c:f>('AP225-VHT20'!$K$112,'AP225-VHT20'!$N$112,'AP225-VHT20'!$Q$112,'AP225-VHT20'!$T$112,'AP225-VHT20'!$W$112,'AP225-VHT20'!$Z$112,'AP225-VHT20'!$AC$112)</c:f>
              <c:numCache>
                <c:formatCode>_(* #,##0.00_);_(* \(#,##0.00\);_(* "-"??_);_(@_)</c:formatCode>
                <c:ptCount val="7"/>
                <c:pt idx="0">
                  <c:v>1</c:v>
                </c:pt>
                <c:pt idx="1">
                  <c:v>0.95639193562407643</c:v>
                </c:pt>
                <c:pt idx="2">
                  <c:v>0.93590669509407309</c:v>
                </c:pt>
                <c:pt idx="3">
                  <c:v>0.88737348111566705</c:v>
                </c:pt>
                <c:pt idx="4">
                  <c:v>0.74322001542606042</c:v>
                </c:pt>
                <c:pt idx="5">
                  <c:v>0.55484547824565567</c:v>
                </c:pt>
                <c:pt idx="6">
                  <c:v>0.36556832788398969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024576"/>
        <c:axId val="130026880"/>
        <c:extLst>
          <c:ext xmlns:c15="http://schemas.microsoft.com/office/drawing/2012/chart" uri="{02D57815-91ED-43cb-92C2-25804820EDAC}">
            <c15:filteredLineSeries>
              <c15:ser>
                <c:idx val="14"/>
                <c:order val="9"/>
                <c:tx>
                  <c:strRef>
                    <c:extLst>
                      <c:ext uri="{02D57815-91ED-43cb-92C2-25804820EDAC}">
                        <c15:formulaRef>
                          <c15:sqref>'Chart-Template-Aggregate-VHT20'!$W$6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('Chart-Template-Aggregate-VHT20'!$B$6,'Chart-Template-Aggregate-VHT20'!$E$6,'Chart-Template-Aggregate-VHT20'!$H$6,'Chart-Template-Aggregate-VHT20'!$K$6,'Chart-Template-Aggregate-VHT20'!$N$6,'Chart-Template-Aggregate-VHT20'!$Q$6,'Chart-Template-Aggregate-VHT20'!$T$6)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5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'Chart-Template-Aggregate-VHT20'!$X$6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('Chart-Template-Aggregate-VHT20'!$C$6,'Chart-Template-Aggregate-VHT20'!$F$6,'Chart-Template-Aggregate-VHT20'!$I$6,'Chart-Template-Aggregate-VHT20'!$L$6,'Chart-Template-Aggregate-VHT20'!$O$6,'Chart-Template-Aggregate-VHT20'!$R$6,'Chart-Template-Aggregate-VHT20'!$U$6)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'Chart-Template-Aggregate-VHT20'!$Y$6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('Chart-Template-Aggregate-VHT20'!$D$6,'Chart-Template-Aggregate-VHT20'!$G$6,'Chart-Template-Aggregate-VHT20'!$J$6,'Chart-Template-Aggregate-VHT20'!$M$6,'Chart-Template-Aggregate-VHT20'!$P$6,'Chart-Template-Aggregate-VHT20'!$S$6,'Chart-Template-Aggregate-VHT20'!$V$6)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'Chart-Template-Aggregate-VHT20'!$W$7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('Chart-Template-Aggregate-VHT20'!$B$7,'Chart-Template-Aggregate-VHT20'!$E$7,'Chart-Template-Aggregate-VHT20'!$H$7,'Chart-Template-Aggregate-VHT20'!$K$7,'Chart-Template-Aggregate-VHT20'!$N$7,'Chart-Template-Aggregate-VHT20'!$Q$7,'Chart-Template-Aggregate-VHT20'!$T$7)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'Chart-Template-Aggregate-VHT20'!$X$7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('Chart-Template-Aggregate-VHT20'!$C$7,'Chart-Template-Aggregate-VHT20'!$F$7,'Chart-Template-Aggregate-VHT20'!$I$7,'Chart-Template-Aggregate-VHT20'!$L$7,'Chart-Template-Aggregate-VHT20'!$O$7,'Chart-Template-Aggregate-VHT20'!$R$7,'Chart-Template-Aggregate-VHT20'!$U$7)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'Chart-Template-Aggregate-VHT20'!$Y$7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('Chart-Template-Aggregate-VHT20'!$B$1,'Chart-Template-Aggregate-VHT20'!$E$1,'Chart-Template-Aggregate-VHT20'!$H$1,'Chart-Template-Aggregate-VHT20'!$K$1,'Chart-Template-Aggregate-VHT20'!$N$1,'Chart-Template-Aggregate-VHT20'!$Q$1,'Chart-Template-Aggregate-VHT20'!$T$1)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7"/>
                      <c:pt idx="0">
                        <c:v>1</c:v>
                      </c:pt>
                      <c:pt idx="1">
                        <c:v>5</c:v>
                      </c:pt>
                      <c:pt idx="2">
                        <c:v>10</c:v>
                      </c:pt>
                      <c:pt idx="3">
                        <c:v>25</c:v>
                      </c:pt>
                      <c:pt idx="4">
                        <c:v>50</c:v>
                      </c:pt>
                      <c:pt idx="5">
                        <c:v>75</c:v>
                      </c:pt>
                      <c:pt idx="6">
                        <c:v>100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('Chart-Template-Aggregate-VHT20'!$D$7,'Chart-Template-Aggregate-VHT20'!$G$7,'Chart-Template-Aggregate-VHT20'!$J$7,'Chart-Template-Aggregate-VHT20'!$M$7,'Chart-Template-Aggregate-VHT20'!$P$7,'Chart-Template-Aggregate-VHT20'!$S$7,'Chart-Template-Aggregate-VHT20'!$V$7)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'Chart-Template-Aggregate-VHT20'!$W$8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('Chart-Template-Aggregate-VHT20'!$B$8,'Chart-Template-Aggregate-VHT20'!$E$8,'Chart-Template-Aggregate-VHT20'!$H$8,'Chart-Template-Aggregate-VHT20'!$K$8,'Chart-Template-Aggregate-VHT20'!$N$8,'Chart-Template-Aggregate-VHT20'!$Q$8,'Chart-Template-Aggregate-VHT20'!$T$8)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'Chart-Template-Aggregate-VHT20'!$X$8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('Chart-Template-Aggregate-VHT20'!$C$8,'Chart-Template-Aggregate-VHT20'!$F$8,'Chart-Template-Aggregate-VHT20'!$I$8,'Chart-Template-Aggregate-VHT20'!$L$8,'Chart-Template-Aggregate-VHT20'!$O$8,'Chart-Template-Aggregate-VHT20'!$R$8,'Chart-Template-Aggregate-VHT20'!$U$8)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'Chart-Template-Aggregate-VHT20'!$Y$8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('Chart-Template-Aggregate-VHT20'!$D$8,'Chart-Template-Aggregate-VHT20'!$G$8,'Chart-Template-Aggregate-VHT20'!$J$8,'Chart-Template-Aggregate-VHT20'!$M$8,'Chart-Template-Aggregate-VHT20'!$P$8,'Chart-Template-Aggregate-VHT20'!$S$8,'Chart-Template-Aggregate-VHT20'!$V$8)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('Chart-Template-Aggregate-VHT20'!$B$9,'Chart-Template-Aggregate-VHT20'!$E$9,'Chart-Template-Aggregate-VHT20'!$H$9,'Chart-Template-Aggregate-VHT20'!$K$9,'Chart-Template-Aggregate-VHT20'!$N$9,'Chart-Template-Aggregate-VHT20'!$Q$9,'Chart-Template-Aggregate-VHT20'!$T$9)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('Chart-Template-Aggregate-VHT20'!$C$9,'Chart-Template-Aggregate-VHT20'!$F$9,'Chart-Template-Aggregate-VHT20'!$I$9,'Chart-Template-Aggregate-VHT20'!$L$9,'Chart-Template-Aggregate-VHT20'!$O$9,'Chart-Template-Aggregate-VHT20'!$R$9,'Chart-Template-Aggregate-VHT20'!$U$9)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('Chart-Template-Aggregate-VHT20'!$D$9,'Chart-Template-Aggregate-VHT20'!$G$9,'Chart-Template-Aggregate-VHT20'!$J$9,'Chart-Template-Aggregate-VHT20'!$M$9,'Chart-Template-Aggregate-VHT20'!$P$9,'Chart-Template-Aggregate-VHT20'!$S$9,'Chart-Template-Aggregate-VHT20'!$V$9)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('Chart-Template-Aggregate-VHT20'!$B$10,'Chart-Template-Aggregate-VHT20'!$E$10,'Chart-Template-Aggregate-VHT20'!$H$10,'Chart-Template-Aggregate-VHT20'!$K$10,'Chart-Template-Aggregate-VHT20'!$N$10,'Chart-Template-Aggregate-VHT20'!$Q$10,'Chart-Template-Aggregate-VHT20'!$T$10)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('Chart-Template-Aggregate-VHT20'!$C$10,'Chart-Template-Aggregate-VHT20'!$F$10)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'Chart-Template-Aggregate-VHT20'!$Y$10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('Chart-Template-Aggregate-VHT20'!$D$10,'Chart-Template-Aggregate-VHT20'!$G$10,'Chart-Template-Aggregate-VHT20'!$J$10,'Chart-Template-Aggregate-VHT20'!$M$10,'Chart-Template-Aggregate-VHT20'!$P$10,'Chart-Template-Aggregate-VHT20'!$S$10,'Chart-Template-Aggregate-VHT20'!$V$10)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1300245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_(* #,##0_);_(* \(#,##0\);_(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0026880"/>
        <c:crosses val="autoZero"/>
        <c:auto val="1"/>
        <c:lblAlgn val="ctr"/>
        <c:lblOffset val="100"/>
        <c:noMultiLvlLbl val="0"/>
      </c:catAx>
      <c:valAx>
        <c:axId val="130026880"/>
        <c:scaling>
          <c:orientation val="minMax"/>
        </c:scaling>
        <c:delete val="0"/>
        <c:axPos val="l"/>
        <c:majorGridlines/>
        <c:minorGridlines>
          <c:spPr>
            <a:ln>
              <a:solidFill>
                <a:schemeClr val="bg1">
                  <a:lumMod val="95000"/>
                </a:schemeClr>
              </a:solidFill>
            </a:ln>
          </c:spPr>
        </c:min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/>
                  <a:t>Throughput </a:t>
                </a:r>
                <a:r>
                  <a:rPr lang="en-US" sz="1400" dirty="0" smtClean="0"/>
                  <a:t>(%)</a:t>
                </a:r>
                <a:endParaRPr lang="en-US" sz="1400" dirty="0"/>
              </a:p>
            </c:rich>
          </c:tx>
          <c:layout/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0024576"/>
        <c:crosses val="autoZero"/>
        <c:crossBetween val="between"/>
      </c:valAx>
    </c:plotArea>
    <c:plotVisOnly val="1"/>
    <c:dispBlanksAs val="span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850931619147339"/>
          <c:y val="2.6357174103237097E-2"/>
          <c:w val="0.68319065885995023"/>
          <c:h val="0.83054571303587055"/>
        </c:manualLayout>
      </c:layout>
      <c:lineChart>
        <c:grouping val="standard"/>
        <c:varyColors val="0"/>
        <c:ser>
          <c:idx val="0"/>
          <c:order val="2"/>
          <c:tx>
            <c:strRef>
              <c:f>'DAY-8 Chart a-1'!$W$5</c:f>
              <c:strCache>
                <c:ptCount val="1"/>
                <c:pt idx="0">
                  <c:v>TCP_with_new pair count Down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cat>
            <c:strRef>
              <c:f>('DAY-8 Chart a-1'!$B$1,'DAY-8 Chart a-1'!$E$1,'DAY-8 Chart a-1'!$H$1,'DAY-8 Chart a-1'!$K$1,'DAY-8 Chart a-1'!$N$1,'DAY-8 Chart a-1'!$Q$1,'DAY-8 Chart a-1'!$T$1)</c:f>
              <c:strCache>
                <c:ptCount val="7"/>
                <c:pt idx="0">
                  <c:v>1+1</c:v>
                </c:pt>
                <c:pt idx="1">
                  <c:v>5+5</c:v>
                </c:pt>
                <c:pt idx="2">
                  <c:v>10+10</c:v>
                </c:pt>
                <c:pt idx="3">
                  <c:v>25+25</c:v>
                </c:pt>
                <c:pt idx="4">
                  <c:v>50+50</c:v>
                </c:pt>
                <c:pt idx="5">
                  <c:v>75+75</c:v>
                </c:pt>
                <c:pt idx="6">
                  <c:v>100+100</c:v>
                </c:pt>
              </c:strCache>
            </c:strRef>
          </c:cat>
          <c:val>
            <c:numRef>
              <c:f>('DAY-8 Chart a-1'!$B$5,'DAY-8 Chart a-1'!$E$5,'DAY-8 Chart a-1'!$H$5,'DAY-8 Chart a-1'!$K$5,'DAY-8 Chart a-1'!$N$5,'DAY-8 Chart a-1'!$Q$5,'DAY-8 Chart a-1'!$T$5)</c:f>
              <c:numCache>
                <c:formatCode>General</c:formatCode>
                <c:ptCount val="7"/>
                <c:pt idx="0">
                  <c:v>349.90336533333334</c:v>
                </c:pt>
                <c:pt idx="1">
                  <c:v>364.01646166666666</c:v>
                </c:pt>
                <c:pt idx="2">
                  <c:v>308.85171499999996</c:v>
                </c:pt>
                <c:pt idx="3">
                  <c:v>217.35594366666669</c:v>
                </c:pt>
                <c:pt idx="4">
                  <c:v>156.28588966666666</c:v>
                </c:pt>
                <c:pt idx="5">
                  <c:v>60.141630666666664</c:v>
                </c:pt>
              </c:numCache>
            </c:numRef>
          </c:val>
          <c:smooth val="0"/>
        </c:ser>
        <c:ser>
          <c:idx val="1"/>
          <c:order val="3"/>
          <c:tx>
            <c:strRef>
              <c:f>'DAY-8 Chart a-1'!$W$8</c:f>
              <c:strCache>
                <c:ptCount val="1"/>
                <c:pt idx="0">
                  <c:v>200STA UDP 2.0X Down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val>
            <c:numRef>
              <c:f>('DAY-8 Chart a-1'!$B$8,'DAY-8 Chart a-1'!$E$8,'DAY-8 Chart a-1'!$H$8,'DAY-8 Chart a-1'!$K$8,'DAY-8 Chart a-1'!$N$8,'DAY-8 Chart a-1'!$Q$8,'DAY-8 Chart a-1'!$T$8)</c:f>
              <c:numCache>
                <c:formatCode>General</c:formatCode>
                <c:ptCount val="7"/>
                <c:pt idx="0">
                  <c:v>457.54466266666668</c:v>
                </c:pt>
                <c:pt idx="1">
                  <c:v>468.53917666666666</c:v>
                </c:pt>
                <c:pt idx="2">
                  <c:v>384.70480866666668</c:v>
                </c:pt>
                <c:pt idx="3">
                  <c:v>271.68419666666665</c:v>
                </c:pt>
                <c:pt idx="4">
                  <c:v>188.50533666666669</c:v>
                </c:pt>
                <c:pt idx="5">
                  <c:v>114.95001733333334</c:v>
                </c:pt>
                <c:pt idx="6">
                  <c:v>47.940689333333331</c:v>
                </c:pt>
              </c:numCache>
            </c:numRef>
          </c:val>
          <c:smooth val="0"/>
        </c:ser>
        <c:ser>
          <c:idx val="13"/>
          <c:order val="0"/>
          <c:tx>
            <c:strRef>
              <c:f>'DAY-8 Chart a-1'!$X$5</c:f>
              <c:strCache>
                <c:ptCount val="1"/>
                <c:pt idx="0">
                  <c:v>TCP_with_new pair count Up</c:v>
                </c:pt>
              </c:strCache>
            </c:strRef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triangle"/>
            <c:size val="7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cat>
            <c:strRef>
              <c:f>('DAY-8 Chart a-1'!$B$1,'DAY-8 Chart a-1'!$E$1,'DAY-8 Chart a-1'!$H$1,'DAY-8 Chart a-1'!$K$1,'DAY-8 Chart a-1'!$N$1,'DAY-8 Chart a-1'!$Q$1,'DAY-8 Chart a-1'!$T$1)</c:f>
              <c:strCache>
                <c:ptCount val="7"/>
                <c:pt idx="0">
                  <c:v>1+1</c:v>
                </c:pt>
                <c:pt idx="1">
                  <c:v>5+5</c:v>
                </c:pt>
                <c:pt idx="2">
                  <c:v>10+10</c:v>
                </c:pt>
                <c:pt idx="3">
                  <c:v>25+25</c:v>
                </c:pt>
                <c:pt idx="4">
                  <c:v>50+50</c:v>
                </c:pt>
                <c:pt idx="5">
                  <c:v>75+75</c:v>
                </c:pt>
                <c:pt idx="6">
                  <c:v>100+100</c:v>
                </c:pt>
              </c:strCache>
            </c:strRef>
          </c:cat>
          <c:val>
            <c:numRef>
              <c:f>('DAY-8 Chart a-1'!$C$5,'DAY-8 Chart a-1'!$F$5,'DAY-8 Chart a-1'!$I$5,'DAY-8 Chart a-1'!$L$5,'DAY-8 Chart a-1'!$O$5,'DAY-8 Chart a-1'!$R$5,'DAY-8 Chart a-1'!$U$5)</c:f>
              <c:numCache>
                <c:formatCode>General</c:formatCode>
                <c:ptCount val="7"/>
                <c:pt idx="0">
                  <c:v>401.06299833333333</c:v>
                </c:pt>
                <c:pt idx="1">
                  <c:v>355.741963</c:v>
                </c:pt>
                <c:pt idx="2">
                  <c:v>310.11538266666662</c:v>
                </c:pt>
                <c:pt idx="3">
                  <c:v>274.99113233333333</c:v>
                </c:pt>
                <c:pt idx="4">
                  <c:v>177.1156206666667</c:v>
                </c:pt>
                <c:pt idx="5">
                  <c:v>72.164336666666671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'DAY-8 Chart a-1'!$X$8</c:f>
              <c:strCache>
                <c:ptCount val="1"/>
                <c:pt idx="0">
                  <c:v>200STA UDP 2.0X Up</c:v>
                </c:pt>
              </c:strCache>
              <c:extLst xmlns:c15="http://schemas.microsoft.com/office/drawing/2012/chart"/>
            </c:strRef>
          </c:tx>
          <c:spPr>
            <a:ln>
              <a:solidFill>
                <a:srgbClr val="7030A0"/>
              </a:solidFill>
              <a:prstDash val="dash"/>
            </a:ln>
          </c:spPr>
          <c:marker>
            <c:symbol val="triangle"/>
            <c:size val="7"/>
            <c:spPr>
              <a:solidFill>
                <a:srgbClr val="7030A0"/>
              </a:solidFill>
              <a:ln>
                <a:noFill/>
              </a:ln>
            </c:spPr>
          </c:marker>
          <c:val>
            <c:numRef>
              <c:f>('DAY-8 Chart a-1'!$C$8,'DAY-8 Chart a-1'!$F$8,'DAY-8 Chart a-1'!$I$8,'DAY-8 Chart a-1'!$L$8,'DAY-8 Chart a-1'!$O$8,'DAY-8 Chart a-1'!$R$8,'DAY-8 Chart a-1'!$U$8)</c:f>
              <c:numCache>
                <c:formatCode>General</c:formatCode>
                <c:ptCount val="7"/>
                <c:pt idx="0">
                  <c:v>583.47258233333332</c:v>
                </c:pt>
                <c:pt idx="1">
                  <c:v>474.68246733333331</c:v>
                </c:pt>
                <c:pt idx="2">
                  <c:v>410.81285300000008</c:v>
                </c:pt>
                <c:pt idx="3">
                  <c:v>292.92648333333335</c:v>
                </c:pt>
                <c:pt idx="4">
                  <c:v>210.03170633333335</c:v>
                </c:pt>
                <c:pt idx="5">
                  <c:v>103.611333</c:v>
                </c:pt>
                <c:pt idx="6">
                  <c:v>50.272276999999995</c:v>
                </c:pt>
              </c:numCache>
              <c:extLst xmlns:c15="http://schemas.microsoft.com/office/drawing/2012/chart"/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677248"/>
        <c:axId val="90679552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'DAY-8 Chart a-1'!$W$3</c15:sqref>
                        </c15:formulaRef>
                      </c:ext>
                    </c:extLst>
                    <c:strCache>
                      <c:ptCount val="1"/>
                      <c:pt idx="0">
                        <c:v>Run_1_TCP_Down_Only Down</c:v>
                      </c:pt>
                    </c:strCache>
                  </c:strRef>
                </c:tx>
                <c:spPr>
                  <a:ln>
                    <a:solidFill>
                      <a:schemeClr val="accent2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('DAY-8 Chart a-1'!$B$3,'DAY-8 Chart a-1'!$E$3,'DAY-8 Chart a-1'!$H$3,'DAY-8 Chart a-1'!$K$3,'DAY-8 Chart a-1'!$N$3,'DAY-8 Chart a-1'!$Q$3,'DAY-8 Chart a-1'!$T$3)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241.35943866666665</c:v>
                      </c:pt>
                      <c:pt idx="1">
                        <c:v>340.18183333333332</c:v>
                      </c:pt>
                      <c:pt idx="2">
                        <c:v>254.61784233333333</c:v>
                      </c:pt>
                      <c:pt idx="3">
                        <c:v>203.39266433333333</c:v>
                      </c:pt>
                      <c:pt idx="4">
                        <c:v>92.747551999999999</c:v>
                      </c:pt>
                      <c:pt idx="5">
                        <c:v>46.870874666666673</c:v>
                      </c:pt>
                      <c:pt idx="6">
                        <c:v>31.987572666666665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5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a-1'!$X$3</c15:sqref>
                        </c15:formulaRef>
                      </c:ext>
                    </c:extLst>
                    <c:strCache>
                      <c:ptCount val="1"/>
                      <c:pt idx="0">
                        <c:v>Run_1_TCP_Down_Only Up</c:v>
                      </c:pt>
                    </c:strCache>
                  </c:strRef>
                </c:tx>
                <c:spPr>
                  <a:ln>
                    <a:solidFill>
                      <a:schemeClr val="accent2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a-1'!$C$3,'DAY-8 Chart a-1'!$F$3,'DAY-8 Chart a-1'!$I$3,'DAY-8 Chart a-1'!$L$3,'DAY-8 Chart a-1'!$O$3,'DAY-8 Chart a-1'!$R$3,'DAY-8 Chart a-1'!$U$3)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0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a-1'!$Y$3</c15:sqref>
                        </c15:formulaRef>
                      </c:ext>
                    </c:extLst>
                    <c:strCache>
                      <c:ptCount val="1"/>
                      <c:pt idx="0">
                        <c:v>Run_1_TCP_Down_Only Bidirect</c:v>
                      </c:pt>
                    </c:strCache>
                  </c:strRef>
                </c:tx>
                <c:spPr>
                  <a:ln>
                    <a:solidFill>
                      <a:schemeClr val="accent2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a-1'!$D$3,'DAY-8 Chart a-1'!$G$3,'DAY-8 Chart a-1'!$J$3,'DAY-8 Chart a-1'!$M$3,'DAY-8 Chart a-1'!$P$3,'DAY-8 Chart a-1'!$S$3,'DAY-8 Chart a-1'!$V$3)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8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a-1'!$W$4</c15:sqref>
                        </c15:formulaRef>
                      </c:ext>
                    </c:extLst>
                    <c:strCache>
                      <c:ptCount val="1"/>
                      <c:pt idx="0">
                        <c:v>Run_2_TCP_ALL Down</c:v>
                      </c:pt>
                    </c:strCache>
                  </c:strRef>
                </c:tx>
                <c:spPr>
                  <a:ln>
                    <a:solidFill>
                      <a:schemeClr val="accent1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a-1'!$B$4,'DAY-8 Chart a-1'!$E$4,'DAY-8 Chart a-1'!$H$4,'DAY-8 Chart a-1'!$K$4,'DAY-8 Chart a-1'!$N$4,'DAY-8 Chart a-1'!$Q$4,'DAY-8 Chart a-1'!$T$4)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321.17352699999998</c:v>
                      </c:pt>
                      <c:pt idx="1">
                        <c:v>350.18474599999996</c:v>
                      </c:pt>
                      <c:pt idx="2">
                        <c:v>291.89462766666668</c:v>
                      </c:pt>
                      <c:pt idx="3">
                        <c:v>241.14975166666667</c:v>
                      </c:pt>
                      <c:pt idx="4">
                        <c:v>154.08135966666666</c:v>
                      </c:pt>
                      <c:pt idx="5">
                        <c:v>76.531343666666672</c:v>
                      </c:pt>
                      <c:pt idx="6">
                        <c:v>29.380510333333334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9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a-1'!$X$4</c15:sqref>
                        </c15:formulaRef>
                      </c:ext>
                    </c:extLst>
                    <c:strCache>
                      <c:ptCount val="1"/>
                      <c:pt idx="0">
                        <c:v>Run_2_TCP_ALL Up</c:v>
                      </c:pt>
                    </c:strCache>
                  </c:strRef>
                </c:tx>
                <c:spPr>
                  <a:ln>
                    <a:solidFill>
                      <a:schemeClr val="accent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a-1'!$C$4,'DAY-8 Chart a-1'!$F$4,'DAY-8 Chart a-1'!$I$4,'DAY-8 Chart a-1'!$L$4,'DAY-8 Chart a-1'!$O$4,'DAY-8 Chart a-1'!$R$4,'DAY-8 Chart a-1'!$U$4)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398.40858633333329</c:v>
                      </c:pt>
                      <c:pt idx="1">
                        <c:v>445.2163103333333</c:v>
                      </c:pt>
                      <c:pt idx="2">
                        <c:v>199.19838133333334</c:v>
                      </c:pt>
                      <c:pt idx="3">
                        <c:v>184.07464933333335</c:v>
                      </c:pt>
                      <c:pt idx="4">
                        <c:v>191.207606</c:v>
                      </c:pt>
                      <c:pt idx="5">
                        <c:v>101.9006155</c:v>
                      </c:pt>
                      <c:pt idx="6">
                        <c:v>30.071638999999998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1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a-1'!$Y$4</c15:sqref>
                        </c15:formulaRef>
                      </c:ext>
                    </c:extLst>
                    <c:strCache>
                      <c:ptCount val="1"/>
                      <c:pt idx="0">
                        <c:v>Run_2_TCP_ALL Bidirect</c:v>
                      </c:pt>
                    </c:strCache>
                  </c:strRef>
                </c:tx>
                <c:spPr>
                  <a:ln>
                    <a:solidFill>
                      <a:schemeClr val="accent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a-1'!$D$4,'DAY-8 Chart a-1'!$G$4,'DAY-8 Chart a-1'!$J$4,'DAY-8 Chart a-1'!$M$4,'DAY-8 Chart a-1'!$P$4,'DAY-8 Chart a-1'!$S$4,'DAY-8 Chart a-1'!$V$4)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231.67894233333334</c:v>
                      </c:pt>
                      <c:pt idx="1">
                        <c:v>330.50649400000003</c:v>
                      </c:pt>
                      <c:pt idx="2">
                        <c:v>298.47124000000002</c:v>
                      </c:pt>
                      <c:pt idx="3">
                        <c:v>281.034671</c:v>
                      </c:pt>
                      <c:pt idx="4">
                        <c:v>233.48371266666666</c:v>
                      </c:pt>
                      <c:pt idx="6">
                        <c:v>42.996955333333339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2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a-1'!$W$5</c15:sqref>
                        </c15:formulaRef>
                      </c:ext>
                    </c:extLst>
                    <c:strCache>
                      <c:ptCount val="1"/>
                      <c:pt idx="0">
                        <c:v>TCP_with_new pair count Down</c:v>
                      </c:pt>
                    </c:strCache>
                  </c:strRef>
                </c:tx>
                <c:spPr>
                  <a:ln>
                    <a:solidFill>
                      <a:schemeClr val="accent3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accent3"/>
                    </a:solidFill>
                    <a:ln>
                      <a:solidFill>
                        <a:schemeClr val="accent3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a-1'!$B$5,'DAY-8 Chart a-1'!$E$5,'DAY-8 Chart a-1'!$H$5,'DAY-8 Chart a-1'!$K$5,'DAY-8 Chart a-1'!$N$5,'DAY-8 Chart a-1'!$Q$5,'DAY-8 Chart a-1'!$T$5)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349.90336533333334</c:v>
                      </c:pt>
                      <c:pt idx="1">
                        <c:v>364.01646166666666</c:v>
                      </c:pt>
                      <c:pt idx="2">
                        <c:v>308.85171499999996</c:v>
                      </c:pt>
                      <c:pt idx="3">
                        <c:v>217.35594366666669</c:v>
                      </c:pt>
                      <c:pt idx="4">
                        <c:v>156.28588966666666</c:v>
                      </c:pt>
                      <c:pt idx="5">
                        <c:v>60.141630666666664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6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a-1'!$Y$5</c15:sqref>
                        </c15:formulaRef>
                      </c:ext>
                    </c:extLst>
                    <c:strCache>
                      <c:ptCount val="1"/>
                      <c:pt idx="0">
                        <c:v>TCP_with_new pair count Bidirect</c:v>
                      </c:pt>
                    </c:strCache>
                  </c:strRef>
                </c:tx>
                <c:spPr>
                  <a:ln>
                    <a:solidFill>
                      <a:schemeClr val="accent3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3"/>
                    </a:solidFill>
                    <a:ln>
                      <a:solidFill>
                        <a:schemeClr val="accent3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a-1'!$D$5,'DAY-8 Chart a-1'!$G$5,'DAY-8 Chart a-1'!$J$5,'DAY-8 Chart a-1'!$M$5,'DAY-8 Chart a-1'!$P$5,'DAY-8 Chart a-1'!$S$5,'DAY-8 Chart a-1'!$V$5)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249.58086233333333</c:v>
                      </c:pt>
                      <c:pt idx="1">
                        <c:v>345.21469233333329</c:v>
                      </c:pt>
                      <c:pt idx="2">
                        <c:v>299.27982700000001</c:v>
                      </c:pt>
                      <c:pt idx="3">
                        <c:v>274.33611633333334</c:v>
                      </c:pt>
                      <c:pt idx="4">
                        <c:v>212.591767</c:v>
                      </c:pt>
                      <c:pt idx="5">
                        <c:v>90.723821333333333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4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a-1'!$W$6</c15:sqref>
                        </c15:formulaRef>
                      </c:ext>
                    </c:extLst>
                    <c:strCache>
                      <c:ptCount val="1"/>
                      <c:pt idx="0">
                        <c:v>200STA UDP 1.3X Down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olid"/>
                  </a:ln>
                </c:spPr>
                <c:marker>
                  <c:symbol val="square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a-1'!$B$6,'DAY-8 Chart a-1'!$E$6,'DAY-8 Chart a-1'!$H$6,'DAY-8 Chart a-1'!$K$6,'DAY-8 Chart a-1'!$N$6,'DAY-8 Chart a-1'!$Q$6,'DAY-8 Chart a-1'!$T$6)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438.76646699999998</c:v>
                      </c:pt>
                      <c:pt idx="1">
                        <c:v>196.72974399999998</c:v>
                      </c:pt>
                      <c:pt idx="2">
                        <c:v>231.56417566666667</c:v>
                      </c:pt>
                      <c:pt idx="3">
                        <c:v>216.60650833333332</c:v>
                      </c:pt>
                      <c:pt idx="4">
                        <c:v>141.59235733333333</c:v>
                      </c:pt>
                      <c:pt idx="5">
                        <c:v>76.496602333333342</c:v>
                      </c:pt>
                      <c:pt idx="6">
                        <c:v>31.915599666666665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7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a-1'!$Y$6</c15:sqref>
                        </c15:formulaRef>
                      </c:ext>
                    </c:extLst>
                    <c:strCache>
                      <c:ptCount val="1"/>
                      <c:pt idx="0">
                        <c:v>200STA UDP 1.3X Bidirect</c:v>
                      </c:pt>
                    </c:strCache>
                  </c:strRef>
                </c:tx>
                <c:spPr>
                  <a:ln>
                    <a:solidFill>
                      <a:schemeClr val="accent6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a-1'!$D$6,'DAY-8 Chart a-1'!$G$6,'DAY-8 Chart a-1'!$J$6,'DAY-8 Chart a-1'!$M$6,'DAY-8 Chart a-1'!$P$6,'DAY-8 Chart a-1'!$S$6,'DAY-8 Chart a-1'!$V$6)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223.15418633333331</c:v>
                      </c:pt>
                      <c:pt idx="1">
                        <c:v>336.1942646666667</c:v>
                      </c:pt>
                      <c:pt idx="2">
                        <c:v>302.24634433333335</c:v>
                      </c:pt>
                      <c:pt idx="3">
                        <c:v>239.38821866666663</c:v>
                      </c:pt>
                      <c:pt idx="4">
                        <c:v>180.12273033333335</c:v>
                      </c:pt>
                      <c:pt idx="5">
                        <c:v>76.453775666666672</c:v>
                      </c:pt>
                      <c:pt idx="6">
                        <c:v>30.137513999999999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0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a-1'!$W$7</c15:sqref>
                        </c15:formulaRef>
                      </c:ext>
                    </c:extLst>
                    <c:strCache>
                      <c:ptCount val="1"/>
                      <c:pt idx="0">
                        <c:v>200STA UDP 1.5X Down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a-1'!$B$7,'DAY-8 Chart a-1'!$E$7,'DAY-8 Chart a-1'!$H$7,'DAY-8 Chart a-1'!$K$7,'DAY-8 Chart a-1'!$N$7,'DAY-8 Chart a-1'!$Q$7,'DAY-8 Chart a-1'!$T$7)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449.11144333333328</c:v>
                      </c:pt>
                      <c:pt idx="1">
                        <c:v>463.47109466666666</c:v>
                      </c:pt>
                      <c:pt idx="2">
                        <c:v>428.48495266666669</c:v>
                      </c:pt>
                      <c:pt idx="3">
                        <c:v>314.61222000000004</c:v>
                      </c:pt>
                      <c:pt idx="4">
                        <c:v>204.91353033333334</c:v>
                      </c:pt>
                      <c:pt idx="5">
                        <c:v>88.583844999999997</c:v>
                      </c:pt>
                      <c:pt idx="6">
                        <c:v>37.138376333333333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a-1'!$Y$7</c15:sqref>
                        </c15:formulaRef>
                      </c:ext>
                    </c:extLst>
                    <c:strCache>
                      <c:ptCount val="1"/>
                      <c:pt idx="0">
                        <c:v>200STA UDP 1.5X Bidirect</c:v>
                      </c:pt>
                    </c:strCache>
                  </c:strRef>
                </c:tx>
                <c:spPr>
                  <a:ln>
                    <a:solidFill>
                      <a:srgbClr val="00B05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a-1'!$B$1,'DAY-8 Chart a-1'!$E$1,'DAY-8 Chart a-1'!$H$1,'DAY-8 Chart a-1'!$K$1,'DAY-8 Chart a-1'!$N$1,'DAY-8 Chart a-1'!$Q$1,'DAY-8 Chart a-1'!$T$1)</c15:sqref>
                        </c15:formulaRef>
                      </c:ext>
                    </c:extLst>
                    <c:strCache>
                      <c:ptCount val="7"/>
                      <c:pt idx="0">
                        <c:v>1+1</c:v>
                      </c:pt>
                      <c:pt idx="1">
                        <c:v>5+5</c:v>
                      </c:pt>
                      <c:pt idx="2">
                        <c:v>10+10</c:v>
                      </c:pt>
                      <c:pt idx="3">
                        <c:v>25+25</c:v>
                      </c:pt>
                      <c:pt idx="4">
                        <c:v>50+50</c:v>
                      </c:pt>
                      <c:pt idx="5">
                        <c:v>75+75</c:v>
                      </c:pt>
                      <c:pt idx="6">
                        <c:v>100+100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a-1'!$D$7,'DAY-8 Chart a-1'!$G$7,'DAY-8 Chart a-1'!$J$7,'DAY-8 Chart a-1'!$M$7,'DAY-8 Chart a-1'!$P$7,'DAY-8 Chart a-1'!$S$7,'DAY-8 Chart a-1'!$V$7)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246.44306800000001</c:v>
                      </c:pt>
                      <c:pt idx="1">
                        <c:v>389.85075699999999</c:v>
                      </c:pt>
                      <c:pt idx="2">
                        <c:v>330.198531</c:v>
                      </c:pt>
                      <c:pt idx="3">
                        <c:v>270.57174166666664</c:v>
                      </c:pt>
                      <c:pt idx="4">
                        <c:v>214.14397466666665</c:v>
                      </c:pt>
                      <c:pt idx="5">
                        <c:v>96.443576666666672</c:v>
                      </c:pt>
                      <c:pt idx="6">
                        <c:v>26.12089233333333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a-1'!$W$8</c15:sqref>
                        </c15:formulaRef>
                      </c:ext>
                    </c:extLst>
                    <c:strCache>
                      <c:ptCount val="1"/>
                      <c:pt idx="0">
                        <c:v>200STA UDP 2.0X Down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a-1'!$B$8,'DAY-8 Chart a-1'!$E$8,'DAY-8 Chart a-1'!$H$8,'DAY-8 Chart a-1'!$K$8,'DAY-8 Chart a-1'!$N$8,'DAY-8 Chart a-1'!$Q$8,'DAY-8 Chart a-1'!$T$8)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457.54466266666668</c:v>
                      </c:pt>
                      <c:pt idx="1">
                        <c:v>468.53917666666666</c:v>
                      </c:pt>
                      <c:pt idx="2">
                        <c:v>384.70480866666668</c:v>
                      </c:pt>
                      <c:pt idx="3">
                        <c:v>271.68419666666665</c:v>
                      </c:pt>
                      <c:pt idx="4">
                        <c:v>188.50533666666669</c:v>
                      </c:pt>
                      <c:pt idx="5">
                        <c:v>114.95001733333334</c:v>
                      </c:pt>
                      <c:pt idx="6">
                        <c:v>47.940689333333331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a-1'!$Y$8</c15:sqref>
                        </c15:formulaRef>
                      </c:ext>
                    </c:extLst>
                    <c:strCache>
                      <c:ptCount val="1"/>
                      <c:pt idx="0">
                        <c:v>200STA UDP 2.0X Bidirect</c:v>
                      </c:pt>
                    </c:strCache>
                  </c:strRef>
                </c:tx>
                <c:spPr>
                  <a:ln>
                    <a:solidFill>
                      <a:srgbClr val="7030A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7030A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a-1'!$D$8,'DAY-8 Chart a-1'!$G$8,'DAY-8 Chart a-1'!$J$8,'DAY-8 Chart a-1'!$M$8,'DAY-8 Chart a-1'!$P$8,'DAY-8 Chart a-1'!$S$8,'DAY-8 Chart a-1'!$V$8)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354.60674633333332</c:v>
                      </c:pt>
                      <c:pt idx="1">
                        <c:v>352.56819700000005</c:v>
                      </c:pt>
                      <c:pt idx="2">
                        <c:v>332.24720299999996</c:v>
                      </c:pt>
                      <c:pt idx="3">
                        <c:v>297.40978633333333</c:v>
                      </c:pt>
                      <c:pt idx="4">
                        <c:v>229.738202</c:v>
                      </c:pt>
                      <c:pt idx="5">
                        <c:v>94.748029999999986</c:v>
                      </c:pt>
                      <c:pt idx="6">
                        <c:v>47.302312333333333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a-1'!$W$9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a-1'!$B$9,'DAY-8 Chart a-1'!$E$9,'DAY-8 Chart a-1'!$H$9,'DAY-8 Chart a-1'!$K$9,'DAY-8 Chart a-1'!$N$9,'DAY-8 Chart a-1'!$Q$9,'DAY-8 Chart a-1'!$T$9)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a-1'!$X$9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a-1'!$C$9,'DAY-8 Chart a-1'!$F$9,'DAY-8 Chart a-1'!$I$9,'DAY-8 Chart a-1'!$L$9,'DAY-8 Chart a-1'!$O$9,'DAY-8 Chart a-1'!$R$9,'DAY-8 Chart a-1'!$U$9)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a-1'!$Y$9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rgbClr val="00B0F0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rgbClr val="00B0F0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a-1'!$D$9,'DAY-8 Chart a-1'!$G$9,'DAY-8 Chart a-1'!$J$9,'DAY-8 Chart a-1'!$M$9,'DAY-8 Chart a-1'!$P$9,'DAY-8 Chart a-1'!$S$9,'DAY-8 Chart a-1'!$V$9)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a-1'!$W$10</c15:sqref>
                        </c15:formulaRef>
                      </c:ext>
                    </c:extLst>
                    <c:strCache>
                      <c:ptCount val="1"/>
                      <c:pt idx="0">
                        <c:v> Down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squar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a-1'!$B$10,'DAY-8 Chart a-1'!$E$10,'DAY-8 Chart a-1'!$H$10,'DAY-8 Chart a-1'!$K$10,'DAY-8 Chart a-1'!$N$10,'DAY-8 Chart a-1'!$Q$10,'DAY-8 Chart a-1'!$T$10)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a-1'!$X$10</c15:sqref>
                        </c15:formulaRef>
                      </c:ext>
                    </c:extLst>
                    <c:strCache>
                      <c:ptCount val="1"/>
                      <c:pt idx="0">
                        <c:v> Up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dash"/>
                  </a:ln>
                </c:spPr>
                <c:marker>
                  <c:symbol val="triangle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a-1'!$C$10,'DAY-8 Chart a-1'!$F$10)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'DAY-8 Chart a-1'!$Y$10</c15:sqref>
                        </c15:formulaRef>
                      </c:ext>
                    </c:extLst>
                    <c:strCache>
                      <c:ptCount val="1"/>
                      <c:pt idx="0">
                        <c:v> Bidirect</c:v>
                      </c:pt>
                    </c:strCache>
                  </c:strRef>
                </c:tx>
                <c:spPr>
                  <a:ln>
                    <a:solidFill>
                      <a:schemeClr val="tx1"/>
                    </a:solidFill>
                    <a:prstDash val="sysDot"/>
                  </a:ln>
                </c:spPr>
                <c:marker>
                  <c:symbol val="diamond"/>
                  <c:size val="7"/>
                  <c:spPr>
                    <a:solidFill>
                      <a:schemeClr val="tx1"/>
                    </a:solidFill>
                    <a:ln>
                      <a:noFill/>
                    </a:ln>
                  </c:spPr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('DAY-8 Chart a-1'!$D$10,'DAY-8 Chart a-1'!$G$10,'DAY-8 Chart a-1'!$J$10,'DAY-8 Chart a-1'!$M$10,'DAY-8 Chart a-1'!$P$10,'DAY-8 Chart a-1'!$S$10,'DAY-8 Chart a-1'!$V$10)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90677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Clients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0679552"/>
        <c:crosses val="autoZero"/>
        <c:auto val="1"/>
        <c:lblAlgn val="ctr"/>
        <c:lblOffset val="100"/>
        <c:noMultiLvlLbl val="0"/>
      </c:catAx>
      <c:valAx>
        <c:axId val="9067955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Throughput (Mbps)</a:t>
                </a:r>
              </a:p>
            </c:rich>
          </c:tx>
          <c:layout/>
          <c:overlay val="0"/>
        </c:title>
        <c:numFmt formatCode="#,##0\ &quot;Mbps&quot;\ ;\-#,##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0677248"/>
        <c:crosses val="autoZero"/>
        <c:crossBetween val="between"/>
      </c:valAx>
    </c:plotArea>
    <c:plotVisOnly val="1"/>
    <c:dispBlanksAs val="span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511827635469626E-2"/>
          <c:y val="0.10483660130718955"/>
          <c:w val="0.9243362736303532"/>
          <c:h val="0.7496872694834714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'Retries VS Non Retries'!$A$3</c:f>
              <c:strCache>
                <c:ptCount val="1"/>
                <c:pt idx="0">
                  <c:v>Retry Packets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'Retries VS Non Retries'!$B$2:$F$2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'Retries VS Non Retries'!$B$3:$F$3</c:f>
              <c:numCache>
                <c:formatCode>General</c:formatCode>
                <c:ptCount val="5"/>
                <c:pt idx="0">
                  <c:v>35408</c:v>
                </c:pt>
                <c:pt idx="1">
                  <c:v>17239</c:v>
                </c:pt>
                <c:pt idx="2">
                  <c:v>10448</c:v>
                </c:pt>
                <c:pt idx="3">
                  <c:v>12618</c:v>
                </c:pt>
                <c:pt idx="4">
                  <c:v>15992</c:v>
                </c:pt>
              </c:numCache>
            </c:numRef>
          </c:val>
        </c:ser>
        <c:ser>
          <c:idx val="1"/>
          <c:order val="1"/>
          <c:tx>
            <c:strRef>
              <c:f>'Retries VS Non Retries'!$A$4</c:f>
              <c:strCache>
                <c:ptCount val="1"/>
                <c:pt idx="0">
                  <c:v>Non-Retry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'Retries VS Non Retries'!$B$2:$F$2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'Retries VS Non Retries'!$B$4:$F$4</c:f>
              <c:numCache>
                <c:formatCode>General</c:formatCode>
                <c:ptCount val="5"/>
                <c:pt idx="0">
                  <c:v>426866</c:v>
                </c:pt>
                <c:pt idx="1">
                  <c:v>456522</c:v>
                </c:pt>
                <c:pt idx="2">
                  <c:v>428051</c:v>
                </c:pt>
                <c:pt idx="3">
                  <c:v>412116</c:v>
                </c:pt>
                <c:pt idx="4">
                  <c:v>374106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937216"/>
        <c:axId val="130938752"/>
      </c:barChart>
      <c:catAx>
        <c:axId val="13093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938752"/>
        <c:crosses val="autoZero"/>
        <c:auto val="1"/>
        <c:lblAlgn val="ctr"/>
        <c:lblOffset val="100"/>
        <c:noMultiLvlLbl val="0"/>
      </c:catAx>
      <c:valAx>
        <c:axId val="13093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93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3511827635469626E-2"/>
          <c:y val="0.10483660130718955"/>
          <c:w val="0.9243362736303532"/>
          <c:h val="0.7496872694834714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'[10]Retries VS Non Retries'!$A$3</c:f>
              <c:strCache>
                <c:ptCount val="1"/>
                <c:pt idx="0">
                  <c:v>Retry Packets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'[10]Retries VS Non Retries'!$B$2:$F$2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'[10]Retries VS Non Retries'!$B$3:$F$3</c:f>
              <c:numCache>
                <c:formatCode>General</c:formatCode>
                <c:ptCount val="5"/>
                <c:pt idx="0">
                  <c:v>20793</c:v>
                </c:pt>
                <c:pt idx="1">
                  <c:v>39549</c:v>
                </c:pt>
                <c:pt idx="2">
                  <c:v>32477</c:v>
                </c:pt>
                <c:pt idx="3">
                  <c:v>26519</c:v>
                </c:pt>
                <c:pt idx="4">
                  <c:v>26719</c:v>
                </c:pt>
              </c:numCache>
            </c:numRef>
          </c:val>
        </c:ser>
        <c:ser>
          <c:idx val="1"/>
          <c:order val="1"/>
          <c:tx>
            <c:strRef>
              <c:f>'[10]Retries VS Non Retries'!$A$4</c:f>
              <c:strCache>
                <c:ptCount val="1"/>
                <c:pt idx="0">
                  <c:v>Non-Retry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'[10]Retries VS Non Retries'!$B$2:$F$2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'[10]Retries VS Non Retries'!$B$4:$F$4</c:f>
              <c:numCache>
                <c:formatCode>General</c:formatCode>
                <c:ptCount val="5"/>
                <c:pt idx="0">
                  <c:v>402463</c:v>
                </c:pt>
                <c:pt idx="1">
                  <c:v>385144</c:v>
                </c:pt>
                <c:pt idx="2">
                  <c:v>398879</c:v>
                </c:pt>
                <c:pt idx="3">
                  <c:v>399644</c:v>
                </c:pt>
                <c:pt idx="4">
                  <c:v>404677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1041920"/>
        <c:axId val="131047808"/>
      </c:barChart>
      <c:catAx>
        <c:axId val="131041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047808"/>
        <c:crosses val="autoZero"/>
        <c:auto val="1"/>
        <c:lblAlgn val="ctr"/>
        <c:lblOffset val="100"/>
        <c:noMultiLvlLbl val="0"/>
      </c:catAx>
      <c:valAx>
        <c:axId val="131047808"/>
        <c:scaling>
          <c:orientation val="minMax"/>
          <c:min val="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04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DATA_RATES!$B$3</c:f>
              <c:strCache>
                <c:ptCount val="1"/>
                <c:pt idx="0">
                  <c:v>6 Mbps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DATA_RATES!$C$3:$G$3</c:f>
              <c:numCache>
                <c:formatCode>General</c:formatCode>
                <c:ptCount val="5"/>
                <c:pt idx="0">
                  <c:v>149</c:v>
                </c:pt>
                <c:pt idx="1">
                  <c:v>140</c:v>
                </c:pt>
                <c:pt idx="2">
                  <c:v>172</c:v>
                </c:pt>
                <c:pt idx="3">
                  <c:v>106</c:v>
                </c:pt>
                <c:pt idx="4">
                  <c:v>77</c:v>
                </c:pt>
              </c:numCache>
            </c:numRef>
          </c:val>
        </c:ser>
        <c:ser>
          <c:idx val="1"/>
          <c:order val="1"/>
          <c:tx>
            <c:strRef>
              <c:f>DATA_RATES!$B$4</c:f>
              <c:strCache>
                <c:ptCount val="1"/>
                <c:pt idx="0">
                  <c:v>12 Mbps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DATA_RATES!$C$4:$G$4</c:f>
              <c:numCache>
                <c:formatCode>General</c:formatCode>
                <c:ptCount val="5"/>
                <c:pt idx="0">
                  <c:v>3261</c:v>
                </c:pt>
                <c:pt idx="1">
                  <c:v>6155</c:v>
                </c:pt>
                <c:pt idx="2">
                  <c:v>9252</c:v>
                </c:pt>
                <c:pt idx="3">
                  <c:v>13987</c:v>
                </c:pt>
                <c:pt idx="4">
                  <c:v>16754</c:v>
                </c:pt>
              </c:numCache>
            </c:numRef>
          </c:val>
        </c:ser>
        <c:ser>
          <c:idx val="2"/>
          <c:order val="2"/>
          <c:tx>
            <c:strRef>
              <c:f>DATA_RATES!$B$5</c:f>
              <c:strCache>
                <c:ptCount val="1"/>
                <c:pt idx="0">
                  <c:v>18 Mbps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DATA_RATES!$C$5:$G$5</c:f>
              <c:numCache>
                <c:formatCode>General</c:formatCode>
                <c:ptCount val="5"/>
                <c:pt idx="0">
                  <c:v>3453</c:v>
                </c:pt>
                <c:pt idx="1">
                  <c:v>6758</c:v>
                </c:pt>
                <c:pt idx="2">
                  <c:v>10692</c:v>
                </c:pt>
                <c:pt idx="3">
                  <c:v>16990</c:v>
                </c:pt>
                <c:pt idx="4">
                  <c:v>21182</c:v>
                </c:pt>
              </c:numCache>
            </c:numRef>
          </c:val>
        </c:ser>
        <c:ser>
          <c:idx val="3"/>
          <c:order val="3"/>
          <c:tx>
            <c:strRef>
              <c:f>DATA_RATES!$B$6</c:f>
              <c:strCache>
                <c:ptCount val="1"/>
                <c:pt idx="0">
                  <c:v>24 Mbps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DATA_RATES!$C$6:$G$6</c:f>
              <c:numCache>
                <c:formatCode>General</c:formatCode>
                <c:ptCount val="5"/>
                <c:pt idx="0">
                  <c:v>25516</c:v>
                </c:pt>
                <c:pt idx="1">
                  <c:v>42348</c:v>
                </c:pt>
                <c:pt idx="2">
                  <c:v>62174</c:v>
                </c:pt>
                <c:pt idx="3">
                  <c:v>62123</c:v>
                </c:pt>
                <c:pt idx="4">
                  <c:v>68853</c:v>
                </c:pt>
              </c:numCache>
            </c:numRef>
          </c:val>
        </c:ser>
        <c:ser>
          <c:idx val="4"/>
          <c:order val="4"/>
          <c:tx>
            <c:strRef>
              <c:f>DATA_RATES!$B$7</c:f>
              <c:strCache>
                <c:ptCount val="1"/>
                <c:pt idx="0">
                  <c:v>39 Mbps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DATA_RATES!$C$7:$G$7</c:f>
              <c:numCache>
                <c:formatCode>General</c:formatCode>
                <c:ptCount val="5"/>
                <c:pt idx="0">
                  <c:v>73</c:v>
                </c:pt>
                <c:pt idx="1">
                  <c:v>107</c:v>
                </c:pt>
                <c:pt idx="2">
                  <c:v>114</c:v>
                </c:pt>
                <c:pt idx="3">
                  <c:v>118</c:v>
                </c:pt>
                <c:pt idx="4">
                  <c:v>117</c:v>
                </c:pt>
              </c:numCache>
            </c:numRef>
          </c:val>
        </c:ser>
        <c:ser>
          <c:idx val="5"/>
          <c:order val="5"/>
          <c:tx>
            <c:strRef>
              <c:f>DATA_RATES!$B$8</c:f>
              <c:strCache>
                <c:ptCount val="1"/>
                <c:pt idx="0">
                  <c:v>72 Mbps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DATA_RATES!$C$8:$G$8</c:f>
              <c:numCache>
                <c:formatCode>General</c:formatCode>
                <c:ptCount val="5"/>
                <c:pt idx="0">
                  <c:v>1100</c:v>
                </c:pt>
                <c:pt idx="1">
                  <c:v>906</c:v>
                </c:pt>
                <c:pt idx="2">
                  <c:v>1112</c:v>
                </c:pt>
                <c:pt idx="3">
                  <c:v>820</c:v>
                </c:pt>
                <c:pt idx="4">
                  <c:v>893</c:v>
                </c:pt>
              </c:numCache>
            </c:numRef>
          </c:val>
        </c:ser>
        <c:ser>
          <c:idx val="6"/>
          <c:order val="6"/>
          <c:tx>
            <c:strRef>
              <c:f>DATA_RATES!$B$9</c:f>
              <c:strCache>
                <c:ptCount val="1"/>
                <c:pt idx="0">
                  <c:v>78 Mbps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DATA_RATES!$C$9:$G$9</c:f>
              <c:numCache>
                <c:formatCode>General</c:formatCode>
                <c:ptCount val="5"/>
                <c:pt idx="0">
                  <c:v>1058</c:v>
                </c:pt>
                <c:pt idx="1">
                  <c:v>4730</c:v>
                </c:pt>
                <c:pt idx="2">
                  <c:v>7021</c:v>
                </c:pt>
                <c:pt idx="3">
                  <c:v>10311</c:v>
                </c:pt>
                <c:pt idx="4">
                  <c:v>7093</c:v>
                </c:pt>
              </c:numCache>
            </c:numRef>
          </c:val>
        </c:ser>
        <c:ser>
          <c:idx val="7"/>
          <c:order val="7"/>
          <c:tx>
            <c:strRef>
              <c:f>DATA_RATES!$B$10</c:f>
              <c:strCache>
                <c:ptCount val="1"/>
                <c:pt idx="0">
                  <c:v>86.5 Mbps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DATA_RATES!$C$10:$G$10</c:f>
              <c:numCache>
                <c:formatCode>General</c:formatCode>
                <c:ptCount val="5"/>
                <c:pt idx="0">
                  <c:v>640</c:v>
                </c:pt>
                <c:pt idx="1">
                  <c:v>474</c:v>
                </c:pt>
                <c:pt idx="2">
                  <c:v>720</c:v>
                </c:pt>
                <c:pt idx="3">
                  <c:v>802</c:v>
                </c:pt>
                <c:pt idx="4">
                  <c:v>1497</c:v>
                </c:pt>
              </c:numCache>
            </c:numRef>
          </c:val>
        </c:ser>
        <c:ser>
          <c:idx val="8"/>
          <c:order val="8"/>
          <c:tx>
            <c:strRef>
              <c:f>DATA_RATES!$B$11</c:f>
              <c:strCache>
                <c:ptCount val="1"/>
                <c:pt idx="0">
                  <c:v>104 Mbps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DATA_RATES!$C$11:$G$11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9"/>
          <c:order val="9"/>
          <c:tx>
            <c:strRef>
              <c:f>DATA_RATES!$B$12</c:f>
              <c:strCache>
                <c:ptCount val="1"/>
                <c:pt idx="0">
                  <c:v>115.5 Mbps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DATA_RATES!$C$12:$G$12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1496</c:v>
                </c:pt>
              </c:numCache>
            </c:numRef>
          </c:val>
        </c:ser>
        <c:ser>
          <c:idx val="10"/>
          <c:order val="10"/>
          <c:tx>
            <c:strRef>
              <c:f>DATA_RATES!$B$13</c:f>
              <c:strCache>
                <c:ptCount val="1"/>
                <c:pt idx="0">
                  <c:v>117 Mbps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DATA_RATES!$C$13:$G$13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</c:ser>
        <c:ser>
          <c:idx val="11"/>
          <c:order val="11"/>
          <c:tx>
            <c:strRef>
              <c:f>DATA_RATES!$B$14</c:f>
              <c:strCache>
                <c:ptCount val="1"/>
                <c:pt idx="0">
                  <c:v>130 Mbps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DATA_RATES!$C$14:$G$14</c:f>
              <c:numCache>
                <c:formatCode>General</c:formatCode>
                <c:ptCount val="5"/>
                <c:pt idx="0">
                  <c:v>0</c:v>
                </c:pt>
                <c:pt idx="1">
                  <c:v>2857</c:v>
                </c:pt>
                <c:pt idx="2">
                  <c:v>2940</c:v>
                </c:pt>
                <c:pt idx="3">
                  <c:v>2969</c:v>
                </c:pt>
                <c:pt idx="4">
                  <c:v>1921</c:v>
                </c:pt>
              </c:numCache>
            </c:numRef>
          </c:val>
        </c:ser>
        <c:ser>
          <c:idx val="12"/>
          <c:order val="12"/>
          <c:tx>
            <c:strRef>
              <c:f>DATA_RATES!$B$15</c:f>
              <c:strCache>
                <c:ptCount val="1"/>
                <c:pt idx="0">
                  <c:v>173.3 Mbps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DATA_RATES!$C$2:$G$2</c:f>
              <c:numCache>
                <c:formatCode>General</c:formatCode>
                <c:ptCount val="5"/>
                <c:pt idx="0">
                  <c:v>1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DATA_RATES!$C$15:$G$15</c:f>
              <c:numCache>
                <c:formatCode>General</c:formatCode>
                <c:ptCount val="5"/>
                <c:pt idx="0">
                  <c:v>429055</c:v>
                </c:pt>
                <c:pt idx="1">
                  <c:v>411976</c:v>
                </c:pt>
                <c:pt idx="2">
                  <c:v>348259</c:v>
                </c:pt>
                <c:pt idx="3">
                  <c:v>321203</c:v>
                </c:pt>
                <c:pt idx="4">
                  <c:v>275692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494912"/>
        <c:axId val="90670976"/>
      </c:barChart>
      <c:catAx>
        <c:axId val="5749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670976"/>
        <c:crosses val="autoZero"/>
        <c:auto val="1"/>
        <c:lblAlgn val="ctr"/>
        <c:lblOffset val="100"/>
        <c:noMultiLvlLbl val="0"/>
      </c:catAx>
      <c:valAx>
        <c:axId val="90670976"/>
        <c:scaling>
          <c:orientation val="minMax"/>
          <c:max val="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Frames</a:t>
                </a:r>
                <a:r>
                  <a:rPr lang="en-US" baseline="0" dirty="0" smtClean="0"/>
                  <a:t> (#)</a:t>
                </a:r>
                <a:endParaRPr lang="en-US" dirty="0"/>
              </a:p>
            </c:rich>
          </c:tx>
          <c:overlay val="0"/>
        </c:title>
        <c:numFmt formatCode="#0,&quot;K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494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Frame_Type!$B$12</c:f>
              <c:strCache>
                <c:ptCount val="1"/>
                <c:pt idx="0">
                  <c:v>Mgmt Packets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Frame_Type!$C$12:$G$12</c:f>
              <c:numCache>
                <c:formatCode>General</c:formatCode>
                <c:ptCount val="5"/>
                <c:pt idx="0">
                  <c:v>287</c:v>
                </c:pt>
                <c:pt idx="1">
                  <c:v>255</c:v>
                </c:pt>
                <c:pt idx="2">
                  <c:v>266</c:v>
                </c:pt>
                <c:pt idx="3">
                  <c:v>284</c:v>
                </c:pt>
                <c:pt idx="4">
                  <c:v>304</c:v>
                </c:pt>
              </c:numCache>
            </c:numRef>
          </c:val>
        </c:ser>
        <c:ser>
          <c:idx val="1"/>
          <c:order val="1"/>
          <c:tx>
            <c:strRef>
              <c:f>Frame_Type!$B$13</c:f>
              <c:strCache>
                <c:ptCount val="1"/>
                <c:pt idx="0">
                  <c:v>Ctrl Packets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[&gt;=1000]#,##0,&quot;K&quot;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Frame_Type!$C$13:$G$13</c:f>
              <c:numCache>
                <c:formatCode>General</c:formatCode>
                <c:ptCount val="5"/>
                <c:pt idx="0">
                  <c:v>37118</c:v>
                </c:pt>
                <c:pt idx="1">
                  <c:v>64051</c:v>
                </c:pt>
                <c:pt idx="2">
                  <c:v>72741</c:v>
                </c:pt>
                <c:pt idx="3">
                  <c:v>81445</c:v>
                </c:pt>
                <c:pt idx="4">
                  <c:v>96752</c:v>
                </c:pt>
              </c:numCache>
            </c:numRef>
          </c:val>
        </c:ser>
        <c:ser>
          <c:idx val="2"/>
          <c:order val="2"/>
          <c:tx>
            <c:strRef>
              <c:f>Frame_Type!$B$14</c:f>
              <c:strCache>
                <c:ptCount val="1"/>
                <c:pt idx="0">
                  <c:v>NDP Packets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Frame_Type!$C$14:$G$14</c:f>
              <c:numCache>
                <c:formatCode>General</c:formatCode>
                <c:ptCount val="5"/>
                <c:pt idx="0">
                  <c:v>306</c:v>
                </c:pt>
                <c:pt idx="1">
                  <c:v>456</c:v>
                </c:pt>
                <c:pt idx="2">
                  <c:v>1246</c:v>
                </c:pt>
                <c:pt idx="3">
                  <c:v>1142</c:v>
                </c:pt>
                <c:pt idx="4">
                  <c:v>1875</c:v>
                </c:pt>
              </c:numCache>
            </c:numRef>
          </c:val>
        </c:ser>
        <c:ser>
          <c:idx val="3"/>
          <c:order val="3"/>
          <c:tx>
            <c:strRef>
              <c:f>Frame_Type!$B$15</c:f>
              <c:strCache>
                <c:ptCount val="1"/>
                <c:pt idx="0">
                  <c:v>CRC Errors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0.0,&quot;K&quot;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Frame_Type!$C$15:$G$15</c:f>
              <c:numCache>
                <c:formatCode>General</c:formatCode>
                <c:ptCount val="5"/>
                <c:pt idx="0">
                  <c:v>138</c:v>
                </c:pt>
                <c:pt idx="1">
                  <c:v>3500</c:v>
                </c:pt>
                <c:pt idx="2">
                  <c:v>3861</c:v>
                </c:pt>
                <c:pt idx="3">
                  <c:v>3470</c:v>
                </c:pt>
                <c:pt idx="4">
                  <c:v>3968</c:v>
                </c:pt>
              </c:numCache>
            </c:numRef>
          </c:val>
        </c:ser>
        <c:ser>
          <c:idx val="4"/>
          <c:order val="4"/>
          <c:tx>
            <c:strRef>
              <c:f>Frame_Type!$B$16</c:f>
              <c:strCache>
                <c:ptCount val="1"/>
                <c:pt idx="0">
                  <c:v>Data Packets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[&gt;=1000]#,##0,&quot;K&quot;;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Frame_Type!$C$11:$G$11</c:f>
              <c:numCache>
                <c:formatCode>General</c:formatCode>
                <c:ptCount val="5"/>
                <c:pt idx="0">
                  <c:v>1</c:v>
                </c:pt>
                <c:pt idx="1">
                  <c:v>30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</c:numCache>
            </c:numRef>
          </c:cat>
          <c:val>
            <c:numRef>
              <c:f>Frame_Type!$C$16:$G$16</c:f>
              <c:numCache>
                <c:formatCode>General</c:formatCode>
                <c:ptCount val="5"/>
                <c:pt idx="0">
                  <c:v>383080</c:v>
                </c:pt>
                <c:pt idx="1">
                  <c:v>348618</c:v>
                </c:pt>
                <c:pt idx="2">
                  <c:v>339766</c:v>
                </c:pt>
                <c:pt idx="3">
                  <c:v>332142</c:v>
                </c:pt>
                <c:pt idx="4">
                  <c:v>314699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5069056"/>
        <c:axId val="175070592"/>
      </c:barChart>
      <c:catAx>
        <c:axId val="17506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070592"/>
        <c:crosses val="autoZero"/>
        <c:auto val="1"/>
        <c:lblAlgn val="ctr"/>
        <c:lblOffset val="100"/>
        <c:noMultiLvlLbl val="0"/>
      </c:catAx>
      <c:valAx>
        <c:axId val="17507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&gt;=1000]#,##0,&quot;K&quot;;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06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doc.: IEEE 802.11-15/0351r0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smtClean="0"/>
              <a:t>March,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Chuck Lukaszewski, Aruba Networks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815388"/>
            <a:ext cx="30051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996500-462A-4966-9632-4197CBF31A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744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934200" cy="92805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5640388" y="96838"/>
            <a:ext cx="639762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doc.: IEEE 802.11-15/0351r0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54050" y="96838"/>
            <a:ext cx="825500" cy="21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March, 2015</a:t>
            </a: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4113" y="701675"/>
            <a:ext cx="4624387" cy="34671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23925" y="4408488"/>
            <a:ext cx="5084763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600" tIns="46080" rIns="93600" bIns="460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5357813" y="8985250"/>
            <a:ext cx="922337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Chuck Lukaszewski, Aruba Networks</a:t>
            </a: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222625" y="8985250"/>
            <a:ext cx="511175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/>
              <a:t>Page </a:t>
            </a:r>
            <a:fld id="{47A7FEEB-9CD2-43FE-843C-C5350BEACB4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722313" y="8985250"/>
            <a:ext cx="714375" cy="18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20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723900" y="8983663"/>
            <a:ext cx="54864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>
            <a:off x="647700" y="296863"/>
            <a:ext cx="5638800" cy="1587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5918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4113" y="701675"/>
            <a:ext cx="4624387" cy="3467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idx="10"/>
          </p:nvPr>
        </p:nvSpPr>
        <p:spPr/>
        <p:txBody>
          <a:bodyPr/>
          <a:lstStyle/>
          <a:p>
            <a:r>
              <a:rPr lang="en-US" smtClean="0"/>
              <a:t>doc.: IEEE 802.11-15/0351r0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/>
          <a:p>
            <a:r>
              <a:rPr lang="en-US" smtClean="0"/>
              <a:t>Chuck Lukaszewski, Aruba Networks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3"/>
          </p:nvPr>
        </p:nvSpPr>
        <p:spPr/>
        <p:txBody>
          <a:bodyPr/>
          <a:lstStyle/>
          <a:p>
            <a:r>
              <a:rPr lang="en-US" smtClean="0"/>
              <a:t>Page </a:t>
            </a:r>
            <a:fld id="{47A7FEEB-9CD2-43FE-843C-C5350BEACB4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7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44"/>
            <a:ext cx="4562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CONFIDENTIAL © Copyright 2014. Aruba Networks, Inc. All rights reserved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75"/>
            <a:ext cx="3353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4583EA4-67CD-C040-A070-9F5DF6529252}" type="slidenum">
              <a:rPr lang="en-US" sz="1000" kern="12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en-US" sz="1000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68563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" y="2296"/>
            <a:ext cx="9130716" cy="685340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11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1"/>
            <a:ext cx="1625600" cy="1110827"/>
          </a:xfrm>
          <a:prstGeom prst="rect">
            <a:avLst/>
          </a:prstGeom>
        </p:spPr>
      </p:pic>
      <p:sp>
        <p:nvSpPr>
          <p:cNvPr id="17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auto">
          <a:xfrm flipV="1">
            <a:off x="-4108" y="570078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-4109" y="4423584"/>
            <a:ext cx="4240300" cy="243441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10416501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" y="2296"/>
            <a:ext cx="9130716" cy="6853408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 bwMode="auto">
          <a:xfrm flipV="1">
            <a:off x="-4108" y="570078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-4109" y="4423584"/>
            <a:ext cx="4240300" cy="243441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 userDrawn="1"/>
        </p:nvSpPr>
        <p:spPr>
          <a:xfrm>
            <a:off x="9732211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32"/>
            <a:ext cx="1616456" cy="1143169"/>
          </a:xfrm>
          <a:prstGeom prst="rect">
            <a:avLst/>
          </a:prstGeom>
        </p:spPr>
      </p:pic>
      <p:sp>
        <p:nvSpPr>
          <p:cNvPr id="18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61257031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_Oran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2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26979556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5730240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43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6578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6404899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43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0001577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" y="610"/>
            <a:ext cx="9139665" cy="68567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1069748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2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6690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4084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4"/>
            <a:ext cx="9135879" cy="6857999"/>
          </a:xfrm>
          <a:prstGeom prst="rect">
            <a:avLst/>
          </a:prstGeom>
        </p:spPr>
      </p:pic>
      <p:sp>
        <p:nvSpPr>
          <p:cNvPr id="3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2"/>
            <a:ext cx="1625600" cy="1110827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120131" y="6320407"/>
            <a:ext cx="2155711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1873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757566584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43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26336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31430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43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9752657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9235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_Dark Bl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2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bg1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4303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9540361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60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4017627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6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8314014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60" y="1540947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8396461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378566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4"/>
            <a:ext cx="9135879" cy="685799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671873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41"/>
            <a:ext cx="1616456" cy="1143169"/>
          </a:xfrm>
          <a:prstGeom prst="rect">
            <a:avLst/>
          </a:prstGeom>
        </p:spPr>
      </p:pic>
      <p:sp>
        <p:nvSpPr>
          <p:cNvPr id="13" name="Text Box 15"/>
          <p:cNvSpPr txBox="1">
            <a:spLocks noChangeArrowheads="1"/>
          </p:cNvSpPr>
          <p:nvPr userDrawn="1"/>
        </p:nvSpPr>
        <p:spPr bwMode="auto">
          <a:xfrm>
            <a:off x="120131" y="6320407"/>
            <a:ext cx="2155711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85712761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02101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4806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3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020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3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6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9779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735"/>
            <a:ext cx="8229600" cy="7226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868"/>
            <a:ext cx="8229600" cy="49492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1" y="6507692"/>
            <a:ext cx="1464733" cy="365125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fld id="{E6BB3895-E28D-3948-A38A-88D9281AFE0E}" type="slidenum">
              <a:rPr lang="en-US" sz="18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800">
              <a:solidFill>
                <a:prstClr val="black">
                  <a:lumMod val="50000"/>
                  <a:lumOff val="50000"/>
                </a:prst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867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5722825" y="6489349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499534" y="3555565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0"/>
            <a:ext cx="1137920" cy="237067"/>
          </a:xfrm>
          <a:prstGeom prst="rect">
            <a:avLst/>
          </a:prstGeom>
        </p:spPr>
      </p:pic>
      <p:sp>
        <p:nvSpPr>
          <p:cNvPr id="1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0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7459336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_whit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65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25" y="6489349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0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0453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275" y="422711"/>
            <a:ext cx="2600960" cy="541867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 bwMode="auto">
          <a:xfrm rot="9843877">
            <a:off x="292187" y="625147"/>
            <a:ext cx="9543771" cy="6993328"/>
          </a:xfrm>
          <a:custGeom>
            <a:avLst/>
            <a:gdLst/>
            <a:ahLst/>
            <a:cxnLst/>
            <a:rect l="l" t="t" r="r" b="b"/>
            <a:pathLst>
              <a:path w="9543771" h="5244996">
                <a:moveTo>
                  <a:pt x="0" y="4474906"/>
                </a:moveTo>
                <a:lnTo>
                  <a:pt x="335162" y="3301063"/>
                </a:lnTo>
                <a:lnTo>
                  <a:pt x="643328" y="2221769"/>
                </a:lnTo>
                <a:lnTo>
                  <a:pt x="1277698" y="0"/>
                </a:lnTo>
                <a:lnTo>
                  <a:pt x="9543771" y="4354629"/>
                </a:lnTo>
                <a:lnTo>
                  <a:pt x="9289549" y="5244995"/>
                </a:lnTo>
                <a:lnTo>
                  <a:pt x="2697100" y="5244996"/>
                </a:lnTo>
                <a:close/>
              </a:path>
            </a:pathLst>
          </a:custGeom>
          <a:solidFill>
            <a:srgbClr val="008375">
              <a:alpha val="7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0" y="4989273"/>
            <a:ext cx="9144000" cy="13148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Isosceles Triangle 38"/>
          <p:cNvSpPr/>
          <p:nvPr userDrawn="1"/>
        </p:nvSpPr>
        <p:spPr bwMode="auto">
          <a:xfrm rot="5400000">
            <a:off x="1933526" y="-889393"/>
            <a:ext cx="5276949" cy="9144000"/>
          </a:xfrm>
          <a:custGeom>
            <a:avLst/>
            <a:gdLst/>
            <a:ahLst/>
            <a:cxnLst/>
            <a:rect l="l" t="t" r="r" b="b"/>
            <a:pathLst>
              <a:path w="3957712" h="9144000">
                <a:moveTo>
                  <a:pt x="0" y="9144000"/>
                </a:moveTo>
                <a:lnTo>
                  <a:pt x="1978856" y="0"/>
                </a:lnTo>
                <a:lnTo>
                  <a:pt x="3957712" y="9144000"/>
                </a:lnTo>
                <a:close/>
              </a:path>
            </a:pathLst>
          </a:custGeom>
          <a:solidFill>
            <a:srgbClr val="008375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665699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" y="2387"/>
            <a:ext cx="9135879" cy="6853233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5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2066227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0"/>
            <a:ext cx="9135172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5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2"/>
            <a:ext cx="1625600" cy="1110827"/>
          </a:xfrm>
          <a:prstGeom prst="rect">
            <a:avLst/>
          </a:prstGeom>
        </p:spPr>
      </p:pic>
      <p:sp>
        <p:nvSpPr>
          <p:cNvPr id="17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67211560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" y="0"/>
            <a:ext cx="9135172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5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10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41"/>
            <a:ext cx="1616456" cy="1143169"/>
          </a:xfrm>
          <a:prstGeom prst="rect">
            <a:avLst/>
          </a:prstGeom>
        </p:spPr>
      </p:pic>
      <p:sp>
        <p:nvSpPr>
          <p:cNvPr id="18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21226427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_Oran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585188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014447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5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858045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180172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770813" cy="6525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54727"/>
            <a:ext cx="8200504" cy="488788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  <a:defRPr/>
            </a:lvl1pPr>
            <a:lvl2pPr marL="800100" indent="-342900">
              <a:buSzPct val="85000"/>
              <a:buFont typeface="Courier New" panose="02070309020205020404" pitchFamily="49" charset="0"/>
              <a:buChar char="o"/>
              <a:defRPr/>
            </a:lvl2pPr>
            <a:lvl3pPr marL="1200150" indent="-28575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Ø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5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3900843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1"/>
            <a:ext cx="9144000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1774624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050827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67097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5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39356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194141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5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6855919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5296115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_Dark Bl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bg1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990004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752324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72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529862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390507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72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3434650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823060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52439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4072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4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6748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4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5885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9144002" cy="6288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13" y="392227"/>
            <a:ext cx="826770" cy="4216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5526" y="476277"/>
            <a:ext cx="1658112" cy="34544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3" y="6217920"/>
            <a:ext cx="9144001" cy="73168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379860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  <p:sp>
        <p:nvSpPr>
          <p:cNvPr id="1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2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524927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_whit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2568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whit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7" y="238082"/>
            <a:ext cx="8686915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6514820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_white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7164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_white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95664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_white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91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4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51595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2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46926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12134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dark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427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28853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page_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3615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_textur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2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02149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_texture 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43339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_texture dark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01583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_texture 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439189" y="1443760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98735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page_texture 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"/>
            <a:ext cx="9144000" cy="685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0" y="1073152"/>
            <a:ext cx="9144000" cy="5304367"/>
          </a:xfrm>
          <a:prstGeom prst="rect">
            <a:avLst/>
          </a:prstGeom>
          <a:solidFill>
            <a:schemeClr val="tx1">
              <a:alpha val="8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sz="half" idx="16"/>
          </p:nvPr>
        </p:nvSpPr>
        <p:spPr>
          <a:xfrm>
            <a:off x="4699001" y="1443760"/>
            <a:ext cx="4047072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9" y="6489358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8867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275" y="422713"/>
            <a:ext cx="2600960" cy="541867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 bwMode="auto">
          <a:xfrm rot="9843877">
            <a:off x="292189" y="625147"/>
            <a:ext cx="9543771" cy="6993328"/>
          </a:xfrm>
          <a:custGeom>
            <a:avLst/>
            <a:gdLst/>
            <a:ahLst/>
            <a:cxnLst/>
            <a:rect l="l" t="t" r="r" b="b"/>
            <a:pathLst>
              <a:path w="9543771" h="5244996">
                <a:moveTo>
                  <a:pt x="0" y="4474906"/>
                </a:moveTo>
                <a:lnTo>
                  <a:pt x="335162" y="3301063"/>
                </a:lnTo>
                <a:lnTo>
                  <a:pt x="643328" y="2221769"/>
                </a:lnTo>
                <a:lnTo>
                  <a:pt x="1277698" y="0"/>
                </a:lnTo>
                <a:lnTo>
                  <a:pt x="9543771" y="4354629"/>
                </a:lnTo>
                <a:lnTo>
                  <a:pt x="9289549" y="5244995"/>
                </a:lnTo>
                <a:lnTo>
                  <a:pt x="2697100" y="5244996"/>
                </a:lnTo>
                <a:close/>
              </a:path>
            </a:pathLst>
          </a:custGeom>
          <a:solidFill>
            <a:srgbClr val="008375">
              <a:alpha val="7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0" y="4989273"/>
            <a:ext cx="9144000" cy="13148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Isosceles Triangle 38"/>
          <p:cNvSpPr/>
          <p:nvPr userDrawn="1"/>
        </p:nvSpPr>
        <p:spPr bwMode="auto">
          <a:xfrm rot="5400000">
            <a:off x="1933527" y="-889393"/>
            <a:ext cx="5276949" cy="9144000"/>
          </a:xfrm>
          <a:custGeom>
            <a:avLst/>
            <a:gdLst/>
            <a:ahLst/>
            <a:cxnLst/>
            <a:rect l="l" t="t" r="r" b="b"/>
            <a:pathLst>
              <a:path w="3957712" h="9144000">
                <a:moveTo>
                  <a:pt x="0" y="9144000"/>
                </a:moveTo>
                <a:lnTo>
                  <a:pt x="1978856" y="0"/>
                </a:lnTo>
                <a:lnTo>
                  <a:pt x="3957712" y="9144000"/>
                </a:lnTo>
                <a:close/>
              </a:path>
            </a:pathLst>
          </a:custGeom>
          <a:solidFill>
            <a:srgbClr val="008375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2993737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58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303" y="430909"/>
            <a:ext cx="2600960" cy="541867"/>
          </a:xfrm>
          <a:prstGeom prst="rect">
            <a:avLst/>
          </a:prstGeom>
        </p:spPr>
      </p:pic>
      <p:cxnSp>
        <p:nvCxnSpPr>
          <p:cNvPr id="10" name="Straight Connector 9"/>
          <p:cNvCxnSpPr>
            <a:endCxn id="3" idx="3"/>
          </p:cNvCxnSpPr>
          <p:nvPr userDrawn="1"/>
        </p:nvCxnSpPr>
        <p:spPr bwMode="auto">
          <a:xfrm flipV="1">
            <a:off x="5238528" y="3427944"/>
            <a:ext cx="3905472" cy="32613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1994" y="2858751"/>
            <a:ext cx="9145994" cy="296140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D5D75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Rectangle 32"/>
          <p:cNvSpPr/>
          <p:nvPr userDrawn="1"/>
        </p:nvSpPr>
        <p:spPr>
          <a:xfrm>
            <a:off x="5109400" y="64388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56" name="Rectangle 55"/>
          <p:cNvSpPr/>
          <p:nvPr userDrawn="1"/>
        </p:nvSpPr>
        <p:spPr bwMode="auto">
          <a:xfrm>
            <a:off x="2" y="6438813"/>
            <a:ext cx="9142413" cy="52418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4112454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738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3519" y="1382164"/>
            <a:ext cx="6262478" cy="13046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0" y="6438813"/>
            <a:ext cx="9144000" cy="52418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2912639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/>
          <a:stretch/>
        </p:blipFill>
        <p:spPr>
          <a:xfrm>
            <a:off x="-1994" y="3"/>
            <a:ext cx="9145994" cy="6727324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-1994" y="1660199"/>
            <a:ext cx="9145994" cy="16693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 userDrawn="1"/>
        </p:nvCxnSpPr>
        <p:spPr bwMode="auto">
          <a:xfrm>
            <a:off x="-1994" y="2138305"/>
            <a:ext cx="9144407" cy="29400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 userDrawn="1"/>
        </p:nvSpPr>
        <p:spPr>
          <a:xfrm>
            <a:off x="5364074" y="2657144"/>
            <a:ext cx="303990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3500" kern="1600" spc="8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THANK YOU </a:t>
            </a:r>
            <a:endParaRPr lang="en-US" sz="3500" kern="1600" spc="8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13" y="392227"/>
            <a:ext cx="826770" cy="4216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5526" y="476277"/>
            <a:ext cx="1658112" cy="34544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 bwMode="auto">
          <a:xfrm>
            <a:off x="0" y="6438813"/>
            <a:ext cx="9144000" cy="524183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9053133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7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4577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68996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Pag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3687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7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9150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7" y="685800"/>
            <a:ext cx="7770813" cy="106521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7" y="1981200"/>
            <a:ext cx="7770813" cy="4113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>
          <a:xfrm>
            <a:off x="696918" y="333376"/>
            <a:ext cx="1874823" cy="273051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1800" smtClean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</a:rPr>
              <a:t>March, 2015</a:t>
            </a:r>
            <a:endParaRPr lang="en-GB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>
          <a:xfrm>
            <a:off x="5357818" y="6475423"/>
            <a:ext cx="3184520" cy="180975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GB" sz="1800" smtClean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</a:rPr>
              <a:t>Chuck Lukaszewski, Aruba Networks</a:t>
            </a:r>
            <a:endParaRPr lang="en-GB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4344992" y="6475424"/>
            <a:ext cx="528637" cy="363537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GB" sz="1800" smtClean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</a:rPr>
              <a:t>Slide </a:t>
            </a:r>
            <a:fld id="{D09C756B-EB39-4236-ADBB-73052B179AE4}" type="slidenum">
              <a:rPr lang="en-GB" sz="1800" smtClean="0">
                <a:solidFill>
                  <a:srgbClr val="000000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GB" sz="180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3520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" y="3047"/>
            <a:ext cx="9122362" cy="6851908"/>
          </a:xfrm>
          <a:prstGeom prst="rect">
            <a:avLst/>
          </a:prstGeom>
        </p:spPr>
      </p:pic>
      <p:sp>
        <p:nvSpPr>
          <p:cNvPr id="3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2"/>
            <a:ext cx="1625600" cy="1110827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120131" y="6320406"/>
            <a:ext cx="2155711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1873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2097020" y="2114944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4060" y="5536353"/>
            <a:ext cx="7460928" cy="13216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621331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" y="3047"/>
            <a:ext cx="9122362" cy="6851908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 bwMode="auto">
          <a:xfrm flipV="1">
            <a:off x="2097020" y="2114944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4060" y="5536353"/>
            <a:ext cx="7460928" cy="13216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 flipV="1">
            <a:off x="2097020" y="2114944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 userDrawn="1"/>
        </p:nvSpPr>
        <p:spPr>
          <a:xfrm>
            <a:off x="3671873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40"/>
            <a:ext cx="1616456" cy="1143169"/>
          </a:xfrm>
          <a:prstGeom prst="rect">
            <a:avLst/>
          </a:prstGeom>
        </p:spPr>
      </p:pic>
      <p:sp>
        <p:nvSpPr>
          <p:cNvPr id="13" name="Text Box 15"/>
          <p:cNvSpPr txBox="1">
            <a:spLocks noChangeArrowheads="1"/>
          </p:cNvSpPr>
          <p:nvPr userDrawn="1"/>
        </p:nvSpPr>
        <p:spPr bwMode="auto">
          <a:xfrm>
            <a:off x="120131" y="6320406"/>
            <a:ext cx="2155711" cy="36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765426040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" y="3419"/>
            <a:ext cx="9132187" cy="6851169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3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7" name="Straight Connector 16"/>
          <p:cNvCxnSpPr/>
          <p:nvPr userDrawn="1"/>
        </p:nvCxnSpPr>
        <p:spPr bwMode="auto">
          <a:xfrm flipV="1">
            <a:off x="-4108" y="5706596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-4109" y="4417552"/>
            <a:ext cx="4320228" cy="24404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43064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" y="3047"/>
            <a:ext cx="9132187" cy="6851908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                   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3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auto">
          <a:xfrm flipV="1">
            <a:off x="-20295" y="591976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 userDrawn="1"/>
        </p:nvCxnSpPr>
        <p:spPr bwMode="auto">
          <a:xfrm flipV="1">
            <a:off x="-300761" y="2767267"/>
            <a:ext cx="9936455" cy="269239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-89727" y="4588787"/>
            <a:ext cx="4223227" cy="239367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131483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" y="2296"/>
            <a:ext cx="9130716" cy="685340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23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2"/>
            <a:ext cx="1625600" cy="1110827"/>
          </a:xfrm>
          <a:prstGeom prst="rect">
            <a:avLst/>
          </a:prstGeom>
        </p:spPr>
      </p:pic>
      <p:sp>
        <p:nvSpPr>
          <p:cNvPr id="17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auto">
          <a:xfrm flipV="1">
            <a:off x="-4108" y="570078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-4109" y="4423592"/>
            <a:ext cx="4240300" cy="243441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84134659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option3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" y="2296"/>
            <a:ext cx="9130716" cy="6853408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 bwMode="auto">
          <a:xfrm flipV="1">
            <a:off x="-4108" y="570078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-4109" y="4423592"/>
            <a:ext cx="4240300" cy="243441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 userDrawn="1"/>
        </p:nvSpPr>
        <p:spPr>
          <a:xfrm>
            <a:off x="9732223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9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6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40"/>
            <a:ext cx="1616456" cy="1143169"/>
          </a:xfrm>
          <a:prstGeom prst="rect">
            <a:avLst/>
          </a:prstGeom>
        </p:spPr>
      </p:pic>
      <p:sp>
        <p:nvSpPr>
          <p:cNvPr id="18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87511114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age_Oran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70851469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9937452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55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40482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3453327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4684155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6139174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Header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" y="611"/>
            <a:ext cx="9139665" cy="685678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 flipV="1">
            <a:off x="2486654" y="580261"/>
            <a:ext cx="6657347" cy="50920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 userDrawn="1"/>
        </p:nvCxnSpPr>
        <p:spPr bwMode="auto">
          <a:xfrm>
            <a:off x="-4109" y="852624"/>
            <a:ext cx="3361090" cy="224997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168973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8291845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/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1531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Pag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63052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55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524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9663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4684155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3382560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9144000" cy="1044423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27" name="Straight Connector 26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t>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95" y="6223699"/>
            <a:ext cx="802386" cy="56692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4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000000">
                  <a:lumMod val="65000"/>
                  <a:lumOff val="3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5627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Page_Dark Bl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5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bg1"/>
              </a:buClr>
              <a:buFont typeface="Arial"/>
              <a:buChar char="•"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7451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4231619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72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479695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lef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439187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9772625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Righ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6492" y="8554260"/>
            <a:ext cx="802386" cy="566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8892" y="8757460"/>
            <a:ext cx="802386" cy="566928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4707672" y="1540952"/>
            <a:ext cx="4019929" cy="425874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7496068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_No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282D2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044423"/>
            <a:ext cx="9144000" cy="0"/>
          </a:xfrm>
          <a:prstGeom prst="line">
            <a:avLst/>
          </a:prstGeom>
          <a:ln w="63500" cmpd="sng">
            <a:solidFill>
              <a:srgbClr val="DF6A2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94789" y="6187017"/>
            <a:ext cx="84201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00719" y="6338635"/>
            <a:ext cx="456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  <a:defRPr/>
            </a:pPr>
            <a:r>
              <a:rPr lang="en-US" sz="10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CONFIDENTIAL © Copyright 2014.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578" y="6244032"/>
            <a:ext cx="802386" cy="56692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99533" y="247375"/>
            <a:ext cx="8420100" cy="47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lang="en-US" altLang="ja-JP" sz="2800" b="0" i="0" dirty="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581774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0874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6705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12" y="685800"/>
            <a:ext cx="1941513" cy="5408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08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_orang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4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1173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_navy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330250" y="2572324"/>
            <a:ext cx="3843290" cy="79942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45694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913883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137083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1827772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F58719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200">
              <a:buClrTx/>
              <a:buSzTx/>
              <a:buFontTx/>
              <a:buNone/>
            </a:pPr>
            <a:r>
              <a:rPr lang="en-US" sz="4500" b="0" dirty="0" smtClean="0">
                <a:solidFill>
                  <a:srgbClr val="FFFFFF"/>
                </a:solidFill>
              </a:rPr>
              <a:t>THANK YOU</a:t>
            </a:r>
            <a:endParaRPr lang="en-US" sz="4500" b="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08375" y="6335675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10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53810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735"/>
            <a:ext cx="8229600" cy="72268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868"/>
            <a:ext cx="8229600" cy="49492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1" y="6507692"/>
            <a:ext cx="1464733" cy="365125"/>
          </a:xfrm>
          <a:prstGeom prst="rect">
            <a:avLst/>
          </a:prstGeom>
        </p:spPr>
        <p:txBody>
          <a:bodyPr/>
          <a:lstStyle/>
          <a:p>
            <a:pPr defTabSz="457200" eaLnBrk="1" hangingPunct="1">
              <a:buClrTx/>
              <a:buSzTx/>
              <a:buFontTx/>
              <a:buNone/>
            </a:pPr>
            <a:fld id="{E6BB3895-E28D-3948-A38A-88D9281AFE0E}" type="slidenum">
              <a:rPr lang="en-US" sz="18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1800">
              <a:solidFill>
                <a:prstClr val="black">
                  <a:lumMod val="50000"/>
                  <a:lumOff val="50000"/>
                </a:prst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03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5722837" y="6489357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499534" y="3555573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  <p:sp>
        <p:nvSpPr>
          <p:cNvPr id="1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9540" y="1445893"/>
            <a:ext cx="8213799" cy="2822355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DF6A26"/>
              </a:buClr>
              <a:buFont typeface="Arial"/>
              <a:buChar char="•"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Item 1</a:t>
            </a:r>
          </a:p>
          <a:p>
            <a:pPr lvl="0"/>
            <a:r>
              <a:rPr lang="en-US" dirty="0" smtClean="0"/>
              <a:t>Item 2</a:t>
            </a:r>
          </a:p>
          <a:p>
            <a:pPr lvl="0"/>
            <a:r>
              <a:rPr lang="en-US" dirty="0" smtClean="0"/>
              <a:t>Item 3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8275129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_white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1" y="0"/>
            <a:ext cx="9149479" cy="1076344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394789" y="6390891"/>
            <a:ext cx="8444411" cy="0"/>
          </a:xfrm>
          <a:prstGeom prst="line">
            <a:avLst/>
          </a:prstGeom>
          <a:ln w="762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 bwMode="auto">
          <a:xfrm>
            <a:off x="499534" y="3555573"/>
            <a:ext cx="3556806" cy="38143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45" y="238082"/>
            <a:ext cx="7366000" cy="4730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9533" y="1399431"/>
            <a:ext cx="7543800" cy="4330700"/>
          </a:xfrm>
          <a:prstGeom prst="rect">
            <a:avLst/>
          </a:prstGeom>
        </p:spPr>
        <p:txBody>
          <a:bodyPr vert="horz"/>
          <a:lstStyle>
            <a:lvl1pPr>
              <a:defRPr baseline="0"/>
            </a:lvl1pPr>
          </a:lstStyle>
          <a:p>
            <a:pPr lvl="0"/>
            <a:r>
              <a:rPr lang="en-US" dirty="0" smtClean="0"/>
              <a:t>Sub headline is 24pt Arial bold, Text 1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722837" y="6489357"/>
            <a:ext cx="3206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hangingPunct="1">
              <a:buClrTx/>
              <a:buSzTx/>
              <a:buFontTx/>
              <a:buNone/>
              <a:defRPr/>
            </a:pPr>
            <a:r>
              <a:rPr lang="en-US" sz="600" dirty="0" smtClean="0">
                <a:solidFill>
                  <a:srgbClr val="808080">
                    <a:lumMod val="75000"/>
                  </a:srgbClr>
                </a:solidFill>
                <a:latin typeface="Arial" pitchFamily="1" charset="0"/>
                <a:ea typeface="ＭＳ Ｐゴシック" pitchFamily="1" charset="-128"/>
              </a:rPr>
              <a:t>CONFIDENTIAL © Copyright 2015. Aruba Networks, Inc. All rights reserved</a:t>
            </a:r>
          </a:p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808080">
                  <a:lumMod val="75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000000">
                  <a:lumMod val="50000"/>
                  <a:lumOff val="50000"/>
                </a:srgbClr>
              </a:solidFill>
              <a:latin typeface="Arial" pitchFamily="1" charset="0"/>
              <a:ea typeface="ＭＳ Ｐゴシック" pitchFamily="1" charset="-128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872" y="479441"/>
            <a:ext cx="1137920" cy="23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81745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tional transi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6275" y="422713"/>
            <a:ext cx="2600960" cy="541867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 bwMode="auto">
          <a:xfrm rot="9843877">
            <a:off x="292187" y="625147"/>
            <a:ext cx="9543771" cy="6993328"/>
          </a:xfrm>
          <a:custGeom>
            <a:avLst/>
            <a:gdLst/>
            <a:ahLst/>
            <a:cxnLst/>
            <a:rect l="l" t="t" r="r" b="b"/>
            <a:pathLst>
              <a:path w="9543771" h="5244996">
                <a:moveTo>
                  <a:pt x="0" y="4474906"/>
                </a:moveTo>
                <a:lnTo>
                  <a:pt x="335162" y="3301063"/>
                </a:lnTo>
                <a:lnTo>
                  <a:pt x="643328" y="2221769"/>
                </a:lnTo>
                <a:lnTo>
                  <a:pt x="1277698" y="0"/>
                </a:lnTo>
                <a:lnTo>
                  <a:pt x="9543771" y="4354629"/>
                </a:lnTo>
                <a:lnTo>
                  <a:pt x="9289549" y="5244995"/>
                </a:lnTo>
                <a:lnTo>
                  <a:pt x="2697100" y="5244996"/>
                </a:lnTo>
                <a:close/>
              </a:path>
            </a:pathLst>
          </a:custGeom>
          <a:solidFill>
            <a:srgbClr val="008375">
              <a:alpha val="7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0" y="4989273"/>
            <a:ext cx="9144000" cy="13148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Isosceles Triangle 38"/>
          <p:cNvSpPr/>
          <p:nvPr userDrawn="1"/>
        </p:nvSpPr>
        <p:spPr bwMode="auto">
          <a:xfrm rot="5400000">
            <a:off x="1933527" y="-889393"/>
            <a:ext cx="5276949" cy="9144000"/>
          </a:xfrm>
          <a:custGeom>
            <a:avLst/>
            <a:gdLst/>
            <a:ahLst/>
            <a:cxnLst/>
            <a:rect l="l" t="t" r="r" b="b"/>
            <a:pathLst>
              <a:path w="3957712" h="9144000">
                <a:moveTo>
                  <a:pt x="0" y="9144000"/>
                </a:moveTo>
                <a:lnTo>
                  <a:pt x="1978856" y="0"/>
                </a:lnTo>
                <a:lnTo>
                  <a:pt x="3957712" y="9144000"/>
                </a:lnTo>
                <a:close/>
              </a:path>
            </a:pathLst>
          </a:custGeom>
          <a:solidFill>
            <a:srgbClr val="008375">
              <a:alpha val="4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457318" y="6451504"/>
            <a:ext cx="3097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fld id="{04583EA4-67CD-C040-A070-9F5DF6529252}" type="slidenum">
              <a:rPr lang="en-US" sz="80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pPr defTabSz="457200" eaLnBrk="1" hangingPunct="1">
                <a:buClrTx/>
                <a:buSzTx/>
                <a:buFontTx/>
                <a:buNone/>
              </a:pPr>
              <a:t>‹#›</a:t>
            </a:fld>
            <a:endParaRPr lang="en-US" sz="800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85786" y="6440065"/>
            <a:ext cx="15586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r>
              <a:rPr lang="en-US" sz="800" b="1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</a:rPr>
              <a:t>#ATM15 |</a:t>
            </a:r>
            <a:endParaRPr lang="en-US" sz="800" b="1" dirty="0">
              <a:solidFill>
                <a:srgbClr val="FFFFFF"/>
              </a:solidFill>
              <a:latin typeface="Arial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7534261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" y="3047"/>
            <a:ext cx="9122362" cy="6851908"/>
          </a:xfrm>
          <a:prstGeom prst="rect">
            <a:avLst/>
          </a:prstGeom>
        </p:spPr>
      </p:pic>
      <p:sp>
        <p:nvSpPr>
          <p:cNvPr id="3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222" y="110931"/>
            <a:ext cx="1625600" cy="1110827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120131" y="6320398"/>
            <a:ext cx="2155711" cy="36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671864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 flipV="1">
            <a:off x="2097020" y="2114939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 userDrawn="1"/>
        </p:nvCxnSpPr>
        <p:spPr bwMode="auto">
          <a:xfrm>
            <a:off x="4060" y="5536353"/>
            <a:ext cx="7460928" cy="13216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882330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Title Slide_white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" y="3047"/>
            <a:ext cx="9122362" cy="6851908"/>
          </a:xfrm>
          <a:prstGeom prst="rect">
            <a:avLst/>
          </a:prstGeom>
        </p:spPr>
      </p:pic>
      <p:cxnSp>
        <p:nvCxnSpPr>
          <p:cNvPr id="20" name="Straight Connector 19"/>
          <p:cNvCxnSpPr/>
          <p:nvPr userDrawn="1"/>
        </p:nvCxnSpPr>
        <p:spPr bwMode="auto">
          <a:xfrm flipV="1">
            <a:off x="2097020" y="2114939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 userDrawn="1"/>
        </p:nvCxnSpPr>
        <p:spPr bwMode="auto">
          <a:xfrm>
            <a:off x="4060" y="5536353"/>
            <a:ext cx="7460928" cy="13216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 userDrawn="1"/>
        </p:nvCxnSpPr>
        <p:spPr bwMode="auto">
          <a:xfrm flipV="1">
            <a:off x="2097020" y="2114939"/>
            <a:ext cx="7046980" cy="4743063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 userDrawn="1"/>
        </p:nvSpPr>
        <p:spPr>
          <a:xfrm>
            <a:off x="3671864" y="5889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sp>
        <p:nvSpPr>
          <p:cNvPr id="14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4141" y="110932"/>
            <a:ext cx="1616456" cy="1143169"/>
          </a:xfrm>
          <a:prstGeom prst="rect">
            <a:avLst/>
          </a:prstGeom>
        </p:spPr>
      </p:pic>
      <p:sp>
        <p:nvSpPr>
          <p:cNvPr id="13" name="Text Box 15"/>
          <p:cNvSpPr txBox="1">
            <a:spLocks noChangeArrowheads="1"/>
          </p:cNvSpPr>
          <p:nvPr userDrawn="1"/>
        </p:nvSpPr>
        <p:spPr bwMode="auto">
          <a:xfrm>
            <a:off x="120131" y="6320398"/>
            <a:ext cx="2155711" cy="369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b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</a:b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Copyright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6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6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042780790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" y="3416"/>
            <a:ext cx="9132187" cy="6851169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CONFIDENTIAL 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11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7" name="Straight Connector 16"/>
          <p:cNvCxnSpPr/>
          <p:nvPr userDrawn="1"/>
        </p:nvCxnSpPr>
        <p:spPr bwMode="auto">
          <a:xfrm flipV="1">
            <a:off x="-4108" y="5706596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 userDrawn="1"/>
        </p:nvCxnSpPr>
        <p:spPr bwMode="auto">
          <a:xfrm>
            <a:off x="-4109" y="4417552"/>
            <a:ext cx="4320228" cy="244044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8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4295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Title Slid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7" y="3046"/>
            <a:ext cx="9132187" cy="6851908"/>
          </a:xfrm>
          <a:prstGeom prst="rect">
            <a:avLst/>
          </a:prstGeom>
        </p:spPr>
      </p:pic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4978400" y="6393279"/>
            <a:ext cx="4226560" cy="23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8" tIns="45694" rIns="91388" bIns="45694">
            <a:spAutoFit/>
          </a:bodyPr>
          <a:lstStyle/>
          <a:p>
            <a:pPr defTabSz="457200">
              <a:buClrTx/>
              <a:buSzTx/>
              <a:buFontTx/>
              <a:buNone/>
              <a:defRPr/>
            </a:pP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                   ©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Copyright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201</a:t>
            </a:r>
            <a:r>
              <a:rPr lang="en-US" altLang="zh-TW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4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.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Aruba Networks, Inc. </a:t>
            </a:r>
            <a:r>
              <a:rPr lang="en-US" sz="900" dirty="0" smtClean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 pitchFamily="1" charset="0"/>
                <a:ea typeface="ＭＳ Ｐゴシック" pitchFamily="1" charset="-128"/>
                <a:cs typeface="Arial" charset="0"/>
              </a:rPr>
              <a:t>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38" y="132889"/>
            <a:ext cx="1625600" cy="111082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9732211" y="82616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hangingPunct="1">
              <a:buClrTx/>
              <a:buSzTx/>
              <a:buFontTx/>
              <a:buNone/>
            </a:pPr>
            <a:endParaRPr lang="en-US" sz="1800" dirty="0">
              <a:solidFill>
                <a:srgbClr val="000000"/>
              </a:solidFill>
              <a:latin typeface="Arial" pitchFamily="1" charset="0"/>
              <a:ea typeface="ＭＳ Ｐゴシック" pitchFamily="1" charset="-128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8202" y="1088777"/>
            <a:ext cx="4601478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2"/>
          <p:cNvSpPr>
            <a:spLocks noGrp="1" noChangeArrowheads="1"/>
          </p:cNvSpPr>
          <p:nvPr>
            <p:ph type="title" hasCustomPrompt="1"/>
          </p:nvPr>
        </p:nvSpPr>
        <p:spPr>
          <a:xfrm>
            <a:off x="346444" y="1281801"/>
            <a:ext cx="8374225" cy="148546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 i="0" cap="none" baseline="0">
                <a:solidFill>
                  <a:srgbClr val="DF6A26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56605" y="2051647"/>
            <a:ext cx="8364065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46442" y="2511545"/>
            <a:ext cx="1929398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Time and Date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46442" y="3104213"/>
            <a:ext cx="7624320" cy="5539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0" baseline="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 smtClean="0"/>
              <a:t>Disclaimer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auto">
          <a:xfrm flipV="1">
            <a:off x="-20297" y="5919764"/>
            <a:ext cx="9158391" cy="93518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 userDrawn="1"/>
        </p:nvCxnSpPr>
        <p:spPr bwMode="auto">
          <a:xfrm flipV="1">
            <a:off x="-300761" y="2767267"/>
            <a:ext cx="9936455" cy="2692392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 userDrawn="1"/>
        </p:nvCxnSpPr>
        <p:spPr bwMode="auto">
          <a:xfrm>
            <a:off x="-89727" y="4588785"/>
            <a:ext cx="4223227" cy="2393676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9FD5C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35471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85800"/>
            <a:ext cx="7770813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96914" y="333376"/>
            <a:ext cx="1874823" cy="2730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800" b="1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5357818" y="6475421"/>
            <a:ext cx="3184520" cy="180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 dirty="0" smtClean="0"/>
              <a:t>Chuck </a:t>
            </a:r>
            <a:r>
              <a:rPr lang="en-GB" dirty="0" err="1" smtClean="0"/>
              <a:t>Lukaszewski</a:t>
            </a:r>
            <a:r>
              <a:rPr lang="en-GB" dirty="0" smtClean="0"/>
              <a:t>, Aruba Networks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4344992" y="6475421"/>
            <a:ext cx="528637" cy="363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Arial Unicode MS" charset="0"/>
              </a:defRPr>
            </a:lvl1pPr>
          </a:lstStyle>
          <a:p>
            <a:r>
              <a:rPr lang="en-GB"/>
              <a:t>Slide </a:t>
            </a:r>
            <a:fld id="{D09C756B-EB39-4236-ADBB-73052B179AE4}" type="slidenum">
              <a:rPr lang="en-GB"/>
              <a:pPr/>
              <a:t>‹#›</a:t>
            </a:fld>
            <a:endParaRPr lang="en-GB"/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685800" y="609603"/>
            <a:ext cx="77724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684220" y="6475414"/>
            <a:ext cx="718145" cy="1846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rgbClr val="000000"/>
                </a:solidFill>
              </a:rPr>
              <a:t>Submission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85800" y="6477003"/>
            <a:ext cx="7848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Date Placeholder 3"/>
          <p:cNvSpPr txBox="1">
            <a:spLocks/>
          </p:cNvSpPr>
          <p:nvPr/>
        </p:nvSpPr>
        <p:spPr bwMode="auto">
          <a:xfrm>
            <a:off x="5000628" y="357165"/>
            <a:ext cx="3500462" cy="2730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6" charset="0"/>
                <a:ea typeface="MS Gothic" charset="-128"/>
                <a:cs typeface="Arial Unicode MS" charset="0"/>
              </a:rPr>
              <a:t>doc.: IEEE 802.11-15/0351r0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</p:sldLayoutIdLst>
  <p:timing>
    <p:tnLst>
      <p:par>
        <p:cTn id="1" dur="indefinite" restart="never" nodeType="tmRoot"/>
      </p:par>
    </p:tnLst>
  </p:timing>
  <p:hf hdr="0"/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000000"/>
          </a:solidFill>
          <a:latin typeface="Times New Roman" pitchFamily="16" charset="0"/>
          <a:ea typeface="MS Gothic" charset="-128"/>
        </a:defRPr>
      </a:lvl9pPr>
    </p:titleStyle>
    <p:bodyStyle>
      <a:lvl1pPr marL="342900" indent="-3429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 b="1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16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spect="1" noChangeArrowheads="1" noTextEdit="1"/>
          </p:cNvSpPr>
          <p:nvPr/>
        </p:nvSpPr>
        <p:spPr bwMode="auto">
          <a:xfrm>
            <a:off x="2389206" y="4197351"/>
            <a:ext cx="37353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780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</p:sldLayoutIdLst>
  <p:transition spd="med">
    <p:fade/>
  </p:transition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2800" b="1">
          <a:solidFill>
            <a:schemeClr val="bg1"/>
          </a:solidFill>
          <a:latin typeface="Arial"/>
          <a:ea typeface="ＭＳ Ｐゴシック" pitchFamily="34" charset="-128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5pPr>
      <a:lvl6pPr marL="45694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6pPr>
      <a:lvl7pPr marL="913883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7pPr>
      <a:lvl8pPr marL="137083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8pPr>
      <a:lvl9pPr marL="18277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FF9933"/>
        </a:buClr>
        <a:defRPr sz="2400" b="1">
          <a:solidFill>
            <a:srgbClr val="1C1C1C"/>
          </a:solidFill>
          <a:latin typeface="Arial" pitchFamily="34" charset="0"/>
          <a:ea typeface="Arial"/>
          <a:cs typeface="Arial" pitchFamily="34" charset="0"/>
        </a:defRPr>
      </a:lvl1pPr>
      <a:lvl2pPr marL="473075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Lucida Grande" charset="0"/>
        <a:buChar char="–"/>
        <a:defRPr sz="20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2pPr>
      <a:lvl3pPr marL="703263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3pPr>
      <a:lvl4pPr marL="1144588" indent="-16986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4pPr>
      <a:lvl5pPr marL="1370013" indent="-111125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5pPr>
      <a:lvl6pPr marL="2513187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0128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7073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4012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spect="1" noChangeArrowheads="1" noTextEdit="1"/>
          </p:cNvSpPr>
          <p:nvPr/>
        </p:nvSpPr>
        <p:spPr bwMode="auto">
          <a:xfrm>
            <a:off x="2389210" y="4197351"/>
            <a:ext cx="37353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731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2800" b="1">
          <a:solidFill>
            <a:schemeClr val="bg1"/>
          </a:solidFill>
          <a:latin typeface="Arial"/>
          <a:ea typeface="ＭＳ Ｐゴシック" pitchFamily="34" charset="-128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5pPr>
      <a:lvl6pPr marL="45694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6pPr>
      <a:lvl7pPr marL="913883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7pPr>
      <a:lvl8pPr marL="137083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8pPr>
      <a:lvl9pPr marL="18277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FF9933"/>
        </a:buClr>
        <a:defRPr sz="2400" b="1">
          <a:solidFill>
            <a:srgbClr val="1C1C1C"/>
          </a:solidFill>
          <a:latin typeface="Arial" pitchFamily="34" charset="0"/>
          <a:ea typeface="Arial"/>
          <a:cs typeface="Arial" pitchFamily="34" charset="0"/>
        </a:defRPr>
      </a:lvl1pPr>
      <a:lvl2pPr marL="473075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Lucida Grande" charset="0"/>
        <a:buChar char="–"/>
        <a:defRPr sz="20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2pPr>
      <a:lvl3pPr marL="703263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3pPr>
      <a:lvl4pPr marL="1144588" indent="-16986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4pPr>
      <a:lvl5pPr marL="1370013" indent="-111125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5pPr>
      <a:lvl6pPr marL="2513187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0128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7073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4012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spect="1" noChangeArrowheads="1" noTextEdit="1"/>
          </p:cNvSpPr>
          <p:nvPr/>
        </p:nvSpPr>
        <p:spPr bwMode="auto">
          <a:xfrm>
            <a:off x="2389204" y="4197351"/>
            <a:ext cx="37353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124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2800" b="1">
          <a:solidFill>
            <a:schemeClr val="bg1"/>
          </a:solidFill>
          <a:latin typeface="Arial"/>
          <a:ea typeface="ＭＳ Ｐゴシック" pitchFamily="34" charset="-128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5pPr>
      <a:lvl6pPr marL="45694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6pPr>
      <a:lvl7pPr marL="913883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7pPr>
      <a:lvl8pPr marL="137083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8pPr>
      <a:lvl9pPr marL="18277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FF9933"/>
        </a:buClr>
        <a:defRPr sz="2400" b="1">
          <a:solidFill>
            <a:srgbClr val="1C1C1C"/>
          </a:solidFill>
          <a:latin typeface="Arial" pitchFamily="34" charset="0"/>
          <a:ea typeface="Arial"/>
          <a:cs typeface="Arial" pitchFamily="34" charset="0"/>
        </a:defRPr>
      </a:lvl1pPr>
      <a:lvl2pPr marL="473075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Lucida Grande" charset="0"/>
        <a:buChar char="–"/>
        <a:defRPr sz="20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2pPr>
      <a:lvl3pPr marL="703263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3pPr>
      <a:lvl4pPr marL="1144588" indent="-16986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4pPr>
      <a:lvl5pPr marL="1370013" indent="-111125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5pPr>
      <a:lvl6pPr marL="2513187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0128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7073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4012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"/>
          <p:cNvSpPr>
            <a:spLocks noChangeAspect="1" noChangeArrowheads="1" noTextEdit="1"/>
          </p:cNvSpPr>
          <p:nvPr/>
        </p:nvSpPr>
        <p:spPr bwMode="auto">
          <a:xfrm>
            <a:off x="2389192" y="4197351"/>
            <a:ext cx="37353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88" tIns="45694" rIns="91388" bIns="45694"/>
          <a:lstStyle/>
          <a:p>
            <a:pPr defTabSz="914400">
              <a:buClrTx/>
              <a:buSzTx/>
              <a:buFontTx/>
              <a:buNone/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419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2800" b="1">
          <a:solidFill>
            <a:schemeClr val="bg1"/>
          </a:solidFill>
          <a:latin typeface="Arial"/>
          <a:ea typeface="ＭＳ Ｐゴシック" pitchFamily="34" charset="-128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ts val="300"/>
        </a:spcAft>
        <a:defRPr sz="3200" b="1">
          <a:solidFill>
            <a:schemeClr val="tx1"/>
          </a:solidFill>
          <a:latin typeface="Arial" charset="0"/>
          <a:ea typeface="ＭＳ Ｐゴシック" pitchFamily="34" charset="-128"/>
          <a:cs typeface="Arial" charset="0"/>
        </a:defRPr>
      </a:lvl5pPr>
      <a:lvl6pPr marL="45694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6pPr>
      <a:lvl7pPr marL="913883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7pPr>
      <a:lvl8pPr marL="137083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8pPr>
      <a:lvl9pPr marL="18277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58719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rgbClr val="FF9933"/>
        </a:buClr>
        <a:defRPr sz="2400" b="1">
          <a:solidFill>
            <a:srgbClr val="1C1C1C"/>
          </a:solidFill>
          <a:latin typeface="Arial" pitchFamily="34" charset="0"/>
          <a:ea typeface="Arial"/>
          <a:cs typeface="Arial" pitchFamily="34" charset="0"/>
        </a:defRPr>
      </a:lvl1pPr>
      <a:lvl2pPr marL="473075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Lucida Grande" charset="0"/>
        <a:buChar char="–"/>
        <a:defRPr sz="20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2pPr>
      <a:lvl3pPr marL="703263" indent="-22701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3pPr>
      <a:lvl4pPr marL="1144588" indent="-169863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4pPr>
      <a:lvl5pPr marL="1370013" indent="-111125" algn="l" rtl="0" eaLnBrk="1" fontAlgn="base" hangingPunct="1">
        <a:lnSpc>
          <a:spcPct val="95000"/>
        </a:lnSpc>
        <a:spcBef>
          <a:spcPts val="300"/>
        </a:spcBef>
        <a:spcAft>
          <a:spcPct val="0"/>
        </a:spcAft>
        <a:buClr>
          <a:srgbClr val="FF9933"/>
        </a:buClr>
        <a:buFont typeface="Times" charset="0"/>
        <a:buChar char="•"/>
        <a:defRPr sz="1600">
          <a:solidFill>
            <a:srgbClr val="595959"/>
          </a:solidFill>
          <a:latin typeface="Arial" pitchFamily="34" charset="0"/>
          <a:ea typeface="Arial"/>
          <a:cs typeface="Arial" pitchFamily="34" charset="0"/>
        </a:defRPr>
      </a:lvl5pPr>
      <a:lvl6pPr marL="2513187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6pPr>
      <a:lvl7pPr marL="2970128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7pPr>
      <a:lvl8pPr marL="3427073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8pPr>
      <a:lvl9pPr marL="3884012" indent="-228470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72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59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emf"/><Relationship Id="rId5" Type="http://schemas.openxmlformats.org/officeDocument/2006/relationships/oleObject" Target="../embeddings/Microsoft_Word_97_-_2003_Document1.doc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143000"/>
            <a:ext cx="7770813" cy="106521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Empirical Measurements of Channel Degradation Under Load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66058" y="2514601"/>
            <a:ext cx="7772400" cy="396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1" fontAlgn="base" hangingPunct="1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6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ctr">
              <a:spcBef>
                <a:spcPts val="5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kern="0" dirty="0" smtClean="0">
                <a:solidFill>
                  <a:schemeClr val="tx1"/>
                </a:solidFill>
              </a:rPr>
              <a:t>Date:</a:t>
            </a:r>
            <a:r>
              <a:rPr lang="en-GB" sz="2000" b="0" kern="0" dirty="0" smtClean="0">
                <a:solidFill>
                  <a:schemeClr val="tx1"/>
                </a:solidFill>
              </a:rPr>
              <a:t> 2015-03-09</a:t>
            </a:r>
            <a:endParaRPr lang="en-GB" sz="2000" b="0" kern="0" dirty="0">
              <a:solidFill>
                <a:schemeClr val="tx1"/>
              </a:solidFill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8682676"/>
              </p:ext>
            </p:extLst>
          </p:nvPr>
        </p:nvGraphicFramePr>
        <p:xfrm>
          <a:off x="587375" y="3459163"/>
          <a:ext cx="8153400" cy="2652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Document" r:id="rId5" imgW="8145237" imgH="2639167" progId="Word.Document.8">
                  <p:embed/>
                </p:oleObj>
              </mc:Choice>
              <mc:Fallback>
                <p:oleObj name="Document" r:id="rId5" imgW="8145237" imgH="2639167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" y="3459163"/>
                        <a:ext cx="8153400" cy="265271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3400" y="3091996"/>
            <a:ext cx="1447800" cy="38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>
              <a:spcBef>
                <a:spcPts val="5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Authors:</a:t>
            </a:r>
          </a:p>
        </p:txBody>
      </p:sp>
    </p:spTree>
    <p:extLst>
      <p:ext uri="{BB962C8B-B14F-4D97-AF65-F5344CB8AC3E}">
        <p14:creationId xmlns:p14="http://schemas.microsoft.com/office/powerpoint/2010/main" val="17081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Rate Adaptation Is Normal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10</a:t>
            </a:fld>
            <a:endParaRPr lang="en-GB"/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619919"/>
              </p:ext>
            </p:extLst>
          </p:nvPr>
        </p:nvGraphicFramePr>
        <p:xfrm>
          <a:off x="115472" y="1634248"/>
          <a:ext cx="7106400" cy="473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975299" y="4053696"/>
            <a:ext cx="8085571" cy="1809664"/>
            <a:chOff x="1936818" y="2701658"/>
            <a:chExt cx="8085571" cy="1357248"/>
          </a:xfrm>
        </p:grpSpPr>
        <p:grpSp>
          <p:nvGrpSpPr>
            <p:cNvPr id="21" name="Group 20"/>
            <p:cNvGrpSpPr/>
            <p:nvPr/>
          </p:nvGrpSpPr>
          <p:grpSpPr>
            <a:xfrm>
              <a:off x="6316494" y="2701658"/>
              <a:ext cx="3705895" cy="925857"/>
              <a:chOff x="5097294" y="2351462"/>
              <a:chExt cx="3705895" cy="925857"/>
            </a:xfrm>
          </p:grpSpPr>
          <p:sp>
            <p:nvSpPr>
              <p:cNvPr id="26" name="Rounded Rectangular Callout 25"/>
              <p:cNvSpPr/>
              <p:nvPr/>
            </p:nvSpPr>
            <p:spPr bwMode="auto">
              <a:xfrm>
                <a:off x="7111174" y="2351462"/>
                <a:ext cx="1692015" cy="709508"/>
              </a:xfrm>
              <a:prstGeom prst="wedgeRoundRectCallout">
                <a:avLst>
                  <a:gd name="adj1" fmla="val -135652"/>
                  <a:gd name="adj2" fmla="val 56585"/>
                  <a:gd name="adj3" fmla="val 16667"/>
                </a:avLst>
              </a:prstGeom>
              <a:solidFill>
                <a:srgbClr val="B6AF12">
                  <a:lumMod val="60000"/>
                  <a:lumOff val="40000"/>
                </a:srgbClr>
              </a:solidFill>
              <a:ln>
                <a:noFill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ＭＳ Ｐゴシック" pitchFamily="34" charset="-128"/>
                    <a:cs typeface="+mn-cs"/>
                  </a:rPr>
                  <a:t>Rate adaptation on data frames</a:t>
                </a:r>
              </a:p>
            </p:txBody>
          </p:sp>
          <p:sp>
            <p:nvSpPr>
              <p:cNvPr id="27" name="Rounded Rectangle 26"/>
              <p:cNvSpPr/>
              <p:nvPr/>
            </p:nvSpPr>
            <p:spPr bwMode="auto">
              <a:xfrm>
                <a:off x="5097294" y="3060970"/>
                <a:ext cx="595822" cy="216349"/>
              </a:xfrm>
              <a:prstGeom prst="roundRect">
                <a:avLst>
                  <a:gd name="adj" fmla="val 26961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22" name="Rounded Rectangle 21"/>
            <p:cNvSpPr/>
            <p:nvPr/>
          </p:nvSpPr>
          <p:spPr bwMode="auto">
            <a:xfrm>
              <a:off x="5223753" y="3492500"/>
              <a:ext cx="595822" cy="188133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4134256" y="3586240"/>
              <a:ext cx="595822" cy="152399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3051243" y="3768725"/>
              <a:ext cx="595822" cy="153657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1936818" y="3949700"/>
              <a:ext cx="595822" cy="109206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354567" y="5436341"/>
            <a:ext cx="3789433" cy="812099"/>
            <a:chOff x="6332710" y="3718911"/>
            <a:chExt cx="3527941" cy="609074"/>
          </a:xfrm>
        </p:grpSpPr>
        <p:sp>
          <p:nvSpPr>
            <p:cNvPr id="29" name="Rounded Rectangle 28"/>
            <p:cNvSpPr/>
            <p:nvPr/>
          </p:nvSpPr>
          <p:spPr bwMode="auto">
            <a:xfrm>
              <a:off x="6332710" y="3927476"/>
              <a:ext cx="595822" cy="322380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0" name="Rounded Rectangular Callout 29"/>
            <p:cNvSpPr/>
            <p:nvPr/>
          </p:nvSpPr>
          <p:spPr bwMode="auto">
            <a:xfrm>
              <a:off x="8041962" y="3718911"/>
              <a:ext cx="1818689" cy="609074"/>
            </a:xfrm>
            <a:prstGeom prst="wedgeRoundRectCallout">
              <a:avLst>
                <a:gd name="adj1" fmla="val -113618"/>
                <a:gd name="adj2" fmla="val 15132"/>
                <a:gd name="adj3" fmla="val 16667"/>
              </a:avLst>
            </a:prstGeom>
            <a:solidFill>
              <a:srgbClr val="B6AF12">
                <a:lumMod val="60000"/>
                <a:lumOff val="40000"/>
              </a:srgbClr>
            </a:soli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NDPs @ 18Mbps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Acks</a:t>
              </a: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 @ 12Mbps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0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8648948"/>
              </p:ext>
            </p:extLst>
          </p:nvPr>
        </p:nvGraphicFramePr>
        <p:xfrm>
          <a:off x="4700016" y="1975104"/>
          <a:ext cx="4206240" cy="427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Control Frame Growth Is Key Factor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11</a:t>
            </a:fld>
            <a:endParaRPr lang="en-GB"/>
          </a:p>
        </p:txBody>
      </p:sp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029305"/>
              </p:ext>
            </p:extLst>
          </p:nvPr>
        </p:nvGraphicFramePr>
        <p:xfrm>
          <a:off x="255927" y="1979164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/>
          <p:cNvSpPr/>
          <p:nvPr/>
        </p:nvSpPr>
        <p:spPr>
          <a:xfrm>
            <a:off x="314749" y="1392579"/>
            <a:ext cx="4285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Up, VHT20, AP Radio Vendor A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12397" y="1390593"/>
            <a:ext cx="4420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Down, HT40, AP Radio Vendor B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30" name="Rounded Rectangular Callout 29"/>
          <p:cNvSpPr/>
          <p:nvPr/>
        </p:nvSpPr>
        <p:spPr bwMode="auto">
          <a:xfrm>
            <a:off x="6493814" y="1588735"/>
            <a:ext cx="2280239" cy="1733445"/>
          </a:xfrm>
          <a:prstGeom prst="wedgeRoundRectCallout">
            <a:avLst>
              <a:gd name="adj1" fmla="val -56916"/>
              <a:gd name="adj2" fmla="val -7222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Similar behavior with 802.11n AP, different channel width, different direction   (NDP not included in this analysis)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55447" y="1776038"/>
            <a:ext cx="1578300" cy="1083540"/>
            <a:chOff x="6409121" y="2224025"/>
            <a:chExt cx="1553466" cy="929700"/>
          </a:xfrm>
        </p:grpSpPr>
        <p:sp>
          <p:nvSpPr>
            <p:cNvPr id="35" name="Rounded Rectangular Callout 34"/>
            <p:cNvSpPr/>
            <p:nvPr/>
          </p:nvSpPr>
          <p:spPr bwMode="auto">
            <a:xfrm>
              <a:off x="6409121" y="2224025"/>
              <a:ext cx="1553466" cy="582956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Data frames drop by 34%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36" name="Straight Arrow Connector 35"/>
            <p:cNvCxnSpPr>
              <a:stCxn id="35" idx="2"/>
            </p:cNvCxnSpPr>
            <p:nvPr/>
          </p:nvCxnSpPr>
          <p:spPr bwMode="auto">
            <a:xfrm>
              <a:off x="7185854" y="2806981"/>
              <a:ext cx="168012" cy="346744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3598948" y="5511953"/>
            <a:ext cx="1769840" cy="1323112"/>
            <a:chOff x="9697845" y="6400874"/>
            <a:chExt cx="1741992" cy="1135258"/>
          </a:xfrm>
        </p:grpSpPr>
        <p:sp>
          <p:nvSpPr>
            <p:cNvPr id="39" name="Rounded Rectangular Callout 38"/>
            <p:cNvSpPr/>
            <p:nvPr/>
          </p:nvSpPr>
          <p:spPr bwMode="auto">
            <a:xfrm>
              <a:off x="9697845" y="6953385"/>
              <a:ext cx="1741992" cy="582747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Control frames increase 3X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40" name="Straight Arrow Connector 39"/>
            <p:cNvCxnSpPr>
              <a:stCxn id="39" idx="0"/>
            </p:cNvCxnSpPr>
            <p:nvPr/>
          </p:nvCxnSpPr>
          <p:spPr bwMode="auto">
            <a:xfrm flipH="1" flipV="1">
              <a:off x="10150418" y="6400874"/>
              <a:ext cx="418424" cy="55251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2" name="Group 41"/>
          <p:cNvGrpSpPr/>
          <p:nvPr/>
        </p:nvGrpSpPr>
        <p:grpSpPr>
          <a:xfrm>
            <a:off x="7271876" y="5520267"/>
            <a:ext cx="1769840" cy="1304482"/>
            <a:chOff x="9746937" y="6423992"/>
            <a:chExt cx="1741992" cy="1119273"/>
          </a:xfrm>
        </p:grpSpPr>
        <p:sp>
          <p:nvSpPr>
            <p:cNvPr id="43" name="Rounded Rectangular Callout 42"/>
            <p:cNvSpPr/>
            <p:nvPr/>
          </p:nvSpPr>
          <p:spPr bwMode="auto">
            <a:xfrm>
              <a:off x="9746937" y="6960518"/>
              <a:ext cx="1741992" cy="582747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Control frames increase 2.6X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44" name="Straight Arrow Connector 43"/>
            <p:cNvCxnSpPr>
              <a:stCxn id="43" idx="0"/>
            </p:cNvCxnSpPr>
            <p:nvPr/>
          </p:nvCxnSpPr>
          <p:spPr bwMode="auto">
            <a:xfrm flipV="1">
              <a:off x="10617933" y="6423992"/>
              <a:ext cx="186205" cy="536526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5" name="Group 54"/>
          <p:cNvGrpSpPr/>
          <p:nvPr/>
        </p:nvGrpSpPr>
        <p:grpSpPr>
          <a:xfrm>
            <a:off x="1843292" y="4090925"/>
            <a:ext cx="1986656" cy="921653"/>
            <a:chOff x="9746936" y="6960518"/>
            <a:chExt cx="1955396" cy="790797"/>
          </a:xfrm>
        </p:grpSpPr>
        <p:sp>
          <p:nvSpPr>
            <p:cNvPr id="56" name="Rounded Rectangular Callout 55"/>
            <p:cNvSpPr/>
            <p:nvPr/>
          </p:nvSpPr>
          <p:spPr bwMode="auto">
            <a:xfrm>
              <a:off x="9746936" y="6960518"/>
              <a:ext cx="1871388" cy="582747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PS NDP frames increase 5X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>
              <a:off x="11352694" y="7543265"/>
              <a:ext cx="349638" cy="20805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407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Elevated Power Save Activity (3ms, 16 PS events)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800" y="1420800"/>
            <a:ext cx="7315200" cy="506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 bwMode="auto">
          <a:xfrm>
            <a:off x="2577600" y="1622399"/>
            <a:ext cx="3549600" cy="297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189200" y="1612799"/>
            <a:ext cx="1251600" cy="3072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182000" y="2036239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1182000" y="2338299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182000" y="2629999"/>
            <a:ext cx="1251600" cy="4237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182000" y="3179039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182000" y="3474972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182000" y="3771107"/>
            <a:ext cx="1251600" cy="29613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182000" y="4067238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189200" y="4491818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1189200" y="4916398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188350" y="5346954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1188350" y="5621626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1188350" y="6059398"/>
            <a:ext cx="1251600" cy="2734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164081" y="1612800"/>
            <a:ext cx="503967" cy="16861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156912" y="6323228"/>
            <a:ext cx="503967" cy="16861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42" name="Rounded Rectangular Callout 41"/>
          <p:cNvSpPr/>
          <p:nvPr/>
        </p:nvSpPr>
        <p:spPr bwMode="auto">
          <a:xfrm>
            <a:off x="2807749" y="3422924"/>
            <a:ext cx="2271327" cy="1037800"/>
          </a:xfrm>
          <a:prstGeom prst="wedgeRoundRectCallout">
            <a:avLst>
              <a:gd name="adj1" fmla="val -69075"/>
              <a:gd name="adj2" fmla="val 105861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16 STAs attempt PS state in 3.1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ms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;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13 succeed</a:t>
            </a:r>
          </a:p>
        </p:txBody>
      </p:sp>
    </p:spTree>
    <p:extLst>
      <p:ext uri="{BB962C8B-B14F-4D97-AF65-F5344CB8AC3E}">
        <p14:creationId xmlns:p14="http://schemas.microsoft.com/office/powerpoint/2010/main" val="29407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Average Frame Size Decreases With Load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13</a:t>
            </a:fld>
            <a:endParaRPr lang="en-GB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2392827"/>
              </p:ext>
            </p:extLst>
          </p:nvPr>
        </p:nvGraphicFramePr>
        <p:xfrm>
          <a:off x="274320" y="1706880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ctangle 13"/>
          <p:cNvSpPr/>
          <p:nvPr/>
        </p:nvSpPr>
        <p:spPr>
          <a:xfrm>
            <a:off x="2573986" y="1208832"/>
            <a:ext cx="39960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TCP Up, VHT20, Radio Vendor A</a:t>
            </a: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1995327" y="2130187"/>
            <a:ext cx="1043626" cy="452148"/>
          </a:xfrm>
          <a:prstGeom prst="wedgeRoundRectCallout">
            <a:avLst>
              <a:gd name="adj1" fmla="val 74123"/>
              <a:gd name="adj2" fmla="val 160998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TCP Data</a:t>
            </a:r>
          </a:p>
        </p:txBody>
      </p:sp>
      <p:sp>
        <p:nvSpPr>
          <p:cNvPr id="16" name="Rounded Rectangular Callout 15"/>
          <p:cNvSpPr/>
          <p:nvPr/>
        </p:nvSpPr>
        <p:spPr bwMode="auto">
          <a:xfrm>
            <a:off x="1995327" y="3282539"/>
            <a:ext cx="1043626" cy="452148"/>
          </a:xfrm>
          <a:prstGeom prst="wedgeRoundRectCallout">
            <a:avLst>
              <a:gd name="adj1" fmla="val 66822"/>
              <a:gd name="adj2" fmla="val 164743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TCP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Ack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1574804" y="4429375"/>
            <a:ext cx="1464153" cy="452148"/>
          </a:xfrm>
          <a:prstGeom prst="wedgeRoundRectCallout">
            <a:avLst>
              <a:gd name="adj1" fmla="val 66569"/>
              <a:gd name="adj2" fmla="val 140400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Control Frames</a:t>
            </a: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046512"/>
              </p:ext>
            </p:extLst>
          </p:nvPr>
        </p:nvGraphicFramePr>
        <p:xfrm>
          <a:off x="4663440" y="1706880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5518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Control Frame Growth Explained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14</a:t>
            </a:fld>
            <a:endParaRPr lang="en-GB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4877134"/>
              </p:ext>
            </p:extLst>
          </p:nvPr>
        </p:nvGraphicFramePr>
        <p:xfrm>
          <a:off x="4579886" y="1892959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068122"/>
              </p:ext>
            </p:extLst>
          </p:nvPr>
        </p:nvGraphicFramePr>
        <p:xfrm>
          <a:off x="190766" y="1892959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494" y="6271284"/>
            <a:ext cx="5734067" cy="22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604602" y="1395856"/>
            <a:ext cx="4285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TCP Up, VHT20,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AP Radio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Vendor 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238595" y="1612669"/>
            <a:ext cx="2897051" cy="3575010"/>
            <a:chOff x="1322149" y="1069942"/>
            <a:chExt cx="2897051" cy="2681258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1322149" y="1069942"/>
              <a:ext cx="1629295" cy="662681"/>
            </a:xfrm>
            <a:prstGeom prst="wedgeRoundRectCallout">
              <a:avLst>
                <a:gd name="adj1" fmla="val 105091"/>
                <a:gd name="adj2" fmla="val 133073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rPr>
                <a:t>TXOPs increase by 300% over the range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3787200" y="1893600"/>
              <a:ext cx="432000" cy="1857600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41467" y="737086"/>
            <a:ext cx="2440084" cy="5124389"/>
            <a:chOff x="6325021" y="413255"/>
            <a:chExt cx="2440084" cy="3843292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8134432" y="1332702"/>
              <a:ext cx="432000" cy="639396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325021" y="413255"/>
              <a:ext cx="2440084" cy="3843292"/>
              <a:chOff x="6325021" y="413255"/>
              <a:chExt cx="2440084" cy="384329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6325021" y="413255"/>
                <a:ext cx="2440084" cy="3501994"/>
                <a:chOff x="6325021" y="413255"/>
                <a:chExt cx="2440084" cy="3501994"/>
              </a:xfrm>
            </p:grpSpPr>
            <p:sp>
              <p:nvSpPr>
                <p:cNvPr id="19" name="Right Bracket 18"/>
                <p:cNvSpPr/>
                <p:nvPr/>
              </p:nvSpPr>
              <p:spPr bwMode="auto">
                <a:xfrm>
                  <a:off x="8557976" y="1606515"/>
                  <a:ext cx="207129" cy="2308734"/>
                </a:xfrm>
                <a:prstGeom prst="rightBracket">
                  <a:avLst>
                    <a:gd name="adj" fmla="val 198577"/>
                  </a:avLst>
                </a:prstGeom>
                <a:noFill/>
                <a:ln w="38100" cap="flat" cmpd="sng" algn="ctr">
                  <a:solidFill>
                    <a:srgbClr val="FF00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34" charset="-128"/>
                  </a:endParaRPr>
                </a:p>
              </p:txBody>
            </p:sp>
            <p:sp>
              <p:nvSpPr>
                <p:cNvPr id="20" name="Rounded Rectangular Callout 19"/>
                <p:cNvSpPr/>
                <p:nvPr/>
              </p:nvSpPr>
              <p:spPr bwMode="auto">
                <a:xfrm>
                  <a:off x="6325021" y="413255"/>
                  <a:ext cx="1981199" cy="850741"/>
                </a:xfrm>
                <a:prstGeom prst="wedgeRoundRectCallout">
                  <a:avLst>
                    <a:gd name="adj1" fmla="val 40507"/>
                    <a:gd name="adj2" fmla="val 90386"/>
                    <a:gd name="adj3" fmla="val 16667"/>
                  </a:avLst>
                </a:prstGeom>
                <a:ln>
                  <a:headEnd type="none" w="med" len="med"/>
                  <a:tailEnd type="none" w="med" len="med"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dirty="0" smtClean="0">
                      <a:solidFill>
                        <a:srgbClr val="FF0000"/>
                      </a:solidFill>
                      <a:latin typeface="Arial" charset="0"/>
                      <a:ea typeface="ＭＳ Ｐゴシック" pitchFamily="34" charset="-128"/>
                    </a:rPr>
                    <a:t>ACKs are for NDPs.</a:t>
                  </a:r>
                  <a:r>
                    <a:rPr lang="en-US" sz="1400" dirty="0">
                      <a:solidFill>
                        <a:srgbClr val="FF0000"/>
                      </a:solidFill>
                      <a:latin typeface="Arial" charset="0"/>
                      <a:ea typeface="ＭＳ Ｐゴシック" pitchFamily="34" charset="-128"/>
                    </a:rPr>
                    <a:t> </a:t>
                  </a:r>
                  <a:r>
                    <a:rPr lang="en-US" sz="1400" dirty="0" smtClean="0">
                      <a:solidFill>
                        <a:srgbClr val="FF0000"/>
                      </a:solidFill>
                      <a:latin typeface="Arial" charset="0"/>
                      <a:ea typeface="ＭＳ Ｐゴシック" pitchFamily="34" charset="-128"/>
                    </a:rPr>
                    <a:t>Combined total grows from 6.4K </a:t>
                  </a:r>
                  <a:r>
                    <a:rPr lang="en-US" sz="1400" dirty="0" smtClean="0">
                      <a:solidFill>
                        <a:srgbClr val="FF0000"/>
                      </a:solidFill>
                      <a:latin typeface="Arial" charset="0"/>
                      <a:ea typeface="ＭＳ Ｐゴシック" pitchFamily="34" charset="-128"/>
                      <a:sym typeface="Wingdings" panose="05000000000000000000" pitchFamily="2" charset="2"/>
                    </a:rPr>
                    <a:t> 34.2K</a:t>
                  </a:r>
                  <a:endParaRPr lang="en-US" sz="1400" dirty="0" smtClean="0">
                    <a:solidFill>
                      <a:srgbClr val="FF0000"/>
                    </a:solidFill>
                    <a:latin typeface="Arial" charset="0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18" name="Rounded Rectangle 17"/>
              <p:cNvSpPr/>
              <p:nvPr/>
            </p:nvSpPr>
            <p:spPr bwMode="auto">
              <a:xfrm>
                <a:off x="8131016" y="3617151"/>
                <a:ext cx="432000" cy="639396"/>
              </a:xfrm>
              <a:prstGeom prst="roundRect">
                <a:avLst>
                  <a:gd name="adj" fmla="val 26961"/>
                </a:avLst>
              </a:prstGeom>
              <a:noFill/>
              <a:ln w="38100" cap="flat" cmpd="sng" algn="ctr">
                <a:solidFill>
                  <a:srgbClr val="FF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34" charset="-128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5190814" y="5529522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/>
                </a:solidFill>
                <a:latin typeface="Calibri" panose="020F0502020204030204" pitchFamily="34" charset="0"/>
              </a:rPr>
              <a:t>NDP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04065" y="4805648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/>
                </a:solidFill>
                <a:latin typeface="Calibri" panose="020F0502020204030204" pitchFamily="34" charset="0"/>
              </a:rPr>
              <a:t>RTS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90814" y="4019352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/>
                </a:solidFill>
                <a:latin typeface="Calibri" panose="020F0502020204030204" pitchFamily="34" charset="0"/>
              </a:rPr>
              <a:t>CTS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04065" y="2932673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/>
                </a:solidFill>
                <a:latin typeface="Calibri" panose="020F0502020204030204" pitchFamily="34" charset="0"/>
              </a:rPr>
              <a:t>BA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04065" y="2079038"/>
            <a:ext cx="4373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Ack</a:t>
            </a:r>
            <a:endParaRPr lang="en-US" sz="1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177562" y="1963016"/>
            <a:ext cx="2054504" cy="2592823"/>
            <a:chOff x="5261116" y="1332702"/>
            <a:chExt cx="2054504" cy="1944617"/>
          </a:xfrm>
        </p:grpSpPr>
        <p:sp>
          <p:nvSpPr>
            <p:cNvPr id="27" name="Rounded Rectangular Callout 26"/>
            <p:cNvSpPr/>
            <p:nvPr/>
          </p:nvSpPr>
          <p:spPr bwMode="auto">
            <a:xfrm>
              <a:off x="5813508" y="1542829"/>
              <a:ext cx="1502112" cy="609075"/>
            </a:xfrm>
            <a:prstGeom prst="wedgeRoundRectCallout">
              <a:avLst>
                <a:gd name="adj1" fmla="val -69075"/>
                <a:gd name="adj2" fmla="val 105861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rPr>
                <a:t>Preceded by SIFS (16usec)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5261116" y="1332702"/>
              <a:ext cx="432000" cy="1944617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77563" y="3664598"/>
            <a:ext cx="2436999" cy="2156800"/>
            <a:chOff x="5261116" y="2608889"/>
            <a:chExt cx="2436999" cy="1617600"/>
          </a:xfrm>
        </p:grpSpPr>
        <p:sp>
          <p:nvSpPr>
            <p:cNvPr id="30" name="Rounded Rectangle 29"/>
            <p:cNvSpPr/>
            <p:nvPr/>
          </p:nvSpPr>
          <p:spPr bwMode="auto">
            <a:xfrm>
              <a:off x="5261116" y="3273286"/>
              <a:ext cx="432000" cy="953203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31" name="Rounded Rectangular Callout 30"/>
            <p:cNvSpPr/>
            <p:nvPr/>
          </p:nvSpPr>
          <p:spPr bwMode="auto">
            <a:xfrm>
              <a:off x="5912900" y="2608889"/>
              <a:ext cx="1785215" cy="778350"/>
            </a:xfrm>
            <a:prstGeom prst="wedgeRoundRectCallout">
              <a:avLst>
                <a:gd name="adj1" fmla="val -69075"/>
                <a:gd name="adj2" fmla="val 105861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 smtClean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rPr>
                <a:t>Preceded by full arbitration (43usec AIFS + EDCA CW)</a:t>
              </a:r>
              <a:endPara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18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6015145"/>
              </p:ext>
            </p:extLst>
          </p:nvPr>
        </p:nvGraphicFramePr>
        <p:xfrm>
          <a:off x="4581144" y="1892808"/>
          <a:ext cx="4206240" cy="427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3" name="Chart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2862654"/>
              </p:ext>
            </p:extLst>
          </p:nvPr>
        </p:nvGraphicFramePr>
        <p:xfrm>
          <a:off x="192024" y="1892808"/>
          <a:ext cx="4206240" cy="4270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Same Result Seen With HT on 11n Hardware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494" y="6271284"/>
            <a:ext cx="5734067" cy="22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37148" y="1395856"/>
            <a:ext cx="4420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Down, HT40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,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AP Radio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Vendor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B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072342" y="1860850"/>
            <a:ext cx="3038365" cy="3908183"/>
            <a:chOff x="1180835" y="1388411"/>
            <a:chExt cx="3038365" cy="2931138"/>
          </a:xfrm>
        </p:grpSpPr>
        <p:sp>
          <p:nvSpPr>
            <p:cNvPr id="12" name="Rounded Rectangular Callout 11"/>
            <p:cNvSpPr/>
            <p:nvPr/>
          </p:nvSpPr>
          <p:spPr bwMode="auto">
            <a:xfrm>
              <a:off x="1180835" y="1388411"/>
              <a:ext cx="2011680" cy="724108"/>
            </a:xfrm>
            <a:prstGeom prst="wedgeRoundRectCallout">
              <a:avLst>
                <a:gd name="adj1" fmla="val 83895"/>
                <a:gd name="adj2" fmla="val 61446"/>
                <a:gd name="adj3" fmla="val 1666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800" dirty="0" smtClean="0">
                  <a:solidFill>
                    <a:srgbClr val="FF0000"/>
                  </a:solidFill>
                  <a:latin typeface="Arial" charset="0"/>
                  <a:ea typeface="ＭＳ Ｐゴシック" pitchFamily="34" charset="-128"/>
                </a:rPr>
                <a:t>TXOPs increase from 12.2K to 31.4K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3787200" y="1893600"/>
              <a:ext cx="432000" cy="2425949"/>
            </a:xfrm>
            <a:prstGeom prst="roundRect">
              <a:avLst>
                <a:gd name="adj" fmla="val 26961"/>
              </a:avLst>
            </a:prstGeom>
            <a:noFill/>
            <a:ln w="3810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10708" y="5827218"/>
            <a:ext cx="2138154" cy="924455"/>
            <a:chOff x="10757466" y="6784210"/>
            <a:chExt cx="2104510" cy="793202"/>
          </a:xfrm>
        </p:grpSpPr>
        <p:sp>
          <p:nvSpPr>
            <p:cNvPr id="37" name="Rounded Rectangular Callout 36"/>
            <p:cNvSpPr/>
            <p:nvPr/>
          </p:nvSpPr>
          <p:spPr bwMode="auto">
            <a:xfrm>
              <a:off x="10990588" y="6994665"/>
              <a:ext cx="1871388" cy="582747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PS NDP frames increase 5.6X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10757466" y="6784210"/>
              <a:ext cx="355850" cy="27103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0691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Contention Premium Summary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685800" y="1454727"/>
            <a:ext cx="8458200" cy="4887883"/>
          </a:xfrm>
        </p:spPr>
        <p:txBody>
          <a:bodyPr/>
          <a:lstStyle/>
          <a:p>
            <a:r>
              <a:rPr lang="en-US" dirty="0" smtClean="0"/>
              <a:t>Principal mechanism behind the contention premium is MAC layer overhead growing with STA count.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Decreased A-MPDU packing efficiency</a:t>
            </a:r>
          </a:p>
          <a:p>
            <a:pPr lvl="1"/>
            <a:r>
              <a:rPr lang="en-US" dirty="0" smtClean="0"/>
              <a:t>More TXOPs required to move a given amount of payload</a:t>
            </a:r>
          </a:p>
          <a:p>
            <a:pPr lvl="1"/>
            <a:r>
              <a:rPr lang="en-US" dirty="0" smtClean="0"/>
              <a:t>Airtime efficiency of each TXOP decreases</a:t>
            </a:r>
          </a:p>
          <a:p>
            <a:pPr lvl="1"/>
            <a:r>
              <a:rPr lang="en-US" dirty="0" smtClean="0"/>
              <a:t>Power save NDP/</a:t>
            </a:r>
            <a:r>
              <a:rPr lang="en-US" dirty="0" err="1" smtClean="0"/>
              <a:t>Ack</a:t>
            </a:r>
            <a:r>
              <a:rPr lang="en-US" dirty="0" smtClean="0"/>
              <a:t> growth due to elevated TXOP activity level</a:t>
            </a:r>
          </a:p>
          <a:p>
            <a:pPr lvl="1">
              <a:spcAft>
                <a:spcPts val="1500"/>
              </a:spcAft>
            </a:pPr>
            <a:r>
              <a:rPr lang="en-US" dirty="0" smtClean="0"/>
              <a:t>Amount of time channel spends in arbitration increases</a:t>
            </a:r>
          </a:p>
          <a:p>
            <a:pPr>
              <a:spcAft>
                <a:spcPts val="1500"/>
              </a:spcAft>
            </a:pPr>
            <a:r>
              <a:rPr lang="en-US" dirty="0" smtClean="0"/>
              <a:t>Channel is working harder and harder to move less data</a:t>
            </a:r>
          </a:p>
          <a:p>
            <a:pPr>
              <a:spcAft>
                <a:spcPts val="0"/>
              </a:spcAft>
            </a:pPr>
            <a:r>
              <a:rPr lang="en-US" dirty="0" smtClean="0"/>
              <a:t>It is an emergent property of 802.11 system implementations</a:t>
            </a:r>
          </a:p>
          <a:p>
            <a:pPr lvl="1">
              <a:spcAft>
                <a:spcPts val="1500"/>
              </a:spcAft>
            </a:pPr>
            <a:r>
              <a:rPr lang="en-US" dirty="0" smtClean="0"/>
              <a:t>We hypothesize that the combination of OS, network stack and radio driver implementations on both sides of link leads to this result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91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770813" cy="685800"/>
          </a:xfrm>
        </p:spPr>
        <p:txBody>
          <a:bodyPr/>
          <a:lstStyle/>
          <a:p>
            <a:r>
              <a:rPr lang="en-US" dirty="0" smtClean="0"/>
              <a:t>Practical Effects – STAs Per Channel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47800"/>
            <a:ext cx="7770813" cy="46466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Contention premium penalty implies that narrower bandwidths (more collision domains) will yield more goodput than wider bandwidths.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Hypothesis was tested and found to be correct.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27" r="8589"/>
          <a:stretch/>
        </p:blipFill>
        <p:spPr bwMode="auto">
          <a:xfrm>
            <a:off x="0" y="3200400"/>
            <a:ext cx="7215447" cy="2741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ular Callout 17"/>
          <p:cNvSpPr/>
          <p:nvPr/>
        </p:nvSpPr>
        <p:spPr bwMode="auto">
          <a:xfrm>
            <a:off x="7148599" y="2883754"/>
            <a:ext cx="1962150" cy="726797"/>
          </a:xfrm>
          <a:prstGeom prst="wedgeRoundRectCallout">
            <a:avLst>
              <a:gd name="adj1" fmla="val -98466"/>
              <a:gd name="adj2" fmla="val 41949"/>
              <a:gd name="adj3" fmla="val 16667"/>
            </a:avLst>
          </a:prstGeom>
          <a:gradFill rotWithShape="1">
            <a:gsLst>
              <a:gs pos="0">
                <a:srgbClr val="6A82AA">
                  <a:shade val="51000"/>
                  <a:satMod val="130000"/>
                </a:srgbClr>
              </a:gs>
              <a:gs pos="80000">
                <a:srgbClr val="6A82AA">
                  <a:shade val="93000"/>
                  <a:satMod val="130000"/>
                </a:srgbClr>
              </a:gs>
              <a:gs pos="100000">
                <a:srgbClr val="6A82A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Each test uses the exact same 80-MHz bandwidth</a:t>
            </a: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7148599" y="3844599"/>
            <a:ext cx="1962150" cy="726797"/>
          </a:xfrm>
          <a:prstGeom prst="wedgeRoundRectCallout">
            <a:avLst>
              <a:gd name="adj1" fmla="val -96418"/>
              <a:gd name="adj2" fmla="val -2153"/>
              <a:gd name="adj3" fmla="val 16667"/>
            </a:avLst>
          </a:prstGeom>
          <a:gradFill rotWithShape="1">
            <a:gsLst>
              <a:gs pos="0">
                <a:srgbClr val="F8981E">
                  <a:shade val="51000"/>
                  <a:satMod val="130000"/>
                </a:srgbClr>
              </a:gs>
              <a:gs pos="80000">
                <a:srgbClr val="F8981E">
                  <a:shade val="93000"/>
                  <a:satMod val="130000"/>
                </a:srgbClr>
              </a:gs>
              <a:gs pos="100000">
                <a:srgbClr val="F8981E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Each test uses the exact same number of STAs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83427" y="4477537"/>
            <a:ext cx="5531478" cy="983358"/>
            <a:chOff x="3497086" y="3025984"/>
            <a:chExt cx="5531478" cy="983358"/>
          </a:xfrm>
        </p:grpSpPr>
        <p:sp>
          <p:nvSpPr>
            <p:cNvPr id="21" name="Rounded Rectangular Callout 20"/>
            <p:cNvSpPr/>
            <p:nvPr/>
          </p:nvSpPr>
          <p:spPr bwMode="auto">
            <a:xfrm>
              <a:off x="7066414" y="3282545"/>
              <a:ext cx="1962150" cy="726797"/>
            </a:xfrm>
            <a:prstGeom prst="wedgeRoundRectCallout">
              <a:avLst>
                <a:gd name="adj1" fmla="val -191424"/>
                <a:gd name="adj2" fmla="val -74604"/>
                <a:gd name="adj3" fmla="val 16667"/>
              </a:avLst>
            </a:prstGeom>
            <a:gradFill rotWithShape="1">
              <a:gsLst>
                <a:gs pos="0">
                  <a:srgbClr val="F8981E">
                    <a:shade val="51000"/>
                    <a:satMod val="130000"/>
                  </a:srgbClr>
                </a:gs>
                <a:gs pos="80000">
                  <a:srgbClr val="F8981E">
                    <a:shade val="93000"/>
                    <a:satMod val="130000"/>
                  </a:srgbClr>
                </a:gs>
                <a:gs pos="100000">
                  <a:srgbClr val="F8981E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Both VHT40 BSS will victimize each other with ACI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>
              <a:off x="3497086" y="3025984"/>
              <a:ext cx="1443392" cy="0"/>
            </a:xfrm>
            <a:prstGeom prst="straightConnector1">
              <a:avLst/>
            </a:prstGeom>
            <a:solidFill>
              <a:srgbClr val="F8981E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2462048" y="5404831"/>
            <a:ext cx="6648701" cy="961547"/>
            <a:chOff x="2503338" y="3953278"/>
            <a:chExt cx="6648701" cy="961547"/>
          </a:xfrm>
        </p:grpSpPr>
        <p:sp>
          <p:nvSpPr>
            <p:cNvPr id="24" name="Rounded Rectangular Callout 23"/>
            <p:cNvSpPr/>
            <p:nvPr/>
          </p:nvSpPr>
          <p:spPr bwMode="auto">
            <a:xfrm>
              <a:off x="7189889" y="4188028"/>
              <a:ext cx="1962150" cy="726797"/>
            </a:xfrm>
            <a:prstGeom prst="wedgeRoundRectCallout">
              <a:avLst>
                <a:gd name="adj1" fmla="val -119357"/>
                <a:gd name="adj2" fmla="val -70703"/>
                <a:gd name="adj3" fmla="val 16667"/>
              </a:avLst>
            </a:prstGeom>
            <a:gradFill rotWithShape="1">
              <a:gsLst>
                <a:gs pos="0">
                  <a:srgbClr val="B6AF12">
                    <a:shade val="51000"/>
                    <a:satMod val="130000"/>
                  </a:srgbClr>
                </a:gs>
                <a:gs pos="80000">
                  <a:srgbClr val="B6AF12">
                    <a:shade val="93000"/>
                    <a:satMod val="130000"/>
                  </a:srgbClr>
                </a:gs>
                <a:gs pos="100000">
                  <a:srgbClr val="B6AF1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rPr>
                <a:t>All four  VHT20 BSS will victimize each other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 bwMode="auto">
            <a:xfrm>
              <a:off x="2503338" y="3953278"/>
              <a:ext cx="721696" cy="0"/>
            </a:xfrm>
            <a:prstGeom prst="straightConnector1">
              <a:avLst/>
            </a:prstGeom>
            <a:solidFill>
              <a:srgbClr val="F8981E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3942877" y="3953278"/>
              <a:ext cx="721696" cy="0"/>
            </a:xfrm>
            <a:prstGeom prst="straightConnector1">
              <a:avLst/>
            </a:prstGeom>
            <a:solidFill>
              <a:srgbClr val="F8981E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5368710" y="3953278"/>
              <a:ext cx="721696" cy="0"/>
            </a:xfrm>
            <a:prstGeom prst="straightConnector1">
              <a:avLst/>
            </a:prstGeom>
            <a:solidFill>
              <a:srgbClr val="F8981E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087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9143999" cy="609600"/>
          </a:xfrm>
        </p:spPr>
        <p:txBody>
          <a:bodyPr/>
          <a:lstStyle/>
          <a:p>
            <a:r>
              <a:rPr lang="en-US" dirty="0" smtClean="0"/>
              <a:t>80 vs. 40 vs 20 Result (1SS STAs)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18</a:t>
            </a:fld>
            <a:endParaRPr lang="en-GB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3926036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ular Callout 11"/>
          <p:cNvSpPr/>
          <p:nvPr/>
        </p:nvSpPr>
        <p:spPr bwMode="auto">
          <a:xfrm>
            <a:off x="2036997" y="4171826"/>
            <a:ext cx="1961424" cy="1206509"/>
          </a:xfrm>
          <a:prstGeom prst="wedgeRoundRectCallout">
            <a:avLst>
              <a:gd name="adj1" fmla="val 65879"/>
              <a:gd name="adj2" fmla="val -91579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Contention premium for 100 STAs/channel is 50-60%</a:t>
            </a:r>
          </a:p>
        </p:txBody>
      </p:sp>
      <p:sp>
        <p:nvSpPr>
          <p:cNvPr id="13" name="Rounded Rectangular Callout 12"/>
          <p:cNvSpPr/>
          <p:nvPr/>
        </p:nvSpPr>
        <p:spPr bwMode="auto">
          <a:xfrm>
            <a:off x="7024255" y="4775080"/>
            <a:ext cx="1965960" cy="889709"/>
          </a:xfrm>
          <a:prstGeom prst="wedgeRoundRectCallout">
            <a:avLst>
              <a:gd name="adj1" fmla="val -91543"/>
              <a:gd name="adj2" fmla="val -182290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C.P. for 50 STAs per channel is    10-30%</a:t>
            </a:r>
          </a:p>
        </p:txBody>
      </p:sp>
      <p:sp>
        <p:nvSpPr>
          <p:cNvPr id="14" name="Rounded Rectangular Callout 13"/>
          <p:cNvSpPr/>
          <p:nvPr/>
        </p:nvSpPr>
        <p:spPr bwMode="auto">
          <a:xfrm>
            <a:off x="7024255" y="1565738"/>
            <a:ext cx="1965960" cy="977958"/>
          </a:xfrm>
          <a:prstGeom prst="wedgeRoundRectCallout">
            <a:avLst>
              <a:gd name="adj1" fmla="val -96611"/>
              <a:gd name="adj2" fmla="val 82404"/>
              <a:gd name="adj3" fmla="val 16667"/>
            </a:avLst>
          </a:prstGeom>
          <a:solidFill>
            <a:srgbClr val="B6AF12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C.P. for 25 STAs per channel is just 5-10%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20096" y="1411848"/>
            <a:ext cx="3777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TCP Up, </a:t>
            </a:r>
            <a:r>
              <a:rPr lang="en-US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VHT, </a:t>
            </a:r>
            <a:r>
              <a:rPr lang="en-US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Radio Vendor A</a:t>
            </a:r>
          </a:p>
        </p:txBody>
      </p:sp>
    </p:spTree>
    <p:extLst>
      <p:ext uri="{BB962C8B-B14F-4D97-AF65-F5344CB8AC3E}">
        <p14:creationId xmlns:p14="http://schemas.microsoft.com/office/powerpoint/2010/main" val="235668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413164"/>
            <a:ext cx="8153399" cy="4681250"/>
          </a:xfrm>
        </p:spPr>
        <p:txBody>
          <a:bodyPr/>
          <a:lstStyle/>
          <a:p>
            <a:pPr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11ac MAC spectral efficiency is inversely proportional to the number of STAs contending for the medium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Wide channels are inherently less efficient for a given number of STAs, even with full buffer traffic. It is better to spread over more collision domains.</a:t>
            </a:r>
          </a:p>
          <a:p>
            <a:pPr lvl="1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This significantly dilutes a key supposed benefit of 802.11ac</a:t>
            </a:r>
          </a:p>
          <a:p>
            <a:pPr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 expected benefits of A-MPDU are greatly diminished in high density, high duty-cycle conditions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Full buffer traffic likely overstates channel efficiency as it is not principal traffic type [2] [3] [4]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Our results are </a:t>
            </a:r>
            <a:r>
              <a:rPr lang="en-US" u="sng" dirty="0" smtClean="0">
                <a:solidFill>
                  <a:schemeClr val="tx1"/>
                </a:solidFill>
              </a:rPr>
              <a:t>best case</a:t>
            </a:r>
            <a:r>
              <a:rPr lang="en-US" dirty="0" smtClean="0">
                <a:solidFill>
                  <a:schemeClr val="tx1"/>
                </a:solidFill>
              </a:rPr>
              <a:t> because some level of aggregation is still occurring. This may not be true of routine end user traffic types.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84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7770813" cy="761999"/>
          </a:xfrm>
        </p:spPr>
        <p:txBody>
          <a:bodyPr/>
          <a:lstStyle/>
          <a:p>
            <a:r>
              <a:rPr lang="en-US" smtClean="0"/>
              <a:t>Abstract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153399" cy="46466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We previously reported open air multi-client throughput data for 50x1SS, 50x2SS and 50x3SS STAs (14/1513r0)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This contribution presents results for 100x1SS, 100x2SS and 100x3SS STAs in VHT20 and HT40 channels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We are reporting significant throughput degradation beyond 25 simultaneously contending STAs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 idea of “contention premium” is introduced and defined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The underlying mechanism is analyzed via </a:t>
            </a:r>
            <a:r>
              <a:rPr lang="en-US" sz="2000" dirty="0" err="1" smtClean="0">
                <a:solidFill>
                  <a:schemeClr val="tx1"/>
                </a:solidFill>
              </a:rPr>
              <a:t>pcaps</a:t>
            </a:r>
            <a:r>
              <a:rPr lang="en-US" sz="2000" dirty="0" smtClean="0"/>
              <a:t>.  It affects both HT and VHT from different radio and client OS vendors.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We conclude that with current MAC, spectral efficiency is inversely proportional to active STAs in BSS.  Simulators need to be updated.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MAC efficiency improvements may yield another path to achieving PAR requirement of 4X throughput increase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smtClean="0"/>
              <a:t>There are important implications for LAA fairness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16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 smtClean="0"/>
              <a:t>Recovering capacity lost due to the contention premium effect is another route to 4X area throughput increase!</a:t>
            </a:r>
          </a:p>
          <a:p>
            <a:r>
              <a:rPr lang="en-US" dirty="0" smtClean="0"/>
              <a:t>Existing </a:t>
            </a:r>
            <a:r>
              <a:rPr lang="en-US" dirty="0" err="1"/>
              <a:t>TGax</a:t>
            </a:r>
            <a:r>
              <a:rPr lang="en-US" dirty="0"/>
              <a:t> Box3 simulators pushing full buffer traffic are incomplete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Small STA counts are less impaired than large STA counts</a:t>
            </a:r>
          </a:p>
          <a:p>
            <a:pPr lvl="1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/>
              <a:t>PS transition rate is important to channel availability and should be modeled as proportional to offered load</a:t>
            </a:r>
          </a:p>
          <a:p>
            <a:pPr>
              <a:spcAft>
                <a:spcPts val="1500"/>
              </a:spcAft>
            </a:pPr>
            <a:r>
              <a:rPr lang="en-US" dirty="0" smtClean="0"/>
              <a:t>Current 802.11 MAC makes vital assumptions about STA &amp; AP operation and scalability that may not be true (9.13)</a:t>
            </a:r>
          </a:p>
          <a:p>
            <a:pPr>
              <a:spcAft>
                <a:spcPts val="1500"/>
              </a:spcAft>
            </a:pPr>
            <a:r>
              <a:rPr lang="en-US" dirty="0" smtClean="0">
                <a:solidFill>
                  <a:schemeClr val="tx1"/>
                </a:solidFill>
              </a:rPr>
              <a:t>LAA </a:t>
            </a:r>
            <a:r>
              <a:rPr lang="en-US" dirty="0">
                <a:solidFill>
                  <a:schemeClr val="tx1"/>
                </a:solidFill>
              </a:rPr>
              <a:t>fairness mechanism based on channel sensing will become less and less </a:t>
            </a:r>
            <a:r>
              <a:rPr lang="en-US" dirty="0" smtClean="0">
                <a:solidFill>
                  <a:schemeClr val="tx1"/>
                </a:solidFill>
              </a:rPr>
              <a:t>fair as STA count increases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37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an acceptable contention premium value at high STA counts in a well-ordered channel?</a:t>
            </a:r>
          </a:p>
          <a:p>
            <a:pPr lvl="1"/>
            <a:r>
              <a:rPr lang="en-US" dirty="0" smtClean="0"/>
              <a:t>20% seems like a good target @ 100 STAs versus 60%</a:t>
            </a:r>
          </a:p>
          <a:p>
            <a:endParaRPr lang="en-US" dirty="0" smtClean="0"/>
          </a:p>
          <a:p>
            <a:r>
              <a:rPr lang="en-US" dirty="0" smtClean="0"/>
              <a:t>If aggregate client stack latency is materially diluting 802.11 spectral efficiency, is it even possible to tweak the </a:t>
            </a:r>
            <a:r>
              <a:rPr lang="en-US" dirty="0" err="1" smtClean="0"/>
              <a:t>the</a:t>
            </a:r>
            <a:r>
              <a:rPr lang="en-US" dirty="0" smtClean="0"/>
              <a:t> existing MAC to mitigate?</a:t>
            </a:r>
          </a:p>
          <a:p>
            <a:endParaRPr lang="en-US" dirty="0"/>
          </a:p>
          <a:p>
            <a:r>
              <a:rPr lang="en-US" dirty="0" smtClean="0"/>
              <a:t>If large bursts of larger frames are not significant in many deployed networks due to structural issues, should a new HE-MAC be optimized for that instead?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50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Continue investigation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Explain average A-MPDU packing decrease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Evaluate smaller frame sizes &amp; less aggressive arrival distributions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Assessing optimal resource block width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Methodology &amp; data for optimal channel bandwidth for typical frame size distributions.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Develop validated traffic models for SS use cases – enterprise, residential, LPV/stadia, outdoor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Must factor frame size distribution and burst size distribution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Also by network usage mode – general browsing, cloud sync, social media update, video streaming, VDI, etc.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67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3550" indent="-463550">
              <a:buNone/>
              <a:tabLst>
                <a:tab pos="463550" algn="l"/>
              </a:tabLst>
            </a:pPr>
            <a:r>
              <a:rPr lang="en-US" sz="2000" dirty="0" smtClean="0">
                <a:latin typeface="Calibri" panose="020F0502020204030204" pitchFamily="34" charset="0"/>
              </a:rPr>
              <a:t>[1]	14/1513r0 – “Empirical </a:t>
            </a:r>
            <a:r>
              <a:rPr lang="en-US" sz="2000" dirty="0">
                <a:latin typeface="Calibri" panose="020F0502020204030204" pitchFamily="34" charset="0"/>
              </a:rPr>
              <a:t>open-air VHT client scaling results for use in validating MAC </a:t>
            </a:r>
            <a:r>
              <a:rPr lang="en-US" sz="2000" dirty="0" smtClean="0">
                <a:latin typeface="Calibri" panose="020F0502020204030204" pitchFamily="34" charset="0"/>
              </a:rPr>
              <a:t>simulators”, C Lukaszewski, L Liang (Aruba Networks) </a:t>
            </a: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Nov, 2014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[2]	15/0343r0 - “In Situ Frame Size Measurements”, C Lukaszewski, L Liang (Aruba Networks</a:t>
            </a:r>
            <a:r>
              <a:rPr lang="en-US" sz="2000" dirty="0" smtClean="0">
                <a:latin typeface="Calibri" panose="020F0502020204030204" pitchFamily="34" charset="0"/>
              </a:rPr>
              <a:t>) Mar, 2015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2000" dirty="0" smtClean="0">
                <a:latin typeface="Calibri" panose="020F0502020204030204" pitchFamily="34" charset="0"/>
              </a:rPr>
              <a:t>[3] </a:t>
            </a:r>
            <a:r>
              <a:rPr lang="en-US" sz="2000" dirty="0">
                <a:latin typeface="Calibri" panose="020F0502020204030204" pitchFamily="34" charset="0"/>
              </a:rPr>
              <a:t>	“Anatomy of </a:t>
            </a:r>
            <a:r>
              <a:rPr lang="en-US" sz="2000" dirty="0" err="1">
                <a:latin typeface="Calibri" panose="020F0502020204030204" pitchFamily="34" charset="0"/>
              </a:rPr>
              <a:t>WiFi</a:t>
            </a:r>
            <a:r>
              <a:rPr lang="en-US" sz="2000" dirty="0">
                <a:latin typeface="Calibri" panose="020F0502020204030204" pitchFamily="34" charset="0"/>
              </a:rPr>
              <a:t> Access Traffic of Smartphones and Implications for Energy Saving Techniques”, International Journal of Energy, Information and Communication (</a:t>
            </a:r>
            <a:r>
              <a:rPr lang="en-US" sz="2000" i="1" dirty="0">
                <a:latin typeface="Calibri" panose="020F0502020204030204" pitchFamily="34" charset="0"/>
              </a:rPr>
              <a:t>IJEIC</a:t>
            </a:r>
            <a:r>
              <a:rPr lang="en-US" sz="2000" dirty="0">
                <a:latin typeface="Calibri" panose="020F0502020204030204" pitchFamily="34" charset="0"/>
              </a:rPr>
              <a:t>), 3(1):1-16. February, 2012.</a:t>
            </a:r>
          </a:p>
          <a:p>
            <a:pPr marL="463550" indent="-463550">
              <a:buNone/>
              <a:tabLst>
                <a:tab pos="463550" algn="l"/>
              </a:tabLst>
            </a:pPr>
            <a:r>
              <a:rPr lang="en-US" sz="2000" dirty="0" smtClean="0">
                <a:latin typeface="Calibri" panose="020F0502020204030204" pitchFamily="34" charset="0"/>
              </a:rPr>
              <a:t>[4] </a:t>
            </a:r>
            <a:r>
              <a:rPr lang="en-US" sz="2000" dirty="0">
                <a:latin typeface="Calibri" panose="020F0502020204030204" pitchFamily="34" charset="0"/>
              </a:rPr>
              <a:t>	14/1144r1, “Simplified Traffic Model Based On Aggregated Network Statistics”, W Carney, K Agardh et al (Sony, Ericsson), Sep 2013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8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Testbed</a:t>
            </a:r>
            <a:r>
              <a:rPr lang="en-US" dirty="0" smtClean="0"/>
              <a:t> Configuration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idx="1"/>
          </p:nvPr>
        </p:nvSpPr>
        <p:spPr>
          <a:xfrm>
            <a:off x="685800" y="1676400"/>
            <a:ext cx="8153400" cy="4418013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Clients: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Smartphone, 11ac, 1SS, 100 stations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Laptop, 11ac, 2SS, 100 stations 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Laptop, 11ac, 3SS, 100 stations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Controller &amp; AP: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7220-US controller running 6.4.2.3-HDMS public code.   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Aruba AP225 (11ac 3SS)</a:t>
            </a:r>
          </a:p>
          <a:p>
            <a:r>
              <a:rPr lang="en-US" sz="1800" dirty="0" smtClean="0"/>
              <a:t>LAN: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Jumbo frames enabled.  [BE] queue.  </a:t>
            </a:r>
            <a:r>
              <a:rPr lang="en-US" sz="1800" dirty="0">
                <a:solidFill>
                  <a:schemeClr val="tx1"/>
                </a:solidFill>
              </a:rPr>
              <a:t>F</a:t>
            </a:r>
            <a:r>
              <a:rPr lang="en-US" sz="1800" dirty="0" smtClean="0">
                <a:solidFill>
                  <a:schemeClr val="tx1"/>
                </a:solidFill>
              </a:rPr>
              <a:t>ull buffer traffic.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Test Automation: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err="1" smtClean="0">
                <a:solidFill>
                  <a:schemeClr val="tx1"/>
                </a:solidFill>
              </a:rPr>
              <a:t>IxChariot</a:t>
            </a:r>
            <a:r>
              <a:rPr lang="en-US" sz="1800" dirty="0" smtClean="0">
                <a:solidFill>
                  <a:schemeClr val="tx1"/>
                </a:solidFill>
              </a:rPr>
              <a:t> 8.1EA.  Separate, dedicated machines for console and wired endpoint.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RF configuration: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Channels - 100E (VHT80), 100+ (VHT40), 100 (VHT20).   </a:t>
            </a:r>
          </a:p>
          <a:p>
            <a:pPr marL="457200" lvl="1" indent="-223838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Exclusive use of 5490 - 5570MHz / swept daily.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Chuck Lukaszewski, Aruba Networks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7" name="Content Placeholder 6"/>
          <p:cNvSpPr txBox="1">
            <a:spLocks/>
          </p:cNvSpPr>
          <p:nvPr/>
        </p:nvSpPr>
        <p:spPr bwMode="auto">
          <a:xfrm>
            <a:off x="5638800" y="1828800"/>
            <a:ext cx="3276600" cy="1295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kern="1200">
                <a:solidFill>
                  <a:srgbClr val="000000"/>
                </a:solidFill>
                <a:latin typeface="Times New Roman" pitchFamily="16" charset="0"/>
                <a:ea typeface="MS Gothic" charset="-128"/>
                <a:cs typeface="Arial Unicode MS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6" charset="0"/>
                <a:ea typeface="MS Gothic" charset="-128"/>
                <a:cs typeface="+mn-cs"/>
              </a:defRPr>
            </a:lvl9pPr>
          </a:lstStyle>
          <a:p>
            <a:pPr marL="115888" algn="l">
              <a:spcBef>
                <a:spcPts val="0"/>
              </a:spcBef>
            </a:pP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essid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"HDTest-5"</a:t>
            </a:r>
          </a:p>
          <a:p>
            <a:pPr marL="115888" algn="l">
              <a:spcBef>
                <a:spcPts val="0"/>
              </a:spcBef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a-basic-rates 24</a:t>
            </a:r>
          </a:p>
          <a:p>
            <a:pPr marL="115888" algn="l">
              <a:spcBef>
                <a:spcPts val="0"/>
              </a:spcBef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a-tx-rates 18 24 36 48 54</a:t>
            </a:r>
          </a:p>
          <a:p>
            <a:pPr marL="115888" algn="l">
              <a:spcBef>
                <a:spcPts val="0"/>
              </a:spcBef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a-beacon-rate 24</a:t>
            </a:r>
          </a:p>
          <a:p>
            <a:pPr marL="115888" algn="l">
              <a:spcBef>
                <a:spcPts val="0"/>
              </a:spcBef>
            </a:pP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max-tx-a-</a:t>
            </a:r>
            <a:r>
              <a:rPr lang="en-US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msdu</a:t>
            </a:r>
            <a:r>
              <a:rPr lang="en-US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-count-be 3</a:t>
            </a:r>
          </a:p>
          <a:p>
            <a:pPr marL="115888" algn="l">
              <a:spcBef>
                <a:spcPts val="0"/>
              </a:spcBef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3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VHT20 </a:t>
            </a:r>
            <a:r>
              <a:rPr lang="en-US" dirty="0"/>
              <a:t>- 1SS, 2SS &amp; 3SS (Aggregate - Mbps)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4</a:t>
            </a:fld>
            <a:endParaRPr lang="en-GB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4256529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572000" y="1633920"/>
            <a:ext cx="3886200" cy="3014280"/>
            <a:chOff x="4572000" y="1633920"/>
            <a:chExt cx="3886200" cy="3014280"/>
          </a:xfrm>
        </p:grpSpPr>
        <p:sp>
          <p:nvSpPr>
            <p:cNvPr id="11" name="Rounded Rectangular Callout 10"/>
            <p:cNvSpPr/>
            <p:nvPr/>
          </p:nvSpPr>
          <p:spPr bwMode="auto">
            <a:xfrm>
              <a:off x="6477000" y="1633920"/>
              <a:ext cx="1981200" cy="880679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Significant drop &gt;25 STAs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13" name="Straight Arrow Connector 12"/>
            <p:cNvCxnSpPr>
              <a:stCxn id="11" idx="1"/>
            </p:cNvCxnSpPr>
            <p:nvPr/>
          </p:nvCxnSpPr>
          <p:spPr bwMode="auto">
            <a:xfrm flipH="1">
              <a:off x="4724400" y="2074260"/>
              <a:ext cx="1752600" cy="89754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H="1">
              <a:off x="4572000" y="2065829"/>
              <a:ext cx="1905000" cy="174417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>
              <a:off x="4876800" y="2074260"/>
              <a:ext cx="1600200" cy="257394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9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53" y="3156758"/>
            <a:ext cx="466923" cy="1375757"/>
          </a:xfrm>
          <a:prstGeom prst="rect">
            <a:avLst/>
          </a:prstGeom>
        </p:spPr>
      </p:pic>
      <p:sp>
        <p:nvSpPr>
          <p:cNvPr id="20" name="TextBox 1"/>
          <p:cNvSpPr txBox="1"/>
          <p:nvPr/>
        </p:nvSpPr>
        <p:spPr>
          <a:xfrm>
            <a:off x="7705457" y="3132513"/>
            <a:ext cx="1600200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61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Chart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243145"/>
              </p:ext>
            </p:extLst>
          </p:nvPr>
        </p:nvGraphicFramePr>
        <p:xfrm>
          <a:off x="91440" y="155956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VHT20 </a:t>
            </a:r>
            <a:r>
              <a:rPr lang="en-US" dirty="0"/>
              <a:t>- 1SS, 2SS &amp; 3SS </a:t>
            </a:r>
            <a:r>
              <a:rPr lang="en-US" dirty="0" smtClean="0"/>
              <a:t>(Per STA </a:t>
            </a:r>
            <a:r>
              <a:rPr lang="en-US" dirty="0"/>
              <a:t>- Mbps)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15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53" y="3156758"/>
            <a:ext cx="466923" cy="1375757"/>
          </a:xfrm>
          <a:prstGeom prst="rect">
            <a:avLst/>
          </a:prstGeom>
        </p:spPr>
      </p:pic>
      <p:sp>
        <p:nvSpPr>
          <p:cNvPr id="16" name="TextBox 1"/>
          <p:cNvSpPr txBox="1"/>
          <p:nvPr/>
        </p:nvSpPr>
        <p:spPr>
          <a:xfrm>
            <a:off x="7705457" y="3132513"/>
            <a:ext cx="1600200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131" y="1679173"/>
            <a:ext cx="922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Mbps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655129" y="1633920"/>
            <a:ext cx="3803071" cy="1674545"/>
            <a:chOff x="4655129" y="1633920"/>
            <a:chExt cx="3803071" cy="1674545"/>
          </a:xfrm>
        </p:grpSpPr>
        <p:sp>
          <p:nvSpPr>
            <p:cNvPr id="31" name="Rounded Rectangular Callout 30"/>
            <p:cNvSpPr/>
            <p:nvPr/>
          </p:nvSpPr>
          <p:spPr bwMode="auto">
            <a:xfrm>
              <a:off x="6317673" y="1633920"/>
              <a:ext cx="2140527" cy="1057442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Per-STA drop steady across STA range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32" name="Straight Arrow Connector 31"/>
            <p:cNvCxnSpPr>
              <a:stCxn id="31" idx="1"/>
            </p:cNvCxnSpPr>
            <p:nvPr/>
          </p:nvCxnSpPr>
          <p:spPr bwMode="auto">
            <a:xfrm flipH="1">
              <a:off x="4655129" y="2162641"/>
              <a:ext cx="1662544" cy="1145824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053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373016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sz="2800" dirty="0" smtClean="0"/>
              <a:t>MIMO Works!  (Aggregate, normalized to %3SS STA)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0" name="Rounded Rectangular Callout 9"/>
          <p:cNvSpPr/>
          <p:nvPr/>
        </p:nvSpPr>
        <p:spPr bwMode="auto">
          <a:xfrm>
            <a:off x="7268245" y="1269450"/>
            <a:ext cx="1352550" cy="753533"/>
          </a:xfrm>
          <a:prstGeom prst="wedgeRoundRectCallout">
            <a:avLst>
              <a:gd name="adj1" fmla="val -116745"/>
              <a:gd name="adj2" fmla="val 100121"/>
              <a:gd name="adj3" fmla="val 16667"/>
            </a:avLst>
          </a:prstGeom>
          <a:gradFill rotWithShape="1">
            <a:gsLst>
              <a:gs pos="0">
                <a:srgbClr val="B9971A">
                  <a:shade val="51000"/>
                  <a:satMod val="130000"/>
                </a:srgbClr>
              </a:gs>
              <a:gs pos="80000">
                <a:srgbClr val="B9971A">
                  <a:shade val="93000"/>
                  <a:satMod val="130000"/>
                </a:srgbClr>
              </a:gs>
              <a:gs pos="100000">
                <a:srgbClr val="B9971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Normalized to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3SS = 1</a:t>
            </a:r>
          </a:p>
        </p:txBody>
      </p:sp>
      <p:sp>
        <p:nvSpPr>
          <p:cNvPr id="11" name="Rounded Rectangular Callout 10"/>
          <p:cNvSpPr/>
          <p:nvPr/>
        </p:nvSpPr>
        <p:spPr bwMode="auto">
          <a:xfrm>
            <a:off x="7292975" y="2170008"/>
            <a:ext cx="1676400" cy="736600"/>
          </a:xfrm>
          <a:prstGeom prst="wedgeRoundRectCallout">
            <a:avLst>
              <a:gd name="adj1" fmla="val -106210"/>
              <a:gd name="adj2" fmla="val 95417"/>
              <a:gd name="adj3" fmla="val 16667"/>
            </a:avLst>
          </a:prstGeom>
          <a:gradFill rotWithShape="1">
            <a:gsLst>
              <a:gs pos="0">
                <a:srgbClr val="F8981E">
                  <a:shade val="51000"/>
                  <a:satMod val="130000"/>
                </a:srgbClr>
              </a:gs>
              <a:gs pos="80000">
                <a:srgbClr val="F8981E">
                  <a:shade val="93000"/>
                  <a:satMod val="130000"/>
                </a:srgbClr>
              </a:gs>
              <a:gs pos="100000">
                <a:srgbClr val="F8981E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2SS is about 66% across the range</a:t>
            </a:r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6893595" y="4775201"/>
            <a:ext cx="1727200" cy="745067"/>
          </a:xfrm>
          <a:prstGeom prst="wedgeRoundRectCallout">
            <a:avLst>
              <a:gd name="adj1" fmla="val -83417"/>
              <a:gd name="adj2" fmla="val -79327"/>
              <a:gd name="adj3" fmla="val 16667"/>
            </a:avLst>
          </a:prstGeom>
          <a:gradFill rotWithShape="1">
            <a:gsLst>
              <a:gs pos="0">
                <a:srgbClr val="8E988D">
                  <a:shade val="51000"/>
                  <a:satMod val="130000"/>
                </a:srgbClr>
              </a:gs>
              <a:gs pos="80000">
                <a:srgbClr val="8E988D">
                  <a:shade val="93000"/>
                  <a:satMod val="130000"/>
                </a:srgbClr>
              </a:gs>
              <a:gs pos="100000">
                <a:srgbClr val="8E988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1SS is about 33% across the range</a:t>
            </a:r>
          </a:p>
        </p:txBody>
      </p:sp>
      <p:pic>
        <p:nvPicPr>
          <p:cNvPr id="16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53" y="3156758"/>
            <a:ext cx="466923" cy="1375757"/>
          </a:xfrm>
          <a:prstGeom prst="rect">
            <a:avLst/>
          </a:prstGeom>
        </p:spPr>
      </p:pic>
      <p:sp>
        <p:nvSpPr>
          <p:cNvPr id="17" name="TextBox 1"/>
          <p:cNvSpPr txBox="1"/>
          <p:nvPr/>
        </p:nvSpPr>
        <p:spPr>
          <a:xfrm>
            <a:off x="7705457" y="3132513"/>
            <a:ext cx="1600200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212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Contention Premium (Normalized to %1 STA)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7</a:t>
            </a:fld>
            <a:endParaRPr lang="en-GB"/>
          </a:p>
        </p:txBody>
      </p:sp>
      <p:graphicFrame>
        <p:nvGraphicFramePr>
          <p:cNvPr id="35" name="Chart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4254806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6" name="Straight Arrow Connector 35"/>
          <p:cNvCxnSpPr/>
          <p:nvPr/>
        </p:nvCxnSpPr>
        <p:spPr bwMode="auto">
          <a:xfrm>
            <a:off x="5065627" y="2402378"/>
            <a:ext cx="0" cy="854008"/>
          </a:xfrm>
          <a:prstGeom prst="straightConnector1">
            <a:avLst/>
          </a:prstGeom>
          <a:solidFill>
            <a:srgbClr val="F8981E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>
            <a:off x="5872426" y="2402378"/>
            <a:ext cx="0" cy="1371488"/>
          </a:xfrm>
          <a:prstGeom prst="straightConnector1">
            <a:avLst/>
          </a:prstGeom>
          <a:solidFill>
            <a:srgbClr val="F8981E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6711716" y="2402378"/>
            <a:ext cx="0" cy="1830299"/>
          </a:xfrm>
          <a:prstGeom prst="straightConnector1">
            <a:avLst/>
          </a:prstGeom>
          <a:solidFill>
            <a:srgbClr val="F8981E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39" name="Line Callout 2 38"/>
          <p:cNvSpPr/>
          <p:nvPr/>
        </p:nvSpPr>
        <p:spPr bwMode="auto">
          <a:xfrm flipH="1">
            <a:off x="2909455" y="3133271"/>
            <a:ext cx="1047100" cy="720687"/>
          </a:xfrm>
          <a:prstGeom prst="borderCallout2">
            <a:avLst>
              <a:gd name="adj1" fmla="val -1830"/>
              <a:gd name="adj2" fmla="val 13603"/>
              <a:gd name="adj3" fmla="val -86156"/>
              <a:gd name="adj4" fmla="val -4721"/>
              <a:gd name="adj5" fmla="val -88034"/>
              <a:gd name="adj6" fmla="val -25773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5% - 10% contention premium</a:t>
            </a:r>
          </a:p>
        </p:txBody>
      </p:sp>
      <p:sp>
        <p:nvSpPr>
          <p:cNvPr id="40" name="Line Callout 2 39"/>
          <p:cNvSpPr/>
          <p:nvPr/>
        </p:nvSpPr>
        <p:spPr bwMode="auto">
          <a:xfrm flipH="1">
            <a:off x="4686681" y="4506411"/>
            <a:ext cx="757892" cy="489196"/>
          </a:xfrm>
          <a:prstGeom prst="borderCallout2">
            <a:avLst>
              <a:gd name="adj1" fmla="val -1830"/>
              <a:gd name="adj2" fmla="val 13603"/>
              <a:gd name="adj3" fmla="val -356131"/>
              <a:gd name="adj4" fmla="val -16699"/>
              <a:gd name="adj5" fmla="val -369896"/>
              <a:gd name="adj6" fmla="val -56403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30% - 50%</a:t>
            </a:r>
          </a:p>
        </p:txBody>
      </p:sp>
      <p:sp>
        <p:nvSpPr>
          <p:cNvPr id="41" name="Line Callout 2 40"/>
          <p:cNvSpPr/>
          <p:nvPr/>
        </p:nvSpPr>
        <p:spPr bwMode="auto">
          <a:xfrm flipH="1">
            <a:off x="5688728" y="4926230"/>
            <a:ext cx="725977" cy="496771"/>
          </a:xfrm>
          <a:prstGeom prst="borderCallout2">
            <a:avLst>
              <a:gd name="adj1" fmla="val -1830"/>
              <a:gd name="adj2" fmla="val 13603"/>
              <a:gd name="adj3" fmla="val -371624"/>
              <a:gd name="adj4" fmla="val -4707"/>
              <a:gd name="adj5" fmla="val -389589"/>
              <a:gd name="adj6" fmla="val -39525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50% -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60%</a:t>
            </a:r>
          </a:p>
        </p:txBody>
      </p:sp>
      <p:sp>
        <p:nvSpPr>
          <p:cNvPr id="42" name="Line Callout 2 41"/>
          <p:cNvSpPr/>
          <p:nvPr/>
        </p:nvSpPr>
        <p:spPr bwMode="auto">
          <a:xfrm flipH="1">
            <a:off x="3885987" y="3964265"/>
            <a:ext cx="666916" cy="521797"/>
          </a:xfrm>
          <a:prstGeom prst="borderCallout2">
            <a:avLst>
              <a:gd name="adj1" fmla="val -1830"/>
              <a:gd name="adj2" fmla="val 13603"/>
              <a:gd name="adj3" fmla="val -260733"/>
              <a:gd name="adj4" fmla="val -26138"/>
              <a:gd name="adj5" fmla="val -271199"/>
              <a:gd name="adj6" fmla="val -71993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10% - 30%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4219445" y="2402378"/>
            <a:ext cx="0" cy="209563"/>
          </a:xfrm>
          <a:prstGeom prst="straightConnector1">
            <a:avLst/>
          </a:prstGeom>
          <a:solidFill>
            <a:srgbClr val="F8981E"/>
          </a:solidFill>
          <a:ln w="25400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24" name="Rounded Rectangle 23"/>
          <p:cNvSpPr/>
          <p:nvPr/>
        </p:nvSpPr>
        <p:spPr bwMode="auto">
          <a:xfrm>
            <a:off x="788706" y="5840463"/>
            <a:ext cx="7566587" cy="755650"/>
          </a:xfrm>
          <a:prstGeom prst="roundRect">
            <a:avLst/>
          </a:prstGeom>
          <a:gradFill rotWithShape="1">
            <a:gsLst>
              <a:gs pos="0">
                <a:srgbClr val="6A82AA">
                  <a:shade val="51000"/>
                  <a:satMod val="130000"/>
                </a:srgbClr>
              </a:gs>
              <a:gs pos="80000">
                <a:srgbClr val="6A82AA">
                  <a:shade val="93000"/>
                  <a:satMod val="130000"/>
                </a:srgbClr>
              </a:gs>
              <a:gs pos="100000">
                <a:srgbClr val="6A82A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“Contention premium” is the delta between aggregate goodput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1 STA as compared with a larger number of STAs.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20421" y="1276885"/>
            <a:ext cx="4070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Up, VHT20,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pic>
        <p:nvPicPr>
          <p:cNvPr id="18" name="char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4053" y="3156758"/>
            <a:ext cx="466923" cy="1375757"/>
          </a:xfrm>
          <a:prstGeom prst="rect">
            <a:avLst/>
          </a:prstGeom>
        </p:spPr>
      </p:pic>
      <p:sp>
        <p:nvSpPr>
          <p:cNvPr id="19" name="TextBox 1"/>
          <p:cNvSpPr txBox="1"/>
          <p:nvPr/>
        </p:nvSpPr>
        <p:spPr>
          <a:xfrm>
            <a:off x="7705457" y="3132513"/>
            <a:ext cx="1600200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1SS Phone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Up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3SS Laptop </a:t>
            </a:r>
            <a:r>
              <a:rPr lang="en-US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Bidirect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Effect Continues Past 100 STAs &amp; Affects UDP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8</a:t>
            </a:fld>
            <a:endParaRPr lang="en-GB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1136547"/>
              </p:ext>
            </p:extLst>
          </p:nvPr>
        </p:nvGraphicFramePr>
        <p:xfrm>
          <a:off x="91440" y="1554480"/>
          <a:ext cx="89154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2232456" y="1276885"/>
            <a:ext cx="4446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UDP &amp; TCP, VHT80, AP Radio Vendor A</a:t>
            </a:r>
            <a:endParaRPr lang="en-US" sz="1800" b="1" i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364184" y="1866676"/>
            <a:ext cx="4230733" cy="1951637"/>
            <a:chOff x="4654686" y="1866676"/>
            <a:chExt cx="3940230" cy="1674545"/>
          </a:xfrm>
        </p:grpSpPr>
        <p:sp>
          <p:nvSpPr>
            <p:cNvPr id="13" name="Rounded Rectangular Callout 12"/>
            <p:cNvSpPr/>
            <p:nvPr/>
          </p:nvSpPr>
          <p:spPr bwMode="auto">
            <a:xfrm>
              <a:off x="6505007" y="1866676"/>
              <a:ext cx="2089909" cy="951785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50% 1SS Phone +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50% 2SS Laptop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14" name="Straight Arrow Connector 13"/>
            <p:cNvCxnSpPr>
              <a:stCxn id="13" idx="1"/>
            </p:cNvCxnSpPr>
            <p:nvPr/>
          </p:nvCxnSpPr>
          <p:spPr bwMode="auto">
            <a:xfrm flipH="1">
              <a:off x="4654686" y="2342569"/>
              <a:ext cx="1850321" cy="1198652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3910045" y="1571104"/>
            <a:ext cx="1274175" cy="1166347"/>
            <a:chOff x="6814957" y="1783815"/>
            <a:chExt cx="1186684" cy="1000750"/>
          </a:xfrm>
        </p:grpSpPr>
        <p:sp>
          <p:nvSpPr>
            <p:cNvPr id="17" name="Rounded Rectangular Callout 16"/>
            <p:cNvSpPr/>
            <p:nvPr/>
          </p:nvSpPr>
          <p:spPr bwMode="auto">
            <a:xfrm>
              <a:off x="6814957" y="2242062"/>
              <a:ext cx="1186684" cy="542503"/>
            </a:xfrm>
            <a:prstGeom prst="wedgeRoundRectCallout">
              <a:avLst>
                <a:gd name="adj1" fmla="val -19405"/>
                <a:gd name="adj2" fmla="val 32928"/>
                <a:gd name="adj3" fmla="val 16667"/>
              </a:avLst>
            </a:prstGeom>
            <a:solidFill>
              <a:schemeClr val="accent5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VHT80!</a:t>
              </a:r>
              <a:endPara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18" name="Straight Arrow Connector 17"/>
            <p:cNvCxnSpPr>
              <a:stCxn id="17" idx="0"/>
            </p:cNvCxnSpPr>
            <p:nvPr/>
          </p:nvCxnSpPr>
          <p:spPr bwMode="auto">
            <a:xfrm flipH="1" flipV="1">
              <a:off x="6964530" y="1783815"/>
              <a:ext cx="443769" cy="458247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0" name="TextBox 1"/>
          <p:cNvSpPr txBox="1"/>
          <p:nvPr/>
        </p:nvSpPr>
        <p:spPr>
          <a:xfrm>
            <a:off x="8046280" y="3157452"/>
            <a:ext cx="1014594" cy="13716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TCP Down</a:t>
            </a:r>
          </a:p>
          <a:p>
            <a:pPr>
              <a:spcAft>
                <a:spcPts val="400"/>
              </a:spcAft>
            </a:pPr>
            <a:r>
              <a:rPr lang="en-US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UDP Down</a:t>
            </a: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TCP Up</a:t>
            </a:r>
          </a:p>
          <a:p>
            <a:pPr>
              <a:spcAft>
                <a:spcPts val="400"/>
              </a:spcAft>
            </a:pP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UDP Up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0578" y="3128794"/>
            <a:ext cx="470639" cy="91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4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1"/>
            <a:ext cx="9143999" cy="609600"/>
          </a:xfrm>
        </p:spPr>
        <p:txBody>
          <a:bodyPr/>
          <a:lstStyle/>
          <a:p>
            <a:r>
              <a:rPr lang="en-US" dirty="0" smtClean="0"/>
              <a:t>Retries Are Normal (&lt;10%) and Steady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March, 2015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dirty="0" smtClean="0"/>
              <a:t>Chuck Lukaszewski, Aruba Networks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-GB" smtClean="0"/>
              <a:t>Slide </a:t>
            </a:r>
            <a:fld id="{D09C756B-EB39-4236-ADBB-73052B179AE4}" type="slidenum">
              <a:rPr lang="en-GB" smtClean="0"/>
              <a:pPr/>
              <a:t>9</a:t>
            </a:fld>
            <a:endParaRPr lang="en-GB"/>
          </a:p>
        </p:txBody>
      </p:sp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054814"/>
              </p:ext>
            </p:extLst>
          </p:nvPr>
        </p:nvGraphicFramePr>
        <p:xfrm>
          <a:off x="297968" y="1889671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Rectangle 28"/>
          <p:cNvSpPr/>
          <p:nvPr/>
        </p:nvSpPr>
        <p:spPr>
          <a:xfrm>
            <a:off x="314749" y="1392579"/>
            <a:ext cx="42858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Up, VHT20, AP Radio Vendor A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graphicFrame>
        <p:nvGraphicFramePr>
          <p:cNvPr id="30" name="Char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910165"/>
              </p:ext>
            </p:extLst>
          </p:nvPr>
        </p:nvGraphicFramePr>
        <p:xfrm>
          <a:off x="4687088" y="1889671"/>
          <a:ext cx="420624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Rectangle 30"/>
          <p:cNvSpPr/>
          <p:nvPr/>
        </p:nvSpPr>
        <p:spPr>
          <a:xfrm>
            <a:off x="4712397" y="1390593"/>
            <a:ext cx="44207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eaLnBrk="1" hangingPunct="1">
              <a:buClrTx/>
              <a:buSzTx/>
              <a:buFontTx/>
              <a:buNone/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2SS Laptop, </a:t>
            </a:r>
            <a:r>
              <a:rPr lang="en-US" sz="1400" b="1" dirty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TCP </a:t>
            </a:r>
            <a:r>
              <a:rPr lang="en-US" sz="1400" b="1" dirty="0" smtClean="0">
                <a:solidFill>
                  <a:sysClr val="windowText" lastClr="000000"/>
                </a:solidFill>
                <a:latin typeface="Arial"/>
                <a:ea typeface="ＭＳ Ｐゴシック" pitchFamily="1" charset="-128"/>
              </a:rPr>
              <a:t>Down, HT40, AP Radio Vendor B</a:t>
            </a:r>
            <a:endParaRPr lang="en-US" sz="1400" b="1" dirty="0">
              <a:solidFill>
                <a:sysClr val="windowText" lastClr="000000"/>
              </a:solidFill>
              <a:latin typeface="Arial"/>
              <a:ea typeface="ＭＳ Ｐゴシック" pitchFamily="1" charset="-128"/>
            </a:endParaRPr>
          </a:p>
        </p:txBody>
      </p:sp>
      <p:sp>
        <p:nvSpPr>
          <p:cNvPr id="32" name="Rounded Rectangular Callout 31"/>
          <p:cNvSpPr/>
          <p:nvPr/>
        </p:nvSpPr>
        <p:spPr bwMode="auto">
          <a:xfrm>
            <a:off x="1315704" y="2665104"/>
            <a:ext cx="1760005" cy="1034384"/>
          </a:xfrm>
          <a:prstGeom prst="wedgeRoundRectCallout">
            <a:avLst>
              <a:gd name="adj1" fmla="val -57452"/>
              <a:gd name="adj2" fmla="val 194977"/>
              <a:gd name="adj3" fmla="val 16667"/>
            </a:avLst>
          </a:prstGeom>
          <a:solidFill>
            <a:srgbClr val="FFFF66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Retries are well under 10% of frames</a:t>
            </a:r>
          </a:p>
        </p:txBody>
      </p:sp>
      <p:sp>
        <p:nvSpPr>
          <p:cNvPr id="33" name="Rounded Rectangular Callout 32"/>
          <p:cNvSpPr/>
          <p:nvPr/>
        </p:nvSpPr>
        <p:spPr bwMode="auto">
          <a:xfrm>
            <a:off x="3236667" y="3868947"/>
            <a:ext cx="1475730" cy="789224"/>
          </a:xfrm>
          <a:prstGeom prst="wedgeRoundRectCallout">
            <a:avLst>
              <a:gd name="adj1" fmla="val -45644"/>
              <a:gd name="adj2" fmla="val 136787"/>
              <a:gd name="adj3" fmla="val 16667"/>
            </a:avLst>
          </a:prstGeom>
          <a:solidFill>
            <a:srgbClr val="FFFF66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They do not grow</a:t>
            </a:r>
          </a:p>
        </p:txBody>
      </p:sp>
      <p:sp>
        <p:nvSpPr>
          <p:cNvPr id="34" name="Rounded Rectangular Callout 33"/>
          <p:cNvSpPr/>
          <p:nvPr/>
        </p:nvSpPr>
        <p:spPr bwMode="auto">
          <a:xfrm>
            <a:off x="6552465" y="2161956"/>
            <a:ext cx="2500095" cy="1445768"/>
          </a:xfrm>
          <a:prstGeom prst="wedgeRoundRectCallout">
            <a:avLst>
              <a:gd name="adj1" fmla="val -38767"/>
              <a:gd name="adj2" fmla="val -82779"/>
              <a:gd name="adj3" fmla="val 16667"/>
            </a:avLst>
          </a:prstGeom>
          <a:solidFill>
            <a:srgbClr val="FFFF66"/>
          </a:soli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Same behavior with 802.11n AP, different channel width, different direction, different radio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 manufacturer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802-11-Submissio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S Gothic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Presentation1" id="{6F2D85B4-B705-4018-9CF0-E6E4BD03567D}" vid="{6A25E773-D890-44CD-BA7F-9C3E9F9CAE58}"/>
    </a:ext>
  </a:extLst>
</a:theme>
</file>

<file path=ppt/theme/theme2.xml><?xml version="1.0" encoding="utf-8"?>
<a:theme xmlns:a="http://schemas.openxmlformats.org/drawingml/2006/main" name="Aruba Light Version">
  <a:themeElements>
    <a:clrScheme name="Arub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8981E"/>
      </a:accent1>
      <a:accent2>
        <a:srgbClr val="8E988D"/>
      </a:accent2>
      <a:accent3>
        <a:srgbClr val="B9971A"/>
      </a:accent3>
      <a:accent4>
        <a:srgbClr val="6A82AA"/>
      </a:accent4>
      <a:accent5>
        <a:srgbClr val="807C63"/>
      </a:accent5>
      <a:accent6>
        <a:srgbClr val="B6AF12"/>
      </a:accent6>
      <a:hlink>
        <a:srgbClr val="404040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ruba Light Version">
  <a:themeElements>
    <a:clrScheme name="Arub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8981E"/>
      </a:accent1>
      <a:accent2>
        <a:srgbClr val="8E988D"/>
      </a:accent2>
      <a:accent3>
        <a:srgbClr val="B9971A"/>
      </a:accent3>
      <a:accent4>
        <a:srgbClr val="6A82AA"/>
      </a:accent4>
      <a:accent5>
        <a:srgbClr val="807C63"/>
      </a:accent5>
      <a:accent6>
        <a:srgbClr val="B6AF12"/>
      </a:accent6>
      <a:hlink>
        <a:srgbClr val="404040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Aruba Powerpoint Template_16x9">
  <a:themeElements>
    <a:clrScheme name="Arub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8981E"/>
      </a:accent1>
      <a:accent2>
        <a:srgbClr val="8E988D"/>
      </a:accent2>
      <a:accent3>
        <a:srgbClr val="B9971A"/>
      </a:accent3>
      <a:accent4>
        <a:srgbClr val="6A82AA"/>
      </a:accent4>
      <a:accent5>
        <a:srgbClr val="807C63"/>
      </a:accent5>
      <a:accent6>
        <a:srgbClr val="B6AF12"/>
      </a:accent6>
      <a:hlink>
        <a:srgbClr val="404040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Aruba Powerpoint Template_16x9">
  <a:themeElements>
    <a:clrScheme name="Arub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8981E"/>
      </a:accent1>
      <a:accent2>
        <a:srgbClr val="8E988D"/>
      </a:accent2>
      <a:accent3>
        <a:srgbClr val="B9971A"/>
      </a:accent3>
      <a:accent4>
        <a:srgbClr val="6A82AA"/>
      </a:accent4>
      <a:accent5>
        <a:srgbClr val="807C63"/>
      </a:accent5>
      <a:accent6>
        <a:srgbClr val="B6AF12"/>
      </a:accent6>
      <a:hlink>
        <a:srgbClr val="404040"/>
      </a:hlink>
      <a:folHlink>
        <a:srgbClr val="BFBFB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Aruba">
    <a:dk1>
      <a:srgbClr val="000000"/>
    </a:dk1>
    <a:lt1>
      <a:srgbClr val="FFFFFF"/>
    </a:lt1>
    <a:dk2>
      <a:srgbClr val="000000"/>
    </a:dk2>
    <a:lt2>
      <a:srgbClr val="808080"/>
    </a:lt2>
    <a:accent1>
      <a:srgbClr val="F8981E"/>
    </a:accent1>
    <a:accent2>
      <a:srgbClr val="8E988D"/>
    </a:accent2>
    <a:accent3>
      <a:srgbClr val="B9971A"/>
    </a:accent3>
    <a:accent4>
      <a:srgbClr val="6A82AA"/>
    </a:accent4>
    <a:accent5>
      <a:srgbClr val="807C63"/>
    </a:accent5>
    <a:accent6>
      <a:srgbClr val="B6AF12"/>
    </a:accent6>
    <a:hlink>
      <a:srgbClr val="404040"/>
    </a:hlink>
    <a:folHlink>
      <a:srgbClr val="BFBFBF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802-11-Submission</Template>
  <TotalTime>4857</TotalTime>
  <Words>1683</Words>
  <Application>Microsoft Office PowerPoint</Application>
  <PresentationFormat>On-screen Show (4:3)</PresentationFormat>
  <Paragraphs>272</Paragraphs>
  <Slides>23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802-11-Submission</vt:lpstr>
      <vt:lpstr>Aruba Light Version</vt:lpstr>
      <vt:lpstr>1_Aruba Light Version</vt:lpstr>
      <vt:lpstr>Aruba Powerpoint Template_16x9</vt:lpstr>
      <vt:lpstr>1_Aruba Powerpoint Template_16x9</vt:lpstr>
      <vt:lpstr>Document</vt:lpstr>
      <vt:lpstr>Empirical Measurements of Channel Degradation Under Load</vt:lpstr>
      <vt:lpstr>Abstract</vt:lpstr>
      <vt:lpstr>Testbed Configuration</vt:lpstr>
      <vt:lpstr>VHT20 - 1SS, 2SS &amp; 3SS (Aggregate - Mbps)</vt:lpstr>
      <vt:lpstr>VHT20 - 1SS, 2SS &amp; 3SS (Per STA - Mbps)</vt:lpstr>
      <vt:lpstr>MIMO Works!  (Aggregate, normalized to %3SS STA)</vt:lpstr>
      <vt:lpstr>Contention Premium (Normalized to %1 STA)</vt:lpstr>
      <vt:lpstr>Effect Continues Past 100 STAs &amp; Affects UDP</vt:lpstr>
      <vt:lpstr>Retries Are Normal (&lt;10%) and Steady</vt:lpstr>
      <vt:lpstr>Rate Adaptation Is Normal</vt:lpstr>
      <vt:lpstr>Control Frame Growth Is Key Factor</vt:lpstr>
      <vt:lpstr>Elevated Power Save Activity (3ms, 16 PS events)</vt:lpstr>
      <vt:lpstr>Average Frame Size Decreases With Load</vt:lpstr>
      <vt:lpstr>Control Frame Growth Explained</vt:lpstr>
      <vt:lpstr>Same Result Seen With HT on 11n Hardware</vt:lpstr>
      <vt:lpstr>Contention Premium Summary</vt:lpstr>
      <vt:lpstr>Practical Effects – STAs Per Channel</vt:lpstr>
      <vt:lpstr>80 vs. 40 vs 20 Result (1SS STAs)</vt:lpstr>
      <vt:lpstr>Analysis</vt:lpstr>
      <vt:lpstr>Implications</vt:lpstr>
      <vt:lpstr>Questions</vt:lpstr>
      <vt:lpstr>Next Steps</vt:lpstr>
      <vt:lpstr>References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[place presentation subject title text here]</dc:title>
  <dc:creator>clukaszewski</dc:creator>
  <cp:lastModifiedBy>clukaszewski</cp:lastModifiedBy>
  <cp:revision>69</cp:revision>
  <cp:lastPrinted>1601-01-01T00:00:00Z</cp:lastPrinted>
  <dcterms:created xsi:type="dcterms:W3CDTF">2014-05-13T18:39:25Z</dcterms:created>
  <dcterms:modified xsi:type="dcterms:W3CDTF">2015-03-09T02:04:19Z</dcterms:modified>
</cp:coreProperties>
</file>